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94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36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2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66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46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7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387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83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049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595A69-A120-440F-A40E-2153F9B7D060}" type="datetimeFigureOut">
              <a:rPr lang="es-PE" smtClean="0"/>
              <a:t>2/05/2021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D43A09-D9EE-443B-96A2-086B7181F39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0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quick-pyth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Taller Python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Sesión 2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25" y="483523"/>
            <a:ext cx="2604125" cy="260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41" y="3266901"/>
            <a:ext cx="7707307" cy="20950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29" y="2335947"/>
            <a:ext cx="4691602" cy="8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8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2870"/>
            <a:ext cx="10515600" cy="4351338"/>
          </a:xfrm>
        </p:spPr>
        <p:txBody>
          <a:bodyPr/>
          <a:lstStyle/>
          <a:p>
            <a:r>
              <a:rPr lang="en-US" dirty="0"/>
              <a:t>Naomi </a:t>
            </a:r>
            <a:r>
              <a:rPr lang="en-US" dirty="0" err="1"/>
              <a:t>Ceder</a:t>
            </a:r>
            <a:r>
              <a:rPr lang="en-US" dirty="0"/>
              <a:t> : </a:t>
            </a:r>
            <a:r>
              <a:rPr lang="en-US" dirty="0">
                <a:hlinkClick r:id="rId2"/>
              </a:rPr>
              <a:t>The Quick Python Book, Third Edition</a:t>
            </a:r>
            <a:r>
              <a:rPr lang="en-US" dirty="0" smtClean="0"/>
              <a:t>.</a:t>
            </a:r>
          </a:p>
          <a:p>
            <a:endParaRPr lang="es-PE" dirty="0"/>
          </a:p>
        </p:txBody>
      </p:sp>
      <p:pic>
        <p:nvPicPr>
          <p:cNvPr id="6" name="Picture 2" descr="https://naomiceder.tech/galleries/qpb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47" y="2214072"/>
            <a:ext cx="2982613" cy="37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81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810" y="1846263"/>
            <a:ext cx="30647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1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Listas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a powerful built-in list type:</a:t>
            </a:r>
          </a:p>
          <a:p>
            <a:pPr marL="457200" lvl="1" indent="0">
              <a:buNone/>
            </a:pPr>
            <a:r>
              <a:rPr lang="es-PE" dirty="0"/>
              <a:t>[]</a:t>
            </a:r>
          </a:p>
          <a:p>
            <a:pPr marL="457200" lvl="1" indent="0">
              <a:buNone/>
            </a:pPr>
            <a:r>
              <a:rPr lang="es-PE" dirty="0"/>
              <a:t>[1]</a:t>
            </a:r>
          </a:p>
          <a:p>
            <a:pPr marL="457200" lvl="1" indent="0">
              <a:buNone/>
            </a:pPr>
            <a:r>
              <a:rPr lang="es-PE" dirty="0"/>
              <a:t>[1, 2, 3, 4, 5, 6, 7, 8, 12]</a:t>
            </a:r>
          </a:p>
          <a:p>
            <a:pPr marL="457200" lvl="1" indent="0">
              <a:buNone/>
            </a:pPr>
            <a:r>
              <a:rPr lang="en-US" dirty="0"/>
              <a:t>[1, "two", 3, 4.0, ["a", "b"], (5,6</a:t>
            </a:r>
            <a:r>
              <a:rPr lang="en-US" dirty="0" smtClean="0"/>
              <a:t>)]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list can contain a mixture of other types as its elements, including strings, </a:t>
            </a:r>
            <a:r>
              <a:rPr lang="en-US" dirty="0" smtClean="0"/>
              <a:t>tuples, lists</a:t>
            </a:r>
            <a:r>
              <a:rPr lang="en-US" dirty="0"/>
              <a:t>, dictionaries, functions, file objects, and any type of </a:t>
            </a:r>
            <a:r>
              <a:rPr lang="en-US" dirty="0" smtClean="0"/>
              <a:t>number</a:t>
            </a:r>
          </a:p>
          <a:p>
            <a:r>
              <a:rPr lang="en-US" dirty="0"/>
              <a:t>Some built-in functions (</a:t>
            </a:r>
            <a:r>
              <a:rPr lang="en-US" dirty="0" err="1"/>
              <a:t>len</a:t>
            </a:r>
            <a:r>
              <a:rPr lang="en-US" dirty="0"/>
              <a:t>, max, and min), some operators (in, +, and *), </a:t>
            </a:r>
            <a:r>
              <a:rPr lang="en-US" dirty="0" smtClean="0"/>
              <a:t>the del </a:t>
            </a:r>
            <a:r>
              <a:rPr lang="en-US" dirty="0"/>
              <a:t>statement, and the list methods (append, count, extend, index, insert, </a:t>
            </a:r>
            <a:r>
              <a:rPr lang="en-US" dirty="0" err="1" smtClean="0"/>
              <a:t>pop,remove</a:t>
            </a:r>
            <a:r>
              <a:rPr lang="en-US" dirty="0"/>
              <a:t>, reverse, and sort) operate on lists: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312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006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list can be indexed from its front or back. You can also refer to a </a:t>
            </a:r>
            <a:r>
              <a:rPr lang="en-US" dirty="0" err="1"/>
              <a:t>subsegment</a:t>
            </a:r>
            <a:r>
              <a:rPr lang="en-US" dirty="0"/>
              <a:t>, </a:t>
            </a:r>
            <a:r>
              <a:rPr lang="en-US" dirty="0" smtClean="0"/>
              <a:t>or </a:t>
            </a:r>
            <a:r>
              <a:rPr lang="en-US" i="1" dirty="0" smtClean="0"/>
              <a:t>slice</a:t>
            </a:r>
            <a:r>
              <a:rPr lang="en-US" dirty="0"/>
              <a:t>, of a list by using slice </a:t>
            </a:r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Index </a:t>
            </a:r>
            <a:r>
              <a:rPr lang="en-US" dirty="0"/>
              <a:t>from the front B using positive indices (starting with 0 as the first element).</a:t>
            </a:r>
          </a:p>
          <a:p>
            <a:pPr lvl="1"/>
            <a:r>
              <a:rPr lang="en-US" dirty="0"/>
              <a:t>Index from the back c using negative indices (starting with -1 as the last element).</a:t>
            </a:r>
          </a:p>
          <a:p>
            <a:pPr lvl="1"/>
            <a:r>
              <a:rPr lang="en-US" dirty="0"/>
              <a:t>Obtain a slice using [</a:t>
            </a:r>
            <a:r>
              <a:rPr lang="en-US" dirty="0" err="1"/>
              <a:t>m:n</a:t>
            </a:r>
            <a:r>
              <a:rPr lang="en-US" dirty="0"/>
              <a:t>] d, where m is the inclusive starting point and n is </a:t>
            </a:r>
            <a:r>
              <a:rPr lang="en-US" dirty="0" smtClean="0"/>
              <a:t>the exclusive </a:t>
            </a:r>
            <a:r>
              <a:rPr lang="en-US" dirty="0"/>
              <a:t>ending point (see table 3.1). An [:n] slice e starts at its beginning, and </a:t>
            </a:r>
            <a:r>
              <a:rPr lang="en-US" dirty="0" smtClean="0"/>
              <a:t>an [m</a:t>
            </a:r>
            <a:r>
              <a:rPr lang="en-US" dirty="0"/>
              <a:t>:] slice goes to a list’s end.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7" y="261180"/>
            <a:ext cx="6576580" cy="14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/>
              <a:t>Tuplas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Tuples </a:t>
            </a:r>
            <a:r>
              <a:rPr lang="en-US" dirty="0" smtClean="0"/>
              <a:t>are similar to lists but are </a:t>
            </a:r>
            <a:r>
              <a:rPr lang="en-US" i="1" dirty="0" smtClean="0"/>
              <a:t>immutable</a:t>
            </a:r>
            <a:r>
              <a:rPr lang="en-US" dirty="0" smtClean="0"/>
              <a:t>—that is, they can’t be modified after they’ve </a:t>
            </a:r>
            <a:r>
              <a:rPr lang="en-US" dirty="0"/>
              <a:t>been created.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operators (in, +, and *) and built-in functions (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 smtClean="0"/>
              <a:t>max,and</a:t>
            </a:r>
            <a:r>
              <a:rPr lang="en-US" dirty="0" smtClean="0"/>
              <a:t> </a:t>
            </a:r>
            <a:r>
              <a:rPr lang="en-US" dirty="0"/>
              <a:t>min) operate on them the same way as they do on lists because none of </a:t>
            </a:r>
            <a:r>
              <a:rPr lang="en-US" dirty="0" smtClean="0"/>
              <a:t>them modifies </a:t>
            </a:r>
            <a:r>
              <a:rPr lang="en-US" dirty="0"/>
              <a:t>the </a:t>
            </a:r>
            <a:r>
              <a:rPr lang="en-US" dirty="0" smtClean="0"/>
              <a:t>original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/>
              <a:t>and slice notation work the same way for obtaining </a:t>
            </a:r>
            <a:r>
              <a:rPr lang="en-US" dirty="0" smtClean="0"/>
              <a:t>elements or </a:t>
            </a:r>
            <a:r>
              <a:rPr lang="en-US" dirty="0"/>
              <a:t>slices </a:t>
            </a:r>
            <a:r>
              <a:rPr lang="en-US" b="1" dirty="0"/>
              <a:t>but can’t be used to add, remove, or replace elements</a:t>
            </a:r>
            <a:r>
              <a:rPr lang="en-US" dirty="0"/>
              <a:t>. Also, there </a:t>
            </a:r>
            <a:r>
              <a:rPr lang="en-US" dirty="0" smtClean="0"/>
              <a:t>are only </a:t>
            </a:r>
            <a:r>
              <a:rPr lang="en-US" dirty="0"/>
              <a:t>two tuple methods: </a:t>
            </a:r>
            <a:r>
              <a:rPr lang="en-US" b="1" dirty="0"/>
              <a:t>count and index</a:t>
            </a:r>
            <a:r>
              <a:rPr lang="en-US" dirty="0"/>
              <a:t>. </a:t>
            </a:r>
            <a:r>
              <a:rPr lang="en-US" b="1" dirty="0"/>
              <a:t>An important purpose of tuples is for </a:t>
            </a:r>
            <a:r>
              <a:rPr lang="en-US" b="1" dirty="0" smtClean="0"/>
              <a:t>use as </a:t>
            </a:r>
            <a:r>
              <a:rPr lang="en-US" b="1" dirty="0"/>
              <a:t>keys for dictionaries.</a:t>
            </a:r>
            <a:r>
              <a:rPr lang="en-US" dirty="0"/>
              <a:t> They’re also more efficient to use when you don’t need modifiability.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611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000"/>
          <a:stretch/>
        </p:blipFill>
        <p:spPr>
          <a:xfrm>
            <a:off x="1399812" y="2443942"/>
            <a:ext cx="8504802" cy="18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Strings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561" y="2664502"/>
            <a:ext cx="8985163" cy="12978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47650" y="1740231"/>
            <a:ext cx="10764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NewBaskerville-Roman"/>
              </a:rPr>
              <a:t>String processing is one of Python’s strengths. There are many options for delimiting</a:t>
            </a:r>
          </a:p>
          <a:p>
            <a:r>
              <a:rPr lang="es-PE" dirty="0" err="1">
                <a:solidFill>
                  <a:srgbClr val="262626"/>
                </a:solidFill>
                <a:latin typeface="NewBaskerville-Roman"/>
              </a:rPr>
              <a:t>strings</a:t>
            </a:r>
            <a:r>
              <a:rPr lang="es-PE" dirty="0">
                <a:solidFill>
                  <a:srgbClr val="262626"/>
                </a:solidFill>
                <a:latin typeface="NewBaskerville-Roman"/>
              </a:rPr>
              <a:t>: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1047404" y="4240300"/>
            <a:ext cx="9418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NewBaskerville-Roman"/>
              </a:rPr>
              <a:t>The operators and functions that work with </a:t>
            </a:r>
            <a:r>
              <a:rPr lang="en-US" dirty="0" smtClean="0">
                <a:solidFill>
                  <a:srgbClr val="262626"/>
                </a:solidFill>
                <a:latin typeface="NewBaskerville-Roman"/>
              </a:rPr>
              <a:t>them return 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new strings derived from the original. The operators (</a:t>
            </a:r>
            <a:r>
              <a:rPr lang="en-US" sz="1600" b="0" i="0" u="none" strike="noStrike" baseline="0" dirty="0" smtClean="0">
                <a:solidFill>
                  <a:srgbClr val="262626"/>
                </a:solidFill>
                <a:latin typeface="Courier"/>
              </a:rPr>
              <a:t>in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600" b="0" i="0" u="none" strike="noStrike" baseline="0" dirty="0" smtClean="0">
                <a:solidFill>
                  <a:srgbClr val="262626"/>
                </a:solidFill>
                <a:latin typeface="Courier"/>
              </a:rPr>
              <a:t>+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600" b="0" i="0" u="none" strike="noStrike" baseline="0" dirty="0" smtClean="0">
                <a:solidFill>
                  <a:srgbClr val="262626"/>
                </a:solidFill>
                <a:latin typeface="Courier"/>
              </a:rPr>
              <a:t>*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) and </a:t>
            </a:r>
            <a:r>
              <a:rPr lang="en-US" dirty="0" smtClean="0">
                <a:solidFill>
                  <a:srgbClr val="262626"/>
                </a:solidFill>
                <a:latin typeface="NewBaskerville-Roman"/>
              </a:rPr>
              <a:t>built-in functions 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(</a:t>
            </a:r>
            <a:r>
              <a:rPr lang="en-US" sz="1600" b="0" i="0" u="none" strike="noStrike" baseline="0" dirty="0" err="1" smtClean="0">
                <a:solidFill>
                  <a:srgbClr val="262626"/>
                </a:solidFill>
                <a:latin typeface="Courier"/>
              </a:rPr>
              <a:t>len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600" b="0" i="0" u="none" strike="noStrike" baseline="0" dirty="0" smtClean="0">
                <a:solidFill>
                  <a:srgbClr val="262626"/>
                </a:solidFill>
                <a:latin typeface="Courier"/>
              </a:rPr>
              <a:t>max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600" b="0" i="0" u="none" strike="noStrike" baseline="0" dirty="0" smtClean="0">
                <a:solidFill>
                  <a:srgbClr val="262626"/>
                </a:solidFill>
                <a:latin typeface="Courier"/>
              </a:rPr>
              <a:t>min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) operate on strings as they do on lists and tuples. </a:t>
            </a:r>
            <a:r>
              <a:rPr lang="en-US" dirty="0" smtClean="0">
                <a:solidFill>
                  <a:srgbClr val="262626"/>
                </a:solidFill>
                <a:latin typeface="NewBaskerville-Roman"/>
              </a:rPr>
              <a:t>Index and 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slice notation works the same way for obtaining elements or slices but can’t </a:t>
            </a:r>
            <a:r>
              <a:rPr lang="en-US" dirty="0" smtClean="0">
                <a:solidFill>
                  <a:srgbClr val="262626"/>
                </a:solidFill>
                <a:latin typeface="NewBaskerville-Roman"/>
              </a:rPr>
              <a:t>be used 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to add, remove, or replace elements.</a:t>
            </a:r>
          </a:p>
          <a:p>
            <a:r>
              <a:rPr lang="en-US" dirty="0">
                <a:solidFill>
                  <a:srgbClr val="262626"/>
                </a:solidFill>
                <a:latin typeface="NewBaskerville-Roman"/>
              </a:rPr>
              <a:t>Strings have several methods to work with their contents, and the </a:t>
            </a:r>
            <a:r>
              <a:rPr lang="en-US" sz="1600" b="0" i="0" u="none" strike="noStrike" baseline="0" dirty="0" smtClean="0">
                <a:solidFill>
                  <a:srgbClr val="262626"/>
                </a:solidFill>
                <a:latin typeface="Courier"/>
              </a:rPr>
              <a:t>re 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library module</a:t>
            </a:r>
          </a:p>
          <a:p>
            <a:r>
              <a:rPr lang="en-US" dirty="0">
                <a:solidFill>
                  <a:srgbClr val="262626"/>
                </a:solidFill>
                <a:latin typeface="NewBaskerville-Roman"/>
              </a:rPr>
              <a:t>also contains functions for working with strings: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282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Dictionaries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Python’s built-in dictionary data type provides associative array functionality </a:t>
            </a:r>
            <a:r>
              <a:rPr lang="en-US" dirty="0" smtClean="0"/>
              <a:t>implemented by </a:t>
            </a:r>
            <a:r>
              <a:rPr lang="en-US" dirty="0"/>
              <a:t>using hash tables.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is the case for lists, several dictionary methods (clear, copy, get, items, </a:t>
            </a:r>
            <a:r>
              <a:rPr lang="en-US" dirty="0" err="1" smtClean="0"/>
              <a:t>keys,update</a:t>
            </a:r>
            <a:r>
              <a:rPr lang="en-US" dirty="0"/>
              <a:t>, and values) are available.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416"/>
          <a:stretch/>
        </p:blipFill>
        <p:spPr>
          <a:xfrm>
            <a:off x="1717819" y="3665913"/>
            <a:ext cx="7537712" cy="24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must be of an immutable type B, including numbers, strings, and tuples. </a:t>
            </a:r>
            <a:r>
              <a:rPr lang="en-US" dirty="0" smtClean="0"/>
              <a:t>Values can </a:t>
            </a:r>
            <a:r>
              <a:rPr lang="en-US" dirty="0"/>
              <a:t>be any kind of object, including mutable types such as lists and dictionaries. If </a:t>
            </a:r>
            <a:r>
              <a:rPr lang="en-US" dirty="0" smtClean="0"/>
              <a:t>you try </a:t>
            </a:r>
            <a:r>
              <a:rPr lang="en-US" dirty="0"/>
              <a:t>to access the value of a key that isn’t in the dictionary, a </a:t>
            </a:r>
            <a:r>
              <a:rPr lang="en-US" dirty="0" smtClean="0"/>
              <a:t>Key Error </a:t>
            </a:r>
            <a:r>
              <a:rPr lang="en-US" dirty="0"/>
              <a:t>exception </a:t>
            </a:r>
            <a:r>
              <a:rPr lang="en-US" dirty="0" smtClean="0"/>
              <a:t>is </a:t>
            </a:r>
            <a:r>
              <a:rPr lang="en-US" dirty="0" err="1" smtClean="0"/>
              <a:t>aised</a:t>
            </a:r>
            <a:r>
              <a:rPr lang="en-US" dirty="0"/>
              <a:t>. To avoid this error, the dictionary method get c optionally returns a </a:t>
            </a:r>
            <a:r>
              <a:rPr lang="en-US" dirty="0" smtClean="0"/>
              <a:t>user definable value </a:t>
            </a:r>
            <a:r>
              <a:rPr lang="en-US" dirty="0"/>
              <a:t>when a key isn’t in a dictionary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8793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Sets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set </a:t>
            </a:r>
            <a:r>
              <a:rPr lang="en-US" dirty="0"/>
              <a:t>in Python is an unordered collection of objects, used in situations </a:t>
            </a:r>
            <a:r>
              <a:rPr lang="en-US" b="1" dirty="0"/>
              <a:t>where </a:t>
            </a:r>
            <a:r>
              <a:rPr lang="en-US" b="1" dirty="0" smtClean="0"/>
              <a:t>membership and </a:t>
            </a:r>
            <a:r>
              <a:rPr lang="en-US" b="1" dirty="0"/>
              <a:t>uniqueness </a:t>
            </a:r>
            <a:r>
              <a:rPr lang="en-US" dirty="0"/>
              <a:t>in the set are the main things you need to know about </a:t>
            </a:r>
            <a:r>
              <a:rPr lang="en-US" dirty="0" smtClean="0"/>
              <a:t>that object</a:t>
            </a:r>
            <a:r>
              <a:rPr lang="en-US" dirty="0"/>
              <a:t>. Sets behave as collections of dictionary keys without any associated values: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5603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665</Words>
  <Application>Microsoft Office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</vt:lpstr>
      <vt:lpstr>NewBaskerville-Roman</vt:lpstr>
      <vt:lpstr>Retrospección</vt:lpstr>
      <vt:lpstr>Taller Python</vt:lpstr>
      <vt:lpstr>Listas</vt:lpstr>
      <vt:lpstr>Presentación de PowerPoint</vt:lpstr>
      <vt:lpstr>Tuplas</vt:lpstr>
      <vt:lpstr>Presentación de PowerPoint</vt:lpstr>
      <vt:lpstr>Strings</vt:lpstr>
      <vt:lpstr>Dictionaries</vt:lpstr>
      <vt:lpstr>Presentación de PowerPoint</vt:lpstr>
      <vt:lpstr>Sets</vt:lpstr>
      <vt:lpstr>Presentación de PowerPoint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Python</dc:title>
  <dc:creator>Windows User</dc:creator>
  <cp:lastModifiedBy>Windows User</cp:lastModifiedBy>
  <cp:revision>10</cp:revision>
  <dcterms:created xsi:type="dcterms:W3CDTF">2021-05-02T23:12:57Z</dcterms:created>
  <dcterms:modified xsi:type="dcterms:W3CDTF">2021-05-03T01:29:06Z</dcterms:modified>
</cp:coreProperties>
</file>