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80" r:id="rId3"/>
    <p:sldId id="285" r:id="rId4"/>
    <p:sldId id="282" r:id="rId5"/>
    <p:sldId id="283" r:id="rId6"/>
    <p:sldId id="284" r:id="rId7"/>
    <p:sldId id="286" r:id="rId8"/>
    <p:sldId id="287" r:id="rId9"/>
  </p:sldIdLst>
  <p:sldSz cx="9144000" cy="5143500" type="screen16x9"/>
  <p:notesSz cx="6858000" cy="9144000"/>
  <p:embeddedFontLst>
    <p:embeddedFont>
      <p:font typeface="Raleway Light" panose="020B0604020202020204" charset="0"/>
      <p:regular r:id="rId11"/>
      <p:bold r:id="rId12"/>
      <p:italic r:id="rId13"/>
      <p:boldItalic r:id="rId14"/>
    </p:embeddedFont>
    <p:embeddedFont>
      <p:font typeface="Raleway ExtraBold" panose="020B0604020202020204" charset="0"/>
      <p:bold r:id="rId15"/>
      <p:boldItalic r:id="rId16"/>
    </p:embeddedFont>
    <p:embeddedFont>
      <p:font typeface="Lucida Bright" panose="020406020505050203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D0B45"/>
    <a:srgbClr val="E51E41"/>
    <a:srgbClr val="545454"/>
    <a:srgbClr val="F9023A"/>
    <a:srgbClr val="FD3162"/>
    <a:srgbClr val="FF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259C4F-22DE-4C0C-AA10-18FFE7820DC0}">
  <a:tblStyle styleId="{99259C4F-22DE-4C0C-AA10-18FFE7820D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6" autoAdjust="0"/>
  </p:normalViewPr>
  <p:slideViewPr>
    <p:cSldViewPr snapToGrid="0">
      <p:cViewPr>
        <p:scale>
          <a:sx n="122" d="100"/>
          <a:sy n="122" d="100"/>
        </p:scale>
        <p:origin x="3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457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62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97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989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19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20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PRINT</a:t>
            </a:r>
            <a:r>
              <a:rPr lang="es-ES" baseline="0" dirty="0" smtClean="0"/>
              <a:t> es el resultado de la función que llama a la variable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354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PRINT</a:t>
            </a:r>
            <a:r>
              <a:rPr lang="es-ES" baseline="0" dirty="0" smtClean="0"/>
              <a:t> es el resultado de la función que llama a </a:t>
            </a:r>
            <a:r>
              <a:rPr lang="es-ES" baseline="0" smtClean="0"/>
              <a:t>la variable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04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050048" y="1775213"/>
            <a:ext cx="7236000" cy="1039987"/>
          </a:xfrm>
          <a:prstGeom prst="rect">
            <a:avLst/>
          </a:prstGeom>
          <a:solidFill>
            <a:srgbClr val="E51E41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VARIABLES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3127509" y="3070800"/>
            <a:ext cx="3442491" cy="11047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variable?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"/>
          <a:stretch/>
        </p:blipFill>
        <p:spPr>
          <a:xfrm>
            <a:off x="1045800" y="1790775"/>
            <a:ext cx="2629800" cy="214678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360700" y="3548008"/>
            <a:ext cx="521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X</a:t>
            </a:r>
            <a:endParaRPr lang="es-PE" sz="40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variable?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"/>
          <a:stretch/>
        </p:blipFill>
        <p:spPr>
          <a:xfrm>
            <a:off x="1045800" y="1790775"/>
            <a:ext cx="2629800" cy="214678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360700" y="3548008"/>
            <a:ext cx="521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X</a:t>
            </a:r>
            <a:endParaRPr lang="es-PE" sz="40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011680" y="1499654"/>
            <a:ext cx="2319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>
                <a:solidFill>
                  <a:srgbClr val="FFC000"/>
                </a:solidFill>
                <a:latin typeface="Lucida Bright" panose="02040602050505020304" pitchFamily="18" charset="0"/>
              </a:rPr>
              <a:t>Sintaxis</a:t>
            </a:r>
            <a:endParaRPr lang="es-PE" sz="2000" dirty="0">
              <a:solidFill>
                <a:srgbClr val="FFC000"/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138206" y="2830583"/>
            <a:ext cx="433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Nombre_variable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s-ES" sz="2000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=</a:t>
            </a:r>
            <a:r>
              <a:rPr lang="es-ES" sz="2000" dirty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s-ES" sz="2000" dirty="0" err="1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valor_variable</a:t>
            </a:r>
            <a:endParaRPr lang="es-PE" sz="2000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2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variable?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"/>
          <a:stretch/>
        </p:blipFill>
        <p:spPr>
          <a:xfrm>
            <a:off x="1045800" y="1790775"/>
            <a:ext cx="2629800" cy="214678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360700" y="3548008"/>
            <a:ext cx="521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X</a:t>
            </a:r>
            <a:endParaRPr lang="es-PE" sz="40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3962821" y="1542511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394114" y="1478641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Cadena de caracteres (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</a:rPr>
              <a:t>String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s-PE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598230" y="1910007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X = “Mario”</a:t>
            </a:r>
            <a:endParaRPr lang="es-P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038782" y="2161227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nombre = “Mario”</a:t>
            </a:r>
            <a:endParaRPr lang="es-PE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10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variable?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"/>
          <a:stretch/>
        </p:blipFill>
        <p:spPr>
          <a:xfrm>
            <a:off x="1045800" y="1790775"/>
            <a:ext cx="2629800" cy="214678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360700" y="3548008"/>
            <a:ext cx="521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X</a:t>
            </a:r>
            <a:endParaRPr lang="es-PE" sz="40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3962821" y="1542511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394114" y="1478641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Cadena de caracteres (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</a:rPr>
              <a:t>String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s-PE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598230" y="1910007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X = “Mario”</a:t>
            </a:r>
            <a:endParaRPr lang="es-P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038782" y="2161227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nombre = “Mario”</a:t>
            </a:r>
            <a:endParaRPr lang="es-P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3962821" y="2550789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/>
          <p:cNvSpPr txBox="1"/>
          <p:nvPr/>
        </p:nvSpPr>
        <p:spPr>
          <a:xfrm>
            <a:off x="4458739" y="2509369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Números enteros / decimales (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</a:rPr>
              <a:t>float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s-PE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769962" y="2891179"/>
            <a:ext cx="107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X = 22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433121" y="3126289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bg1">
                    <a:lumMod val="75000"/>
                  </a:schemeClr>
                </a:solidFill>
              </a:rPr>
              <a:t>Edad = 22</a:t>
            </a:r>
          </a:p>
        </p:txBody>
      </p:sp>
    </p:spTree>
    <p:extLst>
      <p:ext uri="{BB962C8B-B14F-4D97-AF65-F5344CB8AC3E}">
        <p14:creationId xmlns:p14="http://schemas.microsoft.com/office/powerpoint/2010/main" val="189574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586800" y="772200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¿Qué es una variable?</a:t>
            </a:r>
            <a:endParaRPr lang="es-PE" sz="32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"/>
          <a:stretch/>
        </p:blipFill>
        <p:spPr>
          <a:xfrm>
            <a:off x="1045800" y="1790775"/>
            <a:ext cx="2629800" cy="214678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360700" y="3548008"/>
            <a:ext cx="521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  <a:latin typeface="Lucida Bright" panose="02040602050505020304" pitchFamily="18" charset="0"/>
              </a:rPr>
              <a:t>X</a:t>
            </a:r>
            <a:endParaRPr lang="es-PE" sz="4000" dirty="0">
              <a:solidFill>
                <a:schemeClr val="bg1">
                  <a:lumMod val="8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Flecha derecha 14"/>
          <p:cNvSpPr/>
          <p:nvPr/>
        </p:nvSpPr>
        <p:spPr>
          <a:xfrm>
            <a:off x="3962821" y="1542511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4394114" y="1478641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Cadena de caracteres (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</a:rPr>
              <a:t>String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s-PE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598230" y="1910007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X = “Mario”</a:t>
            </a:r>
            <a:endParaRPr lang="es-P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5038782" y="2161227"/>
            <a:ext cx="1766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nombre = “Mario”</a:t>
            </a:r>
            <a:endParaRPr lang="es-P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3962821" y="2550789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/>
          <p:cNvSpPr txBox="1"/>
          <p:nvPr/>
        </p:nvSpPr>
        <p:spPr>
          <a:xfrm>
            <a:off x="4458739" y="2509369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Números enteros / decimales (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</a:rPr>
              <a:t>float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s-PE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769962" y="2891179"/>
            <a:ext cx="107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X = 22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433121" y="3126289"/>
            <a:ext cx="1125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bg1">
                    <a:lumMod val="75000"/>
                  </a:schemeClr>
                </a:solidFill>
              </a:rPr>
              <a:t>Edad = 22</a:t>
            </a:r>
          </a:p>
        </p:txBody>
      </p:sp>
      <p:sp>
        <p:nvSpPr>
          <p:cNvPr id="24" name="Flecha derecha 23"/>
          <p:cNvSpPr/>
          <p:nvPr/>
        </p:nvSpPr>
        <p:spPr>
          <a:xfrm>
            <a:off x="3944718" y="3588697"/>
            <a:ext cx="449396" cy="282038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/>
          <p:cNvSpPr txBox="1"/>
          <p:nvPr/>
        </p:nvSpPr>
        <p:spPr>
          <a:xfrm>
            <a:off x="4427596" y="35504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</a:rPr>
              <a:t>Booleanos</a:t>
            </a:r>
            <a:endParaRPr lang="es-PE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455268" y="3967299"/>
            <a:ext cx="107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X = True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455267" y="4305853"/>
            <a:ext cx="1077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bg1">
                    <a:lumMod val="75000"/>
                  </a:schemeClr>
                </a:solidFill>
              </a:rPr>
              <a:t>X = False</a:t>
            </a:r>
          </a:p>
        </p:txBody>
      </p:sp>
    </p:spTree>
    <p:extLst>
      <p:ext uri="{BB962C8B-B14F-4D97-AF65-F5344CB8AC3E}">
        <p14:creationId xmlns:p14="http://schemas.microsoft.com/office/powerpoint/2010/main" val="72600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935121" y="88279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C000"/>
                </a:solidFill>
                <a:latin typeface="Lucida Bright" panose="02040602050505020304" pitchFamily="18" charset="0"/>
              </a:rPr>
              <a:t>Función PRINT</a:t>
            </a:r>
            <a:endParaRPr lang="es-PE" sz="3200" dirty="0">
              <a:solidFill>
                <a:srgbClr val="FFC000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4312972" y="626400"/>
            <a:ext cx="0" cy="398305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544813" y="882793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C000"/>
                </a:solidFill>
                <a:latin typeface="Lucida Bright" panose="02040602050505020304" pitchFamily="18" charset="0"/>
              </a:rPr>
              <a:t>Función INPUT</a:t>
            </a:r>
            <a:endParaRPr lang="es-PE" sz="3200" dirty="0">
              <a:solidFill>
                <a:srgbClr val="FFC000"/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57753" y="1645993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sz="1800" dirty="0" smtClean="0">
                <a:solidFill>
                  <a:srgbClr val="FF5050"/>
                </a:solidFill>
                <a:latin typeface="Lucida Bright" panose="02040602050505020304" pitchFamily="18" charset="0"/>
              </a:rPr>
              <a:t> 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nombre_variable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)</a:t>
            </a:r>
            <a:endParaRPr lang="es-PE" sz="1800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57753" y="2349977"/>
            <a:ext cx="26132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saludo = “Hola mundo”</a:t>
            </a:r>
          </a:p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dirty="0" smtClean="0">
                <a:solidFill>
                  <a:srgbClr val="FF5050"/>
                </a:solidFill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(saludo)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“Hola mundo”</a:t>
            </a:r>
          </a:p>
        </p:txBody>
      </p:sp>
    </p:spTree>
    <p:extLst>
      <p:ext uri="{BB962C8B-B14F-4D97-AF65-F5344CB8AC3E}">
        <p14:creationId xmlns:p14="http://schemas.microsoft.com/office/powerpoint/2010/main" val="760126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0" t="2045" r="12253" b="7685"/>
          <a:stretch/>
        </p:blipFill>
        <p:spPr>
          <a:xfrm>
            <a:off x="7776000" y="122400"/>
            <a:ext cx="1105200" cy="12996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62000" y="244800"/>
            <a:ext cx="2228400" cy="763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8"/>
          <a:stretch/>
        </p:blipFill>
        <p:spPr>
          <a:xfrm>
            <a:off x="246154" y="217403"/>
            <a:ext cx="1988091" cy="63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/>
          <p:cNvSpPr txBox="1"/>
          <p:nvPr/>
        </p:nvSpPr>
        <p:spPr>
          <a:xfrm>
            <a:off x="935121" y="882793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C000"/>
                </a:solidFill>
                <a:latin typeface="Lucida Bright" panose="02040602050505020304" pitchFamily="18" charset="0"/>
              </a:rPr>
              <a:t>Función PRINT</a:t>
            </a:r>
            <a:endParaRPr lang="es-PE" sz="3200" dirty="0">
              <a:solidFill>
                <a:srgbClr val="FFC000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4312972" y="626400"/>
            <a:ext cx="0" cy="398305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4544813" y="882793"/>
            <a:ext cx="313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smtClean="0">
                <a:solidFill>
                  <a:srgbClr val="FFC000"/>
                </a:solidFill>
                <a:latin typeface="Lucida Bright" panose="02040602050505020304" pitchFamily="18" charset="0"/>
              </a:rPr>
              <a:t>Función INPUT</a:t>
            </a:r>
            <a:endParaRPr lang="es-PE" sz="3200" dirty="0">
              <a:solidFill>
                <a:srgbClr val="FFC000"/>
              </a:solidFill>
              <a:latin typeface="Lucida Bright" panose="020406020505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57753" y="1645993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sz="1800" dirty="0" smtClean="0">
                <a:solidFill>
                  <a:srgbClr val="FF5050"/>
                </a:solidFill>
                <a:latin typeface="Lucida Bright" panose="02040602050505020304" pitchFamily="18" charset="0"/>
              </a:rPr>
              <a:t> 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</a:t>
            </a:r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nombre_variable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)</a:t>
            </a:r>
            <a:endParaRPr lang="es-PE" sz="1800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57753" y="2349977"/>
            <a:ext cx="26132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saludo = “Hola mundo”</a:t>
            </a:r>
          </a:p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dirty="0" smtClean="0">
                <a:solidFill>
                  <a:srgbClr val="FF5050"/>
                </a:solidFill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(saludo)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“Hola mundo”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744983" y="1555489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 err="1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nombre_variable</a:t>
            </a:r>
            <a:r>
              <a:rPr lang="es-ES" sz="1800" dirty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= </a:t>
            </a:r>
            <a:r>
              <a:rPr lang="es-ES" sz="1800" dirty="0" smtClean="0">
                <a:solidFill>
                  <a:srgbClr val="FF5050"/>
                </a:solidFill>
                <a:latin typeface="Lucida Bright" panose="02040602050505020304" pitchFamily="18" charset="0"/>
              </a:rPr>
              <a:t>input</a:t>
            </a:r>
            <a:r>
              <a:rPr lang="es-ES" sz="1800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 (data)</a:t>
            </a:r>
            <a:endParaRPr lang="es-PE" sz="1800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73134" y="2134532"/>
            <a:ext cx="39757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PE" b="1" dirty="0" smtClean="0">
                <a:latin typeface="Lucida Bright" panose="02040602050505020304" pitchFamily="18" charset="0"/>
              </a:rPr>
              <a:t> 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numero = input (“Ingresa un numero” )</a:t>
            </a:r>
          </a:p>
          <a:p>
            <a:r>
              <a:rPr lang="es-ES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100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s-PE" b="1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&gt;&gt;&gt;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 </a:t>
            </a:r>
            <a:r>
              <a:rPr lang="es-ES" dirty="0" err="1" smtClean="0">
                <a:solidFill>
                  <a:srgbClr val="FF5050"/>
                </a:solidFill>
                <a:latin typeface="Lucida Bright" panose="02040602050505020304" pitchFamily="18" charset="0"/>
              </a:rPr>
              <a:t>print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(numero)</a:t>
            </a:r>
          </a:p>
          <a:p>
            <a:endParaRPr lang="es-ES" dirty="0">
              <a:solidFill>
                <a:schemeClr val="bg1">
                  <a:lumMod val="7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s-ES" dirty="0" smtClean="0">
                <a:solidFill>
                  <a:schemeClr val="bg1">
                    <a:lumMod val="75000"/>
                  </a:schemeClr>
                </a:solidFill>
                <a:latin typeface="Lucida Bright" panose="02040602050505020304" pitchFamily="18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19682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390</TotalTime>
  <Words>214</Words>
  <Application>Microsoft Office PowerPoint</Application>
  <PresentationFormat>Presentación en pantalla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Raleway Light</vt:lpstr>
      <vt:lpstr>Raleway ExtraBold</vt:lpstr>
      <vt:lpstr>Arial</vt:lpstr>
      <vt:lpstr>Lucida Bright</vt:lpstr>
      <vt:lpstr>Olivia template</vt:lpstr>
      <vt:lpstr>VARIABLES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Sara</dc:creator>
  <cp:lastModifiedBy>adriana</cp:lastModifiedBy>
  <cp:revision>22</cp:revision>
  <dcterms:modified xsi:type="dcterms:W3CDTF">2019-05-25T13:36:24Z</dcterms:modified>
</cp:coreProperties>
</file>