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9" r:id="rId2"/>
    <p:sldId id="268" r:id="rId3"/>
    <p:sldId id="257" r:id="rId4"/>
    <p:sldId id="280" r:id="rId5"/>
    <p:sldId id="287" r:id="rId6"/>
    <p:sldId id="283" r:id="rId7"/>
    <p:sldId id="284" r:id="rId8"/>
    <p:sldId id="285" r:id="rId9"/>
    <p:sldId id="288" r:id="rId10"/>
    <p:sldId id="282" r:id="rId11"/>
    <p:sldId id="286" r:id="rId12"/>
    <p:sldId id="281" r:id="rId13"/>
    <p:sldId id="261" r:id="rId14"/>
  </p:sldIdLst>
  <p:sldSz cx="9144000" cy="5143500" type="screen16x9"/>
  <p:notesSz cx="6858000" cy="9144000"/>
  <p:embeddedFontLst>
    <p:embeddedFont>
      <p:font typeface="Raleway ExtraBold" panose="020B0604020202020204" charset="0"/>
      <p:bold r:id="rId16"/>
      <p:boldItalic r:id="rId17"/>
    </p:embeddedFont>
    <p:embeddedFont>
      <p:font typeface="Raleway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B45"/>
    <a:srgbClr val="FD3162"/>
    <a:srgbClr val="F9023A"/>
    <a:srgbClr val="FFB60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59C4F-22DE-4C0C-AA10-18FFE7820DC0}">
  <a:tblStyle styleId="{99259C4F-22DE-4C0C-AA10-18FFE7820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45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4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5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25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85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29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37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0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9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42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6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9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96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06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B600"/>
                </a:solidFill>
              </a:rPr>
              <a:t>Tipos de datos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smtClean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6</a:t>
            </a:r>
            <a:endParaRPr sz="9600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Operadores de relación</a:t>
            </a:r>
            <a:endParaRPr sz="3600" dirty="0"/>
          </a:p>
        </p:txBody>
      </p:sp>
      <p:graphicFrame>
        <p:nvGraphicFramePr>
          <p:cNvPr id="205" name="Google Shape;205;p24"/>
          <p:cNvGraphicFramePr/>
          <p:nvPr>
            <p:extLst>
              <p:ext uri="{D42A27DB-BD31-4B8C-83A1-F6EECF244321}">
                <p14:modId xmlns:p14="http://schemas.microsoft.com/office/powerpoint/2010/main" val="1969504232"/>
              </p:ext>
            </p:extLst>
          </p:nvPr>
        </p:nvGraphicFramePr>
        <p:xfrm>
          <a:off x="922000" y="1590296"/>
          <a:ext cx="6852797" cy="2864972"/>
        </p:xfrm>
        <a:graphic>
          <a:graphicData uri="http://schemas.openxmlformats.org/drawingml/2006/table">
            <a:tbl>
              <a:tblPr>
                <a:noFill/>
                <a:tableStyleId>{99259C4F-22DE-4C0C-AA10-18FFE7820DC0}</a:tableStyleId>
              </a:tblPr>
              <a:tblGrid>
                <a:gridCol w="1266723"/>
                <a:gridCol w="1741251"/>
                <a:gridCol w="3844823"/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Operador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Sintaxis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Evalua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37437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==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</a:t>
                      </a:r>
                      <a:r>
                        <a:rPr lang="en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==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¿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igual que 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b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?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!=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 </a:t>
                      </a:r>
                      <a:r>
                        <a:rPr lang="es-PE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!=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¿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diferente</a:t>
                      </a:r>
                      <a:r>
                        <a:rPr lang="en" sz="1400" b="0" i="0" u="none" strike="noStrike" cap="none" baseline="0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de </a:t>
                      </a:r>
                      <a:r>
                        <a:rPr lang="en" sz="1400" b="0" i="1" u="none" strike="noStrike" cap="none" baseline="0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b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?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377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&gt;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 </a:t>
                      </a:r>
                      <a:r>
                        <a:rPr lang="es-PE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&gt;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¿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mayor que 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b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?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483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&lt;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 </a:t>
                      </a:r>
                      <a:r>
                        <a:rPr lang="es-PE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&lt;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¿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a</a:t>
                      </a: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 menor que 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b</a:t>
                      </a: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?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&gt;=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 </a:t>
                      </a:r>
                      <a:r>
                        <a:rPr lang="es-PE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&gt;=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¿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</a:t>
                      </a: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mayor igual que 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b</a:t>
                      </a: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?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112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&lt;=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a </a:t>
                      </a:r>
                      <a:r>
                        <a:rPr lang="es-PE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&lt;=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¿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</a:t>
                      </a: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menor igual que 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b</a:t>
                      </a: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?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 smtClean="0"/>
              <a:t>Adivina el cumpleaños…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452"/>
          <a:stretch/>
        </p:blipFill>
        <p:spPr>
          <a:xfrm>
            <a:off x="1079770" y="1516703"/>
            <a:ext cx="6039180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Operadores lógicos</a:t>
            </a:r>
            <a:endParaRPr sz="3600" dirty="0"/>
          </a:p>
        </p:txBody>
      </p:sp>
      <p:graphicFrame>
        <p:nvGraphicFramePr>
          <p:cNvPr id="205" name="Google Shape;205;p24"/>
          <p:cNvGraphicFramePr/>
          <p:nvPr>
            <p:extLst>
              <p:ext uri="{D42A27DB-BD31-4B8C-83A1-F6EECF244321}">
                <p14:modId xmlns:p14="http://schemas.microsoft.com/office/powerpoint/2010/main" val="2970816188"/>
              </p:ext>
            </p:extLst>
          </p:nvPr>
        </p:nvGraphicFramePr>
        <p:xfrm>
          <a:off x="922000" y="1590296"/>
          <a:ext cx="6852797" cy="1863024"/>
        </p:xfrm>
        <a:graphic>
          <a:graphicData uri="http://schemas.openxmlformats.org/drawingml/2006/table">
            <a:tbl>
              <a:tblPr>
                <a:noFill/>
                <a:tableStyleId>{99259C4F-22DE-4C0C-AA10-18FFE7820DC0}</a:tableStyleId>
              </a:tblPr>
              <a:tblGrid>
                <a:gridCol w="1305634"/>
                <a:gridCol w="1906621"/>
                <a:gridCol w="3640542"/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Operador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Sintaxis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Evalua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549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or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 </a:t>
                      </a:r>
                      <a:r>
                        <a:rPr lang="en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or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¿se cumple 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 </a:t>
                      </a:r>
                      <a:r>
                        <a:rPr lang="en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or</a:t>
                      </a:r>
                      <a:r>
                        <a:rPr lang="en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b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?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38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and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 </a:t>
                      </a:r>
                      <a:r>
                        <a:rPr lang="en-US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and</a:t>
                      </a:r>
                      <a:r>
                        <a:rPr lang="en-US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b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¿se cumple </a:t>
                      </a:r>
                      <a:r>
                        <a:rPr lang="en-US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 </a:t>
                      </a:r>
                      <a:r>
                        <a:rPr lang="en-US" sz="1400" b="1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and</a:t>
                      </a:r>
                      <a:r>
                        <a:rPr lang="en-US" sz="1400" b="1" i="1" u="none" strike="noStrike" cap="none" baseline="0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 </a:t>
                      </a:r>
                      <a:r>
                        <a:rPr lang="en-US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b</a:t>
                      </a:r>
                      <a:r>
                        <a:rPr lang="en-US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?</a:t>
                      </a:r>
                      <a:endParaRPr lang="en-US"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65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not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1" i="1" u="none" strike="noStrike" cap="none" dirty="0" err="1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not</a:t>
                      </a:r>
                      <a:r>
                        <a:rPr lang="es-PE" sz="1400" b="0" i="1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 a</a:t>
                      </a:r>
                      <a:endParaRPr sz="1400" b="0" i="1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N</a:t>
                      </a: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egación de a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Características 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922000" y="1748376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r>
              <a:rPr lang="en" dirty="0" smtClean="0"/>
              <a:t>Fuertemente tipados: Ciertas operaciones no se pueden realizar si los tipos no son compatibles.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539"/>
          <a:stretch/>
        </p:blipFill>
        <p:spPr>
          <a:xfrm>
            <a:off x="1391055" y="2503126"/>
            <a:ext cx="5711905" cy="5809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5"/>
          <a:srcRect r="3740"/>
          <a:stretch/>
        </p:blipFill>
        <p:spPr>
          <a:xfrm>
            <a:off x="1391055" y="3221902"/>
            <a:ext cx="7324928" cy="123809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22000" y="2422187"/>
            <a:ext cx="7793982" cy="661891"/>
          </a:xfrm>
          <a:prstGeom prst="rect">
            <a:avLst/>
          </a:prstGeom>
          <a:noFill/>
          <a:ln>
            <a:solidFill>
              <a:srgbClr val="FD0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921999" y="3240121"/>
            <a:ext cx="7793983" cy="1219876"/>
          </a:xfrm>
          <a:prstGeom prst="rect">
            <a:avLst/>
          </a:prstGeom>
          <a:noFill/>
          <a:ln>
            <a:solidFill>
              <a:srgbClr val="FD0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5" t="26608" r="52047" b="25117"/>
          <a:stretch/>
        </p:blipFill>
        <p:spPr>
          <a:xfrm>
            <a:off x="7704314" y="2178082"/>
            <a:ext cx="933855" cy="9257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2" t="26388" r="2526" b="27335"/>
          <a:stretch/>
        </p:blipFill>
        <p:spPr>
          <a:xfrm>
            <a:off x="7692161" y="3176608"/>
            <a:ext cx="916824" cy="889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Tipos de datos básicos</a:t>
            </a:r>
            <a:endParaRPr sz="3600" dirty="0"/>
          </a:p>
        </p:txBody>
      </p:sp>
      <p:graphicFrame>
        <p:nvGraphicFramePr>
          <p:cNvPr id="205" name="Google Shape;205;p24"/>
          <p:cNvGraphicFramePr/>
          <p:nvPr>
            <p:extLst>
              <p:ext uri="{D42A27DB-BD31-4B8C-83A1-F6EECF244321}">
                <p14:modId xmlns:p14="http://schemas.microsoft.com/office/powerpoint/2010/main" val="1089250808"/>
              </p:ext>
            </p:extLst>
          </p:nvPr>
        </p:nvGraphicFramePr>
        <p:xfrm>
          <a:off x="922000" y="1590296"/>
          <a:ext cx="6852797" cy="3054890"/>
        </p:xfrm>
        <a:graphic>
          <a:graphicData uri="http://schemas.openxmlformats.org/drawingml/2006/table">
            <a:tbl>
              <a:tblPr>
                <a:noFill/>
                <a:tableStyleId>{99259C4F-22DE-4C0C-AA10-18FFE7820DC0}</a:tableStyleId>
              </a:tblPr>
              <a:tblGrid>
                <a:gridCol w="1159719"/>
                <a:gridCol w="5693078"/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Ejemplos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549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str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‘hola pyLadies AQP!’, “programación: 1- aburrimiento:0”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638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int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30, -9, 2036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65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float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3.14, -0.52,  5.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5566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complex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l-PL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2 +7j, -3.4 + 0j, 3j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63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8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bool</a:t>
                      </a:r>
                      <a:endParaRPr sz="18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True(0), False(1)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/>
              <a:t>Algunas funciones…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4624844" y="1577136"/>
            <a:ext cx="3543300" cy="3027600"/>
          </a:xfrm>
        </p:spPr>
        <p:txBody>
          <a:bodyPr/>
          <a:lstStyle/>
          <a:p>
            <a:pPr>
              <a:buClr>
                <a:srgbClr val="F9023A"/>
              </a:buClr>
            </a:pPr>
            <a:r>
              <a:rPr lang="es-PE" dirty="0" err="1" smtClean="0">
                <a:solidFill>
                  <a:srgbClr val="0070C0"/>
                </a:solidFill>
              </a:rPr>
              <a:t>float</a:t>
            </a:r>
            <a:r>
              <a:rPr lang="es-PE" dirty="0" smtClean="0">
                <a:solidFill>
                  <a:srgbClr val="0070C0"/>
                </a:solidFill>
              </a:rPr>
              <a:t>()</a:t>
            </a:r>
          </a:p>
          <a:p>
            <a:pPr marL="114300" indent="0">
              <a:buClr>
                <a:srgbClr val="F9023A"/>
              </a:buClr>
              <a:buNone/>
            </a:pPr>
            <a:endParaRPr lang="es-PE" dirty="0" smtClean="0">
              <a:solidFill>
                <a:srgbClr val="0070C0"/>
              </a:solidFill>
            </a:endParaRPr>
          </a:p>
          <a:p>
            <a:pPr marL="114300" indent="0">
              <a:buClr>
                <a:srgbClr val="F9023A"/>
              </a:buClr>
              <a:buNone/>
            </a:pPr>
            <a:endParaRPr lang="es-PE" dirty="0" smtClean="0">
              <a:solidFill>
                <a:srgbClr val="0070C0"/>
              </a:solidFill>
            </a:endParaRPr>
          </a:p>
          <a:p>
            <a:pPr>
              <a:buClr>
                <a:srgbClr val="F9023A"/>
              </a:buClr>
            </a:pPr>
            <a:r>
              <a:rPr lang="es-PE" dirty="0" err="1" smtClean="0">
                <a:solidFill>
                  <a:srgbClr val="0070C0"/>
                </a:solidFill>
              </a:rPr>
              <a:t>complex</a:t>
            </a:r>
            <a:r>
              <a:rPr lang="es-PE" dirty="0" smtClean="0">
                <a:solidFill>
                  <a:srgbClr val="0070C0"/>
                </a:solidFill>
              </a:rPr>
              <a:t>()</a:t>
            </a:r>
          </a:p>
          <a:p>
            <a:pPr marL="114300" indent="0">
              <a:buClr>
                <a:srgbClr val="F9023A"/>
              </a:buClr>
              <a:buNone/>
            </a:pPr>
            <a:endParaRPr lang="es-PE" dirty="0" smtClean="0">
              <a:solidFill>
                <a:srgbClr val="0070C0"/>
              </a:solidFill>
            </a:endParaRPr>
          </a:p>
          <a:p>
            <a:pPr marL="114300" indent="0">
              <a:buClr>
                <a:srgbClr val="F9023A"/>
              </a:buClr>
              <a:buNone/>
            </a:pPr>
            <a:endParaRPr lang="es-PE" dirty="0" smtClean="0">
              <a:solidFill>
                <a:srgbClr val="0070C0"/>
              </a:solidFill>
            </a:endParaRPr>
          </a:p>
          <a:p>
            <a:pPr>
              <a:buClr>
                <a:srgbClr val="F9023A"/>
              </a:buClr>
            </a:pPr>
            <a:r>
              <a:rPr lang="es-PE" dirty="0" err="1">
                <a:solidFill>
                  <a:srgbClr val="0070C0"/>
                </a:solidFill>
              </a:rPr>
              <a:t>b</a:t>
            </a:r>
            <a:r>
              <a:rPr lang="es-PE" dirty="0" err="1" smtClean="0">
                <a:solidFill>
                  <a:srgbClr val="0070C0"/>
                </a:solidFill>
              </a:rPr>
              <a:t>ool</a:t>
            </a:r>
            <a:r>
              <a:rPr lang="es-PE" dirty="0" smtClean="0">
                <a:solidFill>
                  <a:srgbClr val="0070C0"/>
                </a:solidFill>
              </a:rPr>
              <a:t>()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16202" y="1491390"/>
            <a:ext cx="3543300" cy="3027600"/>
          </a:xfrm>
        </p:spPr>
        <p:txBody>
          <a:bodyPr/>
          <a:lstStyle/>
          <a:p>
            <a:pPr>
              <a:buClr>
                <a:srgbClr val="F9023A"/>
              </a:buClr>
            </a:pPr>
            <a:r>
              <a:rPr lang="es-PE" dirty="0" err="1" smtClean="0">
                <a:solidFill>
                  <a:srgbClr val="0070C0"/>
                </a:solidFill>
              </a:rPr>
              <a:t>type</a:t>
            </a:r>
            <a:r>
              <a:rPr lang="es-PE" dirty="0" smtClean="0">
                <a:solidFill>
                  <a:srgbClr val="0070C0"/>
                </a:solidFill>
              </a:rPr>
              <a:t>()</a:t>
            </a:r>
          </a:p>
          <a:p>
            <a:pPr marL="114300" indent="0">
              <a:buClr>
                <a:srgbClr val="F9023A"/>
              </a:buClr>
              <a:buNone/>
            </a:pPr>
            <a:endParaRPr lang="es-PE" dirty="0" smtClean="0">
              <a:solidFill>
                <a:srgbClr val="0070C0"/>
              </a:solidFill>
            </a:endParaRPr>
          </a:p>
          <a:p>
            <a:pPr>
              <a:buClr>
                <a:srgbClr val="F9023A"/>
              </a:buClr>
            </a:pPr>
            <a:endParaRPr lang="es-PE" dirty="0" smtClean="0">
              <a:solidFill>
                <a:srgbClr val="0070C0"/>
              </a:solidFill>
            </a:endParaRPr>
          </a:p>
          <a:p>
            <a:pPr>
              <a:buClr>
                <a:srgbClr val="F9023A"/>
              </a:buClr>
            </a:pPr>
            <a:r>
              <a:rPr lang="es-PE" dirty="0" err="1" smtClean="0">
                <a:solidFill>
                  <a:srgbClr val="0070C0"/>
                </a:solidFill>
              </a:rPr>
              <a:t>str</a:t>
            </a:r>
            <a:r>
              <a:rPr lang="es-PE" dirty="0" smtClean="0">
                <a:solidFill>
                  <a:srgbClr val="0070C0"/>
                </a:solidFill>
              </a:rPr>
              <a:t>()</a:t>
            </a:r>
          </a:p>
          <a:p>
            <a:pPr marL="114300" indent="0">
              <a:buClr>
                <a:srgbClr val="F9023A"/>
              </a:buClr>
              <a:buNone/>
            </a:pPr>
            <a:endParaRPr lang="es-PE" dirty="0" smtClean="0">
              <a:solidFill>
                <a:srgbClr val="0070C0"/>
              </a:solidFill>
            </a:endParaRPr>
          </a:p>
          <a:p>
            <a:pPr>
              <a:buClr>
                <a:srgbClr val="F9023A"/>
              </a:buClr>
            </a:pPr>
            <a:endParaRPr lang="es-PE" dirty="0" smtClean="0">
              <a:solidFill>
                <a:srgbClr val="0070C0"/>
              </a:solidFill>
            </a:endParaRPr>
          </a:p>
          <a:p>
            <a:pPr>
              <a:buClr>
                <a:srgbClr val="F9023A"/>
              </a:buClr>
            </a:pPr>
            <a:r>
              <a:rPr lang="es-PE" dirty="0" err="1">
                <a:solidFill>
                  <a:srgbClr val="0070C0"/>
                </a:solidFill>
              </a:rPr>
              <a:t>i</a:t>
            </a:r>
            <a:r>
              <a:rPr lang="es-PE" dirty="0" err="1" smtClean="0">
                <a:solidFill>
                  <a:srgbClr val="0070C0"/>
                </a:solidFill>
              </a:rPr>
              <a:t>nt</a:t>
            </a:r>
            <a:r>
              <a:rPr lang="es-PE" dirty="0" smtClean="0">
                <a:solidFill>
                  <a:srgbClr val="0070C0"/>
                </a:solidFill>
              </a:rPr>
              <a:t>()</a:t>
            </a:r>
          </a:p>
          <a:p>
            <a:pPr>
              <a:buClr>
                <a:srgbClr val="F9023A"/>
              </a:buClr>
            </a:pPr>
            <a:endParaRPr lang="es-PE" dirty="0">
              <a:solidFill>
                <a:srgbClr val="0070C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b="13087"/>
          <a:stretch/>
        </p:blipFill>
        <p:spPr>
          <a:xfrm>
            <a:off x="989967" y="2092542"/>
            <a:ext cx="3715525" cy="5252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70" y="3095005"/>
            <a:ext cx="3600000" cy="53333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l="831"/>
          <a:stretch/>
        </p:blipFill>
        <p:spPr>
          <a:xfrm>
            <a:off x="1079704" y="4068903"/>
            <a:ext cx="3541766" cy="60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7"/>
          <a:srcRect l="707"/>
          <a:stretch/>
        </p:blipFill>
        <p:spPr>
          <a:xfrm>
            <a:off x="4970834" y="2129471"/>
            <a:ext cx="3536694" cy="59047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6884" y="3178702"/>
            <a:ext cx="3380952" cy="52381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/>
          <a:srcRect l="539"/>
          <a:stretch/>
        </p:blipFill>
        <p:spPr>
          <a:xfrm>
            <a:off x="4956884" y="4194695"/>
            <a:ext cx="1742939" cy="48571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/>
          <a:srcRect l="1505" r="1"/>
          <a:stretch/>
        </p:blipFill>
        <p:spPr>
          <a:xfrm>
            <a:off x="6507804" y="4151106"/>
            <a:ext cx="1660340" cy="4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Operadores aritméticos</a:t>
            </a:r>
            <a:endParaRPr sz="3600" dirty="0"/>
          </a:p>
        </p:txBody>
      </p:sp>
      <p:graphicFrame>
        <p:nvGraphicFramePr>
          <p:cNvPr id="205" name="Google Shape;205;p24"/>
          <p:cNvGraphicFramePr/>
          <p:nvPr>
            <p:extLst>
              <p:ext uri="{D42A27DB-BD31-4B8C-83A1-F6EECF244321}">
                <p14:modId xmlns:p14="http://schemas.microsoft.com/office/powerpoint/2010/main" val="1417267414"/>
              </p:ext>
            </p:extLst>
          </p:nvPr>
        </p:nvGraphicFramePr>
        <p:xfrm>
          <a:off x="922000" y="1439686"/>
          <a:ext cx="6852797" cy="3311913"/>
        </p:xfrm>
        <a:graphic>
          <a:graphicData uri="http://schemas.openxmlformats.org/drawingml/2006/table">
            <a:tbl>
              <a:tblPr>
                <a:noFill/>
                <a:tableStyleId>{99259C4F-22DE-4C0C-AA10-18FFE7820DC0}</a:tableStyleId>
              </a:tblPr>
              <a:tblGrid>
                <a:gridCol w="1986570"/>
                <a:gridCol w="4866227"/>
              </a:tblGrid>
              <a:tr h="32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Operador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Descripción</a:t>
                      </a:r>
                      <a:endParaRPr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</a:tr>
              <a:tr h="26746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+</a:t>
                      </a:r>
                      <a:endParaRPr sz="16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Suma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392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5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-</a:t>
                      </a:r>
                      <a:endParaRPr sz="15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Resta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18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5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-</a:t>
                      </a:r>
                      <a:endParaRPr sz="15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Negativo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46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5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*</a:t>
                      </a:r>
                      <a:endParaRPr sz="15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Arial"/>
                        </a:rPr>
                        <a:t>Multiplicación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5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**</a:t>
                      </a:r>
                      <a:endParaRPr sz="15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Exponente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919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5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/</a:t>
                      </a:r>
                      <a:endParaRPr sz="15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División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5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//</a:t>
                      </a:r>
                      <a:endParaRPr sz="15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División entera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2471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500" b="0" i="0" u="none" strike="noStrike" cap="none" dirty="0" smtClean="0">
                          <a:solidFill>
                            <a:srgbClr val="434343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Light"/>
                        </a:rPr>
                        <a:t>%</a:t>
                      </a:r>
                      <a:endParaRPr sz="1500" b="0" i="0" u="none" strike="noStrike" cap="none" dirty="0">
                        <a:solidFill>
                          <a:srgbClr val="434343"/>
                        </a:solidFill>
                        <a:latin typeface="Raleway ExtraBold"/>
                        <a:ea typeface="Raleway ExtraBold"/>
                        <a:cs typeface="Raleway ExtraBold"/>
                        <a:sym typeface="Raleway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PE" sz="1400" b="0" i="0" u="none" strike="noStrike" cap="none" dirty="0" smtClean="0">
                          <a:solidFill>
                            <a:srgbClr val="434343"/>
                          </a:solidFill>
                          <a:latin typeface="Raleway Light"/>
                          <a:ea typeface="Raleway Light"/>
                          <a:cs typeface="Raleway Light"/>
                          <a:sym typeface="Raleway ExtraBold"/>
                        </a:rPr>
                        <a:t>Residuo</a:t>
                      </a:r>
                      <a:endParaRPr sz="1400" b="0" i="0" u="none" strike="noStrike" cap="none" dirty="0">
                        <a:solidFill>
                          <a:srgbClr val="434343"/>
                        </a:solidFill>
                        <a:latin typeface="Raleway Light"/>
                        <a:ea typeface="Raleway Light"/>
                        <a:cs typeface="Raleway Light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Ejemplos</a:t>
            </a:r>
            <a:endParaRPr sz="3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l="1030" r="1"/>
          <a:stretch/>
        </p:blipFill>
        <p:spPr>
          <a:xfrm>
            <a:off x="943582" y="1749175"/>
            <a:ext cx="2073655" cy="5809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00" y="2500248"/>
            <a:ext cx="2276190" cy="5904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582" y="3309723"/>
            <a:ext cx="1438095" cy="6380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190" y="1739651"/>
            <a:ext cx="1323810" cy="60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8190" y="2500248"/>
            <a:ext cx="1342857" cy="5714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8190" y="3319217"/>
            <a:ext cx="1466667" cy="6380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4007" y="1711079"/>
            <a:ext cx="2704762" cy="61904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4007" y="2500014"/>
            <a:ext cx="1866667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/>
              <a:t>Reglas de precedencia </a:t>
            </a:r>
            <a:endParaRPr sz="3600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lang="es-PE" dirty="0" smtClean="0"/>
              <a:t>La secuencia en que se ejecutan las operaciones es de izquierda a derecha, y siguen la siguiente jerarquía: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Paréntesis.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n" dirty="0" smtClean="0"/>
              <a:t>Exponente.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Multiplicación.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División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Suma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Sustracción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 smtClean="0"/>
              <a:t>Adivina el cumpleaños…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sp>
        <p:nvSpPr>
          <p:cNvPr id="15" name="Google Shape;102;p17"/>
          <p:cNvSpPr txBox="1">
            <a:spLocks noGrp="1"/>
          </p:cNvSpPr>
          <p:nvPr>
            <p:ph type="body" idx="1"/>
          </p:nvPr>
        </p:nvSpPr>
        <p:spPr>
          <a:xfrm>
            <a:off x="700391" y="1633031"/>
            <a:ext cx="7743218" cy="2413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Toma el número del </a:t>
            </a:r>
            <a:r>
              <a:rPr lang="es-PE" dirty="0" smtClean="0">
                <a:solidFill>
                  <a:srgbClr val="FD3162"/>
                </a:solidFill>
              </a:rPr>
              <a:t>mes</a:t>
            </a:r>
            <a:r>
              <a:rPr lang="es-PE" dirty="0" smtClean="0"/>
              <a:t> de tu cumpleaños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Multiplícalo por 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Súmale 6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Multiplica el total por 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Súmale 9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Multiplica de nuevo el  total por 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Font typeface="+mj-lt"/>
              <a:buAutoNum type="arabicPeriod"/>
            </a:pPr>
            <a:r>
              <a:rPr lang="es-PE" dirty="0" smtClean="0"/>
              <a:t>Súmale el </a:t>
            </a:r>
            <a:r>
              <a:rPr lang="es-PE" dirty="0" smtClean="0">
                <a:solidFill>
                  <a:srgbClr val="FD3162"/>
                </a:solidFill>
              </a:rPr>
              <a:t>día</a:t>
            </a:r>
            <a:r>
              <a:rPr lang="es-PE" dirty="0" smtClean="0"/>
              <a:t> de tu cumpleaños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PE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PE" sz="2000" b="1" dirty="0" smtClean="0">
                <a:solidFill>
                  <a:srgbClr val="FD3162"/>
                </a:solidFill>
              </a:rPr>
              <a:t>¿Cuál sería la expresión correcta si ‘M’ es el mes y ‘D’ es el día?</a:t>
            </a:r>
            <a:endParaRPr sz="2000" b="1" dirty="0">
              <a:solidFill>
                <a:srgbClr val="FD31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 smtClean="0"/>
              <a:t>Adivina el cumpleaños…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79" y="1749175"/>
            <a:ext cx="7619048" cy="380952"/>
          </a:xfrm>
          <a:prstGeom prst="rect">
            <a:avLst/>
          </a:prstGeom>
        </p:spPr>
      </p:pic>
      <p:sp>
        <p:nvSpPr>
          <p:cNvPr id="8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272196" y="2358240"/>
            <a:ext cx="6023549" cy="56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lang="es-PE" dirty="0" smtClean="0"/>
              <a:t>…cómo quedaría si a todo le resto 165?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68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 smtClean="0"/>
              <a:t>Adivina el cumpleaños…</a:t>
            </a:r>
            <a:endParaRPr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79" y="1749175"/>
            <a:ext cx="7619048" cy="380952"/>
          </a:xfrm>
          <a:prstGeom prst="rect">
            <a:avLst/>
          </a:prstGeom>
        </p:spPr>
      </p:pic>
      <p:sp>
        <p:nvSpPr>
          <p:cNvPr id="8" name="Google Shape;102;p17"/>
          <p:cNvSpPr txBox="1">
            <a:spLocks noGrp="1"/>
          </p:cNvSpPr>
          <p:nvPr>
            <p:ph type="body" idx="1"/>
          </p:nvPr>
        </p:nvSpPr>
        <p:spPr>
          <a:xfrm>
            <a:off x="1272196" y="2358240"/>
            <a:ext cx="6023549" cy="56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lang="es-PE" dirty="0" smtClean="0"/>
              <a:t>…cómo quedaría si a todo le resto 165?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00" y="3353632"/>
            <a:ext cx="5666667" cy="34285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00" y="4126462"/>
            <a:ext cx="5952381" cy="371429"/>
          </a:xfrm>
          <a:prstGeom prst="rect">
            <a:avLst/>
          </a:prstGeom>
        </p:spPr>
      </p:pic>
      <p:sp>
        <p:nvSpPr>
          <p:cNvPr id="9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755333" y="3571532"/>
            <a:ext cx="1020546" cy="565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Clr>
                <a:srgbClr val="F9023A"/>
              </a:buClr>
              <a:buSzPts val="1800"/>
              <a:buNone/>
            </a:pPr>
            <a:r>
              <a:rPr lang="es-PE" dirty="0" smtClean="0"/>
              <a:t>…o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9023A"/>
              </a:buClr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6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340</Words>
  <Application>Microsoft Office PowerPoint</Application>
  <PresentationFormat>Presentación en pantalla (16:9)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Raleway ExtraBold</vt:lpstr>
      <vt:lpstr>Raleway Light</vt:lpstr>
      <vt:lpstr>Olivia template</vt:lpstr>
      <vt:lpstr>Tipos de datos</vt:lpstr>
      <vt:lpstr>Tipos de datos básicos</vt:lpstr>
      <vt:lpstr>Algunas funciones…</vt:lpstr>
      <vt:lpstr>Operadores aritméticos</vt:lpstr>
      <vt:lpstr>Ejemplos</vt:lpstr>
      <vt:lpstr>Reglas de precedencia </vt:lpstr>
      <vt:lpstr>Adivina el cumpleaños…</vt:lpstr>
      <vt:lpstr>Adivina el cumpleaños…</vt:lpstr>
      <vt:lpstr>Adivina el cumpleaños…</vt:lpstr>
      <vt:lpstr>Operadores de relación</vt:lpstr>
      <vt:lpstr>Adivina el cumpleaños…</vt:lpstr>
      <vt:lpstr>Operadores lógicos</vt:lpstr>
      <vt:lpstr>Características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</dc:creator>
  <cp:lastModifiedBy>Lenovo</cp:lastModifiedBy>
  <cp:revision>34</cp:revision>
  <dcterms:modified xsi:type="dcterms:W3CDTF">2019-05-25T11:03:35Z</dcterms:modified>
</cp:coreProperties>
</file>