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0" r:id="rId3"/>
    <p:sldId id="288" r:id="rId4"/>
    <p:sldId id="306" r:id="rId5"/>
    <p:sldId id="289" r:id="rId6"/>
    <p:sldId id="299" r:id="rId7"/>
    <p:sldId id="300" r:id="rId8"/>
    <p:sldId id="301" r:id="rId9"/>
    <p:sldId id="293" r:id="rId10"/>
    <p:sldId id="302" r:id="rId11"/>
    <p:sldId id="303" r:id="rId12"/>
    <p:sldId id="304" r:id="rId13"/>
    <p:sldId id="305" r:id="rId14"/>
    <p:sldId id="298" r:id="rId15"/>
    <p:sldId id="307" r:id="rId16"/>
    <p:sldId id="308" r:id="rId17"/>
    <p:sldId id="309" r:id="rId18"/>
    <p:sldId id="310" r:id="rId19"/>
    <p:sldId id="311" r:id="rId20"/>
    <p:sldId id="312" r:id="rId21"/>
  </p:sldIdLst>
  <p:sldSz cx="9144000" cy="5143500" type="screen16x9"/>
  <p:notesSz cx="6858000" cy="9144000"/>
  <p:embeddedFontLst>
    <p:embeddedFont>
      <p:font typeface="Raleway ExtraBold" panose="020B0604020202020204" charset="0"/>
      <p:bold r:id="rId23"/>
      <p:boldItalic r:id="rId24"/>
    </p:embeddedFont>
    <p:embeddedFont>
      <p:font typeface="Lucida Bright" panose="02040602050505020304" pitchFamily="18" charset="0"/>
      <p:regular r:id="rId25"/>
      <p:bold r:id="rId26"/>
      <p:italic r:id="rId27"/>
      <p:boldItalic r:id="rId28"/>
    </p:embeddedFont>
    <p:embeddedFont>
      <p:font typeface="Raleway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CC66"/>
    <a:srgbClr val="FFB600"/>
    <a:srgbClr val="FFFF99"/>
    <a:srgbClr val="FF5050"/>
    <a:srgbClr val="545454"/>
    <a:srgbClr val="FD0B45"/>
    <a:srgbClr val="E51E41"/>
    <a:srgbClr val="F9023A"/>
    <a:srgbClr val="FD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59C4F-22DE-4C0C-AA10-18FFE7820DC0}">
  <a:tblStyle styleId="{99259C4F-22DE-4C0C-AA10-18FFE7820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6" autoAdjust="0"/>
  </p:normalViewPr>
  <p:slideViewPr>
    <p:cSldViewPr snapToGrid="0">
      <p:cViewPr varScale="1">
        <p:scale>
          <a:sx n="112" d="100"/>
          <a:sy n="112" d="100"/>
        </p:scale>
        <p:origin x="60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45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628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66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2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37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65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028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1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9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80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36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74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41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63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71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86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55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59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66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1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50048" y="1775213"/>
            <a:ext cx="7236000" cy="1039987"/>
          </a:xfrm>
          <a:prstGeom prst="rect">
            <a:avLst/>
          </a:prstGeom>
          <a:solidFill>
            <a:srgbClr val="E51E4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CONDICIONALES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3127509" y="3070800"/>
            <a:ext cx="3442491" cy="11047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76967" y="183644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576967" y="216202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0722" y="2676787"/>
            <a:ext cx="2034531" cy="30777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48883" y="298456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48883" y="329234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76967" y="363199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576967" y="393977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536217" y="1939743"/>
            <a:ext cx="3399" cy="2454263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620209" y="2569412"/>
            <a:ext cx="2338689" cy="40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866044" y="235569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ALTO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5801689" y="2692603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/>
          <p:cNvSpPr txBox="1"/>
          <p:nvPr/>
        </p:nvSpPr>
        <p:spPr>
          <a:xfrm>
            <a:off x="6313550" y="267470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Evalúa la condición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538519" y="3446228"/>
            <a:ext cx="15500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Verdadero / True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367097" y="3446228"/>
            <a:ext cx="121503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Falso / False</a:t>
            </a:r>
            <a:endParaRPr lang="es-PE" dirty="0"/>
          </a:p>
        </p:txBody>
      </p:sp>
      <p:sp>
        <p:nvSpPr>
          <p:cNvPr id="26" name="Flecha derecha 25"/>
          <p:cNvSpPr/>
          <p:nvPr/>
        </p:nvSpPr>
        <p:spPr>
          <a:xfrm rot="7261397">
            <a:off x="6719235" y="3037944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 derecha 26"/>
          <p:cNvSpPr/>
          <p:nvPr/>
        </p:nvSpPr>
        <p:spPr>
          <a:xfrm rot="3560661">
            <a:off x="7409559" y="3056045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987673" y="1933537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Proceso 30"/>
          <p:cNvSpPr/>
          <p:nvPr/>
        </p:nvSpPr>
        <p:spPr>
          <a:xfrm>
            <a:off x="671542" y="1836443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48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76967" y="183644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576967" y="216202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0722" y="2676787"/>
            <a:ext cx="2034531" cy="30777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48883" y="298456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48883" y="329234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76967" y="363199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576967" y="393977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536217" y="1939743"/>
            <a:ext cx="3399" cy="2454263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620209" y="2569412"/>
            <a:ext cx="2338689" cy="40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866044" y="235569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ALTO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5801689" y="2692603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/>
          <p:cNvSpPr txBox="1"/>
          <p:nvPr/>
        </p:nvSpPr>
        <p:spPr>
          <a:xfrm>
            <a:off x="6313550" y="267470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Evalúa la condición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538519" y="3446228"/>
            <a:ext cx="15500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Verdadero / True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367097" y="3446228"/>
            <a:ext cx="121503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Falso / False</a:t>
            </a:r>
            <a:endParaRPr lang="es-PE" dirty="0"/>
          </a:p>
        </p:txBody>
      </p:sp>
      <p:sp>
        <p:nvSpPr>
          <p:cNvPr id="26" name="Flecha derecha 25"/>
          <p:cNvSpPr/>
          <p:nvPr/>
        </p:nvSpPr>
        <p:spPr>
          <a:xfrm rot="7261397">
            <a:off x="6719235" y="3037944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 derecha 26"/>
          <p:cNvSpPr/>
          <p:nvPr/>
        </p:nvSpPr>
        <p:spPr>
          <a:xfrm rot="3560661">
            <a:off x="7409559" y="3056045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1013201" y="1874534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Proceso 30"/>
          <p:cNvSpPr/>
          <p:nvPr/>
        </p:nvSpPr>
        <p:spPr>
          <a:xfrm>
            <a:off x="697070" y="1777440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76967" y="183644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576967" y="216202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0722" y="2676787"/>
            <a:ext cx="2034531" cy="30777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48883" y="298456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48883" y="329234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76967" y="363199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576967" y="393977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536217" y="1939743"/>
            <a:ext cx="3399" cy="2454263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620209" y="2569412"/>
            <a:ext cx="2338689" cy="40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866044" y="235569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ALTO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5801689" y="2692603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/>
          <p:cNvSpPr txBox="1"/>
          <p:nvPr/>
        </p:nvSpPr>
        <p:spPr>
          <a:xfrm>
            <a:off x="6313550" y="267470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Evalúa la condición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538519" y="3446228"/>
            <a:ext cx="155006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Verdadero / True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367097" y="3446228"/>
            <a:ext cx="121503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Falso / False</a:t>
            </a:r>
            <a:endParaRPr lang="es-PE" dirty="0"/>
          </a:p>
        </p:txBody>
      </p:sp>
      <p:sp>
        <p:nvSpPr>
          <p:cNvPr id="26" name="Flecha derecha 25"/>
          <p:cNvSpPr/>
          <p:nvPr/>
        </p:nvSpPr>
        <p:spPr>
          <a:xfrm rot="7261397">
            <a:off x="6719235" y="3037944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 derecha 26"/>
          <p:cNvSpPr/>
          <p:nvPr/>
        </p:nvSpPr>
        <p:spPr>
          <a:xfrm rot="3560661">
            <a:off x="7409559" y="3056045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957570" y="1934574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Proceso 30"/>
          <p:cNvSpPr/>
          <p:nvPr/>
        </p:nvSpPr>
        <p:spPr>
          <a:xfrm>
            <a:off x="641439" y="1837480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630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76967" y="183644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576967" y="216202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0722" y="2676787"/>
            <a:ext cx="203453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48883" y="298456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48883" y="329234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76967" y="363199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576967" y="393977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536217" y="1939743"/>
            <a:ext cx="3399" cy="2454263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620209" y="2569412"/>
            <a:ext cx="2338689" cy="40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866044" y="235569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ALTO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5801689" y="2692603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/>
          <p:cNvSpPr txBox="1"/>
          <p:nvPr/>
        </p:nvSpPr>
        <p:spPr>
          <a:xfrm>
            <a:off x="6313550" y="267470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Evalúa la condición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772846" y="3446228"/>
            <a:ext cx="155006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Verdadero / True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434390" y="3425214"/>
            <a:ext cx="121503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Falso / False</a:t>
            </a:r>
            <a:endParaRPr lang="es-PE" dirty="0"/>
          </a:p>
        </p:txBody>
      </p:sp>
      <p:sp>
        <p:nvSpPr>
          <p:cNvPr id="26" name="Flecha derecha 25"/>
          <p:cNvSpPr/>
          <p:nvPr/>
        </p:nvSpPr>
        <p:spPr>
          <a:xfrm rot="7261397">
            <a:off x="6719235" y="3037944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 derecha 26"/>
          <p:cNvSpPr/>
          <p:nvPr/>
        </p:nvSpPr>
        <p:spPr>
          <a:xfrm rot="3560661">
            <a:off x="7409559" y="3056045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Proceso 2"/>
          <p:cNvSpPr/>
          <p:nvPr/>
        </p:nvSpPr>
        <p:spPr>
          <a:xfrm>
            <a:off x="3620209" y="2674701"/>
            <a:ext cx="1988564" cy="925417"/>
          </a:xfrm>
          <a:prstGeom prst="flowChartProcess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Multiplicar 28"/>
          <p:cNvSpPr/>
          <p:nvPr/>
        </p:nvSpPr>
        <p:spPr>
          <a:xfrm>
            <a:off x="4251578" y="2663469"/>
            <a:ext cx="916957" cy="992583"/>
          </a:xfrm>
          <a:prstGeom prst="mathMultiply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1010279" y="1981469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Proceso 31"/>
          <p:cNvSpPr/>
          <p:nvPr/>
        </p:nvSpPr>
        <p:spPr>
          <a:xfrm>
            <a:off x="694148" y="1884375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B600"/>
                </a:solidFill>
              </a:rPr>
              <a:t>1. IF / SI</a:t>
            </a:r>
            <a:endParaRPr lang="es-PE" sz="3200" dirty="0">
              <a:solidFill>
                <a:srgbClr val="FFB6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375038" y="187529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Sintaxis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09218" y="2205484"/>
            <a:ext cx="204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condición :</a:t>
            </a:r>
          </a:p>
          <a:p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instrucción</a:t>
            </a:r>
          </a:p>
          <a:p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instrucción</a:t>
            </a:r>
            <a:endParaRPr lang="es-PE" sz="1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677961" y="3495526"/>
            <a:ext cx="3530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edad = 25</a:t>
            </a:r>
          </a:p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if</a:t>
            </a:r>
            <a:r>
              <a:rPr lang="es-ES" dirty="0" smtClean="0">
                <a:solidFill>
                  <a:srgbClr val="FF5050"/>
                </a:solidFill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edad </a:t>
            </a:r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 18:</a:t>
            </a:r>
            <a:endParaRPr lang="es-ES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	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(“Eres mayor de edad”)</a:t>
            </a:r>
          </a:p>
          <a:p>
            <a:r>
              <a:rPr lang="es-PE" b="1" dirty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>
                <a:latin typeface="Lucida Bright" panose="02040602050505020304" pitchFamily="18" charset="0"/>
              </a:rPr>
              <a:t> 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(“Fin”)</a:t>
            </a:r>
            <a:endParaRPr lang="es-ES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1196616" y="1760135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Proceso 12"/>
          <p:cNvSpPr/>
          <p:nvPr/>
        </p:nvSpPr>
        <p:spPr>
          <a:xfrm>
            <a:off x="880485" y="1663041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84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87599" y="1402791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B600"/>
                </a:solidFill>
              </a:rPr>
              <a:t>2</a:t>
            </a:r>
            <a:r>
              <a:rPr lang="es-ES" sz="2400" dirty="0" smtClean="0">
                <a:solidFill>
                  <a:srgbClr val="FFB600"/>
                </a:solidFill>
              </a:rPr>
              <a:t>. ELSE / y si no es verdad</a:t>
            </a:r>
            <a:endParaRPr lang="es-PE" sz="2400" dirty="0">
              <a:solidFill>
                <a:srgbClr val="FFB600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8" y="1590765"/>
            <a:ext cx="3219413" cy="2766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Proceso 20"/>
          <p:cNvSpPr/>
          <p:nvPr/>
        </p:nvSpPr>
        <p:spPr>
          <a:xfrm>
            <a:off x="557478" y="1475277"/>
            <a:ext cx="3406055" cy="3069529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5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17613" y="18979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17613" y="21480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17613" y="2455933"/>
            <a:ext cx="1954381" cy="307777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5050"/>
                </a:solidFill>
              </a:rPr>
              <a:t>if</a:t>
            </a:r>
            <a:r>
              <a:rPr lang="es-ES" dirty="0" smtClean="0">
                <a:solidFill>
                  <a:srgbClr val="FF5050"/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687010" y="272424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687010" y="297806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17613" y="3303565"/>
            <a:ext cx="612668" cy="307777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5050"/>
                </a:solidFill>
              </a:rPr>
              <a:t>e</a:t>
            </a:r>
            <a:r>
              <a:rPr lang="es-ES" dirty="0" err="1" smtClean="0">
                <a:solidFill>
                  <a:srgbClr val="FF5050"/>
                </a:solidFill>
              </a:rPr>
              <a:t>lse</a:t>
            </a:r>
            <a:r>
              <a:rPr lang="es-ES" dirty="0" smtClean="0">
                <a:solidFill>
                  <a:srgbClr val="FF5050"/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87010" y="361134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360253" y="1884375"/>
            <a:ext cx="5809" cy="2584498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8" y="1590765"/>
            <a:ext cx="3219413" cy="2766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roceso 18"/>
          <p:cNvSpPr/>
          <p:nvPr/>
        </p:nvSpPr>
        <p:spPr>
          <a:xfrm>
            <a:off x="557478" y="1475277"/>
            <a:ext cx="3406055" cy="3069529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/>
          <p:cNvSpPr txBox="1"/>
          <p:nvPr/>
        </p:nvSpPr>
        <p:spPr>
          <a:xfrm>
            <a:off x="4387599" y="1402791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B600"/>
                </a:solidFill>
              </a:rPr>
              <a:t>2</a:t>
            </a:r>
            <a:r>
              <a:rPr lang="es-ES" sz="2400" dirty="0" smtClean="0">
                <a:solidFill>
                  <a:srgbClr val="FFB600"/>
                </a:solidFill>
              </a:rPr>
              <a:t>. ELSE / y si no es verdad</a:t>
            </a:r>
            <a:endParaRPr lang="es-PE" sz="2400" dirty="0">
              <a:solidFill>
                <a:srgbClr val="FFB6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692014" y="391911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7" name="Conector angular 26"/>
          <p:cNvCxnSpPr>
            <a:stCxn id="15" idx="3"/>
            <a:endCxn id="12" idx="3"/>
          </p:cNvCxnSpPr>
          <p:nvPr/>
        </p:nvCxnSpPr>
        <p:spPr>
          <a:xfrm flipV="1">
            <a:off x="5130281" y="2609822"/>
            <a:ext cx="1341713" cy="847632"/>
          </a:xfrm>
          <a:prstGeom prst="bentConnector3">
            <a:avLst>
              <a:gd name="adj1" fmla="val 13832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084662" y="2593236"/>
            <a:ext cx="1461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No puede funcionar ELSE si no se realizó el IF</a:t>
            </a:r>
            <a:endParaRPr lang="es-P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17613" y="18979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17613" y="21480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32800" y="2529689"/>
            <a:ext cx="1954381" cy="307777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5050"/>
                </a:solidFill>
              </a:rPr>
              <a:t>if</a:t>
            </a:r>
            <a:r>
              <a:rPr lang="es-ES" dirty="0" smtClean="0">
                <a:solidFill>
                  <a:srgbClr val="FF5050"/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03613" y="280068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03613" y="307028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17613" y="3303565"/>
            <a:ext cx="612668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5050"/>
                </a:solidFill>
              </a:rPr>
              <a:t>e</a:t>
            </a:r>
            <a:r>
              <a:rPr lang="es-ES" dirty="0" err="1" smtClean="0">
                <a:solidFill>
                  <a:srgbClr val="FF5050"/>
                </a:solidFill>
              </a:rPr>
              <a:t>lse</a:t>
            </a:r>
            <a:r>
              <a:rPr lang="es-ES" dirty="0" smtClean="0">
                <a:solidFill>
                  <a:srgbClr val="FF5050"/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87010" y="361134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360253" y="1884375"/>
            <a:ext cx="5809" cy="2584498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8" y="1590765"/>
            <a:ext cx="3219413" cy="2766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roceso 18"/>
          <p:cNvSpPr/>
          <p:nvPr/>
        </p:nvSpPr>
        <p:spPr>
          <a:xfrm>
            <a:off x="557478" y="1475277"/>
            <a:ext cx="3406055" cy="3069529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/>
          <p:cNvSpPr txBox="1"/>
          <p:nvPr/>
        </p:nvSpPr>
        <p:spPr>
          <a:xfrm>
            <a:off x="4387599" y="1402791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B600"/>
                </a:solidFill>
              </a:rPr>
              <a:t>2</a:t>
            </a:r>
            <a:r>
              <a:rPr lang="es-ES" sz="2400" dirty="0" smtClean="0">
                <a:solidFill>
                  <a:srgbClr val="FFB600"/>
                </a:solidFill>
              </a:rPr>
              <a:t>. ELSE / y si no es verdad</a:t>
            </a:r>
            <a:endParaRPr lang="es-PE" sz="2400" dirty="0">
              <a:solidFill>
                <a:srgbClr val="FFB6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692014" y="391911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4446229" y="2443256"/>
            <a:ext cx="2338689" cy="40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692064" y="222953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ALTO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Flecha derecha 24"/>
          <p:cNvSpPr/>
          <p:nvPr/>
        </p:nvSpPr>
        <p:spPr>
          <a:xfrm>
            <a:off x="6563776" y="2551735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/>
          <p:cNvSpPr txBox="1"/>
          <p:nvPr/>
        </p:nvSpPr>
        <p:spPr>
          <a:xfrm>
            <a:off x="7013172" y="2538866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Evalúa la condición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269833" y="3263632"/>
            <a:ext cx="121503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Falso / False</a:t>
            </a:r>
            <a:endParaRPr lang="es-PE" dirty="0"/>
          </a:p>
        </p:txBody>
      </p:sp>
      <p:sp>
        <p:nvSpPr>
          <p:cNvPr id="29" name="Flecha derecha 28"/>
          <p:cNvSpPr/>
          <p:nvPr/>
        </p:nvSpPr>
        <p:spPr>
          <a:xfrm rot="5220702">
            <a:off x="7669808" y="2964747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92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17613" y="18979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17613" y="21480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32800" y="2529689"/>
            <a:ext cx="1954381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B600"/>
                </a:solidFill>
              </a:rPr>
              <a:t>if</a:t>
            </a:r>
            <a:r>
              <a:rPr lang="es-ES" dirty="0" smtClean="0">
                <a:solidFill>
                  <a:srgbClr val="FF5050"/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03613" y="280068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03613" y="307028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17613" y="3303565"/>
            <a:ext cx="612668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B600"/>
                </a:solidFill>
              </a:rPr>
              <a:t>e</a:t>
            </a:r>
            <a:r>
              <a:rPr lang="es-ES" dirty="0" err="1" smtClean="0">
                <a:solidFill>
                  <a:srgbClr val="FFB600"/>
                </a:solidFill>
              </a:rPr>
              <a:t>lse</a:t>
            </a:r>
            <a:r>
              <a:rPr lang="es-ES" dirty="0" smtClean="0">
                <a:solidFill>
                  <a:srgbClr val="FF5050"/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87010" y="361134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360253" y="1884375"/>
            <a:ext cx="5809" cy="2584498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8" y="1590765"/>
            <a:ext cx="3219413" cy="2766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roceso 18"/>
          <p:cNvSpPr/>
          <p:nvPr/>
        </p:nvSpPr>
        <p:spPr>
          <a:xfrm>
            <a:off x="557478" y="1475277"/>
            <a:ext cx="3406055" cy="3069529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/>
          <p:cNvSpPr txBox="1"/>
          <p:nvPr/>
        </p:nvSpPr>
        <p:spPr>
          <a:xfrm>
            <a:off x="4387599" y="1402791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B600"/>
                </a:solidFill>
              </a:rPr>
              <a:t>2</a:t>
            </a:r>
            <a:r>
              <a:rPr lang="es-ES" sz="2400" dirty="0" smtClean="0">
                <a:solidFill>
                  <a:srgbClr val="FFB600"/>
                </a:solidFill>
              </a:rPr>
              <a:t>. ELSE / y si no es verdad</a:t>
            </a:r>
            <a:endParaRPr lang="es-PE" sz="2400" dirty="0">
              <a:solidFill>
                <a:srgbClr val="FFB6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692014" y="391911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4446229" y="2443256"/>
            <a:ext cx="2338689" cy="40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692064" y="222953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ALTO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490418" y="2529689"/>
            <a:ext cx="2107539" cy="848374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ultiplicar 3"/>
          <p:cNvSpPr/>
          <p:nvPr/>
        </p:nvSpPr>
        <p:spPr>
          <a:xfrm>
            <a:off x="5194681" y="2570750"/>
            <a:ext cx="699011" cy="766252"/>
          </a:xfrm>
          <a:prstGeom prst="mathMultipl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9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17613" y="18979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17613" y="21480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32800" y="2529689"/>
            <a:ext cx="1954381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B600"/>
                </a:solidFill>
              </a:rPr>
              <a:t>if</a:t>
            </a:r>
            <a:r>
              <a:rPr lang="es-ES" dirty="0" smtClean="0">
                <a:solidFill>
                  <a:srgbClr val="FF5050"/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03613" y="280068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03613" y="307028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17613" y="3303565"/>
            <a:ext cx="612668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B600"/>
                </a:solidFill>
              </a:rPr>
              <a:t>e</a:t>
            </a:r>
            <a:r>
              <a:rPr lang="es-ES" dirty="0" err="1" smtClean="0">
                <a:solidFill>
                  <a:srgbClr val="FFB600"/>
                </a:solidFill>
              </a:rPr>
              <a:t>lse</a:t>
            </a:r>
            <a:r>
              <a:rPr lang="es-ES" dirty="0" smtClean="0">
                <a:solidFill>
                  <a:srgbClr val="FF5050"/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87010" y="361134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119966" y="1875723"/>
            <a:ext cx="5809" cy="2584498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8" y="1590765"/>
            <a:ext cx="3219413" cy="2766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roceso 18"/>
          <p:cNvSpPr/>
          <p:nvPr/>
        </p:nvSpPr>
        <p:spPr>
          <a:xfrm>
            <a:off x="557478" y="1475277"/>
            <a:ext cx="3406055" cy="3069529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/>
          <p:cNvSpPr txBox="1"/>
          <p:nvPr/>
        </p:nvSpPr>
        <p:spPr>
          <a:xfrm>
            <a:off x="4387599" y="1402791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B600"/>
                </a:solidFill>
              </a:rPr>
              <a:t>2</a:t>
            </a:r>
            <a:r>
              <a:rPr lang="es-ES" sz="2400" dirty="0" smtClean="0">
                <a:solidFill>
                  <a:srgbClr val="FFB600"/>
                </a:solidFill>
              </a:rPr>
              <a:t>. ELSE / y si no es verdad</a:t>
            </a:r>
            <a:endParaRPr lang="es-PE" sz="2400" dirty="0">
              <a:solidFill>
                <a:srgbClr val="FFB6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692014" y="391911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4446229" y="2443256"/>
            <a:ext cx="2338689" cy="40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692064" y="222953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ALTO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490418" y="2529689"/>
            <a:ext cx="2107539" cy="848374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ultiplicar 3"/>
          <p:cNvSpPr/>
          <p:nvPr/>
        </p:nvSpPr>
        <p:spPr>
          <a:xfrm>
            <a:off x="5194681" y="2570750"/>
            <a:ext cx="699011" cy="766252"/>
          </a:xfrm>
          <a:prstGeom prst="mathMultipl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 derecha 7"/>
          <p:cNvSpPr/>
          <p:nvPr/>
        </p:nvSpPr>
        <p:spPr>
          <a:xfrm>
            <a:off x="4165317" y="3364867"/>
            <a:ext cx="347291" cy="2464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5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8" y="1590765"/>
            <a:ext cx="3219413" cy="2766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Proceso 19"/>
          <p:cNvSpPr/>
          <p:nvPr/>
        </p:nvSpPr>
        <p:spPr>
          <a:xfrm>
            <a:off x="557478" y="1475277"/>
            <a:ext cx="3406055" cy="3069529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99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375038" y="187529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Sintaxis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108276" y="1947951"/>
            <a:ext cx="20484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condición :</a:t>
            </a: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instrucción</a:t>
            </a:r>
          </a:p>
          <a:p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instrucción</a:t>
            </a:r>
          </a:p>
          <a:p>
            <a:r>
              <a:rPr lang="es-ES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 err="1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instrucción</a:t>
            </a:r>
            <a:endParaRPr lang="es-PE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449822" y="3308474"/>
            <a:ext cx="35301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edad = 25</a:t>
            </a:r>
          </a:p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if</a:t>
            </a:r>
            <a:r>
              <a:rPr lang="es-ES" dirty="0" smtClean="0">
                <a:solidFill>
                  <a:srgbClr val="FF5050"/>
                </a:solidFill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edad </a:t>
            </a:r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 18:</a:t>
            </a:r>
            <a:endParaRPr lang="es-ES" dirty="0" smtClean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	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(“Eres mayor de edad”)</a:t>
            </a:r>
          </a:p>
          <a:p>
            <a:r>
              <a:rPr lang="es-PE" b="1" dirty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>
                <a:latin typeface="Lucida Bright" panose="02040602050505020304" pitchFamily="18" charset="0"/>
              </a:rPr>
              <a:t> 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else</a:t>
            </a:r>
            <a:r>
              <a:rPr lang="es-ES" dirty="0" smtClean="0">
                <a:solidFill>
                  <a:srgbClr val="FF5050"/>
                </a:solidFill>
                <a:latin typeface="Lucida Bright" panose="02040602050505020304" pitchFamily="18" charset="0"/>
              </a:rPr>
              <a:t>:</a:t>
            </a:r>
          </a:p>
          <a:p>
            <a:r>
              <a:rPr lang="es-ES" dirty="0">
                <a:solidFill>
                  <a:srgbClr val="FF5050"/>
                </a:solidFill>
                <a:latin typeface="Lucida Bright" panose="02040602050505020304" pitchFamily="18" charset="0"/>
              </a:rPr>
              <a:t>	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(“Eres menor de edad”)</a:t>
            </a:r>
            <a:endParaRPr lang="es-ES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8" y="1590765"/>
            <a:ext cx="3219413" cy="2766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Proceso 30"/>
          <p:cNvSpPr/>
          <p:nvPr/>
        </p:nvSpPr>
        <p:spPr>
          <a:xfrm>
            <a:off x="557478" y="1475277"/>
            <a:ext cx="3406055" cy="3069529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/>
          <p:cNvSpPr txBox="1"/>
          <p:nvPr/>
        </p:nvSpPr>
        <p:spPr>
          <a:xfrm>
            <a:off x="4387599" y="1402791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B600"/>
                </a:solidFill>
              </a:rPr>
              <a:t>2</a:t>
            </a:r>
            <a:r>
              <a:rPr lang="es-ES" sz="2400" dirty="0" smtClean="0">
                <a:solidFill>
                  <a:srgbClr val="FFB600"/>
                </a:solidFill>
              </a:rPr>
              <a:t>. ELSE / y si no es verdad</a:t>
            </a:r>
            <a:endParaRPr lang="es-PE" sz="2400" dirty="0">
              <a:solidFill>
                <a:srgbClr val="FFB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21" name="Proceso 20"/>
          <p:cNvSpPr/>
          <p:nvPr/>
        </p:nvSpPr>
        <p:spPr>
          <a:xfrm>
            <a:off x="557478" y="1475277"/>
            <a:ext cx="3406055" cy="3069529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redondeado 7"/>
          <p:cNvSpPr/>
          <p:nvPr/>
        </p:nvSpPr>
        <p:spPr>
          <a:xfrm>
            <a:off x="1740418" y="1574833"/>
            <a:ext cx="1040173" cy="377318"/>
          </a:xfrm>
          <a:prstGeom prst="round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INICIO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Decisión 9"/>
          <p:cNvSpPr/>
          <p:nvPr/>
        </p:nvSpPr>
        <p:spPr>
          <a:xfrm>
            <a:off x="1635041" y="2226514"/>
            <a:ext cx="1250926" cy="1060568"/>
          </a:xfrm>
          <a:prstGeom prst="flowChartDecision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condición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12" name="Conector recto de flecha 11"/>
          <p:cNvCxnSpPr>
            <a:stCxn id="8" idx="2"/>
            <a:endCxn id="10" idx="0"/>
          </p:cNvCxnSpPr>
          <p:nvPr/>
        </p:nvCxnSpPr>
        <p:spPr>
          <a:xfrm flipH="1">
            <a:off x="2260504" y="1952151"/>
            <a:ext cx="1" cy="274363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2764871" y="3143641"/>
            <a:ext cx="1026577" cy="33039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Bloque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814635" y="4038319"/>
            <a:ext cx="1040173" cy="377318"/>
          </a:xfrm>
          <a:prstGeom prst="round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FIN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19" name="Conector angular 18"/>
          <p:cNvCxnSpPr>
            <a:stCxn id="10" idx="3"/>
            <a:endCxn id="14" idx="0"/>
          </p:cNvCxnSpPr>
          <p:nvPr/>
        </p:nvCxnSpPr>
        <p:spPr>
          <a:xfrm>
            <a:off x="2885967" y="2756798"/>
            <a:ext cx="392193" cy="386843"/>
          </a:xfrm>
          <a:prstGeom prst="bentConnector2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0" idx="1"/>
            <a:endCxn id="17" idx="0"/>
          </p:cNvCxnSpPr>
          <p:nvPr/>
        </p:nvCxnSpPr>
        <p:spPr>
          <a:xfrm rot="10800000" flipH="1" flipV="1">
            <a:off x="1635040" y="2756797"/>
            <a:ext cx="699681" cy="1281521"/>
          </a:xfrm>
          <a:prstGeom prst="bentConnector4">
            <a:avLst>
              <a:gd name="adj1" fmla="val -32672"/>
              <a:gd name="adj2" fmla="val 70690"/>
            </a:avLst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2"/>
            <a:endCxn id="17" idx="0"/>
          </p:cNvCxnSpPr>
          <p:nvPr/>
        </p:nvCxnSpPr>
        <p:spPr>
          <a:xfrm rot="5400000">
            <a:off x="2524302" y="3284460"/>
            <a:ext cx="564279" cy="943438"/>
          </a:xfrm>
          <a:prstGeom prst="bentConnector3">
            <a:avLst>
              <a:gd name="adj1" fmla="val 33133"/>
            </a:avLst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007868" y="2369271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True</a:t>
            </a:r>
            <a:endParaRPr lang="es-P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083286" y="23377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False</a:t>
            </a:r>
            <a:endParaRPr lang="es-P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73596" y="189335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73596" y="221893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373596" y="254451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73596" y="2868078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627974" y="317585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627974" y="348363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73596" y="384280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73596" y="415645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Proceso alternativo 7"/>
          <p:cNvSpPr/>
          <p:nvPr/>
        </p:nvSpPr>
        <p:spPr>
          <a:xfrm>
            <a:off x="4373596" y="2868078"/>
            <a:ext cx="2008960" cy="974723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derecha 16"/>
          <p:cNvSpPr/>
          <p:nvPr/>
        </p:nvSpPr>
        <p:spPr>
          <a:xfrm>
            <a:off x="6635764" y="3175855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/>
          <p:cNvSpPr txBox="1"/>
          <p:nvPr/>
        </p:nvSpPr>
        <p:spPr>
          <a:xfrm>
            <a:off x="7111245" y="2852290"/>
            <a:ext cx="1363102" cy="120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Es un bloque de código que contiene una o varias instrucciones.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495315" y="259107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solidFill>
                  <a:srgbClr val="FF5050"/>
                </a:solidFill>
              </a:rPr>
              <a:t>BLOQUE</a:t>
            </a:r>
            <a:endParaRPr lang="es-PE" sz="1200" b="1" dirty="0">
              <a:solidFill>
                <a:srgbClr val="FF5050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1196616" y="1760135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Proceso 20"/>
          <p:cNvSpPr/>
          <p:nvPr/>
        </p:nvSpPr>
        <p:spPr>
          <a:xfrm>
            <a:off x="880485" y="1663041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17613" y="18979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17613" y="222357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17613" y="254915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17613" y="287272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71991" y="31804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71991" y="348827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17613" y="38474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17613" y="416109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360253" y="1884375"/>
            <a:ext cx="5809" cy="2584498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1196616" y="1760135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Proceso 20"/>
          <p:cNvSpPr/>
          <p:nvPr/>
        </p:nvSpPr>
        <p:spPr>
          <a:xfrm>
            <a:off x="880485" y="1663041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00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17613" y="18979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17613" y="222357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17613" y="254915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17613" y="287272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71991" y="31804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71991" y="348827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17613" y="38474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17613" y="416109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360253" y="1884375"/>
            <a:ext cx="5809" cy="2584498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1196616" y="1760135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Proceso 20"/>
          <p:cNvSpPr/>
          <p:nvPr/>
        </p:nvSpPr>
        <p:spPr>
          <a:xfrm>
            <a:off x="880485" y="1663041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11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17613" y="18979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17613" y="222357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17613" y="254915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17613" y="287272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71991" y="31804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71991" y="348827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17613" y="38474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17613" y="416109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360253" y="1884375"/>
            <a:ext cx="5809" cy="2584498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1196616" y="1760135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Proceso 20"/>
          <p:cNvSpPr/>
          <p:nvPr/>
        </p:nvSpPr>
        <p:spPr>
          <a:xfrm>
            <a:off x="880485" y="1663041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762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17613" y="18979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17613" y="222357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17613" y="254915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17613" y="287272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771991" y="31804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71991" y="348827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17613" y="384744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17613" y="416109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360253" y="1884375"/>
            <a:ext cx="5809" cy="2584498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1196616" y="1760135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Proceso 20"/>
          <p:cNvSpPr/>
          <p:nvPr/>
        </p:nvSpPr>
        <p:spPr>
          <a:xfrm>
            <a:off x="880485" y="1663041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140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condicional?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525" y="131322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B600"/>
                </a:solidFill>
              </a:rPr>
              <a:t>1. IF / SI</a:t>
            </a:r>
            <a:endParaRPr lang="es-PE" sz="2800" dirty="0">
              <a:solidFill>
                <a:srgbClr val="FFB6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76967" y="183644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576967" y="216202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5050"/>
                </a:solidFill>
              </a:rPr>
              <a:t>instrucción</a:t>
            </a:r>
            <a:endParaRPr lang="es-PE" dirty="0">
              <a:solidFill>
                <a:srgbClr val="FF5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0722" y="2676787"/>
            <a:ext cx="2034531" cy="30777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SI (pregunta/condición)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48883" y="298456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48883" y="329234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76967" y="363199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576967" y="393977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instrucción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536217" y="1939743"/>
            <a:ext cx="3399" cy="2454263"/>
          </a:xfrm>
          <a:prstGeom prst="straightConnector1">
            <a:avLst/>
          </a:prstGeom>
          <a:ln w="19050">
            <a:solidFill>
              <a:srgbClr val="FF5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620209" y="2569412"/>
            <a:ext cx="2338689" cy="40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866044" y="235569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ALTO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5801689" y="2692603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/>
          <p:cNvSpPr txBox="1"/>
          <p:nvPr/>
        </p:nvSpPr>
        <p:spPr>
          <a:xfrm>
            <a:off x="6313550" y="267470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Evalúa la condición</a:t>
            </a: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538519" y="3446228"/>
            <a:ext cx="155006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Verdadero / True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367097" y="3446228"/>
            <a:ext cx="121503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Falso / False</a:t>
            </a:r>
            <a:endParaRPr lang="es-PE" dirty="0"/>
          </a:p>
        </p:txBody>
      </p:sp>
      <p:sp>
        <p:nvSpPr>
          <p:cNvPr id="26" name="Flecha derecha 25"/>
          <p:cNvSpPr/>
          <p:nvPr/>
        </p:nvSpPr>
        <p:spPr>
          <a:xfrm rot="7261397">
            <a:off x="6719235" y="3037944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 derecha 26"/>
          <p:cNvSpPr/>
          <p:nvPr/>
        </p:nvSpPr>
        <p:spPr>
          <a:xfrm rot="3560661">
            <a:off x="7409559" y="3056045"/>
            <a:ext cx="274037" cy="18078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5" t="39619"/>
          <a:stretch/>
        </p:blipFill>
        <p:spPr>
          <a:xfrm>
            <a:off x="944009" y="1866698"/>
            <a:ext cx="2053150" cy="216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Proceso 30"/>
          <p:cNvSpPr/>
          <p:nvPr/>
        </p:nvSpPr>
        <p:spPr>
          <a:xfrm>
            <a:off x="627878" y="1769604"/>
            <a:ext cx="2644622" cy="2410073"/>
          </a:xfrm>
          <a:prstGeom prst="flowChartProcess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94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1191</TotalTime>
  <Words>510</Words>
  <Application>Microsoft Office PowerPoint</Application>
  <PresentationFormat>Presentación en pantalla (16:9)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Raleway ExtraBold</vt:lpstr>
      <vt:lpstr>Arial</vt:lpstr>
      <vt:lpstr>Lucida Bright</vt:lpstr>
      <vt:lpstr>Raleway Light</vt:lpstr>
      <vt:lpstr>Olivia template</vt:lpstr>
      <vt:lpstr>CONDICIONALES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</dc:creator>
  <cp:lastModifiedBy>adriana</cp:lastModifiedBy>
  <cp:revision>38</cp:revision>
  <dcterms:modified xsi:type="dcterms:W3CDTF">2019-06-01T20:50:46Z</dcterms:modified>
</cp:coreProperties>
</file>