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hxoiek6oDk8WejMGVcReRbcze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8aa9417d4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8aa9417d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8aa9417d4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8aa9417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8aa9417d4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58aa9417d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8aa9417d4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58aa9417d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aa9417d4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aa9417d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8aa9417d4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58aa9417d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FFB6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solidFill>
          <a:srgbClr val="FFB600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2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22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FFB6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" name="Google Shape;33;p24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" sz="12000" u="none" cap="none" strike="noStrike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12000" u="none" cap="none" strike="noStrike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b="0" i="0" sz="5800" u="none" cap="none" strike="noStrike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b="0" i="0" sz="1800" u="none" cap="none" strike="noStrike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 txBox="1"/>
          <p:nvPr/>
        </p:nvSpPr>
        <p:spPr>
          <a:xfrm>
            <a:off x="5113000" y="4861176"/>
            <a:ext cx="36391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325" y="891025"/>
            <a:ext cx="4762500" cy="38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>
            <p:ph type="title"/>
          </p:nvPr>
        </p:nvSpPr>
        <p:spPr>
          <a:xfrm>
            <a:off x="5640375" y="1512575"/>
            <a:ext cx="29007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9F1D"/>
                </a:solidFill>
              </a:rPr>
              <a:t>condicional</a:t>
            </a:r>
            <a:r>
              <a:rPr lang="en" sz="3000">
                <a:solidFill>
                  <a:srgbClr val="D9D9D9"/>
                </a:solidFill>
              </a:rPr>
              <a:t> </a:t>
            </a:r>
            <a:endParaRPr sz="30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000">
                <a:solidFill>
                  <a:srgbClr val="000000"/>
                </a:solidFill>
              </a:rPr>
              <a:t>if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000">
                <a:solidFill>
                  <a:srgbClr val="000000"/>
                </a:solidFill>
              </a:rPr>
              <a:t>else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8aa9417d4_0_6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¿CÓMO HACER PARA QUE EL PROGRAMA NO TERMINE?</a:t>
            </a:r>
            <a:endParaRPr/>
          </a:p>
        </p:txBody>
      </p:sp>
      <p:sp>
        <p:nvSpPr>
          <p:cNvPr id="122" name="Google Shape;122;g58aa9417d4_0_6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0B4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B600"/>
                </a:solidFill>
              </a:rPr>
              <a:t>ELIF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52" name="Google Shape;52;p4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…</a:t>
            </a:r>
            <a:endParaRPr sz="2800"/>
          </a:p>
        </p:txBody>
      </p:sp>
      <p:sp>
        <p:nvSpPr>
          <p:cNvPr id="53" name="Google Shape;53;p4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lang="en" sz="9600" u="none" cap="none" strike="noStrike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1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>
          <a:xfrm>
            <a:off x="456300" y="450950"/>
            <a:ext cx="6876000" cy="4149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922000" y="330774"/>
            <a:ext cx="6012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9F1D"/>
                </a:solidFill>
              </a:rPr>
              <a:t>SI</a:t>
            </a:r>
            <a:r>
              <a:rPr lang="en" sz="3000">
                <a:solidFill>
                  <a:srgbClr val="D9D9D9"/>
                </a:solidFill>
              </a:rPr>
              <a:t> (esto se cumple):</a:t>
            </a:r>
            <a:endParaRPr sz="3000">
              <a:solidFill>
                <a:srgbClr val="D9D9D9"/>
              </a:solidFill>
            </a:endParaRPr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>
            <a:off x="1584675" y="1020650"/>
            <a:ext cx="2403900" cy="913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xo 2"/>
                <a:ea typeface="Exo 2"/>
                <a:cs typeface="Exo 2"/>
                <a:sym typeface="Exo 2"/>
              </a:rPr>
              <a:t>EJECUTO</a:t>
            </a:r>
            <a:r>
              <a:rPr lang="en" sz="2000">
                <a:latin typeface="Exo 2"/>
                <a:ea typeface="Exo 2"/>
                <a:cs typeface="Exo 2"/>
                <a:sym typeface="Exo 2"/>
              </a:rPr>
              <a:t> ESTO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922000" y="1923500"/>
            <a:ext cx="71532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9F1D"/>
                </a:solidFill>
              </a:rPr>
              <a:t>Y </a:t>
            </a:r>
            <a:r>
              <a:rPr lang="en" sz="3600">
                <a:solidFill>
                  <a:srgbClr val="FF9F1D"/>
                </a:solidFill>
              </a:rPr>
              <a:t>SI TAMBIEN</a:t>
            </a:r>
            <a:r>
              <a:rPr lang="en" sz="3600">
                <a:solidFill>
                  <a:srgbClr val="D9D9D9"/>
                </a:solidFill>
              </a:rPr>
              <a:t> </a:t>
            </a:r>
            <a:r>
              <a:rPr lang="en" sz="3000">
                <a:solidFill>
                  <a:srgbClr val="D9D9D9"/>
                </a:solidFill>
              </a:rPr>
              <a:t>(esto se cumple):</a:t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1584675" y="2620850"/>
            <a:ext cx="2403900" cy="913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EJECUTO</a:t>
            </a:r>
            <a:r>
              <a:rPr lang="en" sz="2000">
                <a:latin typeface="Exo 2"/>
                <a:ea typeface="Exo 2"/>
                <a:cs typeface="Exo 2"/>
                <a:sym typeface="Exo 2"/>
              </a:rPr>
              <a:t> ESTO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4" name="Google Shape;64;p7"/>
          <p:cNvSpPr txBox="1"/>
          <p:nvPr>
            <p:ph type="title"/>
          </p:nvPr>
        </p:nvSpPr>
        <p:spPr>
          <a:xfrm>
            <a:off x="922000" y="3454974"/>
            <a:ext cx="6012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9F1D"/>
                </a:solidFill>
              </a:rPr>
              <a:t>SINO</a:t>
            </a:r>
            <a:endParaRPr sz="3600"/>
          </a:p>
        </p:txBody>
      </p:sp>
      <p:sp>
        <p:nvSpPr>
          <p:cNvPr id="65" name="Google Shape;65;p7"/>
          <p:cNvSpPr/>
          <p:nvPr/>
        </p:nvSpPr>
        <p:spPr>
          <a:xfrm>
            <a:off x="1584675" y="4068650"/>
            <a:ext cx="2403900" cy="913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EJECUTO</a:t>
            </a:r>
            <a:r>
              <a:rPr lang="en" sz="2000">
                <a:latin typeface="Exo 2"/>
                <a:ea typeface="Exo 2"/>
                <a:cs typeface="Exo 2"/>
                <a:sym typeface="Exo 2"/>
              </a:rPr>
              <a:t> ESTO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8aa9417d4_0_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g58aa9417d4_0_19"/>
          <p:cNvPicPr preferRelativeResize="0"/>
          <p:nvPr/>
        </p:nvPicPr>
        <p:blipFill rotWithShape="1">
          <a:blip r:embed="rId3">
            <a:alphaModFix/>
          </a:blip>
          <a:srcRect b="9354" l="0" r="0" t="0"/>
          <a:stretch/>
        </p:blipFill>
        <p:spPr>
          <a:xfrm>
            <a:off x="880775" y="535225"/>
            <a:ext cx="4861475" cy="41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58aa9417d4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58aa9417d4_0_19"/>
          <p:cNvSpPr txBox="1"/>
          <p:nvPr>
            <p:ph type="title"/>
          </p:nvPr>
        </p:nvSpPr>
        <p:spPr>
          <a:xfrm>
            <a:off x="5640375" y="1512575"/>
            <a:ext cx="29007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9F1D"/>
                </a:solidFill>
              </a:rPr>
              <a:t>Prueba</a:t>
            </a:r>
            <a:endParaRPr sz="3600">
              <a:solidFill>
                <a:srgbClr val="FF9F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000">
                <a:solidFill>
                  <a:srgbClr val="D9D9D9"/>
                </a:solidFill>
              </a:rPr>
              <a:t> </a:t>
            </a:r>
            <a:r>
              <a:rPr lang="en" sz="3000">
                <a:solidFill>
                  <a:srgbClr val="000000"/>
                </a:solidFill>
              </a:rPr>
              <a:t>el ejemplo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0B45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8aa9417d4_0_29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B600"/>
                </a:solidFill>
              </a:rPr>
              <a:t>Condicionales aninadados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79" name="Google Shape;79;g58aa9417d4_0_2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…</a:t>
            </a:r>
            <a:endParaRPr sz="2800"/>
          </a:p>
        </p:txBody>
      </p:sp>
      <p:sp>
        <p:nvSpPr>
          <p:cNvPr id="80" name="Google Shape;80;g58aa9417d4_0_29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2</a:t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/>
          <p:nvPr/>
        </p:nvSpPr>
        <p:spPr>
          <a:xfrm>
            <a:off x="456300" y="450950"/>
            <a:ext cx="6876000" cy="41496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922000" y="330774"/>
            <a:ext cx="6012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9F1D"/>
                </a:solidFill>
              </a:rPr>
              <a:t>SI</a:t>
            </a:r>
            <a:r>
              <a:rPr lang="en" sz="3000">
                <a:solidFill>
                  <a:srgbClr val="D9D9D9"/>
                </a:solidFill>
              </a:rPr>
              <a:t> (esto se cumple):</a:t>
            </a:r>
            <a:endParaRPr sz="3000">
              <a:solidFill>
                <a:srgbClr val="D9D9D9"/>
              </a:solidFill>
            </a:endParaRPr>
          </a:p>
        </p:txBody>
      </p:sp>
      <p:sp>
        <p:nvSpPr>
          <p:cNvPr id="88" name="Google Shape;88;p10"/>
          <p:cNvSpPr/>
          <p:nvPr/>
        </p:nvSpPr>
        <p:spPr>
          <a:xfrm>
            <a:off x="1584675" y="1020650"/>
            <a:ext cx="5452500" cy="2592000"/>
          </a:xfrm>
          <a:prstGeom prst="rect">
            <a:avLst/>
          </a:prstGeom>
          <a:solidFill>
            <a:srgbClr val="674EA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1727775" y="962263"/>
            <a:ext cx="71532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700">
                <a:solidFill>
                  <a:srgbClr val="FF9F1D"/>
                </a:solidFill>
              </a:rPr>
              <a:t>Y SI TAMBIEN</a:t>
            </a:r>
            <a:r>
              <a:rPr lang="en" sz="2700">
                <a:solidFill>
                  <a:srgbClr val="D9D9D9"/>
                </a:solidFill>
              </a:rPr>
              <a:t> (esto se cumple):</a:t>
            </a:r>
            <a:endParaRPr sz="2700">
              <a:solidFill>
                <a:srgbClr val="D9D9D9"/>
              </a:solidFill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2256750" y="1541500"/>
            <a:ext cx="2403900" cy="783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EJECUTO</a:t>
            </a:r>
            <a:r>
              <a:rPr lang="en" sz="2000">
                <a:latin typeface="Exo 2"/>
                <a:ea typeface="Exo 2"/>
                <a:cs typeface="Exo 2"/>
                <a:sym typeface="Exo 2"/>
              </a:rPr>
              <a:t> ESTO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922000" y="3454974"/>
            <a:ext cx="6012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9F1D"/>
                </a:solidFill>
              </a:rPr>
              <a:t>SINO:</a:t>
            </a:r>
            <a:endParaRPr sz="3600"/>
          </a:p>
        </p:txBody>
      </p:sp>
      <p:sp>
        <p:nvSpPr>
          <p:cNvPr id="92" name="Google Shape;92;p10"/>
          <p:cNvSpPr/>
          <p:nvPr/>
        </p:nvSpPr>
        <p:spPr>
          <a:xfrm>
            <a:off x="1584675" y="4068650"/>
            <a:ext cx="2403900" cy="9132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EJECUTO</a:t>
            </a:r>
            <a:r>
              <a:rPr lang="en" sz="2000">
                <a:latin typeface="Exo 2"/>
                <a:ea typeface="Exo 2"/>
                <a:cs typeface="Exo 2"/>
                <a:sym typeface="Exo 2"/>
              </a:rPr>
              <a:t> ESTO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93" name="Google Shape;93;p10"/>
          <p:cNvSpPr txBox="1"/>
          <p:nvPr>
            <p:ph type="title"/>
          </p:nvPr>
        </p:nvSpPr>
        <p:spPr>
          <a:xfrm>
            <a:off x="1727775" y="2295437"/>
            <a:ext cx="60123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2700">
                <a:solidFill>
                  <a:srgbClr val="FF9F1D"/>
                </a:solidFill>
              </a:rPr>
              <a:t>SINO :</a:t>
            </a:r>
            <a:endParaRPr sz="2700"/>
          </a:p>
        </p:txBody>
      </p:sp>
      <p:sp>
        <p:nvSpPr>
          <p:cNvPr id="94" name="Google Shape;94;p10"/>
          <p:cNvSpPr/>
          <p:nvPr/>
        </p:nvSpPr>
        <p:spPr>
          <a:xfrm>
            <a:off x="2256750" y="2760700"/>
            <a:ext cx="2403900" cy="7839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EJECUTO</a:t>
            </a:r>
            <a:r>
              <a:rPr lang="en" sz="2000">
                <a:latin typeface="Exo 2"/>
                <a:ea typeface="Exo 2"/>
                <a:cs typeface="Exo 2"/>
                <a:sym typeface="Exo 2"/>
              </a:rPr>
              <a:t> ESTO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58aa9417d4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58aa9417d4_0_11"/>
          <p:cNvSpPr txBox="1"/>
          <p:nvPr/>
        </p:nvSpPr>
        <p:spPr>
          <a:xfrm>
            <a:off x="5113000" y="4861176"/>
            <a:ext cx="3639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g58aa9417d4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5125" y="421675"/>
            <a:ext cx="6589200" cy="42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8aa9417d4_0_44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g58aa9417d4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525" y="437081"/>
            <a:ext cx="5062225" cy="43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58aa9417d4_0_44"/>
          <p:cNvSpPr txBox="1"/>
          <p:nvPr>
            <p:ph type="title"/>
          </p:nvPr>
        </p:nvSpPr>
        <p:spPr>
          <a:xfrm>
            <a:off x="5640375" y="1512575"/>
            <a:ext cx="29007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600">
                <a:solidFill>
                  <a:srgbClr val="FF9F1D"/>
                </a:solidFill>
              </a:rPr>
              <a:t>Prueba</a:t>
            </a:r>
            <a:endParaRPr sz="3600">
              <a:solidFill>
                <a:srgbClr val="FF9F1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000">
                <a:solidFill>
                  <a:srgbClr val="D9D9D9"/>
                </a:solidFill>
              </a:rPr>
              <a:t> </a:t>
            </a:r>
            <a:r>
              <a:rPr lang="en" sz="3000">
                <a:solidFill>
                  <a:srgbClr val="000000"/>
                </a:solidFill>
              </a:rPr>
              <a:t>el ejemplo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09" name="Google Shape;109;g58aa9417d4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04314" y="0"/>
            <a:ext cx="1439686" cy="1439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0B4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aa9417d4_0_59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>
                <a:solidFill>
                  <a:srgbClr val="FFB600"/>
                </a:solidFill>
              </a:rPr>
              <a:t>¿HAY DUDAS?</a:t>
            </a:r>
            <a:endParaRPr>
              <a:solidFill>
                <a:srgbClr val="FFB600"/>
              </a:solidFill>
            </a:endParaRPr>
          </a:p>
        </p:txBody>
      </p:sp>
      <p:sp>
        <p:nvSpPr>
          <p:cNvPr id="115" name="Google Shape;115;g58aa9417d4_0_59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/>
              <a:t>…</a:t>
            </a:r>
            <a:endParaRPr sz="2800"/>
          </a:p>
        </p:txBody>
      </p:sp>
      <p:sp>
        <p:nvSpPr>
          <p:cNvPr id="116" name="Google Shape;116;g58aa9417d4_0_59"/>
          <p:cNvSpPr txBox="1"/>
          <p:nvPr/>
        </p:nvSpPr>
        <p:spPr>
          <a:xfrm>
            <a:off x="7811325" y="0"/>
            <a:ext cx="9609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FFB600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livia template">
  <a:themeElements>
    <a:clrScheme name="Azul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</dc:creator>
</cp:coreProperties>
</file>