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aleway ExtraBold"/>
      <p:bold r:id="rId13"/>
      <p:boldItalic r:id="rId14"/>
    </p:embeddedFont>
    <p:embeddedFont>
      <p:font typeface="Raleway Ligh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j5099TizhDihpYeymT0NAHMYTG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ExtraBold-bold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Light-regular.fntdata"/><Relationship Id="rId14" Type="http://schemas.openxmlformats.org/officeDocument/2006/relationships/font" Target="fonts/RalewayExtraBold-boldItalic.fntdata"/><Relationship Id="rId17" Type="http://schemas.openxmlformats.org/officeDocument/2006/relationships/font" Target="fonts/RalewayLight-italic.fntdata"/><Relationship Id="rId16" Type="http://schemas.openxmlformats.org/officeDocument/2006/relationships/font" Target="fonts/RalewayLight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Raleway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B6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0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Google Shape;12;p10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D0B45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PE">
                <a:solidFill>
                  <a:srgbClr val="FFB600"/>
                </a:solidFill>
              </a:rPr>
              <a:t>Sentencia While</a:t>
            </a:r>
            <a:endParaRPr>
              <a:solidFill>
                <a:srgbClr val="FFB600"/>
              </a:solidFill>
            </a:endParaRPr>
          </a:p>
        </p:txBody>
      </p:sp>
      <p:sp>
        <p:nvSpPr>
          <p:cNvPr id="23" name="Google Shape;23;p1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/>
          </a:p>
        </p:txBody>
      </p:sp>
      <p:sp>
        <p:nvSpPr>
          <p:cNvPr id="24" name="Google Shape;24;p1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>
            <p:ph type="title"/>
          </p:nvPr>
        </p:nvSpPr>
        <p:spPr>
          <a:xfrm>
            <a:off x="838214" y="582286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s-PE" sz="4400"/>
              <a:t>While</a:t>
            </a:r>
            <a:endParaRPr sz="4400"/>
          </a:p>
        </p:txBody>
      </p:sp>
      <p:sp>
        <p:nvSpPr>
          <p:cNvPr id="30" name="Google Shape;30;p2"/>
          <p:cNvSpPr txBox="1"/>
          <p:nvPr>
            <p:ph idx="1" type="body"/>
          </p:nvPr>
        </p:nvSpPr>
        <p:spPr>
          <a:xfrm>
            <a:off x="921999" y="1885951"/>
            <a:ext cx="6866099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9023A"/>
              </a:buClr>
              <a:buSzPts val="1800"/>
              <a:buChar char="●"/>
            </a:pPr>
            <a:r>
              <a:rPr lang="es-PE"/>
              <a:t>Ejecuta código múltiples veces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9023A"/>
              </a:buClr>
              <a:buSzPts val="1800"/>
              <a:buChar char="●"/>
            </a:pPr>
            <a:r>
              <a:rPr lang="es-PE"/>
              <a:t>Está controlado por una condición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9023A"/>
              </a:buClr>
              <a:buSzPts val="1800"/>
              <a:buNone/>
            </a:pPr>
            <a:r>
              <a:t/>
            </a:r>
            <a:endParaRPr/>
          </a:p>
          <a:p>
            <a:pPr indent="0" lvl="0" marL="1143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9023A"/>
              </a:buClr>
              <a:buSzPts val="1800"/>
              <a:buNone/>
            </a:pPr>
            <a:r>
              <a:rPr b="1" lang="es-PE"/>
              <a:t>While &lt; </a:t>
            </a:r>
            <a:r>
              <a:rPr b="1" lang="es-PE">
                <a:solidFill>
                  <a:schemeClr val="accent4"/>
                </a:solidFill>
              </a:rPr>
              <a:t>Condición</a:t>
            </a:r>
            <a:r>
              <a:rPr b="1" lang="es-PE"/>
              <a:t> &gt; :</a:t>
            </a:r>
            <a:endParaRPr/>
          </a:p>
          <a:p>
            <a:pPr indent="0" lvl="1" marL="5715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9023A"/>
              </a:buClr>
              <a:buSzPts val="1800"/>
              <a:buNone/>
            </a:pPr>
            <a:r>
              <a:rPr b="1" lang="es-PE"/>
              <a:t>&lt; </a:t>
            </a:r>
            <a:r>
              <a:rPr b="1" lang="es-PE">
                <a:solidFill>
                  <a:srgbClr val="418AD8"/>
                </a:solidFill>
              </a:rPr>
              <a:t>Instrucciones</a:t>
            </a:r>
            <a:r>
              <a:rPr b="1" lang="es-PE"/>
              <a:t> &gt;</a:t>
            </a:r>
            <a:endParaRPr/>
          </a:p>
        </p:txBody>
      </p:sp>
      <p:pic>
        <p:nvPicPr>
          <p:cNvPr id="31" name="Google Shape;3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314" y="0"/>
            <a:ext cx="1439686" cy="1439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/>
          <p:nvPr>
            <p:ph type="title"/>
          </p:nvPr>
        </p:nvSpPr>
        <p:spPr>
          <a:xfrm>
            <a:off x="838214" y="582286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s-PE" sz="4400"/>
              <a:t>While</a:t>
            </a:r>
            <a:endParaRPr sz="4400"/>
          </a:p>
        </p:txBody>
      </p:sp>
      <p:sp>
        <p:nvSpPr>
          <p:cNvPr id="37" name="Google Shape;37;p3"/>
          <p:cNvSpPr txBox="1"/>
          <p:nvPr>
            <p:ph idx="1" type="body"/>
          </p:nvPr>
        </p:nvSpPr>
        <p:spPr>
          <a:xfrm>
            <a:off x="921999" y="1885951"/>
            <a:ext cx="6866099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9023A"/>
              </a:buClr>
              <a:buSzPts val="1800"/>
              <a:buChar char="●"/>
            </a:pPr>
            <a:r>
              <a:rPr b="1" lang="es-PE"/>
              <a:t>¿ Como mostrar los números menores que 6 ?</a:t>
            </a:r>
            <a:endParaRPr b="1"/>
          </a:p>
        </p:txBody>
      </p:sp>
      <p:pic>
        <p:nvPicPr>
          <p:cNvPr id="38" name="Google Shape;3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314" y="0"/>
            <a:ext cx="1439686" cy="14396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emoji pensando" id="39" name="Google Shape;3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0975" y="2487976"/>
            <a:ext cx="116205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/>
          <p:nvPr>
            <p:ph type="title"/>
          </p:nvPr>
        </p:nvSpPr>
        <p:spPr>
          <a:xfrm>
            <a:off x="838214" y="582286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s-PE" sz="4400"/>
              <a:t>While</a:t>
            </a:r>
            <a:endParaRPr sz="4400"/>
          </a:p>
        </p:txBody>
      </p:sp>
      <p:sp>
        <p:nvSpPr>
          <p:cNvPr id="45" name="Google Shape;45;p4"/>
          <p:cNvSpPr txBox="1"/>
          <p:nvPr>
            <p:ph idx="1" type="body"/>
          </p:nvPr>
        </p:nvSpPr>
        <p:spPr>
          <a:xfrm>
            <a:off x="922000" y="2181225"/>
            <a:ext cx="2535576" cy="2070826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9023A"/>
              </a:buClr>
              <a:buSzPts val="1800"/>
              <a:buNone/>
            </a:pPr>
            <a:r>
              <a:rPr lang="es-P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 = </a:t>
            </a:r>
            <a:r>
              <a:rPr lang="es-P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br>
              <a:rPr lang="es-PE"/>
            </a:br>
            <a:r>
              <a:rPr lang="es-P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s-P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i &lt; </a:t>
            </a:r>
            <a:r>
              <a:rPr lang="es-P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s-P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s-PE"/>
            </a:br>
            <a:r>
              <a:rPr lang="es-P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s-P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-P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(i)</a:t>
            </a:r>
            <a:br>
              <a:rPr lang="es-PE"/>
            </a:br>
            <a:r>
              <a:rPr lang="es-P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i += </a:t>
            </a:r>
            <a:r>
              <a:rPr lang="es-P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1"/>
          </a:p>
        </p:txBody>
      </p:sp>
      <p:pic>
        <p:nvPicPr>
          <p:cNvPr id="46" name="Google Shape;4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314" y="0"/>
            <a:ext cx="1439686" cy="143968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4"/>
          <p:cNvSpPr/>
          <p:nvPr/>
        </p:nvSpPr>
        <p:spPr>
          <a:xfrm>
            <a:off x="4082796" y="2705100"/>
            <a:ext cx="978408" cy="4846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"/>
          <p:cNvSpPr txBox="1"/>
          <p:nvPr/>
        </p:nvSpPr>
        <p:spPr>
          <a:xfrm>
            <a:off x="5541625" y="2181223"/>
            <a:ext cx="2535576" cy="207082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9023A"/>
              </a:buClr>
              <a:buSzPts val="1800"/>
              <a:buFont typeface="Raleway Light"/>
              <a:buNone/>
            </a:pPr>
            <a:r>
              <a:t/>
            </a:r>
            <a:endParaRPr b="1" i="0" sz="3600" u="none" cap="none" strike="noStrik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1143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9023A"/>
              </a:buClr>
              <a:buSzPts val="1800"/>
              <a:buFont typeface="Raleway Light"/>
              <a:buNone/>
            </a:pPr>
            <a:r>
              <a:rPr b="1" i="0" lang="es-PE" sz="36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?</a:t>
            </a:r>
            <a:endParaRPr b="1" i="0" sz="3600" u="none" cap="none" strike="noStrik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9" name="Google Shape;49;p4"/>
          <p:cNvSpPr txBox="1"/>
          <p:nvPr/>
        </p:nvSpPr>
        <p:spPr>
          <a:xfrm>
            <a:off x="922000" y="1752600"/>
            <a:ext cx="253557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"/>
          <p:cNvSpPr txBox="1"/>
          <p:nvPr/>
        </p:nvSpPr>
        <p:spPr>
          <a:xfrm>
            <a:off x="5541625" y="1764615"/>
            <a:ext cx="253557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Resultado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/>
          <p:nvPr>
            <p:ph type="title"/>
          </p:nvPr>
        </p:nvSpPr>
        <p:spPr>
          <a:xfrm>
            <a:off x="838214" y="582286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s-PE" sz="4400"/>
              <a:t>While</a:t>
            </a:r>
            <a:endParaRPr sz="4400"/>
          </a:p>
        </p:txBody>
      </p:sp>
      <p:sp>
        <p:nvSpPr>
          <p:cNvPr id="56" name="Google Shape;56;p5"/>
          <p:cNvSpPr txBox="1"/>
          <p:nvPr>
            <p:ph idx="1" type="body"/>
          </p:nvPr>
        </p:nvSpPr>
        <p:spPr>
          <a:xfrm>
            <a:off x="922000" y="2181225"/>
            <a:ext cx="2535576" cy="2070826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9023A"/>
              </a:buClr>
              <a:buSzPts val="1800"/>
              <a:buNone/>
            </a:pPr>
            <a:r>
              <a:rPr lang="es-P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= 1</a:t>
            </a:r>
            <a:br>
              <a:rPr lang="es-PE">
                <a:solidFill>
                  <a:schemeClr val="dk1"/>
                </a:solidFill>
              </a:rPr>
            </a:br>
            <a:r>
              <a:rPr b="1" lang="es-P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s-P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i &lt; 6</a:t>
            </a:r>
            <a:r>
              <a:rPr lang="es-P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s-PE"/>
            </a:br>
            <a:r>
              <a:rPr lang="es-P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1" lang="es-PE">
                <a:solidFill>
                  <a:srgbClr val="418AD8"/>
                </a:solidFill>
                <a:latin typeface="Consolas"/>
                <a:ea typeface="Consolas"/>
                <a:cs typeface="Consolas"/>
                <a:sym typeface="Consolas"/>
              </a:rPr>
              <a:t>print(i)</a:t>
            </a:r>
            <a:br>
              <a:rPr b="1" lang="es-PE">
                <a:solidFill>
                  <a:srgbClr val="418AD8"/>
                </a:solidFill>
              </a:rPr>
            </a:br>
            <a:r>
              <a:rPr b="1" lang="es-PE">
                <a:solidFill>
                  <a:srgbClr val="418AD8"/>
                </a:solidFill>
                <a:latin typeface="Consolas"/>
                <a:ea typeface="Consolas"/>
                <a:cs typeface="Consolas"/>
                <a:sym typeface="Consolas"/>
              </a:rPr>
              <a:t>  i = i + 1</a:t>
            </a:r>
            <a:endParaRPr b="1">
              <a:solidFill>
                <a:srgbClr val="418AD8"/>
              </a:solidFill>
            </a:endParaRPr>
          </a:p>
        </p:txBody>
      </p:sp>
      <p:pic>
        <p:nvPicPr>
          <p:cNvPr id="57" name="Google Shape;5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314" y="0"/>
            <a:ext cx="1439686" cy="143968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"/>
          <p:cNvSpPr/>
          <p:nvPr/>
        </p:nvSpPr>
        <p:spPr>
          <a:xfrm>
            <a:off x="4082796" y="2705100"/>
            <a:ext cx="978408" cy="4846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5"/>
          <p:cNvSpPr txBox="1"/>
          <p:nvPr/>
        </p:nvSpPr>
        <p:spPr>
          <a:xfrm>
            <a:off x="922000" y="1752600"/>
            <a:ext cx="253557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"/>
          <p:cNvSpPr txBox="1"/>
          <p:nvPr/>
        </p:nvSpPr>
        <p:spPr>
          <a:xfrm>
            <a:off x="5541625" y="1764615"/>
            <a:ext cx="253557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Resultado</a:t>
            </a:r>
            <a:endParaRPr/>
          </a:p>
        </p:txBody>
      </p:sp>
      <p:sp>
        <p:nvSpPr>
          <p:cNvPr id="61" name="Google Shape;61;p5"/>
          <p:cNvSpPr txBox="1"/>
          <p:nvPr/>
        </p:nvSpPr>
        <p:spPr>
          <a:xfrm>
            <a:off x="2286000" y="1764615"/>
            <a:ext cx="160972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Condición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5"/>
          <p:cNvSpPr txBox="1"/>
          <p:nvPr/>
        </p:nvSpPr>
        <p:spPr>
          <a:xfrm>
            <a:off x="2381250" y="4252050"/>
            <a:ext cx="14287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400" u="none" cap="none" strike="noStrike">
                <a:solidFill>
                  <a:srgbClr val="418AD8"/>
                </a:solidFill>
                <a:latin typeface="Arial"/>
                <a:ea typeface="Arial"/>
                <a:cs typeface="Arial"/>
                <a:sym typeface="Arial"/>
              </a:rPr>
              <a:t>Instrucciones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p5"/>
          <p:cNvCxnSpPr/>
          <p:nvPr/>
        </p:nvCxnSpPr>
        <p:spPr>
          <a:xfrm flipH="1">
            <a:off x="2190750" y="2060377"/>
            <a:ext cx="504825" cy="511373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4" name="Google Shape;64;p5"/>
          <p:cNvCxnSpPr>
            <a:stCxn id="62" idx="0"/>
          </p:cNvCxnSpPr>
          <p:nvPr/>
        </p:nvCxnSpPr>
        <p:spPr>
          <a:xfrm rot="10800000">
            <a:off x="2285925" y="3276750"/>
            <a:ext cx="809700" cy="9753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65" name="Google Shape;65;p5"/>
          <p:cNvSpPr txBox="1"/>
          <p:nvPr/>
        </p:nvSpPr>
        <p:spPr>
          <a:xfrm>
            <a:off x="5541625" y="2181223"/>
            <a:ext cx="2535576" cy="207082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9023A"/>
              </a:buClr>
              <a:buSzPts val="1800"/>
              <a:buFont typeface="Raleway Light"/>
              <a:buNone/>
            </a:pPr>
            <a:r>
              <a:t/>
            </a:r>
            <a:endParaRPr b="1" i="0" sz="3600" u="none" cap="none" strike="noStrik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1143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9023A"/>
              </a:buClr>
              <a:buSzPts val="1800"/>
              <a:buFont typeface="Raleway Light"/>
              <a:buNone/>
            </a:pPr>
            <a:r>
              <a:rPr b="1" i="0" lang="es-PE" sz="36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?</a:t>
            </a:r>
            <a:endParaRPr b="1" i="0" sz="3600" u="none" cap="none" strike="noStrik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/>
          <p:nvPr>
            <p:ph type="title"/>
          </p:nvPr>
        </p:nvSpPr>
        <p:spPr>
          <a:xfrm>
            <a:off x="838214" y="582286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s-PE" sz="4400"/>
              <a:t>While</a:t>
            </a:r>
            <a:endParaRPr sz="4400"/>
          </a:p>
        </p:txBody>
      </p:sp>
      <p:sp>
        <p:nvSpPr>
          <p:cNvPr id="71" name="Google Shape;71;p6"/>
          <p:cNvSpPr txBox="1"/>
          <p:nvPr>
            <p:ph idx="1" type="body"/>
          </p:nvPr>
        </p:nvSpPr>
        <p:spPr>
          <a:xfrm>
            <a:off x="922000" y="2181225"/>
            <a:ext cx="2535576" cy="2070826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9023A"/>
              </a:buClr>
              <a:buSzPts val="1800"/>
              <a:buNone/>
            </a:pPr>
            <a:r>
              <a:rPr lang="es-P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 = </a:t>
            </a:r>
            <a:r>
              <a:rPr lang="es-P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br>
              <a:rPr lang="es-PE"/>
            </a:br>
            <a:r>
              <a:rPr lang="es-P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s-P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i &lt; </a:t>
            </a:r>
            <a:r>
              <a:rPr lang="es-P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s-P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s-PE"/>
            </a:br>
            <a:r>
              <a:rPr lang="es-P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s-P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-P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(i)</a:t>
            </a:r>
            <a:br>
              <a:rPr lang="es-PE"/>
            </a:br>
            <a:r>
              <a:rPr lang="es-P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i += </a:t>
            </a:r>
            <a:r>
              <a:rPr lang="es-P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1"/>
          </a:p>
        </p:txBody>
      </p:sp>
      <p:pic>
        <p:nvPicPr>
          <p:cNvPr id="72" name="Google Shape;7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314" y="0"/>
            <a:ext cx="1439686" cy="143968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/>
          <p:cNvSpPr/>
          <p:nvPr/>
        </p:nvSpPr>
        <p:spPr>
          <a:xfrm>
            <a:off x="4082796" y="2705100"/>
            <a:ext cx="978408" cy="4846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6"/>
          <p:cNvSpPr txBox="1"/>
          <p:nvPr/>
        </p:nvSpPr>
        <p:spPr>
          <a:xfrm>
            <a:off x="5541625" y="2181223"/>
            <a:ext cx="2535576" cy="207082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023A"/>
              </a:buClr>
              <a:buSzPts val="1400"/>
              <a:buFont typeface="Raleway Light"/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br>
              <a:rPr b="0" i="0" lang="es-P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P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br>
              <a:rPr b="0" i="0" lang="es-P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P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br>
              <a:rPr b="0" i="0" lang="es-P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P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br>
              <a:rPr b="0" i="0" lang="es-P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P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6"/>
          <p:cNvSpPr txBox="1"/>
          <p:nvPr/>
        </p:nvSpPr>
        <p:spPr>
          <a:xfrm>
            <a:off x="922000" y="1752600"/>
            <a:ext cx="253557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6"/>
          <p:cNvSpPr txBox="1"/>
          <p:nvPr/>
        </p:nvSpPr>
        <p:spPr>
          <a:xfrm>
            <a:off x="5541625" y="1764615"/>
            <a:ext cx="253557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Resultado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/>
          <p:nvPr>
            <p:ph type="title"/>
          </p:nvPr>
        </p:nvSpPr>
        <p:spPr>
          <a:xfrm>
            <a:off x="838214" y="582286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s-PE" sz="4400"/>
              <a:t>Ejercicio</a:t>
            </a:r>
            <a:endParaRPr/>
          </a:p>
        </p:txBody>
      </p:sp>
      <p:sp>
        <p:nvSpPr>
          <p:cNvPr id="82" name="Google Shape;82;p7"/>
          <p:cNvSpPr txBox="1"/>
          <p:nvPr>
            <p:ph idx="1" type="body"/>
          </p:nvPr>
        </p:nvSpPr>
        <p:spPr>
          <a:xfrm>
            <a:off x="921999" y="1885951"/>
            <a:ext cx="6866099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9023A"/>
              </a:buClr>
              <a:buSzPts val="1800"/>
              <a:buChar char="●"/>
            </a:pPr>
            <a:r>
              <a:rPr b="1" lang="es-PE" sz="2400"/>
              <a:t>Imprime el nombre de una top influencer de Computación, 10 veces</a:t>
            </a:r>
            <a:endParaRPr/>
          </a:p>
        </p:txBody>
      </p:sp>
      <p:pic>
        <p:nvPicPr>
          <p:cNvPr id="83" name="Google Shape;8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314" y="0"/>
            <a:ext cx="1439686" cy="1439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/>
          <p:nvPr>
            <p:ph type="title"/>
          </p:nvPr>
        </p:nvSpPr>
        <p:spPr>
          <a:xfrm>
            <a:off x="838214" y="582286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s-PE" sz="4400"/>
              <a:t>Ejercicio - Solución</a:t>
            </a:r>
            <a:endParaRPr/>
          </a:p>
        </p:txBody>
      </p:sp>
      <p:sp>
        <p:nvSpPr>
          <p:cNvPr id="89" name="Google Shape;89;p8"/>
          <p:cNvSpPr txBox="1"/>
          <p:nvPr>
            <p:ph idx="1" type="body"/>
          </p:nvPr>
        </p:nvSpPr>
        <p:spPr>
          <a:xfrm>
            <a:off x="921999" y="1885951"/>
            <a:ext cx="6866099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9023A"/>
              </a:buClr>
              <a:buSzPts val="1800"/>
              <a:buChar char="●"/>
            </a:pPr>
            <a:r>
              <a:rPr b="1" lang="es-PE"/>
              <a:t>Imprime tu nombre 10 veces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9023A"/>
              </a:buClr>
              <a:buSzPts val="1800"/>
              <a:buNone/>
            </a:pPr>
            <a:r>
              <a:t/>
            </a:r>
            <a:endParaRPr b="1"/>
          </a:p>
          <a:p>
            <a:pPr indent="0" lvl="5" marL="2400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9023A"/>
              </a:buClr>
              <a:buSzPts val="1800"/>
              <a:buNone/>
            </a:pPr>
            <a:r>
              <a:rPr b="1" lang="es-PE"/>
              <a:t>i = 1</a:t>
            </a:r>
            <a:endParaRPr/>
          </a:p>
          <a:p>
            <a:pPr indent="0" lvl="5" marL="2400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9023A"/>
              </a:buClr>
              <a:buSzPts val="1800"/>
              <a:buNone/>
            </a:pPr>
            <a:r>
              <a:rPr b="1" lang="es-PE"/>
              <a:t>while i &lt; 11 : </a:t>
            </a:r>
            <a:endParaRPr/>
          </a:p>
          <a:p>
            <a:pPr indent="0" lvl="6" marL="28575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9023A"/>
              </a:buClr>
              <a:buSzPts val="1800"/>
              <a:buNone/>
            </a:pPr>
            <a:r>
              <a:rPr b="1" lang="es-PE"/>
              <a:t>print (“nombre”)</a:t>
            </a:r>
            <a:endParaRPr/>
          </a:p>
          <a:p>
            <a:pPr indent="0" lvl="6" marL="28575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9023A"/>
              </a:buClr>
              <a:buSzPts val="1800"/>
              <a:buNone/>
            </a:pPr>
            <a:r>
              <a:rPr b="1" lang="es-PE"/>
              <a:t>i += 1</a:t>
            </a:r>
            <a:endParaRPr/>
          </a:p>
        </p:txBody>
      </p:sp>
      <p:pic>
        <p:nvPicPr>
          <p:cNvPr id="90" name="Google Shape;9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314" y="0"/>
            <a:ext cx="1439686" cy="1439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livia template">
  <a:themeElements>
    <a:clrScheme name="Azul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Sara</dc:creator>
</cp:coreProperties>
</file>