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Ábra 8">
            <a:extLst>
              <a:ext uri="{FF2B5EF4-FFF2-40B4-BE49-F238E27FC236}">
                <a16:creationId xmlns:a16="http://schemas.microsoft.com/office/drawing/2014/main" id="{7FE81253-E791-4897-A516-96593AB11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4593" y="3019551"/>
            <a:ext cx="4083889" cy="4571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0413484-1125-4D87-A240-2DE9FFECC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86250" cy="6858000"/>
          </a:xfrm>
          <a:prstGeom prst="trapezoid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264E35-2667-446A-9FF1-ED314DBD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9673" y="1803950"/>
            <a:ext cx="5817266" cy="951931"/>
          </a:xfrm>
        </p:spPr>
        <p:txBody>
          <a:bodyPr anchor="b"/>
          <a:lstStyle>
            <a:lvl1pPr algn="l">
              <a:defRPr sz="6000">
                <a:solidFill>
                  <a:srgbClr val="1B203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9B6B0-36D9-4DCA-BC21-320BCF151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9673" y="3328940"/>
            <a:ext cx="5565339" cy="519649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1B203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B99F-5BD1-4133-B78D-27666A96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9673" y="4112259"/>
            <a:ext cx="2743200" cy="365125"/>
          </a:xfrm>
        </p:spPr>
        <p:txBody>
          <a:bodyPr/>
          <a:lstStyle>
            <a:lvl1pPr>
              <a:defRPr>
                <a:solidFill>
                  <a:srgbClr val="1B2037"/>
                </a:solidFill>
              </a:defRPr>
            </a:lvl1pPr>
          </a:lstStyle>
          <a:p>
            <a:fld id="{F9D62584-87F5-4790-A06F-05A8099B9A30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5528A0F-A5B0-4E3A-A2AA-B6C765BF2411}"/>
              </a:ext>
            </a:extLst>
          </p:cNvPr>
          <p:cNvSpPr txBox="1">
            <a:spLocks/>
          </p:cNvSpPr>
          <p:nvPr/>
        </p:nvSpPr>
        <p:spPr>
          <a:xfrm>
            <a:off x="4679673" y="4741054"/>
            <a:ext cx="1926290" cy="864304"/>
          </a:xfrm>
          <a:prstGeom prst="rect">
            <a:avLst/>
          </a:prstGeom>
        </p:spPr>
        <p:txBody>
          <a:bodyPr vert="horz" lIns="74315" tIns="37157" rIns="74315" bIns="37157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1B20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Miklos Lukacs</a:t>
            </a:r>
          </a:p>
          <a:p>
            <a:pPr>
              <a:lnSpc>
                <a:spcPct val="150000"/>
              </a:lnSpc>
            </a:pPr>
            <a:r>
              <a:rPr lang="en-US" sz="799" dirty="0">
                <a:solidFill>
                  <a:srgbClr val="1B20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+44 7393 933150</a:t>
            </a:r>
          </a:p>
          <a:p>
            <a:pPr>
              <a:lnSpc>
                <a:spcPct val="150000"/>
              </a:lnSpc>
            </a:pPr>
            <a:r>
              <a:rPr lang="en-US" sz="799" dirty="0">
                <a:solidFill>
                  <a:srgbClr val="1B20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miklos.lukacs@pylink.co.uk</a:t>
            </a:r>
          </a:p>
        </p:txBody>
      </p:sp>
      <p:pic>
        <p:nvPicPr>
          <p:cNvPr id="18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E5F7C90-DC5F-40A1-8376-5845121DF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153" y="727726"/>
            <a:ext cx="1847944" cy="679904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D8FCFC0F-B26A-495D-82EF-ADBC28D402F6}"/>
              </a:ext>
            </a:extLst>
          </p:cNvPr>
          <p:cNvSpPr/>
          <p:nvPr/>
        </p:nvSpPr>
        <p:spPr>
          <a:xfrm>
            <a:off x="9532968" y="0"/>
            <a:ext cx="4434959" cy="6858000"/>
          </a:xfrm>
          <a:prstGeom prst="parallelogram">
            <a:avLst>
              <a:gd name="adj" fmla="val 40130"/>
            </a:avLst>
          </a:prstGeom>
          <a:solidFill>
            <a:srgbClr val="1B2037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1B2037"/>
                </a:solidFill>
              </a:ln>
            </a:endParaRPr>
          </a:p>
        </p:txBody>
      </p:sp>
      <p:pic>
        <p:nvPicPr>
          <p:cNvPr id="21" name="Ábra 8">
            <a:extLst>
              <a:ext uri="{FF2B5EF4-FFF2-40B4-BE49-F238E27FC236}">
                <a16:creationId xmlns:a16="http://schemas.microsoft.com/office/drawing/2014/main" id="{A491580F-F46A-474B-B464-25B677F015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278398">
            <a:off x="6231166" y="2680138"/>
            <a:ext cx="9183296" cy="6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E1EC-A913-431D-AC85-26A2B5AB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B7258-0861-40C6-B0EB-2096657BA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DAB17-02C0-4A81-A799-C16419DB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2584-87F5-4790-A06F-05A8099B9A30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AFB4A-538B-46B6-96DF-857149FC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B8F58-0CE4-4DF6-8C96-AE5BC60F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BD42-1755-44A0-805C-0D201FA4D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46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977821-2480-4143-A8CB-038344C0A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A2553-F16D-4905-9CC4-028E3C2D7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5FC75-3030-423E-A2D0-93C8DA13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2584-87F5-4790-A06F-05A8099B9A30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24C36-02AF-445D-BCD9-03B21F2B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7CB74-1933-4C3D-8E15-DF0DD00D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BD42-1755-44A0-805C-0D201FA4D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00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Ábra 8">
            <a:extLst>
              <a:ext uri="{FF2B5EF4-FFF2-40B4-BE49-F238E27FC236}">
                <a16:creationId xmlns:a16="http://schemas.microsoft.com/office/drawing/2014/main" id="{9B75FEA3-1C66-43FD-B296-35A5BE823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16630"/>
            <a:ext cx="12192000" cy="4802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5C29-4905-4748-987E-075DB0297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7" name="Ábra 8">
            <a:extLst>
              <a:ext uri="{FF2B5EF4-FFF2-40B4-BE49-F238E27FC236}">
                <a16:creationId xmlns:a16="http://schemas.microsoft.com/office/drawing/2014/main" id="{28576E12-5E2E-4248-B4BD-914D4C299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850885"/>
          </a:xfrm>
          <a:prstGeom prst="rect">
            <a:avLst/>
          </a:prstGeom>
        </p:spPr>
      </p:pic>
      <p:pic>
        <p:nvPicPr>
          <p:cNvPr id="8" name="Ábra 8">
            <a:extLst>
              <a:ext uri="{FF2B5EF4-FFF2-40B4-BE49-F238E27FC236}">
                <a16:creationId xmlns:a16="http://schemas.microsoft.com/office/drawing/2014/main" id="{7A6543D1-DA3E-4B95-AA74-4E979B5A4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94809"/>
            <a:ext cx="12192000" cy="582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59C552-F125-4056-9102-CEFE9DBF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7340"/>
            <a:ext cx="10515600" cy="1325563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8204C32-0D7C-46CE-99D6-300D23079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376854"/>
            <a:ext cx="880928" cy="32411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E9AA8-6902-4427-AB24-4AE1543A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C18BD42-1755-44A0-805C-0D201FA4DB8B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C9078-B5FB-4035-ADB8-6F664E5E2D0D}"/>
              </a:ext>
            </a:extLst>
          </p:cNvPr>
          <p:cNvSpPr txBox="1"/>
          <p:nvPr/>
        </p:nvSpPr>
        <p:spPr>
          <a:xfrm>
            <a:off x="4038600" y="6418238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Private and Confidential</a:t>
            </a:r>
            <a:endParaRPr lang="en-GB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45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Ábra 8">
            <a:extLst>
              <a:ext uri="{FF2B5EF4-FFF2-40B4-BE49-F238E27FC236}">
                <a16:creationId xmlns:a16="http://schemas.microsoft.com/office/drawing/2014/main" id="{05D3397B-F8E5-4A1B-96DC-E00EC9824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2225" y="4087775"/>
            <a:ext cx="4083889" cy="45719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2F7635C-9E83-4ED4-BBD1-D59F9EA8D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86250" cy="6858000"/>
          </a:xfrm>
          <a:prstGeom prst="trapezoid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155ABA49-7DE2-4EBE-B7CC-33499B9FE9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17305" y="2872175"/>
            <a:ext cx="5738328" cy="883852"/>
          </a:xfrm>
        </p:spPr>
        <p:txBody>
          <a:bodyPr anchor="b"/>
          <a:lstStyle>
            <a:lvl1pPr algn="l">
              <a:defRPr sz="6000">
                <a:solidFill>
                  <a:srgbClr val="1B2037"/>
                </a:solidFill>
              </a:defRPr>
            </a:lvl1pPr>
          </a:lstStyle>
          <a:p>
            <a:r>
              <a:rPr lang="en-US" dirty="0"/>
              <a:t>Appendix Title</a:t>
            </a:r>
            <a:endParaRPr lang="en-GB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95687AD7-B0A4-4498-BB44-F9E2E3694BC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7306" y="4397164"/>
            <a:ext cx="5489820" cy="482485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1B203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Appendix subtitle</a:t>
            </a:r>
            <a:endParaRPr lang="en-GB" dirty="0"/>
          </a:p>
        </p:txBody>
      </p:sp>
      <p:pic>
        <p:nvPicPr>
          <p:cNvPr id="22" name="Picture 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4C9276E-C3F0-476A-8EBE-9AD9380AF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153" y="727726"/>
            <a:ext cx="1847944" cy="679904"/>
          </a:xfrm>
          <a:prstGeom prst="rect">
            <a:avLst/>
          </a:prstGeom>
        </p:spPr>
      </p:pic>
      <p:sp>
        <p:nvSpPr>
          <p:cNvPr id="23" name="Parallelogram 22">
            <a:extLst>
              <a:ext uri="{FF2B5EF4-FFF2-40B4-BE49-F238E27FC236}">
                <a16:creationId xmlns:a16="http://schemas.microsoft.com/office/drawing/2014/main" id="{8B90E066-E625-4277-8A1B-704C7BAFDE8B}"/>
              </a:ext>
            </a:extLst>
          </p:cNvPr>
          <p:cNvSpPr/>
          <p:nvPr/>
        </p:nvSpPr>
        <p:spPr>
          <a:xfrm>
            <a:off x="9532968" y="0"/>
            <a:ext cx="4434959" cy="6858000"/>
          </a:xfrm>
          <a:prstGeom prst="parallelogram">
            <a:avLst>
              <a:gd name="adj" fmla="val 40130"/>
            </a:avLst>
          </a:prstGeom>
          <a:solidFill>
            <a:srgbClr val="1B2037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1B2037"/>
                </a:solidFill>
              </a:ln>
            </a:endParaRPr>
          </a:p>
        </p:txBody>
      </p:sp>
      <p:pic>
        <p:nvPicPr>
          <p:cNvPr id="24" name="Ábra 8">
            <a:extLst>
              <a:ext uri="{FF2B5EF4-FFF2-40B4-BE49-F238E27FC236}">
                <a16:creationId xmlns:a16="http://schemas.microsoft.com/office/drawing/2014/main" id="{61E187E4-5D3A-4FCD-A134-6E25E830F2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278398">
            <a:off x="6231166" y="2680138"/>
            <a:ext cx="9183296" cy="6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7213-51D5-4F3B-9C28-EFC4D9C5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F1F26-1F3F-4125-8F4F-932608E1C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7857F-C8E6-4E89-B198-BF2B95BDB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F042C-8E50-4789-93DC-B905172B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2584-87F5-4790-A06F-05A8099B9A30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C87E0-6193-4AAE-AF3F-D9F50970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0E152-03CE-45B6-8689-2D3D3705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BD42-1755-44A0-805C-0D201FA4D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60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9CFC-DC6A-4BAD-A7B0-8096E22F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3CB6-2134-4369-9306-D63937062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63264-3470-4AAA-B5F0-A0235E398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3A8D5-0407-4862-B222-75C1D1D37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1FB26-737D-45DF-9F41-8976C9AFE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F7D3C-D5A1-4003-810C-92C025F9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2584-87F5-4790-A06F-05A8099B9A30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70DFB-2DCB-4F20-A45E-84C147EB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626EB-C871-40B6-B92D-53AB73ED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BD42-1755-44A0-805C-0D201FA4D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30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7618-57C5-4CF1-9897-E4D6A296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3612D-F97F-468E-A47C-8BD6917E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2584-87F5-4790-A06F-05A8099B9A30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89DF2-E526-4586-9030-8DE4A779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F9439-6D60-42E2-8F33-E98C20E3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BD42-1755-44A0-805C-0D201FA4D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08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BFFA6-EF60-4E85-806D-0BC8DC75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2584-87F5-4790-A06F-05A8099B9A30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C0B4E-DD61-4F06-84EC-F8C38521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C9CB4-8172-4D84-B3B7-AB2FFD16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BD42-1755-44A0-805C-0D201FA4D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01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2072-523B-46FC-A350-C3F8156C7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F68EA-2EBF-4A82-AB26-DF124717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3758A-E10C-4893-85D7-A75821FA0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FC430-22E9-4A97-9514-995518B9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2584-87F5-4790-A06F-05A8099B9A30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CD32A-35EE-4631-8FFA-FF0698D6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B60BD-0147-45D2-84E7-BD31AB8D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BD42-1755-44A0-805C-0D201FA4D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82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6C6C-3D15-4C73-8D95-7877FF23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3FDCC-457B-4EE8-A2D7-B503638E5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72F8E-1475-42B6-84D3-DF746E6C2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923A4-E812-42AA-B5AB-3E09E76E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2584-87F5-4790-A06F-05A8099B9A30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01ECE-DAAF-473B-B95E-C00FCE21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1C856-3253-44E1-AED0-21712C73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BD42-1755-44A0-805C-0D201FA4D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76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A08A5-F765-46C2-B846-609F071F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6EBB5-0DC6-4CCC-85CE-0D1D2D7C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82E1E-4E6B-479A-9FA3-833EC0310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62584-87F5-4790-A06F-05A8099B9A30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1F5C8-8476-4556-8D45-0CF4C082C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BDD33-2810-4161-94B5-69B459D78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8BD42-1755-44A0-805C-0D201FA4D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14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radhalas/daci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FA49-3443-FC94-4E15-3B1D46682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Dacite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079DE-9AA0-B392-A129-1C4956D9F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Turning dictionaries into </a:t>
            </a:r>
            <a:r>
              <a:rPr lang="en-US" dirty="0" err="1"/>
              <a:t>dataclasses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0F622D-D30C-009F-C237-B7ADCD6C38C2}"/>
              </a:ext>
            </a:extLst>
          </p:cNvPr>
          <p:cNvSpPr/>
          <p:nvPr/>
        </p:nvSpPr>
        <p:spPr>
          <a:xfrm>
            <a:off x="4679673" y="4624754"/>
            <a:ext cx="1416327" cy="949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37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3E686C-1A9D-A0F0-5440-50965787A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standard “</a:t>
            </a:r>
            <a:r>
              <a:rPr lang="en-US" dirty="0" err="1"/>
              <a:t>dataclass</a:t>
            </a:r>
            <a:r>
              <a:rPr lang="en-US" dirty="0"/>
              <a:t>” module in python it is easy to convert a </a:t>
            </a:r>
            <a:r>
              <a:rPr lang="en-US" dirty="0" err="1"/>
              <a:t>dataclass</a:t>
            </a:r>
            <a:r>
              <a:rPr lang="en-US" dirty="0"/>
              <a:t> object into a dictionary using the </a:t>
            </a:r>
            <a:r>
              <a:rPr lang="en-US" dirty="0" err="1"/>
              <a:t>dataclass.to_dict</a:t>
            </a:r>
            <a:r>
              <a:rPr lang="en-US" dirty="0"/>
              <a:t>() method</a:t>
            </a:r>
          </a:p>
          <a:p>
            <a:r>
              <a:rPr lang="en-US" dirty="0"/>
              <a:t>It is however not possible to automatically populate a </a:t>
            </a:r>
            <a:r>
              <a:rPr lang="en-US" dirty="0" err="1"/>
              <a:t>dataclass</a:t>
            </a:r>
            <a:r>
              <a:rPr lang="en-US" dirty="0"/>
              <a:t> object from a dictionary (useful when reading config YAMLs etc.)</a:t>
            </a:r>
          </a:p>
          <a:p>
            <a:r>
              <a:rPr lang="en-US" dirty="0"/>
              <a:t>This is where dacite, and its </a:t>
            </a:r>
            <a:r>
              <a:rPr lang="en-US" dirty="0" err="1"/>
              <a:t>dacite.from_dict</a:t>
            </a:r>
            <a:r>
              <a:rPr lang="en-US" dirty="0"/>
              <a:t>() method comes in</a:t>
            </a:r>
          </a:p>
          <a:p>
            <a:r>
              <a:rPr lang="en-US" dirty="0"/>
              <a:t>With dacite you can load data from your dictionary into a </a:t>
            </a:r>
            <a:r>
              <a:rPr lang="en-US" dirty="0" err="1"/>
              <a:t>dataclass</a:t>
            </a:r>
            <a:r>
              <a:rPr lang="en-US" dirty="0"/>
              <a:t> with one line of code, including complex, nested structures!</a:t>
            </a:r>
          </a:p>
          <a:p>
            <a:endParaRPr lang="en-US" dirty="0"/>
          </a:p>
          <a:p>
            <a:r>
              <a:rPr lang="en-GB" dirty="0" err="1">
                <a:hlinkClick r:id="rId2"/>
              </a:rPr>
              <a:t>konradhalas</a:t>
            </a:r>
            <a:r>
              <a:rPr lang="en-GB" dirty="0">
                <a:hlinkClick r:id="rId2"/>
              </a:rPr>
              <a:t>/dacite: Simple creation of data classes from dictionaries. (github.com)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C00F39-C1DB-AB09-B580-FD39411D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8101995"/>
      </p:ext>
    </p:extLst>
  </p:cSld>
  <p:clrMapOvr>
    <a:masterClrMapping/>
  </p:clrMapOvr>
</p:sld>
</file>

<file path=ppt/theme/theme1.xml><?xml version="1.0" encoding="utf-8"?>
<a:theme xmlns:a="http://schemas.openxmlformats.org/drawingml/2006/main" name="Pylink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ylink theme" id="{12DECA59-85EC-478A-A563-6EA54C26A48B}" vid="{50B07ACE-2C9D-4345-A986-AE7F3EB788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Pylink theme</Template>
  <TotalTime>24</TotalTime>
  <Words>114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Tahoma</vt:lpstr>
      <vt:lpstr>Pylink theme</vt:lpstr>
      <vt:lpstr>Dacite</vt:lpstr>
      <vt:lpstr>Background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Dacite</dc:title>
  <dc:creator>Douglas Peter</dc:creator>
  <cp:lastModifiedBy>Douglas Peter</cp:lastModifiedBy>
  <cp:revision>1</cp:revision>
  <dcterms:created xsi:type="dcterms:W3CDTF">2022-05-25T11:47:29Z</dcterms:created>
  <dcterms:modified xsi:type="dcterms:W3CDTF">2022-05-25T12:11:44Z</dcterms:modified>
</cp:coreProperties>
</file>