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30279975" cy="42808525"/>
  <p:notesSz cx="6794500" cy="9906000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Cambria Math" pitchFamily="18" charset="0"/>
      <p:regular r:id="rId7"/>
    </p:embeddedFont>
    <p:embeddedFont>
      <p:font typeface="Helvetica" pitchFamily="34" charset="0"/>
      <p:regular r:id="rId8"/>
      <p:bold r:id="rId9"/>
      <p:italic r:id="rId10"/>
      <p:boldItalic r:id="rId11"/>
    </p:embeddedFont>
  </p:embeddedFontLst>
  <p:defaultTextStyle>
    <a:defPPr>
      <a:defRPr lang="fi-FI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77933C"/>
    <a:srgbClr val="D7E4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-210" y="351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8395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3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5" y="10702133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1" y="27508446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1" y="18144084"/>
            <a:ext cx="25737979" cy="936436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5" y="62349824"/>
            <a:ext cx="44867985" cy="1763473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3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8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3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8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3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2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2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9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9" y="3825023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9" y="33503623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000" y="1714326"/>
            <a:ext cx="27251978" cy="7134753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0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2DD8-B78C-40A7-B4F1-F0C082F74389}" type="datetimeFigureOut">
              <a:rPr lang="fi-FI" smtClean="0"/>
              <a:pPr/>
              <a:t>8.8.2012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7166"/>
            <a:ext cx="9588659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9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AEDB-7D52-45F2-B333-D53C0EED3FF1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w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5" Type="http://schemas.openxmlformats.org/officeDocument/2006/relationships/image" Target="../media/image24.wmf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65977" y="1745532"/>
            <a:ext cx="5328740" cy="2592360"/>
            <a:chOff x="665977" y="1745532"/>
            <a:chExt cx="5328740" cy="2592360"/>
          </a:xfrm>
        </p:grpSpPr>
        <p:pic>
          <p:nvPicPr>
            <p:cNvPr id="1035" name="Picture 11" descr="Logo_SU_ver_RGB"/>
            <p:cNvPicPr>
              <a:picLocks noChangeAspect="1" noChangeArrowheads="1"/>
            </p:cNvPicPr>
            <p:nvPr/>
          </p:nvPicPr>
          <p:blipFill>
            <a:blip r:embed="rId2" cstate="print"/>
            <a:srcRect l="34557" r="37798" b="47197"/>
            <a:stretch>
              <a:fillRect/>
            </a:stretch>
          </p:blipFill>
          <p:spPr bwMode="auto">
            <a:xfrm>
              <a:off x="2322207" y="1745532"/>
              <a:ext cx="2016280" cy="1872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_SU_ver_RGB"/>
            <p:cNvPicPr>
              <a:picLocks noChangeAspect="1" noChangeArrowheads="1"/>
            </p:cNvPicPr>
            <p:nvPr/>
          </p:nvPicPr>
          <p:blipFill>
            <a:blip r:embed="rId2" cstate="print"/>
            <a:srcRect l="22593" t="74718" r="23903" b="10410"/>
            <a:stretch>
              <a:fillRect/>
            </a:stretch>
          </p:blipFill>
          <p:spPr bwMode="auto">
            <a:xfrm>
              <a:off x="665977" y="3617792"/>
              <a:ext cx="5328740" cy="72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" name="Picture 20" descr="C:\Users\dherrera.EL_ENG\Documents\CAIP 2011\poster\background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21862"/>
            <a:ext cx="30255562" cy="13393860"/>
          </a:xfrm>
          <a:prstGeom prst="rect">
            <a:avLst/>
          </a:prstGeom>
          <a:noFill/>
        </p:spPr>
      </p:pic>
      <p:pic>
        <p:nvPicPr>
          <p:cNvPr id="1053" name="Picture 29" descr="C:\Users\dherrera.EL_ENG\Documents\CAIP 2011\poster\background2.png"/>
          <p:cNvPicPr>
            <a:picLocks noChangeAspect="1" noChangeArrowheads="1"/>
          </p:cNvPicPr>
          <p:nvPr/>
        </p:nvPicPr>
        <p:blipFill>
          <a:blip r:embed="rId4" cstate="print">
            <a:lum bright="81000" contrast="-84000"/>
          </a:blip>
          <a:srcRect l="11926" r="23620" b="11173"/>
          <a:stretch>
            <a:fillRect/>
          </a:stretch>
        </p:blipFill>
        <p:spPr bwMode="auto">
          <a:xfrm>
            <a:off x="0" y="20036072"/>
            <a:ext cx="30279975" cy="2175333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38387" y="449934"/>
            <a:ext cx="2880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err="1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oint</a:t>
            </a:r>
            <a:r>
              <a:rPr lang="en-US" sz="7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 Depth and Color Camera    </a:t>
            </a:r>
            <a:r>
              <a:rPr lang="en-US" sz="7000" b="1" dirty="0" err="1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alibration</a:t>
            </a:r>
            <a:r>
              <a:rPr lang="en-US" sz="7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 </a:t>
            </a:r>
          </a:p>
          <a:p>
            <a:pPr algn="ctr"/>
            <a:r>
              <a:rPr lang="en-US" sz="7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with      </a:t>
            </a:r>
            <a:r>
              <a:rPr lang="en-US" sz="7000" b="1" dirty="0" err="1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istortion</a:t>
            </a:r>
            <a:r>
              <a:rPr lang="en-US" sz="7000" b="1" dirty="0" smtClean="0">
                <a:ln w="1905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Helvetica" pitchFamily="34" charset="0"/>
                <a:cs typeface="Helvetica" pitchFamily="34" charset="0"/>
              </a:rPr>
              <a:t> Correction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2182" y="6340896"/>
            <a:ext cx="13681520" cy="76636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200" dirty="0">
                <a:latin typeface="Helvetica" pitchFamily="34" charset="0"/>
                <a:cs typeface="Helvetica" pitchFamily="34" charset="0"/>
              </a:rPr>
              <a:t>We present an algorithm that simultaneously calibrates two color cameras, a depth camera, and the relative pose between them. 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sz="4200" b="1" dirty="0" smtClean="0">
                <a:latin typeface="Helvetica" pitchFamily="34" charset="0"/>
                <a:cs typeface="Helvetica" pitchFamily="34" charset="0"/>
              </a:rPr>
              <a:t>Characteristics:</a:t>
            </a: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 </a:t>
            </a:r>
          </a:p>
          <a:p>
            <a:pPr marL="365125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>
                <a:latin typeface="Helvetica" pitchFamily="34" charset="0"/>
                <a:cs typeface="Helvetica" pitchFamily="34" charset="0"/>
              </a:rPr>
              <a:t>Accurate, practical, and applicable to a wide range of sensors. 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  <a:p>
            <a:pPr marL="365125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>
                <a:latin typeface="Helvetica" pitchFamily="34" charset="0"/>
                <a:cs typeface="Helvetica" pitchFamily="34" charset="0"/>
              </a:rPr>
              <a:t>Does not use depth discontinuities.</a:t>
            </a:r>
          </a:p>
          <a:p>
            <a:pPr marL="365125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>
                <a:latin typeface="Helvetica" pitchFamily="34" charset="0"/>
                <a:cs typeface="Helvetica" pitchFamily="34" charset="0"/>
              </a:rPr>
              <a:t>Applied to a Kinect device</a:t>
            </a: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.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sz="4200" b="1" dirty="0" smtClean="0">
                <a:latin typeface="Helvetica" pitchFamily="34" charset="0"/>
                <a:cs typeface="Helvetica" pitchFamily="34" charset="0"/>
              </a:rPr>
              <a:t>Requirements: </a:t>
            </a:r>
          </a:p>
          <a:p>
            <a:pPr marL="365125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>
                <a:latin typeface="Helvetica" pitchFamily="34" charset="0"/>
                <a:cs typeface="Helvetica" pitchFamily="34" charset="0"/>
              </a:rPr>
              <a:t>Planar surface imaged </a:t>
            </a:r>
            <a:r>
              <a:rPr lang="fi-FI" sz="4200" dirty="0">
                <a:latin typeface="Helvetica" pitchFamily="34" charset="0"/>
                <a:cs typeface="Helvetica" pitchFamily="34" charset="0"/>
              </a:rPr>
              <a:t>from several poses.</a:t>
            </a:r>
          </a:p>
          <a:p>
            <a:pPr marL="365125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fi-FI" sz="4200" dirty="0">
                <a:latin typeface="Helvetica" pitchFamily="34" charset="0"/>
                <a:cs typeface="Helvetica" pitchFamily="34" charset="0"/>
              </a:rPr>
              <a:t>Rigidly attached depth and color cameras.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36030" y="6282162"/>
            <a:ext cx="13609512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5125" lvl="0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Depth discontinuities are noisy for depth calibration.</a:t>
            </a:r>
          </a:p>
          <a:p>
            <a:pPr marL="365125" lvl="0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How to calibrate a color and a depth camera jointly?</a:t>
            </a:r>
          </a:p>
          <a:p>
            <a:pPr marL="365125" lvl="0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Kinect’s color camera has low resolution.</a:t>
            </a:r>
          </a:p>
          <a:p>
            <a:pPr marL="365125" lvl="0" indent="-365125" algn="just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How to learn a distortion model for the Kinect?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2182" y="5418486"/>
            <a:ext cx="1368152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000">
                <a:schemeClr val="accent3">
                  <a:lumMod val="88000"/>
                  <a:lumOff val="12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54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Abstract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500026" y="5418486"/>
            <a:ext cx="1368152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000">
                <a:schemeClr val="accent3">
                  <a:lumMod val="88000"/>
                  <a:lumOff val="12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54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Problem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7008" y="14419292"/>
            <a:ext cx="29325958" cy="1440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xtBox 36"/>
          <p:cNvSpPr txBox="1"/>
          <p:nvPr/>
        </p:nvSpPr>
        <p:spPr>
          <a:xfrm>
            <a:off x="15959338" y="29986252"/>
            <a:ext cx="1368152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000">
                <a:schemeClr val="accent3">
                  <a:lumMod val="44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54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182" y="14995372"/>
            <a:ext cx="29100784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000">
                <a:schemeClr val="accent3">
                  <a:lumMod val="61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420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sz="5400" b="1" dirty="0"/>
              <a:t>Constraints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473" y="29986252"/>
            <a:ext cx="13681520" cy="9233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8000">
                <a:schemeClr val="accent3">
                  <a:lumMod val="44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54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Kinect distortion </a:t>
            </a:r>
            <a:r>
              <a:rPr lang="en-US" dirty="0"/>
              <a:t>correction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50" name="TextBox 49"/>
          <p:cNvSpPr txBox="1"/>
          <p:nvPr/>
        </p:nvSpPr>
        <p:spPr>
          <a:xfrm>
            <a:off x="738787" y="3375676"/>
            <a:ext cx="2880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latin typeface="Helvetica" pitchFamily="34" charset="0"/>
                <a:cs typeface="Helvetica" pitchFamily="34" charset="0"/>
              </a:rPr>
              <a:t>Daniel Herrera C., Juho Kannala, Janne Heikkilä</a:t>
            </a:r>
          </a:p>
          <a:p>
            <a:pPr algn="ctr"/>
            <a:r>
              <a:rPr lang="en-US" sz="5400" dirty="0" smtClean="0">
                <a:latin typeface="Helvetica" pitchFamily="34" charset="0"/>
                <a:cs typeface="Helvetica" pitchFamily="34" charset="0"/>
              </a:rPr>
              <a:t>Center for Machine Vision Research, University of Oulu, Finland</a:t>
            </a:r>
            <a:endParaRPr lang="en-US" sz="54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48" name="Picture 24" descr="C:\Users\dherrera.EL_ENG\Documents\CAIP 2011\poster\DesignC.em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9028527" y="449934"/>
            <a:ext cx="897463" cy="912567"/>
          </a:xfrm>
          <a:prstGeom prst="rect">
            <a:avLst/>
          </a:prstGeom>
          <a:noFill/>
        </p:spPr>
      </p:pic>
      <p:pic>
        <p:nvPicPr>
          <p:cNvPr id="1047" name="Picture 23" descr="C:\Users\dherrera.EL_ENG\Documents\CAIP 2011\poster\DesignD.emf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1467477" y="1553066"/>
            <a:ext cx="1161042" cy="98457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07" y="305332"/>
            <a:ext cx="1714790" cy="16562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98" y="9522612"/>
            <a:ext cx="13670674" cy="4287334"/>
          </a:xfrm>
          <a:prstGeom prst="rect">
            <a:avLst/>
          </a:prstGeom>
        </p:spPr>
      </p:pic>
      <p:pic>
        <p:nvPicPr>
          <p:cNvPr id="10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183" y="2007206"/>
            <a:ext cx="1682359" cy="168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3638541" y="17227682"/>
            <a:ext cx="4665821" cy="3470608"/>
            <a:chOff x="23638541" y="17227682"/>
            <a:chExt cx="4665821" cy="347060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8" t="5332" r="10654" b="9668"/>
            <a:stretch/>
          </p:blipFill>
          <p:spPr>
            <a:xfrm>
              <a:off x="23638541" y="17227682"/>
              <a:ext cx="3724044" cy="28083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2" t="5862" r="13578" b="8071"/>
            <a:stretch/>
          </p:blipFill>
          <p:spPr>
            <a:xfrm>
              <a:off x="25799905" y="18136912"/>
              <a:ext cx="2504457" cy="2561378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314067" y="17227682"/>
            <a:ext cx="6624920" cy="3450122"/>
            <a:chOff x="1294707" y="17227682"/>
            <a:chExt cx="6624920" cy="3450122"/>
          </a:xfrm>
        </p:grpSpPr>
        <p:pic>
          <p:nvPicPr>
            <p:cNvPr id="1051" name="Picture 27" descr="P:\Workspace\Papers\COST school\poster\color_corners_far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707" y="17227682"/>
              <a:ext cx="3744520" cy="280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70" t="10127" r="11231" b="12906"/>
            <a:stretch/>
          </p:blipFill>
          <p:spPr>
            <a:xfrm>
              <a:off x="4849016" y="18324683"/>
              <a:ext cx="3070611" cy="2353121"/>
            </a:xfrm>
            <a:prstGeom prst="rect">
              <a:avLst/>
            </a:prstGeom>
          </p:spPr>
        </p:pic>
        <p:sp>
          <p:nvSpPr>
            <p:cNvPr id="16" name="Isosceles Triangle 15"/>
            <p:cNvSpPr/>
            <p:nvPr/>
          </p:nvSpPr>
          <p:spPr>
            <a:xfrm rot="16200000">
              <a:off x="2745195" y="18573978"/>
              <a:ext cx="2353121" cy="1854529"/>
            </a:xfrm>
            <a:prstGeom prst="triangle">
              <a:avLst>
                <a:gd name="adj" fmla="val 77732"/>
              </a:avLst>
            </a:prstGeom>
            <a:solidFill>
              <a:srgbClr val="000000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11114" y="16128968"/>
            <a:ext cx="7249998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/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4200" b="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Color camera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76750" y="16128968"/>
            <a:ext cx="8196562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/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4200" b="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External camera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220286" y="16128968"/>
            <a:ext cx="8604805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chemeClr val="accent3"/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4200" b="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Depth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738787" y="21044991"/>
                <a:ext cx="9198622" cy="131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Checkerboard pattern is known.</a:t>
                </a:r>
              </a:p>
              <a:p>
                <a:pPr algn="ctr">
                  <a:lnSpc>
                    <a:spcPts val="5200"/>
                  </a:lnSpc>
                </a:pPr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Detected vs. </a:t>
                </a:r>
                <a:r>
                  <a:rPr lang="en-US" sz="3600" dirty="0" err="1" smtClean="0">
                    <a:latin typeface="Helvetica" pitchFamily="34" charset="0"/>
                    <a:cs typeface="Helvetica" pitchFamily="34" charset="0"/>
                  </a:rPr>
                  <a:t>reprojected</a:t>
                </a:r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 corners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sz="3600" b="0" i="1" smtClean="0">
                            <a:latin typeface="Cambria Math"/>
                            <a:cs typeface="Helvetica" pitchFamily="3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i-FI" sz="3600" b="0" i="1" smtClean="0">
                                <a:latin typeface="Cambria Math"/>
                                <a:cs typeface="Helvetica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i-FI" sz="3600" b="0" i="1" smtClean="0">
                                    <a:latin typeface="Cambria Math"/>
                                    <a:cs typeface="Helvetica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i-FI" sz="3600" b="0" i="1" smtClean="0">
                                        <a:latin typeface="Cambria Math"/>
                                        <a:cs typeface="Helvetica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i-FI" sz="3600" b="1" i="1" smtClean="0">
                                        <a:latin typeface="Cambria Math"/>
                                        <a:cs typeface="Helvetica" pitchFamily="34" charset="0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i-FI" sz="3600" b="0" i="1" smtClean="0">
                                    <a:latin typeface="Cambria Math"/>
                                    <a:cs typeface="Helvetica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i-FI" sz="3600" b="0" i="1" smtClean="0">
                                <a:latin typeface="Cambria Math"/>
                                <a:cs typeface="Helvetica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i-FI" sz="3600" b="0" i="1" smtClean="0">
                                    <a:latin typeface="Cambria Math"/>
                                    <a:cs typeface="Helvetic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i-FI" sz="3600" b="1" i="1" smtClean="0">
                                    <a:latin typeface="Cambria Math"/>
                                    <a:cs typeface="Helvetica" pitchFamily="34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fi-FI" sz="3600" b="0" i="1" smtClean="0">
                                    <a:latin typeface="Cambria Math"/>
                                    <a:cs typeface="Helvetica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i-FI" sz="3600" b="0" i="1" smtClean="0">
                            <a:latin typeface="Cambria Math"/>
                            <a:cs typeface="Helvetic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latin typeface="Helvetica" pitchFamily="34" charset="0"/>
                  <a:cs typeface="Helvetica" pitchFamily="34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" y="21044991"/>
                <a:ext cx="9198622" cy="1313180"/>
              </a:xfrm>
              <a:prstGeom prst="rect">
                <a:avLst/>
              </a:prstGeom>
              <a:blipFill rotWithShape="1">
                <a:blip r:embed="rId14"/>
                <a:stretch>
                  <a:fillRect l="-1590" t="-6944" b="-11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20413793" y="20993349"/>
                <a:ext cx="9128194" cy="131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Points are known to be coplanar.</a:t>
                </a:r>
              </a:p>
              <a:p>
                <a:pPr algn="ctr">
                  <a:lnSpc>
                    <a:spcPts val="5200"/>
                  </a:lnSpc>
                </a:pPr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Measured vs. predicted </a:t>
                </a:r>
                <a:r>
                  <a:rPr lang="en-US" sz="3600" dirty="0" err="1" smtClean="0">
                    <a:latin typeface="Helvetica" pitchFamily="34" charset="0"/>
                    <a:cs typeface="Helvetica" pitchFamily="34" charset="0"/>
                  </a:rPr>
                  <a:t>disparity</a:t>
                </a:r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 </a:t>
                </a:r>
                <a:r>
                  <a:rPr lang="en-US" sz="3600" dirty="0" smtClean="0">
                    <a:latin typeface="Helvetica" pitchFamily="34" charset="0"/>
                    <a:cs typeface="Helvetica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i-FI" sz="3600" b="0" i="1" smtClean="0">
                            <a:latin typeface="Cambria Math"/>
                            <a:cs typeface="Helvetica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i-FI" sz="3600" i="1">
                                <a:latin typeface="Cambria Math"/>
                                <a:cs typeface="Helvetica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fi-FI" sz="3600" i="1">
                                    <a:latin typeface="Cambria Math"/>
                                    <a:cs typeface="Helvetica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fi-FI" sz="3600" i="1">
                                    <a:latin typeface="Cambria Math"/>
                                    <a:cs typeface="Helvetica" pitchFamily="34" charset="0"/>
                                  </a:rPr>
                                  <m:t>𝑑</m:t>
                                </m:r>
                              </m:e>
                            </m:acc>
                            <m:r>
                              <a:rPr lang="fi-FI" sz="3600" i="1">
                                <a:latin typeface="Cambria Math"/>
                                <a:cs typeface="Helvetica" pitchFamily="34" charset="0"/>
                              </a:rPr>
                              <m:t>−</m:t>
                            </m:r>
                            <m:r>
                              <a:rPr lang="fi-FI" sz="3600" i="1">
                                <a:latin typeface="Cambria Math"/>
                                <a:cs typeface="Helvetica" pitchFamily="34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fi-FI" sz="3600" b="0" i="1" smtClean="0">
                            <a:latin typeface="Cambria Math"/>
                            <a:cs typeface="Helvetica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>
                  <a:latin typeface="Helvetica" pitchFamily="34" charset="0"/>
                  <a:cs typeface="Helvetica" pitchFamily="34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793" y="20993349"/>
                <a:ext cx="9128194" cy="1313180"/>
              </a:xfrm>
              <a:prstGeom prst="rect">
                <a:avLst/>
              </a:prstGeom>
              <a:blipFill rotWithShape="1">
                <a:blip r:embed="rId15"/>
                <a:stretch>
                  <a:fillRect l="-668" t="-6977" b="-1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072251" y="24500692"/>
                <a:ext cx="14135473" cy="2188163"/>
              </a:xfrm>
              <a:prstGeom prst="rect">
                <a:avLst/>
              </a:prstGeom>
              <a:solidFill>
                <a:srgbClr val="D7E4BD">
                  <a:alpha val="25098"/>
                </a:srgb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i-FI" sz="5400" b="0" i="1" smtClean="0">
                          <a:latin typeface="Cambria Math"/>
                          <a:cs typeface="Helvetica" pitchFamily="34" charset="0"/>
                        </a:rPr>
                        <m:t>𝐶</m:t>
                      </m:r>
                      <m:r>
                        <a:rPr lang="fi-FI" sz="5400" b="0" i="1" smtClean="0">
                          <a:latin typeface="Cambria Math"/>
                          <a:cs typeface="Helvetica" pitchFamily="34" charset="0"/>
                        </a:rPr>
                        <m:t>=</m:t>
                      </m:r>
                      <m:f>
                        <m:fPr>
                          <m:ctrlPr>
                            <a:rPr lang="fi-FI" sz="5400" b="0" i="1" smtClean="0">
                              <a:latin typeface="Cambria Math"/>
                              <a:cs typeface="Helvetica" pitchFamily="34" charset="0"/>
                            </a:rPr>
                          </m:ctrlPr>
                        </m:fPr>
                        <m:num>
                          <m:r>
                            <a:rPr lang="fi-FI" sz="5400" i="1">
                              <a:latin typeface="Cambria Math"/>
                              <a:cs typeface="Helvetica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sz="5400" i="1">
                                              <a:latin typeface="Cambria Math"/>
                                              <a:cs typeface="Helvetica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sz="5400" b="1" i="1">
                                              <a:latin typeface="Cambria Math"/>
                                              <a:cs typeface="Helvetica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sz="5400" b="1" i="1">
                                          <a:latin typeface="Cambria Math"/>
                                          <a:cs typeface="Helvetica" pitchFamily="34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bSupPr>
                            <m:e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sz="5400" b="0" i="1" smtClean="0">
                          <a:latin typeface="Cambria Math"/>
                          <a:cs typeface="Helvetica" pitchFamily="34" charset="0"/>
                        </a:rPr>
                        <m:t>+</m:t>
                      </m:r>
                      <m:f>
                        <m:fPr>
                          <m:ctrlPr>
                            <a:rPr lang="fi-FI" sz="5400" i="1">
                              <a:latin typeface="Cambria Math"/>
                              <a:cs typeface="Helvetica" pitchFamily="34" charset="0"/>
                            </a:rPr>
                          </m:ctrlPr>
                        </m:fPr>
                        <m:num>
                          <m:r>
                            <a:rPr lang="fi-FI" sz="5400" i="1">
                              <a:latin typeface="Cambria Math"/>
                              <a:cs typeface="Helvetica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i-FI" sz="5400" i="1">
                                              <a:latin typeface="Cambria Math"/>
                                              <a:cs typeface="Helvetica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i-FI" sz="5400" b="1" i="1">
                                              <a:latin typeface="Cambria Math"/>
                                              <a:cs typeface="Helvetica" pitchFamily="34" charset="0"/>
                                            </a:rPr>
                                            <m:t>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i-FI" sz="5400" b="0" i="1" smtClean="0">
                                          <a:latin typeface="Cambria Math"/>
                                          <a:cs typeface="Helvetica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i-FI" sz="5400" b="1" i="1">
                                          <a:latin typeface="Cambria Math"/>
                                          <a:cs typeface="Helvetica" pitchFamily="34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fi-FI" sz="5400" b="0" i="1" smtClean="0">
                                          <a:latin typeface="Cambria Math"/>
                                          <a:cs typeface="Helvetica" pitchFamily="34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bSupPr>
                            <m:e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sz="5400" b="0" i="1" smtClean="0">
                          <a:latin typeface="Cambria Math"/>
                          <a:cs typeface="Helvetica" pitchFamily="34" charset="0"/>
                        </a:rPr>
                        <m:t>+</m:t>
                      </m:r>
                      <m:f>
                        <m:fPr>
                          <m:ctrlPr>
                            <a:rPr lang="fi-FI" sz="5400" i="1">
                              <a:latin typeface="Cambria Math"/>
                              <a:cs typeface="Helvetica" pitchFamily="34" charset="0"/>
                            </a:rPr>
                          </m:ctrlPr>
                        </m:fPr>
                        <m:num>
                          <m:r>
                            <a:rPr lang="fi-FI" sz="5400" i="1">
                              <a:latin typeface="Cambria Math"/>
                              <a:cs typeface="Helvetica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i-FI" sz="5400" i="1">
                                          <a:latin typeface="Cambria Math"/>
                                          <a:cs typeface="Helvetica" pitchFamily="34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  <m: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  <m:t>−</m:t>
                                  </m:r>
                                  <m:r>
                                    <a:rPr lang="fi-FI" sz="5400" i="1">
                                      <a:latin typeface="Cambria Math"/>
                                      <a:cs typeface="Helvetica" pitchFamily="34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</m:ctrlPr>
                            </m:sSubSupPr>
                            <m:e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i-FI" sz="5400" b="0" i="1" smtClean="0">
                                  <a:latin typeface="Cambria Math"/>
                                  <a:cs typeface="Helvetica" pitchFamily="34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fi-FI" sz="5400" i="1">
                                  <a:latin typeface="Cambria Math"/>
                                  <a:cs typeface="Helvetica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i-FI" sz="5400" dirty="0" smtClean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251" y="24500692"/>
                <a:ext cx="14135473" cy="21881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0917645" y="27669132"/>
            <a:ext cx="8444684" cy="923330"/>
          </a:xfrm>
          <a:prstGeom prst="rect">
            <a:avLst/>
          </a:prstGeom>
          <a:solidFill>
            <a:srgbClr val="D7E4BD">
              <a:alpha val="25098"/>
            </a:srgbClr>
          </a:solidFill>
          <a:ln w="76200"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i-FI" sz="5400" dirty="0" smtClean="0"/>
              <a:t>Non-linear minimization (LM)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09" y="31328513"/>
            <a:ext cx="1041401" cy="98769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65683" y="31488318"/>
            <a:ext cx="947172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All cameras have geometric distortion: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5683" y="33226913"/>
            <a:ext cx="862546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Kinect also </a:t>
            </a:r>
            <a:r>
              <a:rPr lang="fi-FI" sz="4200" dirty="0" smtClean="0">
                <a:latin typeface="Helvetica" pitchFamily="34" charset="0"/>
                <a:cs typeface="Helvetica" pitchFamily="34" charset="0"/>
              </a:rPr>
              <a:t>has a fixed error pattern that vanishes at long distance.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440052" y="33192037"/>
            <a:ext cx="4727941" cy="1764510"/>
            <a:chOff x="9440052" y="31817374"/>
            <a:chExt cx="5687729" cy="212271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0052" y="31817990"/>
              <a:ext cx="2833881" cy="212209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3076" y="31817374"/>
              <a:ext cx="2834705" cy="212271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0106761" y="32637093"/>
            <a:ext cx="416910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i-FI" sz="3200" dirty="0" smtClean="0">
                <a:latin typeface="Helvetica" pitchFamily="34" charset="0"/>
                <a:cs typeface="Helvetica" pitchFamily="34" charset="0"/>
              </a:rPr>
              <a:t>0.5m            1.2m</a:t>
            </a:r>
            <a:endParaRPr lang="en-US" sz="3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9199" y="35028557"/>
            <a:ext cx="13518003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4200" dirty="0" smtClean="0">
                <a:latin typeface="Helvetica" pitchFamily="34" charset="0"/>
                <a:cs typeface="Helvetica" pitchFamily="34" charset="0"/>
              </a:rPr>
              <a:t>Decouple fixed pattern from the distance dependent component:</a:t>
            </a:r>
            <a:endParaRPr lang="en-US" sz="4200" dirty="0">
              <a:latin typeface="Helvetica" pitchFamily="34" charset="0"/>
              <a:cs typeface="Helvetic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3675657" y="36108707"/>
                <a:ext cx="7303153" cy="738664"/>
              </a:xfrm>
              <a:prstGeom prst="rect">
                <a:avLst/>
              </a:prstGeom>
              <a:solidFill>
                <a:srgbClr val="D7E4BD">
                  <a:alpha val="25098"/>
                </a:srgb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𝐸𝑟𝑟𝑜𝑟</m:t>
                      </m:r>
                      <m:d>
                        <m:dPr>
                          <m:ctrlP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</m:ctrlPr>
                        </m:dPr>
                        <m:e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𝑢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,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𝑣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,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𝑑</m:t>
                          </m:r>
                        </m:e>
                      </m:d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=</m:t>
                      </m:r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𝑓</m:t>
                      </m:r>
                      <m:d>
                        <m:dPr>
                          <m:ctrlP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</m:ctrlPr>
                        </m:dPr>
                        <m:e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𝑢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,</m:t>
                          </m:r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𝑣</m:t>
                          </m:r>
                        </m:e>
                      </m:d>
                      <m:r>
                        <a:rPr lang="fi-FI" sz="4200" b="0" i="1" smtClean="0">
                          <a:latin typeface="Cambria Math"/>
                          <a:ea typeface="Cambria Math"/>
                          <a:cs typeface="Helvetica" pitchFamily="34" charset="0"/>
                        </a:rPr>
                        <m:t>∙</m:t>
                      </m:r>
                      <m:r>
                        <a:rPr lang="fi-FI" sz="4200" b="0" i="1" smtClean="0">
                          <a:latin typeface="Cambria Math"/>
                          <a:ea typeface="Cambria Math"/>
                          <a:cs typeface="Helvetica" pitchFamily="34" charset="0"/>
                        </a:rPr>
                        <m:t>𝑔</m:t>
                      </m:r>
                      <m:d>
                        <m:dPr>
                          <m:ctrlPr>
                            <a:rPr lang="fi-FI" sz="4200" b="0" i="1" smtClean="0">
                              <a:latin typeface="Cambria Math"/>
                              <a:ea typeface="Cambria Math"/>
                              <a:cs typeface="Helvetica" pitchFamily="34" charset="0"/>
                            </a:rPr>
                          </m:ctrlPr>
                        </m:dPr>
                        <m:e>
                          <m:r>
                            <a:rPr lang="fi-FI" sz="4200" b="0" i="1" smtClean="0">
                              <a:latin typeface="Cambria Math"/>
                              <a:ea typeface="Cambria Math"/>
                              <a:cs typeface="Helvetica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fi-FI" sz="4200" dirty="0" smtClean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57" y="36108707"/>
                <a:ext cx="7303153" cy="73866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705" y="37899011"/>
            <a:ext cx="4289963" cy="31836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41" y="37957806"/>
            <a:ext cx="3742269" cy="2806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65683" y="37116847"/>
                <a:ext cx="6322386" cy="738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6000">
                    <a:schemeClr val="accent3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i-FI"/>
                </a:defPPr>
                <a:lvl1pPr algn="ctr">
                  <a:defRPr sz="4200" b="0">
                    <a:solidFill>
                      <a:schemeClr val="bg1"/>
                    </a:solidFill>
                    <a:latin typeface="Helvetica" pitchFamily="34" charset="0"/>
                    <a:cs typeface="Helvetica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fi-FI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fi-FI" i="1">
                            <a:latin typeface="Cambria Math"/>
                          </a:rPr>
                        </m:ctrlPr>
                      </m:dPr>
                      <m:e>
                        <m:r>
                          <a:rPr lang="fi-FI">
                            <a:latin typeface="Cambria Math"/>
                          </a:rPr>
                          <m:t>𝑢</m:t>
                        </m:r>
                        <m:r>
                          <a:rPr lang="fi-FI">
                            <a:latin typeface="Cambria Math"/>
                          </a:rPr>
                          <m:t>,</m:t>
                        </m:r>
                        <m:r>
                          <a:rPr lang="fi-FI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constant</a:t>
                </a: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83" y="37116847"/>
                <a:ext cx="6322386" cy="738664"/>
              </a:xfrm>
              <a:prstGeom prst="rect">
                <a:avLst/>
              </a:prstGeom>
              <a:blipFill rotWithShape="1">
                <a:blip r:embed="rId23"/>
                <a:stretch>
                  <a:fillRect t="-15702" b="-38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7893432" y="37116847"/>
                <a:ext cx="6322386" cy="73866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20000"/>
                      <a:lumOff val="80000"/>
                    </a:schemeClr>
                  </a:gs>
                  <a:gs pos="16000">
                    <a:schemeClr val="accent3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i-FI"/>
                </a:defPPr>
                <a:lvl1pPr algn="ctr">
                  <a:defRPr sz="4200" b="0">
                    <a:solidFill>
                      <a:schemeClr val="bg1"/>
                    </a:solidFill>
                    <a:latin typeface="Helvetica" pitchFamily="34" charset="0"/>
                    <a:cs typeface="Helvetica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fi-FI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fi-FI" i="1">
                            <a:latin typeface="Cambria Math"/>
                          </a:rPr>
                        </m:ctrlPr>
                      </m:dPr>
                      <m:e>
                        <m:r>
                          <a:rPr lang="fi-FI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exponential</a:t>
                </a: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432" y="37116847"/>
                <a:ext cx="6322386" cy="738664"/>
              </a:xfrm>
              <a:prstGeom prst="rect">
                <a:avLst/>
              </a:prstGeom>
              <a:blipFill rotWithShape="1">
                <a:blip r:embed="rId24"/>
                <a:stretch>
                  <a:fillRect t="-15702" b="-38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118" y="31488318"/>
            <a:ext cx="6186388" cy="5426934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12436809" y="17503999"/>
            <a:ext cx="6814378" cy="3450121"/>
            <a:chOff x="1294707" y="17227682"/>
            <a:chExt cx="6814378" cy="3450121"/>
          </a:xfrm>
        </p:grpSpPr>
        <p:pic>
          <p:nvPicPr>
            <p:cNvPr id="101" name="Picture 27" descr="P:\Workspace\Papers\COST school\poster\color_corners_far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707" y="17227682"/>
              <a:ext cx="3744520" cy="280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7" t="12925" r="9335" b="14609"/>
            <a:stretch/>
          </p:blipFill>
          <p:spPr>
            <a:xfrm>
              <a:off x="4836098" y="18324680"/>
              <a:ext cx="3272987" cy="2301481"/>
            </a:xfrm>
            <a:prstGeom prst="rect">
              <a:avLst/>
            </a:prstGeom>
          </p:spPr>
        </p:pic>
        <p:sp>
          <p:nvSpPr>
            <p:cNvPr id="103" name="Isosceles Triangle 102"/>
            <p:cNvSpPr/>
            <p:nvPr/>
          </p:nvSpPr>
          <p:spPr>
            <a:xfrm rot="16200000">
              <a:off x="2745195" y="18573978"/>
              <a:ext cx="2353121" cy="1854529"/>
            </a:xfrm>
            <a:prstGeom prst="triangle">
              <a:avLst>
                <a:gd name="adj" fmla="val 77732"/>
              </a:avLst>
            </a:prstGeom>
            <a:solidFill>
              <a:srgbClr val="000000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cxnSp>
        <p:nvCxnSpPr>
          <p:cNvPr id="108" name="Elbow Connector 107"/>
          <p:cNvCxnSpPr/>
          <p:nvPr/>
        </p:nvCxnSpPr>
        <p:spPr>
          <a:xfrm rot="5400000">
            <a:off x="19659380" y="22643944"/>
            <a:ext cx="1827532" cy="1294280"/>
          </a:xfrm>
          <a:prstGeom prst="bentConnector3">
            <a:avLst>
              <a:gd name="adj1" fmla="val 50000"/>
            </a:avLst>
          </a:prstGeom>
          <a:ln w="76200">
            <a:solidFill>
              <a:srgbClr val="4F62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>
            <a:off x="13483930" y="22624921"/>
            <a:ext cx="3159858" cy="3"/>
          </a:xfrm>
          <a:prstGeom prst="bentConnector3">
            <a:avLst>
              <a:gd name="adj1" fmla="val 50000"/>
            </a:avLst>
          </a:prstGeom>
          <a:ln w="76200">
            <a:solidFill>
              <a:srgbClr val="4F62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8" idx="2"/>
            <a:endCxn id="67" idx="0"/>
          </p:cNvCxnSpPr>
          <p:nvPr/>
        </p:nvCxnSpPr>
        <p:spPr>
          <a:xfrm rot="5400000">
            <a:off x="14649850" y="27178993"/>
            <a:ext cx="980277" cy="1"/>
          </a:xfrm>
          <a:prstGeom prst="bentConnector3">
            <a:avLst>
              <a:gd name="adj1" fmla="val 50000"/>
            </a:avLst>
          </a:prstGeom>
          <a:ln w="76200">
            <a:solidFill>
              <a:srgbClr val="4F62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3524558" y="41431283"/>
                <a:ext cx="7605351" cy="783869"/>
              </a:xfrm>
              <a:prstGeom prst="rect">
                <a:avLst/>
              </a:prstGeom>
              <a:solidFill>
                <a:srgbClr val="D7E4BD">
                  <a:alpha val="25098"/>
                </a:srgbClr>
              </a:solid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</m:ctrlPr>
                        </m:sSubPr>
                        <m:e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𝑘</m:t>
                          </m:r>
                        </m:sub>
                      </m:sSub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=</m:t>
                      </m:r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𝑑</m:t>
                      </m:r>
                      <m:r>
                        <a:rPr lang="fi-FI" sz="4200" b="0" i="1" smtClean="0">
                          <a:latin typeface="Cambria Math"/>
                          <a:cs typeface="Helvetica" pitchFamily="34" charset="0"/>
                        </a:rPr>
                        <m:t>+</m:t>
                      </m:r>
                      <m:sSub>
                        <m:sSubPr>
                          <m:ctrlP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</m:ctrlPr>
                        </m:sSubPr>
                        <m:e>
                          <m:r>
                            <a:rPr lang="fi-FI" sz="4200" b="0" i="1" smtClean="0">
                              <a:latin typeface="Cambria Math"/>
                              <a:cs typeface="Helvetica" pitchFamily="34" charset="0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ctrlPr>
                                <a:rPr lang="fi-FI" sz="4200" i="1">
                                  <a:latin typeface="Cambria Math"/>
                                  <a:cs typeface="Helvetica" pitchFamily="34" charset="0"/>
                                </a:rPr>
                              </m:ctrlPr>
                            </m:dPr>
                            <m:e>
                              <m:r>
                                <a:rPr lang="fi-FI" sz="4200" i="1">
                                  <a:latin typeface="Cambria Math"/>
                                  <a:cs typeface="Helvetica" pitchFamily="34" charset="0"/>
                                </a:rPr>
                                <m:t>𝑢</m:t>
                              </m:r>
                              <m:r>
                                <a:rPr lang="fi-FI" sz="4200" i="1">
                                  <a:latin typeface="Cambria Math"/>
                                  <a:cs typeface="Helvetica" pitchFamily="34" charset="0"/>
                                </a:rPr>
                                <m:t>,</m:t>
                              </m:r>
                              <m:r>
                                <a:rPr lang="fi-FI" sz="4200" i="1">
                                  <a:latin typeface="Cambria Math"/>
                                  <a:cs typeface="Helvetica" pitchFamily="34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fi-FI" sz="4200" b="0" i="1" smtClean="0">
                          <a:latin typeface="Cambria Math"/>
                          <a:ea typeface="Cambria Math"/>
                          <a:cs typeface="Helvetica" pitchFamily="34" charset="0"/>
                        </a:rPr>
                        <m:t>∙</m:t>
                      </m:r>
                      <m:func>
                        <m:funcPr>
                          <m:ctrlPr>
                            <a:rPr lang="fi-FI" sz="4200" b="0" i="1" smtClean="0">
                              <a:latin typeface="Cambria Math"/>
                              <a:ea typeface="Cambria Math"/>
                              <a:cs typeface="Helvetica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 sz="4200" b="0" i="0" smtClean="0">
                              <a:latin typeface="Cambria Math"/>
                              <a:ea typeface="Cambria Math"/>
                              <a:cs typeface="Helvetica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i-FI" sz="4200" b="0" i="1" smtClean="0">
                                  <a:latin typeface="Cambria Math"/>
                                  <a:ea typeface="Cambria Math"/>
                                  <a:cs typeface="Helvetic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i-FI" sz="4200" b="0" i="1" smtClean="0">
                                  <a:latin typeface="Cambria Math"/>
                                  <a:ea typeface="Cambria Math"/>
                                  <a:cs typeface="Helvetica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i-FI" sz="4200" b="0" i="1" smtClean="0">
                                      <a:latin typeface="Cambria Math"/>
                                      <a:ea typeface="Cambria Math"/>
                                      <a:cs typeface="Helvetica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i-FI" sz="4200" b="0" i="1" smtClean="0">
                                  <a:latin typeface="Cambria Math"/>
                                  <a:ea typeface="Cambria Math"/>
                                  <a:cs typeface="Helvetica" pitchFamily="34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i-FI" sz="4200" dirty="0" smtClean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58" y="41431283"/>
                <a:ext cx="7605351" cy="783869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76200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35"/>
          <p:cNvSpPr txBox="1"/>
          <p:nvPr/>
        </p:nvSpPr>
        <p:spPr>
          <a:xfrm>
            <a:off x="16247194" y="31236392"/>
            <a:ext cx="7039096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8215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Accurate, practical, and flexible algorithm.</a:t>
            </a:r>
          </a:p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endParaRPr lang="en-US" sz="4200" dirty="0" smtClean="0">
              <a:latin typeface="Helvetica" pitchFamily="34" charset="0"/>
              <a:cs typeface="Helvetica" pitchFamily="34" charset="0"/>
            </a:endParaRPr>
          </a:p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Adaptable to different depth sensors.</a:t>
            </a:r>
          </a:p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endParaRPr lang="en-US" sz="4200" dirty="0" smtClean="0">
              <a:latin typeface="Helvetica" pitchFamily="34" charset="0"/>
              <a:cs typeface="Helvetica" pitchFamily="34" charset="0"/>
            </a:endParaRPr>
          </a:p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Better </a:t>
            </a:r>
            <a:r>
              <a:rPr lang="en-US" sz="4200" dirty="0">
                <a:latin typeface="Helvetica" pitchFamily="34" charset="0"/>
                <a:cs typeface="Helvetica" pitchFamily="34" charset="0"/>
              </a:rPr>
              <a:t>Kinect accuracy than manufacturer (half the error at 1m</a:t>
            </a: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).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273284" y="37486179"/>
            <a:ext cx="13973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4200" dirty="0">
                <a:latin typeface="Helvetica" pitchFamily="34" charset="0"/>
                <a:cs typeface="Helvetica" pitchFamily="34" charset="0"/>
              </a:rPr>
              <a:t>Open source </a:t>
            </a:r>
            <a:r>
              <a:rPr lang="en-US" sz="4200" dirty="0" smtClean="0">
                <a:latin typeface="Helvetica" pitchFamily="34" charset="0"/>
                <a:cs typeface="Helvetica" pitchFamily="34" charset="0"/>
              </a:rPr>
              <a:t>toolbox:</a:t>
            </a:r>
          </a:p>
          <a:p>
            <a:pPr marL="1152525" lvl="1">
              <a:buClr>
                <a:srgbClr val="9BBB59">
                  <a:lumMod val="50000"/>
                </a:srgbClr>
              </a:buClr>
            </a:pPr>
            <a:r>
              <a:rPr lang="en-US" sz="42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http</a:t>
            </a:r>
            <a:r>
              <a:rPr lang="en-US" sz="42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://http://www.ee.oulu.fi/~dherrera/kinect</a:t>
            </a:r>
            <a:r>
              <a:rPr lang="en-US" sz="4200" dirty="0" smtClean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/</a:t>
            </a:r>
            <a:endParaRPr lang="en-US" sz="4200" dirty="0" smtClean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8897203" y="22643946"/>
            <a:ext cx="1827532" cy="1294280"/>
          </a:xfrm>
          <a:prstGeom prst="bentConnector3">
            <a:avLst>
              <a:gd name="adj1" fmla="val 50000"/>
            </a:avLst>
          </a:prstGeom>
          <a:ln w="76200">
            <a:solidFill>
              <a:srgbClr val="4F622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3603585" y="23447226"/>
            <a:ext cx="6037273" cy="5678343"/>
            <a:chOff x="-4440830" y="22428169"/>
            <a:chExt cx="6037273" cy="5678343"/>
          </a:xfrm>
        </p:grpSpPr>
        <p:grpSp>
          <p:nvGrpSpPr>
            <p:cNvPr id="88" name="Group 87"/>
            <p:cNvGrpSpPr/>
            <p:nvPr/>
          </p:nvGrpSpPr>
          <p:grpSpPr>
            <a:xfrm>
              <a:off x="-4440830" y="22428169"/>
              <a:ext cx="6037273" cy="5678343"/>
              <a:chOff x="-3004321" y="22591279"/>
              <a:chExt cx="7342800" cy="4020547"/>
            </a:xfrm>
          </p:grpSpPr>
          <p:sp>
            <p:nvSpPr>
              <p:cNvPr id="91" name="Rectangle 90"/>
              <p:cNvSpPr/>
              <p:nvPr/>
            </p:nvSpPr>
            <p:spPr>
              <a:xfrm flipH="1">
                <a:off x="-3004321" y="22592571"/>
                <a:ext cx="7342800" cy="4019255"/>
              </a:xfrm>
              <a:prstGeom prst="rect">
                <a:avLst/>
              </a:prstGeom>
              <a:solidFill>
                <a:srgbClr val="77933C">
                  <a:alpha val="25098"/>
                </a:srgbClr>
              </a:solidFill>
              <a:ln>
                <a:solidFill>
                  <a:srgbClr val="4F62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-3004321" y="22591279"/>
                <a:ext cx="7342800" cy="52301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50000">
                    <a:schemeClr val="accent3"/>
                  </a:gs>
                </a:gsLst>
                <a:lin ang="0" scaled="0"/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fi-FI"/>
                </a:defPPr>
                <a:lvl1pPr algn="ctr">
                  <a:defRPr sz="4200" b="0">
                    <a:solidFill>
                      <a:schemeClr val="bg1"/>
                    </a:solidFill>
                    <a:latin typeface="Helvetica" pitchFamily="34" charset="0"/>
                    <a:cs typeface="Helvetica" pitchFamily="34" charset="0"/>
                  </a:defRPr>
                </a:lvl1pPr>
              </a:lstStyle>
              <a:p>
                <a:r>
                  <a:rPr lang="en-US" dirty="0"/>
                  <a:t>Rigidly attached</a:t>
                </a: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7167" y="23356315"/>
              <a:ext cx="3776711" cy="3196722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-4323982" y="26832138"/>
              <a:ext cx="575942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Helvetica" pitchFamily="34" charset="0"/>
                  <a:cs typeface="Helvetica" pitchFamily="34" charset="0"/>
                </a:rPr>
                <a:t>Constraints of one camera affect the others!</a:t>
              </a:r>
              <a:endParaRPr lang="en-US" sz="3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9638905" y="39373761"/>
            <a:ext cx="6322386" cy="73866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6000">
                <a:schemeClr val="accent3"/>
              </a:gs>
            </a:gsLst>
            <a:lin ang="0" scaled="0"/>
            <a:tileRect/>
          </a:gradFill>
          <a:ln>
            <a:noFill/>
          </a:ln>
        </p:spPr>
        <p:txBody>
          <a:bodyPr wrap="square" rtlCol="0">
            <a:spAutoFit/>
          </a:bodyPr>
          <a:lstStyle>
            <a:defPPr>
              <a:defRPr lang="fi-FI"/>
            </a:defPPr>
            <a:lvl1pPr algn="ctr">
              <a:defRPr sz="4200" b="0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959338" y="40183827"/>
            <a:ext cx="13643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BBB59">
                  <a:lumMod val="50000"/>
                </a:srgbClr>
              </a:buClr>
            </a:pPr>
            <a:r>
              <a:rPr lang="en-US" sz="42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Herrera C., D., </a:t>
            </a:r>
            <a:r>
              <a:rPr lang="en-US" sz="4200" dirty="0" err="1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Kannala</a:t>
            </a:r>
            <a:r>
              <a:rPr lang="en-US" sz="42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, J., </a:t>
            </a:r>
            <a:r>
              <a:rPr lang="en-US" sz="4200" dirty="0" err="1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Heikkilä</a:t>
            </a:r>
            <a:r>
              <a:rPr lang="en-US" sz="42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, J., “Joint depth and color camera calibration with distortion correction”, TPAMI, in press 2012.</a:t>
            </a:r>
            <a:endParaRPr lang="en-US" sz="42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420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Helvetica</vt:lpstr>
      <vt:lpstr>Office Theme</vt:lpstr>
      <vt:lpstr>PowerPoint Presentation</vt:lpstr>
    </vt:vector>
  </TitlesOfParts>
  <Company>University of Oulu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Herrera</dc:creator>
  <cp:lastModifiedBy>Daniel Herrera C.</cp:lastModifiedBy>
  <cp:revision>189</cp:revision>
  <cp:lastPrinted>2012-08-08T10:09:55Z</cp:lastPrinted>
  <dcterms:created xsi:type="dcterms:W3CDTF">2011-05-10T07:46:23Z</dcterms:created>
  <dcterms:modified xsi:type="dcterms:W3CDTF">2012-08-08T10:48:23Z</dcterms:modified>
</cp:coreProperties>
</file>