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media1.mp4" ContentType="video/unknown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D0D0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E0E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video" Target="../media/media1.mp4"/><Relationship Id="rId3" Type="http://schemas.microsoft.com/office/2007/relationships/media" Target="../media/media1.mp4"/><Relationship Id="rId4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609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Makeathon 2025"/>
          <p:cNvSpPr txBox="1"/>
          <p:nvPr>
            <p:ph type="ctrTitle"/>
          </p:nvPr>
        </p:nvSpPr>
        <p:spPr>
          <a:xfrm>
            <a:off x="1006955" y="819023"/>
            <a:ext cx="21971004" cy="4648201"/>
          </a:xfrm>
          <a:prstGeom prst="rect">
            <a:avLst/>
          </a:prstGeom>
        </p:spPr>
        <p:txBody>
          <a:bodyPr/>
          <a:lstStyle>
            <a:lvl1pPr>
              <a:defRPr spc="-276" sz="13800"/>
            </a:lvl1pPr>
          </a:lstStyle>
          <a:p>
            <a:pPr/>
            <a:r>
              <a:t>Makeathon 2025</a:t>
            </a:r>
          </a:p>
        </p:txBody>
      </p:sp>
      <p:sp>
        <p:nvSpPr>
          <p:cNvPr id="152" name="UniAi"/>
          <p:cNvSpPr txBox="1"/>
          <p:nvPr>
            <p:ph type="subTitle" sz="quarter" idx="1"/>
          </p:nvPr>
        </p:nvSpPr>
        <p:spPr>
          <a:xfrm>
            <a:off x="1206500" y="5281264"/>
            <a:ext cx="21971000" cy="1341764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UniAi</a:t>
            </a:r>
          </a:p>
        </p:txBody>
      </p:sp>
      <p:sp>
        <p:nvSpPr>
          <p:cNvPr id="153" name="Challenge 2: EY - Δημιουργία Ai εργαλείου για αποδοτικό διάβασμα!"/>
          <p:cNvSpPr txBox="1"/>
          <p:nvPr/>
        </p:nvSpPr>
        <p:spPr>
          <a:xfrm>
            <a:off x="1006956" y="7009431"/>
            <a:ext cx="21971001" cy="20824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>
              <a:lnSpc>
                <a:spcPct val="90000"/>
              </a:lnSpc>
              <a:spcBef>
                <a:spcPts val="4500"/>
              </a:spcBef>
              <a:defRPr sz="5800"/>
            </a:pPr>
            <a:r>
              <a:rPr b="1"/>
              <a:t>Challenge 2:</a:t>
            </a:r>
            <a:r>
              <a:t> EY - Δημιουργία Ai εργαλείου για αποδοτικό διάβασμα!</a:t>
            </a:r>
          </a:p>
        </p:txBody>
      </p:sp>
      <p:sp>
        <p:nvSpPr>
          <p:cNvPr id="154" name="Slide Number"/>
          <p:cNvSpPr txBox="1"/>
          <p:nvPr>
            <p:ph type="sldNum" sz="quarter" idx="4294967295"/>
          </p:nvPr>
        </p:nvSpPr>
        <p:spPr>
          <a:xfrm>
            <a:off x="12071299" y="13080999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TEAM: LITTLEBITQUIRKY…"/>
          <p:cNvSpPr txBox="1"/>
          <p:nvPr/>
        </p:nvSpPr>
        <p:spPr>
          <a:xfrm>
            <a:off x="1036655" y="9478240"/>
            <a:ext cx="22997238" cy="3570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l" defTabSz="975335">
              <a:lnSpc>
                <a:spcPct val="80000"/>
              </a:lnSpc>
              <a:defRPr b="1" spc="-73" sz="3680"/>
            </a:pPr>
            <a:r>
              <a:t>TEAM: </a:t>
            </a:r>
            <a:r>
              <a:rPr b="0"/>
              <a:t>LITTLEBITQUIRKY</a:t>
            </a:r>
            <a:endParaRPr b="0"/>
          </a:p>
          <a:p>
            <a:pPr algn="l" defTabSz="975335">
              <a:lnSpc>
                <a:spcPct val="80000"/>
              </a:lnSpc>
              <a:defRPr b="1" spc="-73" sz="3680"/>
            </a:pPr>
            <a:endParaRPr b="0"/>
          </a:p>
          <a:p>
            <a:pPr algn="l" defTabSz="975335">
              <a:lnSpc>
                <a:spcPct val="80000"/>
              </a:lnSpc>
              <a:defRPr b="1" spc="-73" sz="3680"/>
            </a:pPr>
            <a:r>
              <a:t>TEAM MEMBERS: </a:t>
            </a:r>
            <a:r>
              <a:rPr b="0"/>
              <a:t>ΑΛΕΞΑΝΔΡΟΣ - ΕΜΜΑΝΟΥΗΛ ΛΟΥΔΑΡΟΣ, ΑΝΝΑ ΜΥΣΙΡΗ</a:t>
            </a:r>
            <a:endParaRPr b="0"/>
          </a:p>
          <a:p>
            <a:pPr algn="l" defTabSz="975335">
              <a:lnSpc>
                <a:spcPct val="80000"/>
              </a:lnSpc>
              <a:defRPr b="1" spc="-73" sz="3680"/>
            </a:pPr>
            <a:endParaRPr b="0"/>
          </a:p>
          <a:p>
            <a:pPr algn="l" defTabSz="975335">
              <a:lnSpc>
                <a:spcPct val="80000"/>
              </a:lnSpc>
              <a:defRPr spc="-73" sz="3680"/>
            </a:pPr>
            <a:r>
              <a:rPr b="1"/>
              <a:t>UNI:</a:t>
            </a:r>
            <a:r>
              <a:t> NKUA</a:t>
            </a:r>
          </a:p>
          <a:p>
            <a:pPr algn="l" defTabSz="975335">
              <a:lnSpc>
                <a:spcPct val="80000"/>
              </a:lnSpc>
              <a:defRPr spc="-73" sz="3680"/>
            </a:pPr>
          </a:p>
          <a:p>
            <a:pPr algn="l" defTabSz="975335">
              <a:lnSpc>
                <a:spcPct val="80000"/>
              </a:lnSpc>
              <a:defRPr b="1" spc="-73" sz="3680"/>
            </a:pPr>
            <a:r>
              <a:t>DEPARTMENT: </a:t>
            </a:r>
            <a:r>
              <a:rPr b="0"/>
              <a:t>Digital Industries</a:t>
            </a:r>
            <a:endParaRPr b="0"/>
          </a:p>
          <a:p>
            <a:pPr algn="l" defTabSz="975335">
              <a:lnSpc>
                <a:spcPct val="80000"/>
              </a:lnSpc>
              <a:defRPr b="1" spc="-68" sz="3400"/>
            </a:pPr>
            <a:r>
              <a:t>                                                                                                      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609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ata used and processing:"/>
          <p:cNvSpPr txBox="1"/>
          <p:nvPr/>
        </p:nvSpPr>
        <p:spPr>
          <a:xfrm>
            <a:off x="846033" y="199099"/>
            <a:ext cx="11829302" cy="1118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889000" indent="-889000" algn="l">
              <a:lnSpc>
                <a:spcPct val="90000"/>
              </a:lnSpc>
              <a:spcBef>
                <a:spcPts val="4500"/>
              </a:spcBef>
              <a:buSzPct val="100000"/>
              <a:buAutoNum type="arabicPeriod" startAt="1"/>
              <a:defRPr b="1" sz="6700"/>
            </a:lvl1pPr>
          </a:lstStyle>
          <a:p>
            <a:pPr/>
            <a:r>
              <a:t>Data used and processing:</a:t>
            </a:r>
          </a:p>
        </p:txBody>
      </p:sp>
      <p:sp>
        <p:nvSpPr>
          <p:cNvPr id="158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159" name="Table 2"/>
          <p:cNvGraphicFramePr/>
          <p:nvPr/>
        </p:nvGraphicFramePr>
        <p:xfrm>
          <a:off x="2214913" y="1394671"/>
          <a:ext cx="18969830" cy="10939358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6319043"/>
                <a:gridCol w="6319043"/>
                <a:gridCol w="6319043"/>
              </a:tblGrid>
              <a:tr h="546332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Είσοδος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
Επεξεργασία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Τελικό κείμενο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546332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Αρχεία από τον χρήστη σε μορφές:
Εικόνες (png, jpg, jpeg)
Ήχος (mp3)
Παρουσιάσεις (pptx)
PDF αρχεία
Απλό κείμενο (txt)
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1.OCR για εικόνες με pytesseract 2.Speech-to-text για mp3 με speech_recognition (Google API)
3.Ανάγνωση και εξαγωγή κειμένου από pptx (python-pptx) και pdf (PyPDF2)
4.Απλή ανάγνωση txt αρχείων
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1.Καθαρίζεται (tokenization, αφαίρεση stopwords, filler words, stemming, lemmatization)
2.Περίληψη μέσω προεκπαιδευμένου NLP μοντέλου (transformers - BART)
3.Δημιουργούνται εκπαιδευτικές δραστηριότητες (q&amp;a,quiz, flashcards)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0" name="ΣΗΜΕΙΩΣΗ:Χρησιμοποιήθηκαν οι βιβλιοθήκες από το MIT"/>
          <p:cNvSpPr txBox="1"/>
          <p:nvPr/>
        </p:nvSpPr>
        <p:spPr>
          <a:xfrm>
            <a:off x="2268619" y="12368438"/>
            <a:ext cx="13342367" cy="671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defRPr b="1" sz="3800"/>
            </a:lvl1pPr>
          </a:lstStyle>
          <a:p>
            <a:pPr/>
            <a:r>
              <a:t>ΣΗΜΕΙΩΣΗ:Χρησιμοποιήθηκαν οι βιβλιοθήκες από το MIT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609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" name="Table 1"/>
          <p:cNvGraphicFramePr/>
          <p:nvPr/>
        </p:nvGraphicFramePr>
        <p:xfrm>
          <a:off x="543966" y="1474652"/>
          <a:ext cx="23308768" cy="11381997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2912008"/>
                <a:gridCol w="2912008"/>
                <a:gridCol w="2912008"/>
                <a:gridCol w="2912008"/>
                <a:gridCol w="2912008"/>
                <a:gridCol w="2912008"/>
                <a:gridCol w="2912008"/>
                <a:gridCol w="2912008"/>
              </a:tblGrid>
              <a:tr h="568464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Transcription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OCR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Parsing και text extraction 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Summarization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NLP Text cleaning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Quiz generation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Flashcards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Q&amp;A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5684648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Μετατροπή ήχου (mp3) σε κείμενο μέσω της βιβλιοθήκης speech_recognition (Google API).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Εξαγωγή κειμένου από εικόνες (png, jpg, jpeg) με pytesseract.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Εξαγωγή από αρχεία PPTX (με python-pptx), PDF (με PyPDF2), TXT (απλή ανάγνωση).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Χρήση προεκπαιδευμένου μοντέλου facebook/bart-large-cnn μέσω της βιβλιοθήκης transformers για περίληψη κειμένου.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Tokenization, stopwords removal, stemming (PorterStemmer) και lemmatization (WordNetLemmatizer) με τη βιβλιοθήκη nltk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Δημιουργία ερωτήσεων τύπου Ναι/Όχι βασισμένων σε ανάλυση προτάσεων.
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Δημιουργία κάρτας με κενά (masked words) για επανάληψη.
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Αναζήτηση προτάσεων σε περίληψη με βάση λέξεις-κλειδιά.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3" name="2. Techniques and models applied:"/>
          <p:cNvSpPr txBox="1"/>
          <p:nvPr/>
        </p:nvSpPr>
        <p:spPr>
          <a:xfrm>
            <a:off x="650346" y="119282"/>
            <a:ext cx="14071614" cy="1118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6700"/>
            </a:lvl1pPr>
          </a:lstStyle>
          <a:p>
            <a:pPr/>
            <a:r>
              <a:t>2. Techniques and models applied:</a:t>
            </a:r>
          </a:p>
        </p:txBody>
      </p:sp>
      <p:sp>
        <p:nvSpPr>
          <p:cNvPr id="164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609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3.System architecture &amp; workflow:"/>
          <p:cNvSpPr txBox="1"/>
          <p:nvPr/>
        </p:nvSpPr>
        <p:spPr>
          <a:xfrm>
            <a:off x="751213" y="478458"/>
            <a:ext cx="14028218" cy="1118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6700"/>
            </a:lvl1pPr>
          </a:lstStyle>
          <a:p>
            <a:pPr/>
            <a:r>
              <a:t>3.System architecture &amp; workflow:</a:t>
            </a:r>
          </a:p>
        </p:txBody>
      </p:sp>
      <p:graphicFrame>
        <p:nvGraphicFramePr>
          <p:cNvPr id="167" name="Table 3"/>
          <p:cNvGraphicFramePr/>
          <p:nvPr/>
        </p:nvGraphicFramePr>
        <p:xfrm>
          <a:off x="744602" y="1908533"/>
          <a:ext cx="22907496" cy="1118870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{33BA23B1-9221-436E-865A-0063620EA4FD}</a:tableStyleId>
              </a:tblPr>
              <a:tblGrid>
                <a:gridCol w="5723698"/>
                <a:gridCol w="5723698"/>
                <a:gridCol w="5723698"/>
                <a:gridCol w="5723698"/>
              </a:tblGrid>
              <a:tr h="55880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Data ingestion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Preprocessiνg:
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NLP processing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b="1" sz="3200">
                          <a:solidFill>
                            <a:srgbClr val="FFFFFF"/>
                          </a:solidFill>
                        </a:rPr>
                        <a:t>UI update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</a:tcPr>
                </a:tc>
              </a:tr>
              <a:tr h="5588000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Ανεβάζεις αρχεία (εικόνες, ήχο, pdf, pptx, txt).οντέλο μετασχηματιστή)</a:t>
                      </a:r>
                    </a:p>
                  </a:txBody>
                  <a:tcPr marL="50800" marR="50800" marT="50800" marB="50800" anchor="ctr" anchorCtr="0" horzOverflow="overflow">
                    <a:lnL w="12700">
                      <a:solidFill>
                        <a:srgbClr val="A6AAA9"/>
                      </a:solidFill>
                      <a:miter lim="400000"/>
                    </a:lnL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Εξαγωγή κειμένου ανάλογα με τύπο αρχείου (OCR, speech-to-text, parsing).
Αποθήκευση κειμένου σε μεταβλητή και αρχείο Extracted.txt.
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1.Καθαρισμός κειμένου (stopwords, filler words, stemming, lemmatization).
2.Δημιουργία περίληψης μέσω προεκπαιδευμένου μοντέλου.
3.Δημιουργία quiz και flashcards με βάση την περίληψη ή το καθαρισμένο κείμενο.
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Προβολή κειμένου, περίληψης, flashcards, quiz.
Επιλογές για λήψη κειμένου.
</a:t>
                      </a:r>
                    </a:p>
                  </a:txBody>
                  <a:tcPr marL="50800" marR="50800" marT="50800" marB="50800" anchor="ctr" anchorCtr="0" horzOverflow="overflow">
                    <a:lnR w="12700">
                      <a:solidFill>
                        <a:srgbClr val="A6AAA9"/>
                      </a:solidFill>
                      <a:miter lim="400000"/>
                    </a:lnR>
                    <a:lnB w="12700">
                      <a:solidFill>
                        <a:srgbClr val="A6AA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168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609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roblem:…"/>
          <p:cNvSpPr txBox="1"/>
          <p:nvPr/>
        </p:nvSpPr>
        <p:spPr>
          <a:xfrm>
            <a:off x="1434243" y="21068"/>
            <a:ext cx="20643441" cy="13035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700"/>
            </a:pPr>
          </a:p>
          <a:p>
            <a:pPr algn="l">
              <a:defRPr sz="5700"/>
            </a:pPr>
          </a:p>
          <a:p>
            <a:pPr algn="l">
              <a:defRPr sz="5700"/>
            </a:pPr>
            <a:r>
              <a:t>Problem:</a:t>
            </a:r>
          </a:p>
          <a:p>
            <a:pPr algn="l">
              <a:defRPr sz="5700"/>
            </a:pPr>
            <a:r>
              <a:t>Οι μαθητές συχνά έχουν δυσκολία:</a:t>
            </a:r>
          </a:p>
          <a:p>
            <a:pPr marL="419099" indent="-419099" algn="l">
              <a:buSzPct val="123000"/>
              <a:buChar char="•"/>
              <a:defRPr sz="5700"/>
            </a:pPr>
            <a:r>
              <a:t>Να οργανώσουν πληροφορίες από διάφορες μορφές αρχείων</a:t>
            </a:r>
          </a:p>
          <a:p>
            <a:pPr marL="419099" indent="-419099" algn="l">
              <a:buSzPct val="123000"/>
              <a:buChar char="•"/>
              <a:defRPr sz="5700"/>
            </a:pPr>
            <a:r>
              <a:t>Να κάνουν περίληψη και εντοπισμό βασικών σημείων</a:t>
            </a:r>
          </a:p>
          <a:p>
            <a:pPr marL="419099" indent="-419099" algn="l">
              <a:buSzPct val="123000"/>
              <a:buChar char="•"/>
              <a:defRPr sz="5700"/>
            </a:pPr>
            <a:r>
              <a:t>Να επαναλάβουν αποτελεσματικά το υλικό</a:t>
            </a:r>
          </a:p>
          <a:p>
            <a:pPr algn="l">
              <a:defRPr sz="5700"/>
            </a:pPr>
          </a:p>
          <a:p>
            <a:pPr algn="l">
              <a:defRPr sz="5700"/>
            </a:pPr>
            <a:r>
              <a:t>Solution:</a:t>
            </a:r>
          </a:p>
          <a:p>
            <a:pPr marL="419099" indent="-419099" algn="l">
              <a:buSzPct val="123000"/>
              <a:buChar char="•"/>
              <a:defRPr sz="5700"/>
            </a:pPr>
            <a:r>
              <a:t>Αυτόματη εξαγωγή και επεξεργασία πληροφοριών από πολλαπλές μορφές αρχείων</a:t>
            </a:r>
          </a:p>
          <a:p>
            <a:pPr marL="419099" indent="-419099" algn="l">
              <a:buSzPct val="123000"/>
              <a:buChar char="•"/>
              <a:defRPr sz="5700"/>
            </a:pPr>
            <a:r>
              <a:t>Δημιουργία flashcards &amp; quiz για ενεργητική επανάληψη</a:t>
            </a:r>
          </a:p>
          <a:p>
            <a:pPr marL="419099" indent="-419099" algn="l">
              <a:buSzPct val="123000"/>
              <a:buChar char="•"/>
              <a:defRPr sz="5700"/>
            </a:pPr>
            <a:r>
              <a:t>Περίληψη και εννοιολογική αποτύπωση (mind map) για κατανόηση</a:t>
            </a:r>
          </a:p>
          <a:p>
            <a:pPr marL="419099" indent="-419099" algn="l">
              <a:buSzPct val="123000"/>
              <a:buChar char="•"/>
              <a:defRPr sz="5700"/>
            </a:pPr>
            <a:r>
              <a:t>Εργαλείο ερωτήσεων/σημειώσεων για εμπλοκή του χρήστη</a:t>
            </a:r>
          </a:p>
        </p:txBody>
      </p:sp>
      <p:sp>
        <p:nvSpPr>
          <p:cNvPr id="171" name="4.How the solution addresses the problem:"/>
          <p:cNvSpPr txBox="1"/>
          <p:nvPr/>
        </p:nvSpPr>
        <p:spPr>
          <a:xfrm>
            <a:off x="868612" y="518366"/>
            <a:ext cx="17461600" cy="11183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1" sz="6700"/>
            </a:lvl1pPr>
          </a:lstStyle>
          <a:p>
            <a:pPr/>
            <a:r>
              <a:t>4.How the solution addresses the problem:</a:t>
            </a:r>
          </a:p>
        </p:txBody>
      </p:sp>
      <p:sp>
        <p:nvSpPr>
          <p:cNvPr id="172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609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Βαθύτερη κατανόηση μέσω concept maps και περιλήψεων…"/>
          <p:cNvSpPr txBox="1"/>
          <p:nvPr/>
        </p:nvSpPr>
        <p:spPr>
          <a:xfrm>
            <a:off x="529705" y="2507445"/>
            <a:ext cx="23324590" cy="9658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68300" indent="-368300" algn="l">
              <a:buSzPct val="123000"/>
              <a:buChar char="•"/>
              <a:defRPr sz="5200"/>
            </a:pPr>
            <a:r>
              <a:rPr b="1" i="1"/>
              <a:t>Βαθύτερη κατανόηση</a:t>
            </a:r>
            <a:r>
              <a:rPr i="1"/>
              <a:t> </a:t>
            </a:r>
            <a:r>
              <a:t>μέσω concept maps και περιλήψεων</a:t>
            </a:r>
          </a:p>
          <a:p>
            <a:pPr algn="l">
              <a:defRPr sz="5200"/>
            </a:pPr>
          </a:p>
          <a:p>
            <a:pPr marL="368300" indent="-368300" algn="l">
              <a:buSzPct val="123000"/>
              <a:buChar char="•"/>
              <a:defRPr sz="5200"/>
            </a:pPr>
            <a:r>
              <a:rPr b="1" i="1"/>
              <a:t>Αυτόνομη μάθηση &amp; επανάληψη </a:t>
            </a:r>
            <a:r>
              <a:t>με flashcards και quiz βασισμένα στο υλικό</a:t>
            </a:r>
          </a:p>
          <a:p>
            <a:pPr algn="l">
              <a:defRPr sz="5200"/>
            </a:pPr>
          </a:p>
          <a:p>
            <a:pPr marL="368300" indent="-368300" algn="l">
              <a:buSzPct val="123000"/>
              <a:buChar char="•"/>
              <a:defRPr sz="5200"/>
            </a:pPr>
            <a:r>
              <a:t> </a:t>
            </a:r>
            <a:r>
              <a:rPr b="1" i="1"/>
              <a:t>Υποστήριξη διαφορετικών τύπων αρχείων</a:t>
            </a:r>
            <a:r>
              <a:t> με δυνατότητα μελέτης από εικόνες, βίντεο, παρουσιάσεις κ.λπ</a:t>
            </a:r>
          </a:p>
          <a:p>
            <a:pPr algn="l">
              <a:defRPr sz="5200"/>
            </a:pPr>
          </a:p>
          <a:p>
            <a:pPr marL="368300" indent="-368300" algn="l">
              <a:buSzPct val="123000"/>
              <a:buChar char="•"/>
              <a:defRPr sz="5200"/>
            </a:pPr>
            <a:r>
              <a:rPr b="1" i="1"/>
              <a:t> Διαδραστικότητα</a:t>
            </a:r>
            <a:r>
              <a:t>, οι χρήστες συμμετέχουν γράφοντας ερωτήσεις και σημειώσεις</a:t>
            </a:r>
          </a:p>
          <a:p>
            <a:pPr algn="l">
              <a:defRPr sz="5200"/>
            </a:pPr>
          </a:p>
          <a:p>
            <a:pPr marL="368300" indent="-368300" algn="l">
              <a:buSzPct val="123000"/>
              <a:buChar char="•"/>
              <a:defRPr sz="5200"/>
            </a:pPr>
            <a:r>
              <a:t> </a:t>
            </a:r>
            <a:r>
              <a:rPr b="1" i="1"/>
              <a:t>Εξοικονόμηση χρόνου </a:t>
            </a:r>
            <a:r>
              <a:t>με αυτόματη δημιουργία περιλήψεων, βασικών εννοιών και ερωτήσεων</a:t>
            </a:r>
          </a:p>
        </p:txBody>
      </p:sp>
      <p:sp>
        <p:nvSpPr>
          <p:cNvPr id="175" name="5.The value it provides to students and education:"/>
          <p:cNvSpPr txBox="1"/>
          <p:nvPr/>
        </p:nvSpPr>
        <p:spPr>
          <a:xfrm>
            <a:off x="760304" y="917808"/>
            <a:ext cx="20397132" cy="1117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b="1" sz="6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5.The value it provides to students and education:</a:t>
            </a:r>
          </a:p>
        </p:txBody>
      </p:sp>
      <p:sp>
        <p:nvSpPr>
          <p:cNvPr id="176" name="Slide Number"/>
          <p:cNvSpPr txBox="1"/>
          <p:nvPr>
            <p:ph type="sldNum" sz="quarter" idx="4294967295"/>
          </p:nvPr>
        </p:nvSpPr>
        <p:spPr>
          <a:xfrm>
            <a:off x="12065050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609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2025-05-25_12-31-06_2.mp4" descr="2025-05-25_12-31-06_2.mp4"/>
          <p:cNvPicPr>
            <a:picLocks noChangeAspect="0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223354" y="125637"/>
            <a:ext cx="23937292" cy="13464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7833" fill="hold"/>
                                        <p:tgtEl>
                                          <p:spTgt spid="1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100000">
                <p:cTn id="7" fill="hold" display="0">
                  <p:stCondLst>
                    <p:cond delay="indefinite"/>
                  </p:stCondLst>
                </p:cTn>
                <p:tgtEl>
                  <p:spTgt spid="178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78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78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6090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4294967295"/>
          </p:nvPr>
        </p:nvSpPr>
        <p:spPr>
          <a:xfrm>
            <a:off x="12424225" y="130809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ΕΥΧΑΡΙΣΤΟΥΜΕ ΓΙΑ ΤΗ ΠΡΟΣΟΧΗ ΣΑΣ!"/>
          <p:cNvSpPr txBox="1"/>
          <p:nvPr/>
        </p:nvSpPr>
        <p:spPr>
          <a:xfrm>
            <a:off x="3895841" y="4893223"/>
            <a:ext cx="15729815" cy="1068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5500">
              <a:defRPr b="1" i="1" sz="6400"/>
            </a:lvl1pPr>
          </a:lstStyle>
          <a:p>
            <a:pPr/>
            <a:r>
              <a:t>ΕΥΧΑΡΙΣΤΟΥΜΕ ΓΙΑ ΤΗ ΠΡΟΣΟΧΗ ΣΑΣ!</a:t>
            </a:r>
          </a:p>
        </p:txBody>
      </p:sp>
      <p:sp>
        <p:nvSpPr>
          <p:cNvPr id="182" name="-LITTLEBITQUIRKY"/>
          <p:cNvSpPr txBox="1"/>
          <p:nvPr/>
        </p:nvSpPr>
        <p:spPr>
          <a:xfrm>
            <a:off x="8749362" y="6908058"/>
            <a:ext cx="6022773" cy="870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300"/>
            </a:lvl1pPr>
          </a:lstStyle>
          <a:p>
            <a:pPr/>
            <a:r>
              <a:t>-LITTLEBITQUIRKY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