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410" r:id="rId5"/>
    <p:sldId id="383" r:id="rId6"/>
    <p:sldId id="391" r:id="rId7"/>
    <p:sldId id="404" r:id="rId8"/>
    <p:sldId id="398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napToGrid="0">
      <p:cViewPr varScale="1">
        <p:scale>
          <a:sx n="95" d="100"/>
          <a:sy n="95" d="100"/>
        </p:scale>
        <p:origin x="1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970790C-0A43-43D0-B2CF-7CFEAEF3174C}" type="datetime1">
              <a:rPr lang="ru-RU" smtClean="0"/>
              <a:t>28.02.2025</a:t>
            </a:fld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2C230DF-5933-439D-898F-38E9AC9BA68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81CF219-5CA9-4DD1-8040-7BA03D0E024E}" type="datetime1">
              <a:rPr lang="ru-RU" smtClean="0"/>
              <a:pPr/>
              <a:t>28.02.2025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A89C7E07-3C67-C64C-8DA0-0404F63039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A89C7E07-3C67-C64C-8DA0-0404F630397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Полилиния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Полилиния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457200" indent="0">
              <a:spcBef>
                <a:spcPts val="1800"/>
              </a:spcBef>
              <a:buNone/>
              <a:defRPr lang="ru-RU" sz="2000"/>
            </a:lvl2pPr>
            <a:lvl3pPr marL="914400" indent="0">
              <a:spcBef>
                <a:spcPts val="1800"/>
              </a:spcBef>
              <a:buNone/>
              <a:defRPr lang="ru-RU" sz="2000"/>
            </a:lvl3pPr>
            <a:lvl4pPr marL="1371600" indent="0">
              <a:spcBef>
                <a:spcPts val="1800"/>
              </a:spcBef>
              <a:buNone/>
              <a:defRPr lang="ru-RU" sz="2000"/>
            </a:lvl4pPr>
            <a:lvl5pPr marL="1828800" indent="0">
              <a:spcBef>
                <a:spcPts val="1800"/>
              </a:spcBef>
              <a:buNone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ru-RU" sz="2000"/>
            </a:lvl1pPr>
            <a:lvl2pPr>
              <a:spcBef>
                <a:spcPts val="6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>
              <a:spcBef>
                <a:spcPts val="1800"/>
              </a:spcBef>
              <a:defRPr lang="ru-RU" sz="2000"/>
            </a:lvl2pPr>
            <a:lvl3pPr>
              <a:spcBef>
                <a:spcPts val="1800"/>
              </a:spcBef>
              <a:defRPr lang="ru-RU" sz="2000"/>
            </a:lvl3pPr>
            <a:lvl4pPr>
              <a:spcBef>
                <a:spcPts val="1800"/>
              </a:spcBef>
              <a:defRPr lang="ru-RU" sz="2000"/>
            </a:lvl4pPr>
            <a:lvl5pPr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9" name="Местозаполнитель таблицы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Автофигура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 spc="50" baseline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ru-RU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3" name="Номер слайда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2" name="Дата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Полилиния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ru-RU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Текст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ru-RU" sz="4000"/>
            </a:lvl2pPr>
            <a:lvl3pPr>
              <a:defRPr lang="ru-RU" sz="4000"/>
            </a:lvl3pPr>
            <a:lvl4pPr>
              <a:defRPr lang="ru-RU" sz="4000"/>
            </a:lvl4pPr>
            <a:lvl5pPr>
              <a:defRPr lang="ru-RU" sz="4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Полилиния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9436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Автофигура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Полилиния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Полилиния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бъект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ru-RU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ru-RU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ru-RU" sz="2000"/>
            </a:lvl3pPr>
            <a:lvl4pPr marL="1371600" indent="0">
              <a:spcBef>
                <a:spcPts val="1800"/>
              </a:spcBef>
              <a:buFont typeface="+mj-lt"/>
              <a:buNone/>
              <a:defRPr lang="ru-RU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endParaRPr lang="ru-RU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marL="283464" indent="-283464">
              <a:spcBef>
                <a:spcPts val="1800"/>
              </a:spcBef>
              <a:defRPr lang="ru-RU" sz="2000"/>
            </a:lvl2pPr>
            <a:lvl3pPr marL="548640" indent="-283464">
              <a:spcBef>
                <a:spcPts val="1800"/>
              </a:spcBef>
              <a:defRPr lang="ru-RU" sz="2000"/>
            </a:lvl3pPr>
            <a:lvl4pPr marL="822960" indent="-283464">
              <a:spcBef>
                <a:spcPts val="1800"/>
              </a:spcBef>
              <a:defRPr lang="ru-RU" sz="2000"/>
            </a:lvl4pPr>
            <a:lvl5pPr marL="1005840"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рисун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ru-RU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ru-RU"/>
              <a:t>Заголовок слайда 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ru-RU" sz="2000"/>
            </a:lvl1pPr>
            <a:lvl2pPr indent="-283464">
              <a:spcBef>
                <a:spcPts val="1800"/>
              </a:spcBef>
              <a:defRPr lang="ru-RU" sz="2000"/>
            </a:lvl2pPr>
            <a:lvl3pPr indent="-283464">
              <a:spcBef>
                <a:spcPts val="1800"/>
              </a:spcBef>
              <a:defRPr lang="ru-RU" sz="2000"/>
            </a:lvl3pPr>
            <a:lvl4pPr indent="-283464">
              <a:spcBef>
                <a:spcPts val="1800"/>
              </a:spcBef>
              <a:defRPr lang="ru-RU" sz="2000"/>
            </a:lvl4pPr>
            <a:lvl5pPr indent="-283464">
              <a:spcBef>
                <a:spcPts val="1800"/>
              </a:spcBef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0" name="Дата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ru-RU" dirty="0">
              <a:latin typeface="+mn-lt"/>
            </a:endParaRPr>
          </a:p>
        </p:txBody>
      </p:sp>
      <p:sp>
        <p:nvSpPr>
          <p:cNvPr id="32" name="Номер слайда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ru-RU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Игра </a:t>
            </a:r>
            <a:r>
              <a:rPr lang="ru-RU" dirty="0" err="1"/>
              <a:t>Арканоид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CA75D-3F4E-914C-0288-3AAE01B2B7C5}"/>
              </a:ext>
            </a:extLst>
          </p:cNvPr>
          <p:cNvSpPr txBox="1"/>
          <p:nvPr/>
        </p:nvSpPr>
        <p:spPr>
          <a:xfrm>
            <a:off x="7363326" y="5550568"/>
            <a:ext cx="39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Антонова Светлана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Идея и решение задач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536" y="1928312"/>
            <a:ext cx="8678612" cy="4387190"/>
          </a:xfrm>
        </p:spPr>
        <p:txBody>
          <a:bodyPr tIns="457200" rtlCol="0">
            <a:normAutofit fontScale="92500" lnSpcReduction="1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Суть игры </a:t>
            </a:r>
            <a:r>
              <a:rPr lang="en-US" dirty="0"/>
              <a:t>“</a:t>
            </a:r>
            <a:r>
              <a:rPr lang="ru-RU" dirty="0" err="1"/>
              <a:t>Арканоид</a:t>
            </a:r>
            <a:r>
              <a:rPr lang="en-US" dirty="0"/>
              <a:t>”</a:t>
            </a:r>
            <a:r>
              <a:rPr lang="ru-RU" dirty="0"/>
              <a:t> двигать платформу (движение платформы осуществляется игроком по нажатию кнопок стрелок), чтобы шарик не упал и отскочил от нее. Цель — не упасть и разбить все блоки в верхней части экрана.</a:t>
            </a:r>
          </a:p>
          <a:p>
            <a:r>
              <a:rPr lang="ru-RU" sz="2400" dirty="0">
                <a:solidFill>
                  <a:schemeClr val="tx2"/>
                </a:solidFill>
                <a:latin typeface="Franklin Gothic Book" panose="020B0503020102020204" pitchFamily="34" charset="0"/>
                <a:cs typeface="Calibri" panose="020F0502020204030204" pitchFamily="34" charset="0"/>
              </a:rPr>
              <a:t>Игра в начале  выводит заставку и по нажатию пробела она начинается. </a:t>
            </a:r>
            <a:r>
              <a:rPr lang="ru-RU" dirty="0">
                <a:solidFill>
                  <a:schemeClr val="tx2"/>
                </a:solidFill>
                <a:latin typeface="Franklin Gothic Book" panose="020B0503020102020204" pitchFamily="34" charset="0"/>
                <a:cs typeface="Calibri" panose="020F0502020204030204" pitchFamily="34" charset="0"/>
              </a:rPr>
              <a:t>Если человек проигрывает, то есть мячик падает за пределы нижней границы экрана , то программа выводит экран с надписью 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Calibri" panose="020F0502020204030204" pitchFamily="34" charset="0"/>
              </a:rPr>
              <a:t>“Game Over”</a:t>
            </a:r>
            <a:r>
              <a:rPr lang="ru-RU" dirty="0">
                <a:solidFill>
                  <a:schemeClr val="tx2"/>
                </a:solidFill>
                <a:latin typeface="Franklin Gothic Book" panose="020B0503020102020204" pitchFamily="34" charset="0"/>
                <a:cs typeface="Calibri" panose="020F0502020204030204" pitchFamily="34" charset="0"/>
              </a:rPr>
              <a:t>, а если человек побеждает, то есть разбивает все верхние блоки, то выводится экран с надписью 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cs typeface="Calibri" panose="020F0502020204030204" pitchFamily="34" charset="0"/>
              </a:rPr>
              <a:t>“You win”</a:t>
            </a:r>
            <a:r>
              <a:rPr lang="ru-RU" dirty="0">
                <a:solidFill>
                  <a:schemeClr val="tx2"/>
                </a:solidFill>
                <a:latin typeface="Franklin Gothic Book" panose="020B0503020102020204" pitchFamily="34" charset="0"/>
                <a:cs typeface="Calibri" panose="020F0502020204030204" pitchFamily="34" charset="0"/>
              </a:rPr>
              <a:t> и автоматически переключается следующий уровень, где скорость мячика будет увеличиваться.</a:t>
            </a:r>
            <a:endParaRPr lang="en-US" dirty="0"/>
          </a:p>
          <a:p>
            <a:pPr rtl="0"/>
            <a:r>
              <a:rPr lang="ru-RU" dirty="0"/>
              <a:t>Также игра подсчитывает количество очков, которое равно количеству разбитых блоков, считает твой уровень. И показывает их в верхних углах.</a:t>
            </a:r>
            <a:endParaRPr lang="en-US" dirty="0"/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17" y="481264"/>
            <a:ext cx="3842084" cy="159819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Описание реализации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68842" y="1868905"/>
            <a:ext cx="8099259" cy="4812631"/>
          </a:xfrm>
        </p:spPr>
        <p:txBody>
          <a:bodyPr rtlCol="0">
            <a:normAutofit fontScale="625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sz="2900" dirty="0"/>
              <a:t>Программа реализована с помощью </a:t>
            </a:r>
            <a:r>
              <a:rPr lang="en-US" sz="2900" dirty="0" err="1"/>
              <a:t>Pygame</a:t>
            </a:r>
            <a:r>
              <a:rPr lang="ru-RU" sz="2900" dirty="0"/>
              <a:t> и </a:t>
            </a:r>
            <a:r>
              <a:rPr lang="en-US" sz="2900" dirty="0"/>
              <a:t>Random</a:t>
            </a:r>
            <a:r>
              <a:rPr lang="ru-RU" sz="2900" dirty="0"/>
              <a:t> на </a:t>
            </a:r>
            <a:r>
              <a:rPr lang="en-US" sz="2900" dirty="0"/>
              <a:t>Python</a:t>
            </a:r>
          </a:p>
          <a:p>
            <a:pPr rtl="0"/>
            <a:r>
              <a:rPr lang="ru-RU" sz="2900" dirty="0"/>
              <a:t>Реализованы функции для отображения разных экранов и надписей на них </a:t>
            </a:r>
            <a:r>
              <a:rPr lang="en-US" sz="2900" dirty="0"/>
              <a:t>def </a:t>
            </a:r>
            <a:r>
              <a:rPr lang="en-US" sz="2900" dirty="0" err="1"/>
              <a:t>show_intro</a:t>
            </a:r>
            <a:r>
              <a:rPr lang="en-US" sz="2900" dirty="0"/>
              <a:t>(), def </a:t>
            </a:r>
            <a:r>
              <a:rPr lang="en-US" sz="2900" dirty="0" err="1"/>
              <a:t>show_game_over</a:t>
            </a:r>
            <a:r>
              <a:rPr lang="en-US" sz="2900" dirty="0"/>
              <a:t>(), def </a:t>
            </a:r>
            <a:r>
              <a:rPr lang="en-US" sz="2900" dirty="0" err="1"/>
              <a:t>show_victory</a:t>
            </a:r>
            <a:r>
              <a:rPr lang="en-US" sz="2900" dirty="0"/>
              <a:t>()</a:t>
            </a:r>
            <a:endParaRPr lang="ru-RU" sz="2900" dirty="0"/>
          </a:p>
          <a:p>
            <a:pPr rtl="0"/>
            <a:r>
              <a:rPr lang="ru-RU" sz="2900" dirty="0"/>
              <a:t>Функция </a:t>
            </a:r>
            <a:r>
              <a:rPr lang="en-US" sz="2900" dirty="0"/>
              <a:t>hit</a:t>
            </a:r>
            <a:r>
              <a:rPr lang="ru-RU" sz="2900" dirty="0"/>
              <a:t>() для реализации удара шарика об блок и исчезновения блока</a:t>
            </a:r>
            <a:r>
              <a:rPr lang="en-US" sz="2900" dirty="0"/>
              <a:t>.</a:t>
            </a:r>
            <a:r>
              <a:rPr lang="ru-RU" sz="2900" dirty="0"/>
              <a:t> </a:t>
            </a:r>
          </a:p>
          <a:p>
            <a:pPr rtl="0"/>
            <a:r>
              <a:rPr lang="ru-RU" sz="2900" dirty="0"/>
              <a:t>Функция </a:t>
            </a:r>
            <a:r>
              <a:rPr lang="en-US" sz="2900" dirty="0"/>
              <a:t>def </a:t>
            </a:r>
            <a:r>
              <a:rPr lang="en-US" sz="2900" dirty="0" err="1"/>
              <a:t>draw_score</a:t>
            </a:r>
            <a:r>
              <a:rPr lang="ru-RU" sz="2900" dirty="0"/>
              <a:t>_</a:t>
            </a:r>
            <a:r>
              <a:rPr lang="en-US" sz="2900" dirty="0"/>
              <a:t>level() </a:t>
            </a:r>
            <a:r>
              <a:rPr lang="ru-RU" sz="2900" dirty="0"/>
              <a:t>для вывода подсчитанных очков</a:t>
            </a:r>
            <a:r>
              <a:rPr lang="en-US" sz="2900" dirty="0"/>
              <a:t> </a:t>
            </a:r>
            <a:r>
              <a:rPr lang="ru-RU" sz="2900" dirty="0"/>
              <a:t>и номер уровня на главный экран игры.</a:t>
            </a:r>
            <a:endParaRPr lang="en-US" sz="2900" dirty="0"/>
          </a:p>
          <a:p>
            <a:pPr rtl="0"/>
            <a:r>
              <a:rPr lang="ru-RU" sz="2900" dirty="0"/>
              <a:t>Функция </a:t>
            </a:r>
            <a:r>
              <a:rPr lang="en-US" sz="2900" dirty="0"/>
              <a:t>def </a:t>
            </a:r>
            <a:r>
              <a:rPr lang="en-US" sz="2900" dirty="0" err="1"/>
              <a:t>create_blocks</a:t>
            </a:r>
            <a:r>
              <a:rPr lang="en-US" sz="2900" dirty="0"/>
              <a:t>() </a:t>
            </a:r>
            <a:r>
              <a:rPr lang="ru-RU" sz="2900" dirty="0"/>
              <a:t>для создания блоков вверху экрана игры</a:t>
            </a:r>
          </a:p>
          <a:p>
            <a:pPr rtl="0"/>
            <a:r>
              <a:rPr lang="ru-RU" sz="2900" dirty="0"/>
              <a:t>Функция </a:t>
            </a:r>
            <a:r>
              <a:rPr lang="en-US" sz="2900" dirty="0"/>
              <a:t>def </a:t>
            </a:r>
            <a:r>
              <a:rPr lang="en-US" sz="2900" dirty="0" err="1"/>
              <a:t>reset_game</a:t>
            </a:r>
            <a:r>
              <a:rPr lang="en-US" sz="2900" dirty="0"/>
              <a:t>()</a:t>
            </a:r>
            <a:r>
              <a:rPr lang="ru-RU" sz="2900" dirty="0"/>
              <a:t>  увеличивает значение переменной </a:t>
            </a:r>
            <a:r>
              <a:rPr lang="ru-RU" sz="2900" dirty="0" err="1"/>
              <a:t>level</a:t>
            </a:r>
            <a:r>
              <a:rPr lang="ru-RU" sz="2900" dirty="0"/>
              <a:t> на 1, что означает переход на следующий уровень игры, обновление скорости мяча - на каждом новом уровне мяч начинает двигаться быстрее, позиционирует мяч, устанавливая его вертикальное положение на половину высоты окна игры. Создает блоки: обновляет списки </a:t>
            </a:r>
            <a:r>
              <a:rPr lang="ru-RU" sz="2900" dirty="0" err="1"/>
              <a:t>blocklist</a:t>
            </a:r>
            <a:r>
              <a:rPr lang="ru-RU" sz="2900" dirty="0"/>
              <a:t> и </a:t>
            </a:r>
            <a:r>
              <a:rPr lang="ru-RU" sz="2900" dirty="0" err="1"/>
              <a:t>colorlist</a:t>
            </a:r>
            <a:r>
              <a:rPr lang="ru-RU" sz="2900" dirty="0"/>
              <a:t>, вызывая функцию </a:t>
            </a:r>
            <a:r>
              <a:rPr lang="ru-RU" sz="2900" dirty="0" err="1"/>
              <a:t>create_blocks</a:t>
            </a:r>
            <a:r>
              <a:rPr lang="ru-RU" sz="2900" dirty="0"/>
              <a:t>(), которая создает новые блоки для следующего уровня игры. Таким образом, функция </a:t>
            </a:r>
            <a:r>
              <a:rPr lang="ru-RU" sz="2900" dirty="0" err="1"/>
              <a:t>reset_game</a:t>
            </a:r>
            <a:r>
              <a:rPr lang="ru-RU" sz="2900" dirty="0"/>
              <a:t>() подготавливает игру к следующему уровню, увеличивая сложность и обеспечивая новые игровые элементы.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5" y="62050"/>
            <a:ext cx="11951369" cy="157431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Выводы                   Возможности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3203" y="2307556"/>
            <a:ext cx="6432082" cy="435793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ru-RU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результате работы мне удалось создать игру, с движущейся платформой для отскока мячика. Сделать подсчет очков, которые зависят от количества разбитых блоков и подсчет уровней, которые автоматически переключаются, когда человек выигрывает. С каждым уровнем скорость мячика увеличивается, Также я реализовала разноцветные блоки вверху игры, цвет которых каждый раз определяется рандомно.</a:t>
            </a:r>
            <a:endParaRPr lang="ru-RU" sz="24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74041" y="1946608"/>
            <a:ext cx="4563979" cy="3597470"/>
          </a:xfrm>
        </p:spPr>
        <p:txBody>
          <a:bodyPr rtlCol="0"/>
          <a:lstStyle>
            <a:defPPr>
              <a:defRPr lang="ru-RU"/>
            </a:defPPr>
          </a:lstStyle>
          <a:p>
            <a:pPr rtl="0">
              <a:lnSpc>
                <a:spcPct val="100000"/>
              </a:lnSpc>
            </a:pPr>
            <a:r>
              <a:rPr lang="ru-RU" dirty="0"/>
              <a:t>В программу можно добавить много уровней с всякими усложнениями( например : разное количество блоков сверху, разное расстояние между этими блоками, разное количество падающих мячиков).</a:t>
            </a:r>
            <a:r>
              <a:rPr lang="en-US" dirty="0"/>
              <a:t> </a:t>
            </a:r>
            <a:endParaRPr lang="ru-RU" dirty="0"/>
          </a:p>
          <a:p>
            <a:pPr rtl="0">
              <a:lnSpc>
                <a:spcPct val="100000"/>
              </a:lnSpc>
            </a:pPr>
            <a:r>
              <a:rPr lang="ru-RU" dirty="0"/>
              <a:t>Реализовать сохранение лучшего результата.</a:t>
            </a:r>
          </a:p>
          <a:p>
            <a:pPr rtl="0">
              <a:lnSpc>
                <a:spcPct val="100000"/>
              </a:lnSpc>
            </a:pPr>
            <a:r>
              <a:rPr lang="ru-RU" dirty="0"/>
              <a:t>Реализовать паузу в игре и меню запуска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656924" cy="40745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;)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6_TF78853419_Win32" id="{64F198E1-15ED-4C37-8B7E-9AFB96C99CBF}" vid="{515DDF0C-3F45-451B-B34F-9EB95F7A6FE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{634136A0-8C5F-4EB3-BCFB-02872CE5BE57}tf78853419_win32</Template>
  <TotalTime>1302</TotalTime>
  <Words>430</Words>
  <Application>Microsoft Office PowerPoint</Application>
  <PresentationFormat>Широкоэкранный</PresentationFormat>
  <Paragraphs>25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Пользовательская</vt:lpstr>
      <vt:lpstr>Игра Арканоид</vt:lpstr>
      <vt:lpstr>Идея и решение задач</vt:lpstr>
      <vt:lpstr>Описание реализации</vt:lpstr>
      <vt:lpstr>Выводы                   Возможности доработки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Антонова Виктория Сергеевна</dc:creator>
  <cp:lastModifiedBy>Антонова Виктория Сергеевна</cp:lastModifiedBy>
  <cp:revision>1</cp:revision>
  <dcterms:created xsi:type="dcterms:W3CDTF">2025-02-28T18:10:30Z</dcterms:created>
  <dcterms:modified xsi:type="dcterms:W3CDTF">2025-03-01T15:53:07Z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