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7" r:id="rId2"/>
    <p:sldId id="282" r:id="rId3"/>
    <p:sldId id="264" r:id="rId4"/>
    <p:sldId id="265" r:id="rId5"/>
    <p:sldId id="266" r:id="rId6"/>
    <p:sldId id="267" r:id="rId7"/>
    <p:sldId id="268" r:id="rId8"/>
    <p:sldId id="283" r:id="rId9"/>
    <p:sldId id="284" r:id="rId10"/>
    <p:sldId id="269" r:id="rId11"/>
    <p:sldId id="270" r:id="rId12"/>
    <p:sldId id="273" r:id="rId13"/>
    <p:sldId id="274" r:id="rId14"/>
    <p:sldId id="275" r:id="rId15"/>
    <p:sldId id="276" r:id="rId16"/>
    <p:sldId id="285" r:id="rId17"/>
    <p:sldId id="277" r:id="rId18"/>
    <p:sldId id="278" r:id="rId19"/>
    <p:sldId id="279" r:id="rId20"/>
    <p:sldId id="280" r:id="rId21"/>
    <p:sldId id="281"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6" d="100"/>
          <a:sy n="86" d="100"/>
        </p:scale>
        <p:origin x="1122"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542F9C7-3196-43A9-AE00-E6DB492E77E8}" type="datetimeFigureOut">
              <a:rPr lang="en-US" smtClean="0"/>
              <a:pPr/>
              <a:t>04-Jun-21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ED15B36-477F-4CDC-8438-2DCEDD04E0E6}"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A84A3E62-741D-4A4C-B35A-E2CA1DD72FA8}" type="datetime1">
              <a:rPr lang="en-US" smtClean="0"/>
              <a:pPr/>
              <a:t>04-Jun-21</a:t>
            </a:fld>
            <a:endParaRPr lang="en-US"/>
          </a:p>
        </p:txBody>
      </p:sp>
      <p:sp>
        <p:nvSpPr>
          <p:cNvPr id="5" name="Footer Placeholder 4"/>
          <p:cNvSpPr>
            <a:spLocks noGrp="1"/>
          </p:cNvSpPr>
          <p:nvPr>
            <p:ph type="ftr" sz="quarter" idx="11"/>
          </p:nvPr>
        </p:nvSpPr>
        <p:spPr/>
        <p:txBody>
          <a:bodyPr/>
          <a:lstStyle/>
          <a:p>
            <a:r>
              <a:rPr lang="en-US"/>
              <a:t>Department of Electronics &amp; Communication Engineering, Project Review Phase - II, 2016 - 20 Batch</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0EA2AE0-E6CC-4356-BA7D-5CF1C7B301E2}" type="datetime1">
              <a:rPr lang="en-US" smtClean="0"/>
              <a:pPr/>
              <a:t>04-Jun-21</a:t>
            </a:fld>
            <a:endParaRPr lang="en-US"/>
          </a:p>
        </p:txBody>
      </p:sp>
      <p:sp>
        <p:nvSpPr>
          <p:cNvPr id="5" name="Footer Placeholder 4"/>
          <p:cNvSpPr>
            <a:spLocks noGrp="1"/>
          </p:cNvSpPr>
          <p:nvPr>
            <p:ph type="ftr" sz="quarter" idx="11"/>
          </p:nvPr>
        </p:nvSpPr>
        <p:spPr/>
        <p:txBody>
          <a:bodyPr/>
          <a:lstStyle/>
          <a:p>
            <a:r>
              <a:rPr lang="en-US"/>
              <a:t>Department of Electronics &amp; Communication Engineering, Project Review Phase - II, 2016 - 20 Batch</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7F135EA-7492-44D0-B887-3E4628B7D7B9}" type="datetime1">
              <a:rPr lang="en-US" smtClean="0"/>
              <a:pPr/>
              <a:t>04-Jun-21</a:t>
            </a:fld>
            <a:endParaRPr lang="en-US"/>
          </a:p>
        </p:txBody>
      </p:sp>
      <p:sp>
        <p:nvSpPr>
          <p:cNvPr id="5" name="Footer Placeholder 4"/>
          <p:cNvSpPr>
            <a:spLocks noGrp="1"/>
          </p:cNvSpPr>
          <p:nvPr>
            <p:ph type="ftr" sz="quarter" idx="11"/>
          </p:nvPr>
        </p:nvSpPr>
        <p:spPr/>
        <p:txBody>
          <a:bodyPr/>
          <a:lstStyle/>
          <a:p>
            <a:r>
              <a:rPr lang="en-US"/>
              <a:t>Department of Electronics &amp; Communication Engineering, Project Review Phase - II, 2016 - 20 Batch</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38C5610-7ABD-4C18-BF2C-DC7B877AF865}" type="datetime1">
              <a:rPr lang="en-US" smtClean="0"/>
              <a:pPr/>
              <a:t>04-Jun-21</a:t>
            </a:fld>
            <a:endParaRPr lang="en-US"/>
          </a:p>
        </p:txBody>
      </p:sp>
      <p:sp>
        <p:nvSpPr>
          <p:cNvPr id="5" name="Footer Placeholder 4"/>
          <p:cNvSpPr>
            <a:spLocks noGrp="1"/>
          </p:cNvSpPr>
          <p:nvPr>
            <p:ph type="ftr" sz="quarter" idx="11"/>
          </p:nvPr>
        </p:nvSpPr>
        <p:spPr/>
        <p:txBody>
          <a:bodyPr/>
          <a:lstStyle/>
          <a:p>
            <a:r>
              <a:rPr lang="en-US"/>
              <a:t>Department of Electronics &amp; Communication Engineering, Project Review Phase - II, 2016 - 20 Batch</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2BE1CAD-C67A-40F3-A7BB-7BE8B47954DA}" type="datetime1">
              <a:rPr lang="en-US" smtClean="0"/>
              <a:pPr/>
              <a:t>04-Jun-21</a:t>
            </a:fld>
            <a:endParaRPr lang="en-US"/>
          </a:p>
        </p:txBody>
      </p:sp>
      <p:sp>
        <p:nvSpPr>
          <p:cNvPr id="5" name="Footer Placeholder 4"/>
          <p:cNvSpPr>
            <a:spLocks noGrp="1"/>
          </p:cNvSpPr>
          <p:nvPr>
            <p:ph type="ftr" sz="quarter" idx="11"/>
          </p:nvPr>
        </p:nvSpPr>
        <p:spPr/>
        <p:txBody>
          <a:bodyPr/>
          <a:lstStyle/>
          <a:p>
            <a:r>
              <a:rPr lang="en-US"/>
              <a:t>Department of Electronics &amp; Communication Engineering, Project Review Phase - II, 2016 - 20 Batch</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1378E10-0F6F-4696-A7CC-2CAE69B77FBA}" type="datetime1">
              <a:rPr lang="en-US" smtClean="0"/>
              <a:pPr/>
              <a:t>04-Jun-21</a:t>
            </a:fld>
            <a:endParaRPr lang="en-US"/>
          </a:p>
        </p:txBody>
      </p:sp>
      <p:sp>
        <p:nvSpPr>
          <p:cNvPr id="6" name="Footer Placeholder 5"/>
          <p:cNvSpPr>
            <a:spLocks noGrp="1"/>
          </p:cNvSpPr>
          <p:nvPr>
            <p:ph type="ftr" sz="quarter" idx="11"/>
          </p:nvPr>
        </p:nvSpPr>
        <p:spPr/>
        <p:txBody>
          <a:bodyPr/>
          <a:lstStyle/>
          <a:p>
            <a:r>
              <a:rPr lang="en-US"/>
              <a:t>Department of Electronics &amp; Communication Engineering, Project Review Phase - II, 2016 - 20 Batch</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E2145BB-A5BD-4095-AE03-26F6B804DC50}" type="datetime1">
              <a:rPr lang="en-US" smtClean="0"/>
              <a:pPr/>
              <a:t>04-Jun-21</a:t>
            </a:fld>
            <a:endParaRPr lang="en-US"/>
          </a:p>
        </p:txBody>
      </p:sp>
      <p:sp>
        <p:nvSpPr>
          <p:cNvPr id="8" name="Footer Placeholder 7"/>
          <p:cNvSpPr>
            <a:spLocks noGrp="1"/>
          </p:cNvSpPr>
          <p:nvPr>
            <p:ph type="ftr" sz="quarter" idx="11"/>
          </p:nvPr>
        </p:nvSpPr>
        <p:spPr/>
        <p:txBody>
          <a:bodyPr/>
          <a:lstStyle/>
          <a:p>
            <a:r>
              <a:rPr lang="en-US"/>
              <a:t>Department of Electronics &amp; Communication Engineering, Project Review Phase - II, 2016 - 20 Batch</a:t>
            </a:r>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26ADDDE-6C9B-49B7-8F25-402E4E89F200}" type="datetime1">
              <a:rPr lang="en-US" smtClean="0"/>
              <a:pPr/>
              <a:t>04-Jun-21</a:t>
            </a:fld>
            <a:endParaRPr lang="en-US"/>
          </a:p>
        </p:txBody>
      </p:sp>
      <p:sp>
        <p:nvSpPr>
          <p:cNvPr id="4" name="Footer Placeholder 3"/>
          <p:cNvSpPr>
            <a:spLocks noGrp="1"/>
          </p:cNvSpPr>
          <p:nvPr>
            <p:ph type="ftr" sz="quarter" idx="11"/>
          </p:nvPr>
        </p:nvSpPr>
        <p:spPr/>
        <p:txBody>
          <a:bodyPr/>
          <a:lstStyle/>
          <a:p>
            <a:r>
              <a:rPr lang="en-US"/>
              <a:t>Department of Electronics &amp; Communication Engineering, Project Review Phase - II, 2016 - 20 Batch</a:t>
            </a:r>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70FF8A-A57C-43F2-90F0-A5E15D38D349}" type="datetime1">
              <a:rPr lang="en-US" smtClean="0"/>
              <a:pPr/>
              <a:t>04-Jun-21</a:t>
            </a:fld>
            <a:endParaRPr lang="en-US"/>
          </a:p>
        </p:txBody>
      </p:sp>
      <p:sp>
        <p:nvSpPr>
          <p:cNvPr id="3" name="Footer Placeholder 2"/>
          <p:cNvSpPr>
            <a:spLocks noGrp="1"/>
          </p:cNvSpPr>
          <p:nvPr>
            <p:ph type="ftr" sz="quarter" idx="11"/>
          </p:nvPr>
        </p:nvSpPr>
        <p:spPr/>
        <p:txBody>
          <a:bodyPr/>
          <a:lstStyle/>
          <a:p>
            <a:r>
              <a:rPr lang="en-US"/>
              <a:t>Department of Electronics &amp; Communication Engineering, Project Review Phase - II, 2016 - 20 Batch</a:t>
            </a:r>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ADF3497-045A-4C8E-850F-AB689C30C109}" type="datetime1">
              <a:rPr lang="en-US" smtClean="0"/>
              <a:pPr/>
              <a:t>04-Jun-21</a:t>
            </a:fld>
            <a:endParaRPr lang="en-US"/>
          </a:p>
        </p:txBody>
      </p:sp>
      <p:sp>
        <p:nvSpPr>
          <p:cNvPr id="6" name="Footer Placeholder 5"/>
          <p:cNvSpPr>
            <a:spLocks noGrp="1"/>
          </p:cNvSpPr>
          <p:nvPr>
            <p:ph type="ftr" sz="quarter" idx="11"/>
          </p:nvPr>
        </p:nvSpPr>
        <p:spPr/>
        <p:txBody>
          <a:bodyPr/>
          <a:lstStyle/>
          <a:p>
            <a:r>
              <a:rPr lang="en-US"/>
              <a:t>Department of Electronics &amp; Communication Engineering, Project Review Phase - II, 2016 - 20 Batch</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2B9AB36-A204-44BD-B2BB-6F66994C01DF}" type="datetime1">
              <a:rPr lang="en-US" smtClean="0"/>
              <a:pPr/>
              <a:t>04-Jun-21</a:t>
            </a:fld>
            <a:endParaRPr lang="en-US"/>
          </a:p>
        </p:txBody>
      </p:sp>
      <p:sp>
        <p:nvSpPr>
          <p:cNvPr id="6" name="Footer Placeholder 5"/>
          <p:cNvSpPr>
            <a:spLocks noGrp="1"/>
          </p:cNvSpPr>
          <p:nvPr>
            <p:ph type="ftr" sz="quarter" idx="11"/>
          </p:nvPr>
        </p:nvSpPr>
        <p:spPr/>
        <p:txBody>
          <a:bodyPr/>
          <a:lstStyle/>
          <a:p>
            <a:r>
              <a:rPr lang="en-US"/>
              <a:t>Department of Electronics &amp; Communication Engineering, Project Review Phase - II, 2016 - 20 Batch</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0EF186D-231B-4B43-BBA6-21CF49E465F7}" type="datetime1">
              <a:rPr lang="en-US" smtClean="0"/>
              <a:pPr/>
              <a:t>04-Jun-21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Department of Electronics &amp; Communication Engineering, Project Review Phase - II, 2016 - 20 Batch</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hyperlink" Target="https://ieeexplore.ieee.org/document/8698401/" TargetMode="External"/><Relationship Id="rId13" Type="http://schemas.openxmlformats.org/officeDocument/2006/relationships/hyperlink" Target="https://nbviewer.jupyter.org/gist/sevamoo/f1afe78af3cf6b8c4b67" TargetMode="External"/><Relationship Id="rId3" Type="http://schemas.openxmlformats.org/officeDocument/2006/relationships/hyperlink" Target="https://www.kaggle.com/tunguz/big-five-personality-test" TargetMode="External"/><Relationship Id="rId7" Type="http://schemas.openxmlformats.org/officeDocument/2006/relationships/hyperlink" Target="https://ieeexplore.ieee.org/document/9315507/" TargetMode="External"/><Relationship Id="rId12" Type="http://schemas.openxmlformats.org/officeDocument/2006/relationships/hyperlink" Target="https://towardsdatascience.com/understanding-pca-fae3e243731d" TargetMode="Externa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hyperlink" Target="https://ieeexplore.ieee.org/document/8744258/" TargetMode="External"/><Relationship Id="rId11" Type="http://schemas.openxmlformats.org/officeDocument/2006/relationships/hyperlink" Target="https://scikit-learn.org/stable/modules/generated/sklearn.cluster.KMeans.html" TargetMode="External"/><Relationship Id="rId5" Type="http://schemas.openxmlformats.org/officeDocument/2006/relationships/hyperlink" Target="https://ieeexplore.ieee.org/document/9269396" TargetMode="External"/><Relationship Id="rId10" Type="http://schemas.openxmlformats.org/officeDocument/2006/relationships/hyperlink" Target="https://www.scikit-yb.org/en/latest/api/cluster/elbow.html#:~:text=The%20elbow%20method%20runs%20k,point%20to%20its%20assigned%20center" TargetMode="External"/><Relationship Id="rId4" Type="http://schemas.openxmlformats.org/officeDocument/2006/relationships/hyperlink" Target="https://ipip.ori.org/newBigFive5broadKey.htm" TargetMode="External"/><Relationship Id="rId9" Type="http://schemas.openxmlformats.org/officeDocument/2006/relationships/hyperlink" Target="https://medium.com/data-folks-indonesia/step-by-step-to-understanding-k-means-clustering-and-implementation-with-sklearn-b55803f519d6" TargetMode="External"/><Relationship Id="rId14" Type="http://schemas.openxmlformats.org/officeDocument/2006/relationships/hyperlink" Target="https://glowingpython.blogspot.com/2013/09/self-organizing-maps.html"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6.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A close up of a sign&#10;&#10;Description automatically generated">
            <a:extLst>
              <a:ext uri="{FF2B5EF4-FFF2-40B4-BE49-F238E27FC236}">
                <a16:creationId xmlns:a16="http://schemas.microsoft.com/office/drawing/2014/main" id="{78EA99D5-533C-4AB1-8919-6ADF13B1E22D}"/>
              </a:ext>
            </a:extLst>
          </p:cNvPr>
          <p:cNvPicPr>
            <a:picLocks noChangeAspect="1"/>
          </p:cNvPicPr>
          <p:nvPr/>
        </p:nvPicPr>
        <p:blipFill>
          <a:blip r:embed="rId2" cstate="print"/>
          <a:stretch>
            <a:fillRect/>
          </a:stretch>
        </p:blipFill>
        <p:spPr>
          <a:xfrm>
            <a:off x="0" y="0"/>
            <a:ext cx="3021519" cy="693921"/>
          </a:xfrm>
          <a:prstGeom prst="rect">
            <a:avLst/>
          </a:prstGeom>
        </p:spPr>
      </p:pic>
      <p:sp>
        <p:nvSpPr>
          <p:cNvPr id="10" name="Date Placeholder 9"/>
          <p:cNvSpPr>
            <a:spLocks noGrp="1"/>
          </p:cNvSpPr>
          <p:nvPr>
            <p:ph type="dt" sz="half" idx="10"/>
          </p:nvPr>
        </p:nvSpPr>
        <p:spPr>
          <a:xfrm>
            <a:off x="0" y="6492875"/>
            <a:ext cx="2133600" cy="365125"/>
          </a:xfrm>
        </p:spPr>
        <p:txBody>
          <a:bodyPr/>
          <a:lstStyle/>
          <a:p>
            <a:fld id="{A20F25DA-BBBC-41ED-936E-85BFC44D8DF5}" type="datetime1">
              <a:rPr lang="en-US" smtClean="0"/>
              <a:pPr/>
              <a:t>04-Jun-21</a:t>
            </a:fld>
            <a:endParaRPr lang="en-US" dirty="0"/>
          </a:p>
        </p:txBody>
      </p:sp>
      <p:sp>
        <p:nvSpPr>
          <p:cNvPr id="11" name="Slide Number Placeholder 10"/>
          <p:cNvSpPr>
            <a:spLocks noGrp="1"/>
          </p:cNvSpPr>
          <p:nvPr>
            <p:ph type="sldNum" sz="quarter" idx="12"/>
          </p:nvPr>
        </p:nvSpPr>
        <p:spPr/>
        <p:txBody>
          <a:bodyPr/>
          <a:lstStyle/>
          <a:p>
            <a:fld id="{B6F15528-21DE-4FAA-801E-634DDDAF4B2B}" type="slidenum">
              <a:rPr lang="en-US" smtClean="0"/>
              <a:pPr/>
              <a:t>1</a:t>
            </a:fld>
            <a:endParaRPr lang="en-US"/>
          </a:p>
        </p:txBody>
      </p:sp>
      <p:sp>
        <p:nvSpPr>
          <p:cNvPr id="12" name="Footer Placeholder 11"/>
          <p:cNvSpPr>
            <a:spLocks noGrp="1"/>
          </p:cNvSpPr>
          <p:nvPr>
            <p:ph type="ftr" sz="quarter" idx="11"/>
          </p:nvPr>
        </p:nvSpPr>
        <p:spPr>
          <a:xfrm>
            <a:off x="1676400" y="6356350"/>
            <a:ext cx="6553200" cy="501650"/>
          </a:xfrm>
        </p:spPr>
        <p:txBody>
          <a:bodyPr/>
          <a:lstStyle/>
          <a:p>
            <a:r>
              <a:rPr lang="en-US" dirty="0"/>
              <a:t>Department of Electronics &amp; Communication Engineering, Project </a:t>
            </a:r>
            <a:r>
              <a:rPr lang="en-US" dirty="0" smtClean="0"/>
              <a:t>Presentation, 2017 </a:t>
            </a:r>
            <a:r>
              <a:rPr lang="en-US" dirty="0"/>
              <a:t>- </a:t>
            </a:r>
            <a:r>
              <a:rPr lang="en-US" dirty="0" smtClean="0"/>
              <a:t>21 </a:t>
            </a:r>
            <a:r>
              <a:rPr lang="en-US" dirty="0"/>
              <a:t>Batch</a:t>
            </a:r>
          </a:p>
        </p:txBody>
      </p:sp>
      <p:sp>
        <p:nvSpPr>
          <p:cNvPr id="13" name="TextBox 12"/>
          <p:cNvSpPr txBox="1"/>
          <p:nvPr/>
        </p:nvSpPr>
        <p:spPr>
          <a:xfrm>
            <a:off x="1257300" y="769203"/>
            <a:ext cx="6629400" cy="830997"/>
          </a:xfrm>
          <a:prstGeom prst="rect">
            <a:avLst/>
          </a:prstGeom>
          <a:noFill/>
        </p:spPr>
        <p:txBody>
          <a:bodyPr wrap="square" rtlCol="0">
            <a:spAutoFit/>
          </a:bodyPr>
          <a:lstStyle/>
          <a:p>
            <a:pPr algn="ctr"/>
            <a:r>
              <a:rPr lang="en-US" sz="2400" dirty="0" smtClean="0"/>
              <a:t>Machine Learning Based Personality Classification Using K-Means Clustering Algorithm</a:t>
            </a:r>
            <a:endParaRPr lang="en-US" sz="2400" dirty="0"/>
          </a:p>
        </p:txBody>
      </p:sp>
      <p:sp>
        <p:nvSpPr>
          <p:cNvPr id="14" name="TextBox 13"/>
          <p:cNvSpPr txBox="1"/>
          <p:nvPr/>
        </p:nvSpPr>
        <p:spPr>
          <a:xfrm>
            <a:off x="0" y="2590800"/>
            <a:ext cx="9144000" cy="369332"/>
          </a:xfrm>
          <a:prstGeom prst="rect">
            <a:avLst/>
          </a:prstGeom>
          <a:noFill/>
        </p:spPr>
        <p:txBody>
          <a:bodyPr wrap="square" rtlCol="0">
            <a:spAutoFit/>
          </a:bodyPr>
          <a:lstStyle/>
          <a:p>
            <a:pPr algn="ctr"/>
            <a:r>
              <a:rPr lang="en-US" dirty="0"/>
              <a:t>Submitted by:</a:t>
            </a:r>
          </a:p>
        </p:txBody>
      </p:sp>
      <p:sp>
        <p:nvSpPr>
          <p:cNvPr id="15" name="TextBox 14"/>
          <p:cNvSpPr txBox="1"/>
          <p:nvPr/>
        </p:nvSpPr>
        <p:spPr>
          <a:xfrm>
            <a:off x="0" y="4953000"/>
            <a:ext cx="9144000" cy="1477328"/>
          </a:xfrm>
          <a:prstGeom prst="rect">
            <a:avLst/>
          </a:prstGeom>
          <a:noFill/>
        </p:spPr>
        <p:txBody>
          <a:bodyPr wrap="square" rtlCol="0">
            <a:spAutoFit/>
          </a:bodyPr>
          <a:lstStyle/>
          <a:p>
            <a:pPr algn="ctr"/>
            <a:r>
              <a:rPr lang="en-US" b="1" dirty="0" smtClean="0"/>
              <a:t>Dr. Manjula TR</a:t>
            </a:r>
            <a:endParaRPr lang="en-US" dirty="0"/>
          </a:p>
          <a:p>
            <a:pPr algn="ctr"/>
            <a:r>
              <a:rPr lang="en-GB" dirty="0" smtClean="0"/>
              <a:t>Assistant Professor</a:t>
            </a:r>
            <a:endParaRPr lang="en-US" dirty="0"/>
          </a:p>
          <a:p>
            <a:pPr algn="ctr"/>
            <a:r>
              <a:rPr lang="en-GB" dirty="0"/>
              <a:t>Department of Electronics and Communication Engineering </a:t>
            </a:r>
          </a:p>
          <a:p>
            <a:pPr algn="ctr"/>
            <a:r>
              <a:rPr lang="en-GB" dirty="0"/>
              <a:t>Faculty of Engineering and Technology</a:t>
            </a:r>
          </a:p>
          <a:p>
            <a:pPr algn="ctr"/>
            <a:r>
              <a:rPr lang="en-GB" b="1" dirty="0">
                <a:solidFill>
                  <a:srgbClr val="0070C0"/>
                </a:solidFill>
              </a:rPr>
              <a:t>JAIN DEEMED-TO-BE UNIVERSITY</a:t>
            </a:r>
            <a:endParaRPr lang="en-US" b="1" dirty="0">
              <a:solidFill>
                <a:srgbClr val="0070C0"/>
              </a:solidFill>
            </a:endParaRPr>
          </a:p>
        </p:txBody>
      </p:sp>
      <p:sp>
        <p:nvSpPr>
          <p:cNvPr id="3073" name="Rectangle 1"/>
          <p:cNvSpPr>
            <a:spLocks noChangeArrowheads="1"/>
          </p:cNvSpPr>
          <p:nvPr/>
        </p:nvSpPr>
        <p:spPr bwMode="auto">
          <a:xfrm>
            <a:off x="0" y="1600200"/>
            <a:ext cx="9144000" cy="96949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100" b="1" i="0" u="none" strike="noStrike" cap="none" normalizeH="0" baseline="0" dirty="0">
                <a:ln>
                  <a:noFill/>
                </a:ln>
                <a:solidFill>
                  <a:schemeClr val="tx1"/>
                </a:solidFill>
                <a:effectLst/>
                <a:latin typeface="Arial" pitchFamily="34" charset="0"/>
                <a:ea typeface="Arial" pitchFamily="34" charset="0"/>
                <a:cs typeface="Tunga" pitchFamily="34" charset="0"/>
              </a:rPr>
              <a:t>Submitted in partial fulfilment for the award of the degree of  </a:t>
            </a:r>
            <a:endParaRPr kumimoji="0" lang="en-US" sz="800" b="0" i="0" u="none" strike="noStrike" cap="none" normalizeH="0" baseline="0" dirty="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GB" sz="1600" b="1" i="0" u="none" strike="noStrike" cap="none" normalizeH="0" baseline="0" dirty="0">
                <a:ln>
                  <a:noFill/>
                </a:ln>
                <a:solidFill>
                  <a:schemeClr val="tx1"/>
                </a:solidFill>
                <a:effectLst/>
                <a:latin typeface="Times New Roman" pitchFamily="18" charset="0"/>
                <a:ea typeface="Arial" pitchFamily="34" charset="0"/>
                <a:cs typeface="Times New Roman" pitchFamily="18" charset="0"/>
              </a:rPr>
              <a:t>Bachelor of Technology</a:t>
            </a:r>
            <a:endParaRPr kumimoji="0" lang="en-US" sz="800" b="0" i="0" u="none" strike="noStrike" cap="none" normalizeH="0" baseline="0" dirty="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GB" sz="1600" b="1" i="0" u="none" strike="noStrike" cap="none" normalizeH="0" baseline="0" dirty="0">
                <a:ln>
                  <a:noFill/>
                </a:ln>
                <a:solidFill>
                  <a:schemeClr val="tx1"/>
                </a:solidFill>
                <a:effectLst/>
                <a:latin typeface="Times New Roman" pitchFamily="18" charset="0"/>
                <a:ea typeface="Arial" pitchFamily="34" charset="0"/>
                <a:cs typeface="Times New Roman" pitchFamily="18" charset="0"/>
              </a:rPr>
              <a:t>in</a:t>
            </a:r>
            <a:endParaRPr kumimoji="0" lang="en-US" sz="800" b="0" i="0" u="none" strike="noStrike" cap="none" normalizeH="0" baseline="0" dirty="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GB" sz="1400" b="1" i="0" u="none" strike="noStrike" cap="none" normalizeH="0" baseline="0" dirty="0">
                <a:ln>
                  <a:noFill/>
                </a:ln>
                <a:solidFill>
                  <a:schemeClr val="tx1"/>
                </a:solidFill>
                <a:effectLst/>
                <a:latin typeface="Times New Roman" pitchFamily="18" charset="0"/>
                <a:ea typeface="Arial" pitchFamily="34" charset="0"/>
                <a:cs typeface="Times New Roman" pitchFamily="18" charset="0"/>
              </a:rPr>
              <a:t>ELECTRONICS AND COMMUNICATION ENGINEERING</a:t>
            </a:r>
            <a:endParaRPr kumimoji="0" lang="en-GB" sz="1800" b="0" i="0" u="none" strike="noStrike" cap="none" normalizeH="0" baseline="0" dirty="0">
              <a:ln>
                <a:noFill/>
              </a:ln>
              <a:solidFill>
                <a:schemeClr val="tx1"/>
              </a:solidFill>
              <a:effectLst/>
              <a:latin typeface="Arial" pitchFamily="34" charset="0"/>
              <a:cs typeface="Arial" pitchFamily="34" charset="0"/>
            </a:endParaRPr>
          </a:p>
        </p:txBody>
      </p:sp>
      <p:graphicFrame>
        <p:nvGraphicFramePr>
          <p:cNvPr id="16" name="Table 15"/>
          <p:cNvGraphicFramePr>
            <a:graphicFrameLocks noGrp="1"/>
          </p:cNvGraphicFramePr>
          <p:nvPr>
            <p:extLst>
              <p:ext uri="{D42A27DB-BD31-4B8C-83A1-F6EECF244321}">
                <p14:modId xmlns:p14="http://schemas.microsoft.com/office/powerpoint/2010/main" val="619491242"/>
              </p:ext>
            </p:extLst>
          </p:nvPr>
        </p:nvGraphicFramePr>
        <p:xfrm>
          <a:off x="3467100" y="3155935"/>
          <a:ext cx="4419600" cy="572771"/>
        </p:xfrm>
        <a:graphic>
          <a:graphicData uri="http://schemas.openxmlformats.org/drawingml/2006/table">
            <a:tbl>
              <a:tblPr firstRow="1" bandRow="1">
                <a:tableStyleId>{5C22544A-7EE6-4342-B048-85BDC9FD1C3A}</a:tableStyleId>
              </a:tblPr>
              <a:tblGrid>
                <a:gridCol w="1199606">
                  <a:extLst>
                    <a:ext uri="{9D8B030D-6E8A-4147-A177-3AD203B41FA5}">
                      <a16:colId xmlns:a16="http://schemas.microsoft.com/office/drawing/2014/main" val="20000"/>
                    </a:ext>
                  </a:extLst>
                </a:gridCol>
                <a:gridCol w="3219994">
                  <a:extLst>
                    <a:ext uri="{9D8B030D-6E8A-4147-A177-3AD203B41FA5}">
                      <a16:colId xmlns:a16="http://schemas.microsoft.com/office/drawing/2014/main" val="20001"/>
                    </a:ext>
                  </a:extLst>
                </a:gridCol>
              </a:tblGrid>
              <a:tr h="0">
                <a:tc>
                  <a:txBody>
                    <a:bodyPr/>
                    <a:lstStyle/>
                    <a:p>
                      <a:pPr marL="0" marR="0" algn="l">
                        <a:lnSpc>
                          <a:spcPct val="150000"/>
                        </a:lnSpc>
                        <a:spcBef>
                          <a:spcPts val="0"/>
                        </a:spcBef>
                        <a:spcAft>
                          <a:spcPts val="0"/>
                        </a:spcAft>
                      </a:pPr>
                      <a:r>
                        <a:rPr lang="en-US" sz="1400" b="1" dirty="0" smtClean="0">
                          <a:solidFill>
                            <a:srgbClr val="000000"/>
                          </a:solidFill>
                          <a:latin typeface="Times New Roman"/>
                          <a:ea typeface="Calibri"/>
                          <a:cs typeface="Times New Roman"/>
                        </a:rPr>
                        <a:t>17BTREC108</a:t>
                      </a:r>
                      <a:endParaRPr lang="en-US" sz="1400" b="1" dirty="0">
                        <a:latin typeface="Calibri"/>
                        <a:ea typeface="Calibri"/>
                        <a:cs typeface="Times New Roman"/>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l">
                        <a:lnSpc>
                          <a:spcPct val="150000"/>
                        </a:lnSpc>
                        <a:spcBef>
                          <a:spcPts val="0"/>
                        </a:spcBef>
                        <a:spcAft>
                          <a:spcPts val="0"/>
                        </a:spcAft>
                      </a:pPr>
                      <a:r>
                        <a:rPr lang="en-US" sz="1400" b="1" dirty="0" smtClean="0">
                          <a:solidFill>
                            <a:srgbClr val="000000"/>
                          </a:solidFill>
                          <a:latin typeface="Times New Roman"/>
                          <a:ea typeface="Calibri"/>
                          <a:cs typeface="Times New Roman"/>
                        </a:rPr>
                        <a:t>Sumukha</a:t>
                      </a:r>
                      <a:r>
                        <a:rPr lang="en-US" sz="1400" b="1" baseline="0" dirty="0" smtClean="0">
                          <a:solidFill>
                            <a:srgbClr val="000000"/>
                          </a:solidFill>
                          <a:latin typeface="Times New Roman"/>
                          <a:ea typeface="Calibri"/>
                          <a:cs typeface="Times New Roman"/>
                        </a:rPr>
                        <a:t> A</a:t>
                      </a:r>
                      <a:endParaRPr lang="en-US" sz="1400" b="1" dirty="0">
                        <a:latin typeface="Calibri"/>
                        <a:ea typeface="Calibri"/>
                        <a:cs typeface="Times New Roman"/>
                      </a:endParaRPr>
                    </a:p>
                  </a:txBody>
                  <a:tcPr marL="68580" marR="68580" marT="0" marB="0" anchor="ctr">
                    <a:lnL w="12700" cap="flat" cmpd="sng" algn="ctr">
                      <a:noFill/>
                      <a:prstDash val="solid"/>
                      <a:round/>
                      <a:headEnd type="none" w="med" len="med"/>
                      <a:tailEnd type="none" w="med" len="med"/>
                    </a:lnL>
                    <a:noFill/>
                  </a:tcPr>
                </a:tc>
                <a:extLst>
                  <a:ext uri="{0D108BD9-81ED-4DB2-BD59-A6C34878D82A}">
                    <a16:rowId xmlns:a16="http://schemas.microsoft.com/office/drawing/2014/main" val="10000"/>
                  </a:ext>
                </a:extLst>
              </a:tr>
              <a:tr h="0">
                <a:tc>
                  <a:txBody>
                    <a:bodyPr/>
                    <a:lstStyle/>
                    <a:p>
                      <a:pPr marL="0" marR="0" algn="l">
                        <a:lnSpc>
                          <a:spcPct val="150000"/>
                        </a:lnSpc>
                        <a:spcBef>
                          <a:spcPts val="0"/>
                        </a:spcBef>
                        <a:spcAft>
                          <a:spcPts val="0"/>
                        </a:spcAft>
                      </a:pPr>
                      <a:r>
                        <a:rPr lang="en-US" sz="1400" b="1" dirty="0" smtClean="0">
                          <a:solidFill>
                            <a:srgbClr val="000000"/>
                          </a:solidFill>
                          <a:latin typeface="Times New Roman"/>
                          <a:ea typeface="Calibri"/>
                          <a:cs typeface="Times New Roman"/>
                        </a:rPr>
                        <a:t>17BTREC006</a:t>
                      </a:r>
                      <a:endParaRPr lang="en-US" sz="1400" b="1" dirty="0">
                        <a:latin typeface="Calibri"/>
                        <a:ea typeface="Calibri"/>
                        <a:cs typeface="Times New Roman"/>
                      </a:endParaRPr>
                    </a:p>
                  </a:txBody>
                  <a:tcPr marL="68580" marR="68580" marT="0" marB="0" anchor="ctr">
                    <a:lnT w="12700" cap="flat" cmpd="sng" algn="ctr">
                      <a:noFill/>
                      <a:prstDash val="solid"/>
                      <a:round/>
                      <a:headEnd type="none" w="med" len="med"/>
                      <a:tailEnd type="none" w="med" len="med"/>
                    </a:lnT>
                    <a:noFill/>
                  </a:tcPr>
                </a:tc>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lang="en-US" sz="1400" b="1" dirty="0" smtClean="0">
                          <a:latin typeface="+mn-lt"/>
                          <a:ea typeface="Calibri"/>
                          <a:cs typeface="Times New Roman"/>
                        </a:rPr>
                        <a:t>Sai</a:t>
                      </a:r>
                      <a:r>
                        <a:rPr lang="en-US" sz="1400" b="1" baseline="0" dirty="0" smtClean="0">
                          <a:latin typeface="+mn-lt"/>
                          <a:ea typeface="Calibri"/>
                          <a:cs typeface="Times New Roman"/>
                        </a:rPr>
                        <a:t> </a:t>
                      </a:r>
                      <a:r>
                        <a:rPr lang="en-US" sz="1400" b="1" baseline="0" dirty="0" err="1" smtClean="0">
                          <a:latin typeface="+mn-lt"/>
                          <a:ea typeface="Calibri"/>
                          <a:cs typeface="Times New Roman"/>
                        </a:rPr>
                        <a:t>Ritwik</a:t>
                      </a:r>
                      <a:r>
                        <a:rPr lang="en-US" sz="1400" b="1" baseline="0" dirty="0" smtClean="0">
                          <a:latin typeface="+mn-lt"/>
                          <a:ea typeface="Calibri"/>
                          <a:cs typeface="Times New Roman"/>
                        </a:rPr>
                        <a:t> Reddy K</a:t>
                      </a:r>
                      <a:endParaRPr lang="en-US" sz="1400" b="1" dirty="0">
                        <a:latin typeface="+mn-lt"/>
                        <a:ea typeface="Calibri"/>
                        <a:cs typeface="Times New Roman"/>
                      </a:endParaRPr>
                    </a:p>
                  </a:txBody>
                  <a:tcPr marL="68580" marR="68580" marT="0" marB="0" anchor="ctr">
                    <a:noFill/>
                  </a:tcPr>
                </a:tc>
                <a:extLst>
                  <a:ext uri="{0D108BD9-81ED-4DB2-BD59-A6C34878D82A}">
                    <a16:rowId xmlns:a16="http://schemas.microsoft.com/office/drawing/2014/main" val="10001"/>
                  </a:ext>
                </a:extLst>
              </a:tr>
            </a:tbl>
          </a:graphicData>
        </a:graphic>
      </p:graphicFrame>
      <p:sp>
        <p:nvSpPr>
          <p:cNvPr id="17" name="TextBox 16"/>
          <p:cNvSpPr txBox="1"/>
          <p:nvPr/>
        </p:nvSpPr>
        <p:spPr>
          <a:xfrm>
            <a:off x="13010" y="4154328"/>
            <a:ext cx="9144000" cy="523220"/>
          </a:xfrm>
          <a:prstGeom prst="rect">
            <a:avLst/>
          </a:prstGeom>
          <a:noFill/>
        </p:spPr>
        <p:txBody>
          <a:bodyPr wrap="square" rtlCol="0">
            <a:spAutoFit/>
          </a:bodyPr>
          <a:lstStyle/>
          <a:p>
            <a:pPr algn="ctr"/>
            <a:r>
              <a:rPr lang="en-US" sz="1400" dirty="0"/>
              <a:t>Batch No. </a:t>
            </a:r>
            <a:r>
              <a:rPr lang="en-US" sz="1400" b="1" dirty="0"/>
              <a:t>Batch 2017-21/AY 2020-21/B7</a:t>
            </a:r>
          </a:p>
          <a:p>
            <a:pPr algn="ctr"/>
            <a:r>
              <a:rPr lang="en-US" sz="1400" dirty="0"/>
              <a:t>Date of Presentation:</a:t>
            </a:r>
            <a:r>
              <a:rPr lang="en-US" sz="1400" b="1" dirty="0"/>
              <a:t> </a:t>
            </a:r>
            <a:r>
              <a:rPr lang="en-US" sz="1400" b="1" dirty="0" smtClean="0"/>
              <a:t>04/06/2021</a:t>
            </a:r>
            <a:endParaRPr lang="en-US" sz="1400" dirty="0"/>
          </a:p>
        </p:txBody>
      </p:sp>
    </p:spTree>
    <p:extLst>
      <p:ext uri="{BB962C8B-B14F-4D97-AF65-F5344CB8AC3E}">
        <p14:creationId xmlns:p14="http://schemas.microsoft.com/office/powerpoint/2010/main" val="100674980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2819400" y="228600"/>
            <a:ext cx="4800600" cy="381000"/>
          </a:xfrm>
        </p:spPr>
        <p:txBody>
          <a:bodyPr>
            <a:normAutofit fontScale="90000"/>
          </a:bodyPr>
          <a:lstStyle/>
          <a:p>
            <a:r>
              <a:rPr lang="en-US" dirty="0" smtClean="0"/>
              <a:t>Methodology</a:t>
            </a:r>
            <a:endParaRPr lang="en-US" dirty="0"/>
          </a:p>
        </p:txBody>
      </p:sp>
      <p:sp>
        <p:nvSpPr>
          <p:cNvPr id="5" name="Date Placeholder 4"/>
          <p:cNvSpPr>
            <a:spLocks noGrp="1"/>
          </p:cNvSpPr>
          <p:nvPr>
            <p:ph type="dt" sz="quarter" idx="10"/>
          </p:nvPr>
        </p:nvSpPr>
        <p:spPr>
          <a:xfrm>
            <a:off x="0" y="6492875"/>
            <a:ext cx="2133600" cy="365125"/>
          </a:xfrm>
        </p:spPr>
        <p:txBody>
          <a:bodyPr/>
          <a:lstStyle/>
          <a:p>
            <a:pPr>
              <a:defRPr/>
            </a:pPr>
            <a:fld id="{A20F25DA-BBBC-41ED-936E-85BFC44D8DF5}" type="datetime1">
              <a:rPr lang="en-US"/>
              <a:pPr>
                <a:defRPr/>
              </a:pPr>
              <a:t>04-Jun-21</a:t>
            </a:fld>
            <a:endParaRPr lang="en-US" dirty="0"/>
          </a:p>
          <a:p>
            <a:pPr>
              <a:defRPr/>
            </a:pPr>
            <a:endParaRPr lang="en-US" dirty="0"/>
          </a:p>
        </p:txBody>
      </p:sp>
      <p:sp>
        <p:nvSpPr>
          <p:cNvPr id="6" name="Slide Number Placeholder 5"/>
          <p:cNvSpPr>
            <a:spLocks noGrp="1"/>
          </p:cNvSpPr>
          <p:nvPr>
            <p:ph type="sldNum" sz="quarter" idx="12"/>
          </p:nvPr>
        </p:nvSpPr>
        <p:spPr/>
        <p:txBody>
          <a:bodyPr/>
          <a:lstStyle/>
          <a:p>
            <a:pPr>
              <a:defRPr/>
            </a:pPr>
            <a:fld id="{1D92913B-A6D1-484B-AE6C-59C89748B491}" type="slidenum">
              <a:rPr lang="en-US" smtClean="0"/>
              <a:pPr>
                <a:defRPr/>
              </a:pPr>
              <a:t>10</a:t>
            </a:fld>
            <a:endParaRPr lang="en-US"/>
          </a:p>
        </p:txBody>
      </p:sp>
      <p:sp>
        <p:nvSpPr>
          <p:cNvPr id="7" name="Footer Placeholder 6"/>
          <p:cNvSpPr>
            <a:spLocks noGrp="1"/>
          </p:cNvSpPr>
          <p:nvPr>
            <p:ph type="ftr" sz="quarter" idx="11"/>
          </p:nvPr>
        </p:nvSpPr>
        <p:spPr>
          <a:xfrm>
            <a:off x="1447800" y="6356350"/>
            <a:ext cx="6781800" cy="365125"/>
          </a:xfrm>
        </p:spPr>
        <p:txBody>
          <a:bodyPr/>
          <a:lstStyle/>
          <a:p>
            <a:r>
              <a:rPr lang="en-US" dirty="0"/>
              <a:t>Department of Electronics &amp; Communication Engineering, Project Presentation, 2017 - 21 Batch</a:t>
            </a:r>
          </a:p>
        </p:txBody>
      </p:sp>
      <p:sp>
        <p:nvSpPr>
          <p:cNvPr id="8" name="Content Placeholder 2"/>
          <p:cNvSpPr txBox="1">
            <a:spLocks/>
          </p:cNvSpPr>
          <p:nvPr/>
        </p:nvSpPr>
        <p:spPr>
          <a:xfrm>
            <a:off x="228600" y="838200"/>
            <a:ext cx="8707438" cy="4770438"/>
          </a:xfrm>
          <a:prstGeom prst="rect">
            <a:avLst/>
          </a:prstGeom>
        </p:spPr>
        <p:txBody>
          <a:bodyPr/>
          <a:lstStyle/>
          <a:p>
            <a:endParaRPr lang="en-US" dirty="0"/>
          </a:p>
        </p:txBody>
      </p:sp>
      <p:pic>
        <p:nvPicPr>
          <p:cNvPr id="9" name="Picture 8" descr="A close up of a sign&#10;&#10;Description automatically generated">
            <a:extLst>
              <a:ext uri="{FF2B5EF4-FFF2-40B4-BE49-F238E27FC236}">
                <a16:creationId xmlns:a16="http://schemas.microsoft.com/office/drawing/2014/main" id="{78EA99D5-533C-4AB1-8919-6ADF13B1E22D}"/>
              </a:ext>
            </a:extLst>
          </p:cNvPr>
          <p:cNvPicPr>
            <a:picLocks noChangeAspect="1"/>
          </p:cNvPicPr>
          <p:nvPr/>
        </p:nvPicPr>
        <p:blipFill>
          <a:blip r:embed="rId2" cstate="print"/>
          <a:stretch>
            <a:fillRect/>
          </a:stretch>
        </p:blipFill>
        <p:spPr>
          <a:xfrm>
            <a:off x="0" y="0"/>
            <a:ext cx="3021519" cy="609600"/>
          </a:xfrm>
          <a:prstGeom prst="rect">
            <a:avLst/>
          </a:prstGeom>
        </p:spPr>
      </p:pic>
      <p:pic>
        <p:nvPicPr>
          <p:cNvPr id="10" name="Content Placeholder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9154" y="1273964"/>
            <a:ext cx="1371646" cy="4852199"/>
          </a:xfrm>
          <a:prstGeom prst="rect">
            <a:avLst/>
          </a:prstGeom>
        </p:spPr>
      </p:pic>
      <p:sp>
        <p:nvSpPr>
          <p:cNvPr id="11" name="Rectangle 10"/>
          <p:cNvSpPr/>
          <p:nvPr/>
        </p:nvSpPr>
        <p:spPr>
          <a:xfrm>
            <a:off x="558674" y="964093"/>
            <a:ext cx="2895600" cy="457200"/>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en-US" dirty="0" smtClean="0">
                <a:solidFill>
                  <a:schemeClr val="tx1"/>
                </a:solidFill>
              </a:rPr>
              <a:t>Cleaning Dataset</a:t>
            </a:r>
            <a:endParaRPr lang="en-US" dirty="0"/>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54274" y="1844037"/>
            <a:ext cx="5359652" cy="3721980"/>
          </a:xfrm>
          <a:prstGeom prst="rect">
            <a:avLst/>
          </a:prstGeom>
          <a:ln>
            <a:solidFill>
              <a:schemeClr val="accent2"/>
            </a:solidFill>
          </a:ln>
        </p:spPr>
      </p:pic>
      <p:sp>
        <p:nvSpPr>
          <p:cNvPr id="13" name="Rectangle 12"/>
          <p:cNvSpPr/>
          <p:nvPr/>
        </p:nvSpPr>
        <p:spPr>
          <a:xfrm>
            <a:off x="4627896" y="893412"/>
            <a:ext cx="3124200" cy="533400"/>
          </a:xfrm>
          <a:prstGeom prst="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r>
              <a:rPr lang="en-US" dirty="0" smtClean="0">
                <a:solidFill>
                  <a:schemeClr val="tx1"/>
                </a:solidFill>
              </a:rPr>
              <a:t>Getting Clusters</a:t>
            </a:r>
            <a:endParaRPr lang="en-US" dirty="0">
              <a:solidFill>
                <a:schemeClr val="tx1"/>
              </a:solidFill>
            </a:endParaRPr>
          </a:p>
        </p:txBody>
      </p:sp>
    </p:spTree>
    <p:extLst>
      <p:ext uri="{BB962C8B-B14F-4D97-AF65-F5344CB8AC3E}">
        <p14:creationId xmlns:p14="http://schemas.microsoft.com/office/powerpoint/2010/main" val="80712685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2819400" y="228600"/>
            <a:ext cx="4800600" cy="381000"/>
          </a:xfrm>
        </p:spPr>
        <p:txBody>
          <a:bodyPr>
            <a:normAutofit fontScale="90000"/>
          </a:bodyPr>
          <a:lstStyle/>
          <a:p>
            <a:r>
              <a:rPr lang="en-US" dirty="0" smtClean="0"/>
              <a:t>Methodology</a:t>
            </a:r>
            <a:endParaRPr lang="en-US" dirty="0"/>
          </a:p>
        </p:txBody>
      </p:sp>
      <p:sp>
        <p:nvSpPr>
          <p:cNvPr id="5" name="Date Placeholder 4"/>
          <p:cNvSpPr>
            <a:spLocks noGrp="1"/>
          </p:cNvSpPr>
          <p:nvPr>
            <p:ph type="dt" sz="quarter" idx="10"/>
          </p:nvPr>
        </p:nvSpPr>
        <p:spPr>
          <a:xfrm>
            <a:off x="0" y="6492875"/>
            <a:ext cx="2133600" cy="365125"/>
          </a:xfrm>
        </p:spPr>
        <p:txBody>
          <a:bodyPr/>
          <a:lstStyle/>
          <a:p>
            <a:pPr>
              <a:defRPr/>
            </a:pPr>
            <a:fld id="{A20F25DA-BBBC-41ED-936E-85BFC44D8DF5}" type="datetime1">
              <a:rPr lang="en-US"/>
              <a:pPr>
                <a:defRPr/>
              </a:pPr>
              <a:t>04-Jun-21</a:t>
            </a:fld>
            <a:endParaRPr lang="en-US" dirty="0"/>
          </a:p>
        </p:txBody>
      </p:sp>
      <p:sp>
        <p:nvSpPr>
          <p:cNvPr id="6" name="Slide Number Placeholder 5"/>
          <p:cNvSpPr>
            <a:spLocks noGrp="1"/>
          </p:cNvSpPr>
          <p:nvPr>
            <p:ph type="sldNum" sz="quarter" idx="12"/>
          </p:nvPr>
        </p:nvSpPr>
        <p:spPr/>
        <p:txBody>
          <a:bodyPr/>
          <a:lstStyle/>
          <a:p>
            <a:pPr>
              <a:defRPr/>
            </a:pPr>
            <a:fld id="{1D92913B-A6D1-484B-AE6C-59C89748B491}" type="slidenum">
              <a:rPr lang="en-US" smtClean="0"/>
              <a:pPr>
                <a:defRPr/>
              </a:pPr>
              <a:t>11</a:t>
            </a:fld>
            <a:endParaRPr lang="en-US"/>
          </a:p>
        </p:txBody>
      </p:sp>
      <p:sp>
        <p:nvSpPr>
          <p:cNvPr id="7" name="Footer Placeholder 6"/>
          <p:cNvSpPr>
            <a:spLocks noGrp="1"/>
          </p:cNvSpPr>
          <p:nvPr>
            <p:ph type="ftr" sz="quarter" idx="11"/>
          </p:nvPr>
        </p:nvSpPr>
        <p:spPr>
          <a:xfrm>
            <a:off x="1447800" y="6356350"/>
            <a:ext cx="6781800" cy="365125"/>
          </a:xfrm>
        </p:spPr>
        <p:txBody>
          <a:bodyPr/>
          <a:lstStyle/>
          <a:p>
            <a:r>
              <a:rPr lang="en-US" dirty="0"/>
              <a:t>Department of Electronics &amp; Communication Engineering, Project Presentation, 2017 - 21 Batch</a:t>
            </a:r>
          </a:p>
        </p:txBody>
      </p:sp>
      <p:sp>
        <p:nvSpPr>
          <p:cNvPr id="8" name="Content Placeholder 2"/>
          <p:cNvSpPr txBox="1">
            <a:spLocks/>
          </p:cNvSpPr>
          <p:nvPr/>
        </p:nvSpPr>
        <p:spPr>
          <a:xfrm>
            <a:off x="228600" y="838200"/>
            <a:ext cx="8707438" cy="4770438"/>
          </a:xfrm>
          <a:prstGeom prst="rect">
            <a:avLst/>
          </a:prstGeom>
        </p:spPr>
        <p:txBody>
          <a:bodyPr/>
          <a:lstStyle/>
          <a:p>
            <a:endParaRPr lang="en-US" dirty="0"/>
          </a:p>
        </p:txBody>
      </p:sp>
      <p:pic>
        <p:nvPicPr>
          <p:cNvPr id="9" name="Picture 8" descr="A close up of a sign&#10;&#10;Description automatically generated">
            <a:extLst>
              <a:ext uri="{FF2B5EF4-FFF2-40B4-BE49-F238E27FC236}">
                <a16:creationId xmlns:a16="http://schemas.microsoft.com/office/drawing/2014/main" id="{78EA99D5-533C-4AB1-8919-6ADF13B1E22D}"/>
              </a:ext>
            </a:extLst>
          </p:cNvPr>
          <p:cNvPicPr>
            <a:picLocks noChangeAspect="1"/>
          </p:cNvPicPr>
          <p:nvPr/>
        </p:nvPicPr>
        <p:blipFill>
          <a:blip r:embed="rId2" cstate="print"/>
          <a:stretch>
            <a:fillRect/>
          </a:stretch>
        </p:blipFill>
        <p:spPr>
          <a:xfrm>
            <a:off x="0" y="0"/>
            <a:ext cx="3021519" cy="609600"/>
          </a:xfrm>
          <a:prstGeom prst="rect">
            <a:avLst/>
          </a:prstGeom>
        </p:spPr>
      </p:pic>
      <p:pic>
        <p:nvPicPr>
          <p:cNvPr id="12" name="Content Placeholder 1"/>
          <p:cNvPicPr>
            <a:picLocks noChangeAspect="1"/>
          </p:cNvPicPr>
          <p:nvPr/>
        </p:nvPicPr>
        <p:blipFill>
          <a:blip r:embed="rId3"/>
          <a:stretch>
            <a:fillRect/>
          </a:stretch>
        </p:blipFill>
        <p:spPr>
          <a:xfrm>
            <a:off x="457200" y="1676400"/>
            <a:ext cx="8373078" cy="4446864"/>
          </a:xfrm>
          <a:prstGeom prst="rect">
            <a:avLst/>
          </a:prstGeom>
        </p:spPr>
      </p:pic>
      <p:sp>
        <p:nvSpPr>
          <p:cNvPr id="13" name="Rectangle 12"/>
          <p:cNvSpPr/>
          <p:nvPr/>
        </p:nvSpPr>
        <p:spPr>
          <a:xfrm>
            <a:off x="228600" y="1064941"/>
            <a:ext cx="37338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u="sng" dirty="0" smtClean="0">
                <a:solidFill>
                  <a:schemeClr val="tx1"/>
                </a:solidFill>
              </a:rPr>
              <a:t>Working of K Means algorithm</a:t>
            </a:r>
            <a:endParaRPr lang="en-US" sz="2000" u="sng" dirty="0">
              <a:solidFill>
                <a:schemeClr val="tx1"/>
              </a:solidFill>
            </a:endParaRPr>
          </a:p>
        </p:txBody>
      </p:sp>
    </p:spTree>
    <p:extLst>
      <p:ext uri="{BB962C8B-B14F-4D97-AF65-F5344CB8AC3E}">
        <p14:creationId xmlns:p14="http://schemas.microsoft.com/office/powerpoint/2010/main" val="283702430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9" name="Title 1"/>
          <p:cNvSpPr>
            <a:spLocks noGrp="1"/>
          </p:cNvSpPr>
          <p:nvPr>
            <p:ph type="title"/>
          </p:nvPr>
        </p:nvSpPr>
        <p:spPr>
          <a:xfrm>
            <a:off x="3021519" y="0"/>
            <a:ext cx="4229100" cy="624683"/>
          </a:xfrm>
        </p:spPr>
        <p:txBody>
          <a:bodyPr>
            <a:normAutofit fontScale="90000"/>
          </a:bodyPr>
          <a:lstStyle/>
          <a:p>
            <a:r>
              <a:rPr lang="en-US" sz="3600" dirty="0" smtClean="0"/>
              <a:t>Development-Software</a:t>
            </a:r>
            <a:endParaRPr lang="en-US" dirty="0" smtClean="0"/>
          </a:p>
        </p:txBody>
      </p:sp>
      <p:sp>
        <p:nvSpPr>
          <p:cNvPr id="1048600" name="Date Placeholder 4"/>
          <p:cNvSpPr>
            <a:spLocks noGrp="1"/>
          </p:cNvSpPr>
          <p:nvPr>
            <p:ph type="dt" sz="half" idx="10"/>
          </p:nvPr>
        </p:nvSpPr>
        <p:spPr>
          <a:xfrm>
            <a:off x="152400" y="6356350"/>
            <a:ext cx="2133600" cy="365125"/>
          </a:xfrm>
        </p:spPr>
        <p:txBody>
          <a:bodyPr/>
          <a:lstStyle/>
          <a:p>
            <a:fld id="{A20F25DA-BBBC-41ED-936E-85BFC44D8DF5}" type="datetime1">
              <a:rPr lang="en-US"/>
              <a:pPr/>
              <a:t>04-Jun-21</a:t>
            </a:fld>
            <a:endParaRPr lang="en-US" dirty="0"/>
          </a:p>
          <a:p>
            <a:endParaRPr lang="en-US" dirty="0"/>
          </a:p>
        </p:txBody>
      </p:sp>
      <p:sp>
        <p:nvSpPr>
          <p:cNvPr id="1048602" name="Footer Placeholder 6"/>
          <p:cNvSpPr>
            <a:spLocks noGrp="1"/>
          </p:cNvSpPr>
          <p:nvPr>
            <p:ph type="ftr" sz="quarter" idx="11"/>
          </p:nvPr>
        </p:nvSpPr>
        <p:spPr>
          <a:xfrm>
            <a:off x="1219200" y="6356350"/>
            <a:ext cx="7162800" cy="365125"/>
          </a:xfrm>
        </p:spPr>
        <p:txBody>
          <a:bodyPr/>
          <a:lstStyle/>
          <a:p>
            <a:r>
              <a:rPr lang="en-US" dirty="0"/>
              <a:t>Department of Electronics &amp; Communication Engineering, Project Presentation, 2017 - 21 Batch</a:t>
            </a:r>
          </a:p>
        </p:txBody>
      </p:sp>
      <p:sp>
        <p:nvSpPr>
          <p:cNvPr id="1048601" name="Slide Number Placeholder 5"/>
          <p:cNvSpPr>
            <a:spLocks noGrp="1"/>
          </p:cNvSpPr>
          <p:nvPr>
            <p:ph type="sldNum" sz="quarter" idx="12"/>
          </p:nvPr>
        </p:nvSpPr>
        <p:spPr/>
        <p:txBody>
          <a:bodyPr/>
          <a:lstStyle/>
          <a:p>
            <a:fld id="{1D92913B-A6D1-484B-AE6C-59C89748B491}" type="slidenum">
              <a:rPr lang="en-US" smtClean="0"/>
              <a:t>12</a:t>
            </a:fld>
            <a:endParaRPr lang="en-US"/>
          </a:p>
        </p:txBody>
      </p:sp>
      <p:sp>
        <p:nvSpPr>
          <p:cNvPr id="1048603" name="Content Placeholder 2"/>
          <p:cNvSpPr txBox="1"/>
          <p:nvPr/>
        </p:nvSpPr>
        <p:spPr>
          <a:xfrm>
            <a:off x="218281" y="792955"/>
            <a:ext cx="8707438" cy="5135563"/>
          </a:xfrm>
          <a:prstGeom prst="rect">
            <a:avLst/>
          </a:prstGeom>
        </p:spPr>
        <p:txBody>
          <a:bodyPr/>
          <a:lstStyle/>
          <a:p>
            <a:pPr marL="457200" indent="-457200">
              <a:lnSpc>
                <a:spcPct val="150000"/>
              </a:lnSpc>
            </a:pPr>
            <a:r>
              <a:rPr lang="en-US" sz="3200" dirty="0">
                <a:latin typeface="+mn-lt"/>
                <a:cs typeface="+mn-cs"/>
              </a:rPr>
              <a:t/>
            </a:r>
            <a:br>
              <a:rPr lang="en-US" sz="3200" dirty="0">
                <a:latin typeface="+mn-lt"/>
                <a:cs typeface="+mn-cs"/>
              </a:rPr>
            </a:br>
            <a:r>
              <a:rPr lang="en-US" sz="3200" dirty="0">
                <a:latin typeface="+mn-lt"/>
                <a:cs typeface="+mn-cs"/>
              </a:rPr>
              <a:t> </a:t>
            </a:r>
          </a:p>
        </p:txBody>
      </p:sp>
      <p:pic>
        <p:nvPicPr>
          <p:cNvPr id="2097154" name="Picture 8" descr="A close up of a sign  Description automatically generated"/>
          <p:cNvPicPr>
            <a:picLocks noChangeAspect="1"/>
          </p:cNvPicPr>
          <p:nvPr/>
        </p:nvPicPr>
        <p:blipFill>
          <a:blip r:embed="rId2" cstate="print"/>
          <a:stretch>
            <a:fillRect/>
          </a:stretch>
        </p:blipFill>
        <p:spPr>
          <a:xfrm>
            <a:off x="0" y="0"/>
            <a:ext cx="3021519" cy="609600"/>
          </a:xfrm>
          <a:prstGeom prst="rect">
            <a:avLst/>
          </a:prstGeom>
        </p:spPr>
      </p:pic>
      <p:sp>
        <p:nvSpPr>
          <p:cNvPr id="3" name="Content Placeholder 2"/>
          <p:cNvSpPr>
            <a:spLocks noGrp="1"/>
          </p:cNvSpPr>
          <p:nvPr>
            <p:ph idx="1"/>
          </p:nvPr>
        </p:nvSpPr>
        <p:spPr>
          <a:xfrm>
            <a:off x="457200" y="884244"/>
            <a:ext cx="8229600" cy="5241920"/>
          </a:xfrm>
        </p:spPr>
        <p:txBody>
          <a:bodyPr>
            <a:normAutofit/>
          </a:bodyPr>
          <a:lstStyle/>
          <a:p>
            <a:pPr algn="just"/>
            <a:r>
              <a:rPr lang="en-US" sz="2000" dirty="0"/>
              <a:t>IDE – Jupyter </a:t>
            </a:r>
            <a:r>
              <a:rPr lang="en-US" sz="2000" dirty="0" smtClean="0"/>
              <a:t>Notebook</a:t>
            </a:r>
          </a:p>
          <a:p>
            <a:pPr lvl="1" algn="just"/>
            <a:r>
              <a:rPr lang="en-US" sz="1800" dirty="0"/>
              <a:t>A notebook integrates code and its output into a single document that combines visualizations, narrative text, mathematical equations, and other rich media</a:t>
            </a:r>
            <a:r>
              <a:rPr lang="en-US" sz="1800" dirty="0" smtClean="0"/>
              <a:t>.</a:t>
            </a:r>
          </a:p>
          <a:p>
            <a:pPr marL="457200" lvl="1" indent="0" algn="just">
              <a:buNone/>
            </a:pPr>
            <a:endParaRPr lang="en-US" sz="1800" dirty="0" smtClean="0"/>
          </a:p>
          <a:p>
            <a:pPr algn="just"/>
            <a:r>
              <a:rPr lang="en-US" sz="2000" dirty="0" smtClean="0"/>
              <a:t>Anaconda</a:t>
            </a:r>
          </a:p>
          <a:p>
            <a:pPr lvl="1" algn="just"/>
            <a:r>
              <a:rPr lang="en-US" sz="1800" dirty="0" smtClean="0"/>
              <a:t>Anaconda</a:t>
            </a:r>
            <a:r>
              <a:rPr lang="en-US" sz="1800" dirty="0"/>
              <a:t> is a free and open-source distribution of the programming languages Python and </a:t>
            </a:r>
            <a:r>
              <a:rPr lang="en-US" sz="1800" dirty="0" smtClean="0"/>
              <a:t>R.</a:t>
            </a:r>
            <a:r>
              <a:rPr lang="en-US" sz="1800" dirty="0"/>
              <a:t> The distribution comes with the Python interpreter and various packages related to machine learning and data science</a:t>
            </a:r>
            <a:r>
              <a:rPr lang="en-US" sz="1800" dirty="0" smtClean="0"/>
              <a:t>.</a:t>
            </a:r>
          </a:p>
          <a:p>
            <a:pPr lvl="1" algn="just"/>
            <a:endParaRPr lang="en-US" sz="1800" dirty="0"/>
          </a:p>
          <a:p>
            <a:pPr algn="just"/>
            <a:r>
              <a:rPr lang="en-US" sz="2000" dirty="0" smtClean="0"/>
              <a:t>Programing language – Python  3.8.5</a:t>
            </a:r>
          </a:p>
          <a:p>
            <a:pPr lvl="1" algn="just"/>
            <a:r>
              <a:rPr lang="en-US" sz="1800" dirty="0"/>
              <a:t>Python is an interpreted, object-oriented, high-level programming language with dynamic semantics. Its high-level built in data structures, combined with dynamic </a:t>
            </a:r>
            <a:r>
              <a:rPr lang="en-US" sz="1800" dirty="0" smtClean="0"/>
              <a:t>typing</a:t>
            </a:r>
            <a:r>
              <a:rPr lang="en-US" sz="1900" dirty="0" smtClean="0"/>
              <a:t>.</a:t>
            </a:r>
            <a:endParaRPr lang="en-US" sz="1900" dirty="0"/>
          </a:p>
        </p:txBody>
      </p:sp>
      <p:pic>
        <p:nvPicPr>
          <p:cNvPr id="4" name="Picture 3"/>
          <p:cNvPicPr>
            <a:picLocks noChangeAspect="1"/>
          </p:cNvPicPr>
          <p:nvPr/>
        </p:nvPicPr>
        <p:blipFill rotWithShape="1">
          <a:blip r:embed="rId3"/>
          <a:srcRect l="1688" t="16456" r="3797" b="16456"/>
          <a:stretch/>
        </p:blipFill>
        <p:spPr>
          <a:xfrm>
            <a:off x="7575514" y="792955"/>
            <a:ext cx="506971" cy="479812"/>
          </a:xfrm>
          <a:prstGeom prst="rect">
            <a:avLst/>
          </a:prstGeom>
        </p:spPr>
      </p:pic>
      <p:pic>
        <p:nvPicPr>
          <p:cNvPr id="6" name="Picture 5"/>
          <p:cNvPicPr>
            <a:picLocks noChangeAspect="1"/>
          </p:cNvPicPr>
          <p:nvPr/>
        </p:nvPicPr>
        <p:blipFill>
          <a:blip r:embed="rId4"/>
          <a:stretch>
            <a:fillRect/>
          </a:stretch>
        </p:blipFill>
        <p:spPr>
          <a:xfrm>
            <a:off x="7081286" y="2195381"/>
            <a:ext cx="1495425" cy="504785"/>
          </a:xfrm>
          <a:prstGeom prst="rect">
            <a:avLst/>
          </a:prstGeom>
        </p:spPr>
      </p:pic>
      <p:pic>
        <p:nvPicPr>
          <p:cNvPr id="7" name="Picture 6"/>
          <p:cNvPicPr>
            <a:picLocks noChangeAspect="1"/>
          </p:cNvPicPr>
          <p:nvPr/>
        </p:nvPicPr>
        <p:blipFill>
          <a:blip r:embed="rId5"/>
          <a:stretch>
            <a:fillRect/>
          </a:stretch>
        </p:blipFill>
        <p:spPr>
          <a:xfrm>
            <a:off x="7067169" y="3810000"/>
            <a:ext cx="1619631" cy="683389"/>
          </a:xfrm>
          <a:prstGeom prst="rect">
            <a:avLst/>
          </a:prstGeom>
        </p:spPr>
      </p:pic>
    </p:spTree>
    <p:extLst>
      <p:ext uri="{BB962C8B-B14F-4D97-AF65-F5344CB8AC3E}">
        <p14:creationId xmlns:p14="http://schemas.microsoft.com/office/powerpoint/2010/main" val="73607019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9" name="Title 1"/>
          <p:cNvSpPr>
            <a:spLocks noGrp="1"/>
          </p:cNvSpPr>
          <p:nvPr>
            <p:ph type="title"/>
          </p:nvPr>
        </p:nvSpPr>
        <p:spPr>
          <a:xfrm>
            <a:off x="3021518" y="0"/>
            <a:ext cx="5665281" cy="624683"/>
          </a:xfrm>
        </p:spPr>
        <p:txBody>
          <a:bodyPr>
            <a:noAutofit/>
          </a:bodyPr>
          <a:lstStyle/>
          <a:p>
            <a:r>
              <a:rPr lang="en-US" sz="2800" dirty="0"/>
              <a:t>Performance Analysis </a:t>
            </a:r>
            <a:r>
              <a:rPr lang="en-US" sz="2800" dirty="0" smtClean="0"/>
              <a:t>in </a:t>
            </a:r>
            <a:r>
              <a:rPr lang="en-US" sz="2800" dirty="0"/>
              <a:t>Simulation</a:t>
            </a:r>
            <a:endParaRPr lang="en-US" sz="2800" dirty="0" smtClean="0"/>
          </a:p>
        </p:txBody>
      </p:sp>
      <p:sp>
        <p:nvSpPr>
          <p:cNvPr id="1048600" name="Date Placeholder 4"/>
          <p:cNvSpPr>
            <a:spLocks noGrp="1"/>
          </p:cNvSpPr>
          <p:nvPr>
            <p:ph type="dt" sz="half" idx="10"/>
          </p:nvPr>
        </p:nvSpPr>
        <p:spPr>
          <a:xfrm>
            <a:off x="152400" y="6417373"/>
            <a:ext cx="2133600" cy="365125"/>
          </a:xfrm>
        </p:spPr>
        <p:txBody>
          <a:bodyPr/>
          <a:lstStyle/>
          <a:p>
            <a:fld id="{A20F25DA-BBBC-41ED-936E-85BFC44D8DF5}" type="datetime1">
              <a:rPr lang="en-US"/>
              <a:pPr/>
              <a:t>04-Jun-21</a:t>
            </a:fld>
            <a:endParaRPr lang="en-US" dirty="0"/>
          </a:p>
          <a:p>
            <a:endParaRPr lang="en-US" dirty="0"/>
          </a:p>
        </p:txBody>
      </p:sp>
      <p:sp>
        <p:nvSpPr>
          <p:cNvPr id="1048602" name="Footer Placeholder 6"/>
          <p:cNvSpPr>
            <a:spLocks noGrp="1"/>
          </p:cNvSpPr>
          <p:nvPr>
            <p:ph type="ftr" sz="quarter" idx="11"/>
          </p:nvPr>
        </p:nvSpPr>
        <p:spPr>
          <a:xfrm>
            <a:off x="1219200" y="6356350"/>
            <a:ext cx="7162800" cy="365125"/>
          </a:xfrm>
        </p:spPr>
        <p:txBody>
          <a:bodyPr/>
          <a:lstStyle/>
          <a:p>
            <a:r>
              <a:rPr lang="en-US" dirty="0"/>
              <a:t>Department of Electronics &amp; Communication Engineering, Project Presentation, 2017 - 21 Batch</a:t>
            </a:r>
          </a:p>
        </p:txBody>
      </p:sp>
      <p:sp>
        <p:nvSpPr>
          <p:cNvPr id="1048601" name="Slide Number Placeholder 5"/>
          <p:cNvSpPr>
            <a:spLocks noGrp="1"/>
          </p:cNvSpPr>
          <p:nvPr>
            <p:ph type="sldNum" sz="quarter" idx="12"/>
          </p:nvPr>
        </p:nvSpPr>
        <p:spPr/>
        <p:txBody>
          <a:bodyPr/>
          <a:lstStyle/>
          <a:p>
            <a:fld id="{1D92913B-A6D1-484B-AE6C-59C89748B491}" type="slidenum">
              <a:rPr lang="en-US" smtClean="0"/>
              <a:t>13</a:t>
            </a:fld>
            <a:endParaRPr lang="en-US"/>
          </a:p>
        </p:txBody>
      </p:sp>
      <p:sp>
        <p:nvSpPr>
          <p:cNvPr id="1048603" name="Content Placeholder 2"/>
          <p:cNvSpPr txBox="1"/>
          <p:nvPr/>
        </p:nvSpPr>
        <p:spPr>
          <a:xfrm>
            <a:off x="218281" y="792955"/>
            <a:ext cx="8707438" cy="5135563"/>
          </a:xfrm>
          <a:prstGeom prst="rect">
            <a:avLst/>
          </a:prstGeom>
        </p:spPr>
        <p:txBody>
          <a:bodyPr/>
          <a:lstStyle/>
          <a:p>
            <a:pPr marL="457200" indent="-457200">
              <a:lnSpc>
                <a:spcPct val="150000"/>
              </a:lnSpc>
            </a:pPr>
            <a:r>
              <a:rPr lang="en-US" sz="3200" dirty="0">
                <a:latin typeface="+mn-lt"/>
                <a:cs typeface="+mn-cs"/>
              </a:rPr>
              <a:t/>
            </a:r>
            <a:br>
              <a:rPr lang="en-US" sz="3200" dirty="0">
                <a:latin typeface="+mn-lt"/>
                <a:cs typeface="+mn-cs"/>
              </a:rPr>
            </a:br>
            <a:r>
              <a:rPr lang="en-US" sz="3200" dirty="0">
                <a:latin typeface="+mn-lt"/>
                <a:cs typeface="+mn-cs"/>
              </a:rPr>
              <a:t> </a:t>
            </a:r>
          </a:p>
        </p:txBody>
      </p:sp>
      <p:pic>
        <p:nvPicPr>
          <p:cNvPr id="2097154" name="Picture 8" descr="A close up of a sign  Description automatically generated"/>
          <p:cNvPicPr>
            <a:picLocks noChangeAspect="1"/>
          </p:cNvPicPr>
          <p:nvPr/>
        </p:nvPicPr>
        <p:blipFill>
          <a:blip r:embed="rId2" cstate="print"/>
          <a:stretch>
            <a:fillRect/>
          </a:stretch>
        </p:blipFill>
        <p:spPr>
          <a:xfrm>
            <a:off x="0" y="0"/>
            <a:ext cx="3021519" cy="609600"/>
          </a:xfrm>
          <a:prstGeom prst="rect">
            <a:avLst/>
          </a:prstGeom>
        </p:spPr>
      </p:pic>
      <p:pic>
        <p:nvPicPr>
          <p:cNvPr id="2" name="Content Placeholder 1"/>
          <p:cNvPicPr>
            <a:picLocks noGrp="1" noChangeAspect="1"/>
          </p:cNvPicPr>
          <p:nvPr>
            <p:ph idx="1"/>
          </p:nvPr>
        </p:nvPicPr>
        <p:blipFill>
          <a:blip r:embed="rId3"/>
          <a:stretch>
            <a:fillRect/>
          </a:stretch>
        </p:blipFill>
        <p:spPr>
          <a:xfrm>
            <a:off x="457200" y="722775"/>
            <a:ext cx="8229600" cy="1615946"/>
          </a:xfrm>
          <a:prstGeom prst="rect">
            <a:avLst/>
          </a:prstGeom>
          <a:ln>
            <a:solidFill>
              <a:schemeClr val="tx2">
                <a:lumMod val="60000"/>
                <a:lumOff val="40000"/>
              </a:schemeClr>
            </a:solidFill>
          </a:ln>
        </p:spPr>
      </p:pic>
      <p:sp>
        <p:nvSpPr>
          <p:cNvPr id="8" name="Rectangle 7"/>
          <p:cNvSpPr/>
          <p:nvPr/>
        </p:nvSpPr>
        <p:spPr>
          <a:xfrm>
            <a:off x="457200" y="2341418"/>
            <a:ext cx="2286000" cy="296864"/>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en-US" dirty="0" smtClean="0">
                <a:solidFill>
                  <a:schemeClr val="tx1"/>
                </a:solidFill>
              </a:rPr>
              <a:t>Individual Clusters</a:t>
            </a:r>
            <a:endParaRPr lang="en-US" dirty="0"/>
          </a:p>
        </p:txBody>
      </p:sp>
      <p:pic>
        <p:nvPicPr>
          <p:cNvPr id="9" name="Picture 8"/>
          <p:cNvPicPr>
            <a:picLocks noChangeAspect="1"/>
          </p:cNvPicPr>
          <p:nvPr/>
        </p:nvPicPr>
        <p:blipFill>
          <a:blip r:embed="rId4"/>
          <a:stretch>
            <a:fillRect/>
          </a:stretch>
        </p:blipFill>
        <p:spPr>
          <a:xfrm>
            <a:off x="2209800" y="2687444"/>
            <a:ext cx="6476999" cy="3392202"/>
          </a:xfrm>
          <a:prstGeom prst="rect">
            <a:avLst/>
          </a:prstGeom>
          <a:ln>
            <a:solidFill>
              <a:schemeClr val="accent2"/>
            </a:solidFill>
          </a:ln>
        </p:spPr>
      </p:pic>
      <p:sp>
        <p:nvSpPr>
          <p:cNvPr id="10" name="Rectangle 9"/>
          <p:cNvSpPr/>
          <p:nvPr/>
        </p:nvSpPr>
        <p:spPr>
          <a:xfrm>
            <a:off x="661639" y="5546711"/>
            <a:ext cx="1520283" cy="529635"/>
          </a:xfrm>
          <a:prstGeom prst="rect">
            <a:avLst/>
          </a:prstGeom>
          <a:ln w="3175"/>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smtClean="0">
                <a:solidFill>
                  <a:schemeClr val="tx1"/>
                </a:solidFill>
              </a:rPr>
              <a:t>Data Clusters</a:t>
            </a:r>
            <a:endParaRPr lang="en-US" dirty="0">
              <a:solidFill>
                <a:schemeClr val="tx1"/>
              </a:solidFill>
            </a:endParaRPr>
          </a:p>
        </p:txBody>
      </p:sp>
    </p:spTree>
    <p:extLst>
      <p:ext uri="{BB962C8B-B14F-4D97-AF65-F5344CB8AC3E}">
        <p14:creationId xmlns:p14="http://schemas.microsoft.com/office/powerpoint/2010/main" val="118541323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9" name="Title 1"/>
          <p:cNvSpPr>
            <a:spLocks noGrp="1"/>
          </p:cNvSpPr>
          <p:nvPr>
            <p:ph type="title"/>
          </p:nvPr>
        </p:nvSpPr>
        <p:spPr>
          <a:xfrm>
            <a:off x="3021518" y="0"/>
            <a:ext cx="5665281" cy="624683"/>
          </a:xfrm>
        </p:spPr>
        <p:txBody>
          <a:bodyPr>
            <a:noAutofit/>
          </a:bodyPr>
          <a:lstStyle/>
          <a:p>
            <a:r>
              <a:rPr lang="en-US" sz="2800" dirty="0"/>
              <a:t>Performance Analysis </a:t>
            </a:r>
            <a:r>
              <a:rPr lang="en-US" sz="2800" dirty="0" smtClean="0"/>
              <a:t>in </a:t>
            </a:r>
            <a:r>
              <a:rPr lang="en-US" sz="2800" dirty="0"/>
              <a:t>Simulation</a:t>
            </a:r>
            <a:endParaRPr lang="en-US" sz="2800" dirty="0" smtClean="0"/>
          </a:p>
        </p:txBody>
      </p:sp>
      <p:sp>
        <p:nvSpPr>
          <p:cNvPr id="1048600" name="Date Placeholder 4"/>
          <p:cNvSpPr>
            <a:spLocks noGrp="1"/>
          </p:cNvSpPr>
          <p:nvPr>
            <p:ph type="dt" sz="half" idx="10"/>
          </p:nvPr>
        </p:nvSpPr>
        <p:spPr>
          <a:xfrm>
            <a:off x="152400" y="6356349"/>
            <a:ext cx="2133600" cy="365125"/>
          </a:xfrm>
        </p:spPr>
        <p:txBody>
          <a:bodyPr/>
          <a:lstStyle/>
          <a:p>
            <a:fld id="{A20F25DA-BBBC-41ED-936E-85BFC44D8DF5}" type="datetime1">
              <a:rPr lang="en-US"/>
              <a:pPr/>
              <a:t>04-Jun-21</a:t>
            </a:fld>
            <a:endParaRPr lang="en-US" dirty="0"/>
          </a:p>
        </p:txBody>
      </p:sp>
      <p:sp>
        <p:nvSpPr>
          <p:cNvPr id="1048602" name="Footer Placeholder 6"/>
          <p:cNvSpPr>
            <a:spLocks noGrp="1"/>
          </p:cNvSpPr>
          <p:nvPr>
            <p:ph type="ftr" sz="quarter" idx="11"/>
          </p:nvPr>
        </p:nvSpPr>
        <p:spPr>
          <a:xfrm>
            <a:off x="1219200" y="6356350"/>
            <a:ext cx="7162800" cy="365125"/>
          </a:xfrm>
        </p:spPr>
        <p:txBody>
          <a:bodyPr/>
          <a:lstStyle/>
          <a:p>
            <a:r>
              <a:rPr lang="en-US" dirty="0"/>
              <a:t>Department of Electronics &amp; Communication Engineering, Project Presentation, 2017 - 21 Batch</a:t>
            </a:r>
          </a:p>
        </p:txBody>
      </p:sp>
      <p:sp>
        <p:nvSpPr>
          <p:cNvPr id="1048601" name="Slide Number Placeholder 5"/>
          <p:cNvSpPr>
            <a:spLocks noGrp="1"/>
          </p:cNvSpPr>
          <p:nvPr>
            <p:ph type="sldNum" sz="quarter" idx="12"/>
          </p:nvPr>
        </p:nvSpPr>
        <p:spPr/>
        <p:txBody>
          <a:bodyPr/>
          <a:lstStyle/>
          <a:p>
            <a:fld id="{1D92913B-A6D1-484B-AE6C-59C89748B491}" type="slidenum">
              <a:rPr lang="en-US" smtClean="0"/>
              <a:t>14</a:t>
            </a:fld>
            <a:endParaRPr lang="en-US"/>
          </a:p>
        </p:txBody>
      </p:sp>
      <p:sp>
        <p:nvSpPr>
          <p:cNvPr id="1048603" name="Content Placeholder 2"/>
          <p:cNvSpPr txBox="1"/>
          <p:nvPr/>
        </p:nvSpPr>
        <p:spPr>
          <a:xfrm>
            <a:off x="218281" y="792955"/>
            <a:ext cx="8707438" cy="5135563"/>
          </a:xfrm>
          <a:prstGeom prst="rect">
            <a:avLst/>
          </a:prstGeom>
        </p:spPr>
        <p:txBody>
          <a:bodyPr/>
          <a:lstStyle/>
          <a:p>
            <a:pPr marL="457200" indent="-457200">
              <a:lnSpc>
                <a:spcPct val="150000"/>
              </a:lnSpc>
            </a:pPr>
            <a:r>
              <a:rPr lang="en-US" sz="3200" dirty="0">
                <a:latin typeface="+mn-lt"/>
                <a:cs typeface="+mn-cs"/>
              </a:rPr>
              <a:t/>
            </a:r>
            <a:br>
              <a:rPr lang="en-US" sz="3200" dirty="0">
                <a:latin typeface="+mn-lt"/>
                <a:cs typeface="+mn-cs"/>
              </a:rPr>
            </a:br>
            <a:r>
              <a:rPr lang="en-US" sz="3200" dirty="0">
                <a:latin typeface="+mn-lt"/>
                <a:cs typeface="+mn-cs"/>
              </a:rPr>
              <a:t> </a:t>
            </a:r>
          </a:p>
        </p:txBody>
      </p:sp>
      <p:pic>
        <p:nvPicPr>
          <p:cNvPr id="2097154" name="Picture 8" descr="A close up of a sign  Description automatically generated"/>
          <p:cNvPicPr>
            <a:picLocks noChangeAspect="1"/>
          </p:cNvPicPr>
          <p:nvPr/>
        </p:nvPicPr>
        <p:blipFill>
          <a:blip r:embed="rId2" cstate="print"/>
          <a:stretch>
            <a:fillRect/>
          </a:stretch>
        </p:blipFill>
        <p:spPr>
          <a:xfrm>
            <a:off x="0" y="0"/>
            <a:ext cx="3021519" cy="609600"/>
          </a:xfrm>
          <a:prstGeom prst="rect">
            <a:avLst/>
          </a:prstGeom>
        </p:spPr>
      </p:pic>
      <p:sp>
        <p:nvSpPr>
          <p:cNvPr id="5" name="Content Placeholder 4"/>
          <p:cNvSpPr>
            <a:spLocks noGrp="1"/>
          </p:cNvSpPr>
          <p:nvPr>
            <p:ph idx="1"/>
          </p:nvPr>
        </p:nvSpPr>
        <p:spPr>
          <a:xfrm>
            <a:off x="685800" y="763615"/>
            <a:ext cx="8229600" cy="5427566"/>
          </a:xfrm>
        </p:spPr>
        <p:txBody>
          <a:bodyPr>
            <a:normAutofit fontScale="85000" lnSpcReduction="10000"/>
          </a:bodyPr>
          <a:lstStyle/>
          <a:p>
            <a:pPr algn="just"/>
            <a:r>
              <a:rPr lang="en-US" dirty="0"/>
              <a:t>What happens in K-means for this data?</a:t>
            </a:r>
          </a:p>
          <a:p>
            <a:pPr lvl="1" algn="just"/>
            <a:r>
              <a:rPr lang="en-US" dirty="0"/>
              <a:t>When we apply K-means algorithm to our data, it identifies groups (5 groups in this case)</a:t>
            </a:r>
          </a:p>
          <a:p>
            <a:pPr lvl="1" algn="just"/>
            <a:r>
              <a:rPr lang="en-US" dirty="0"/>
              <a:t>Data in a group is similar to all the data in that group and vice versa</a:t>
            </a:r>
            <a:r>
              <a:rPr lang="en-US" dirty="0" smtClean="0"/>
              <a:t>.</a:t>
            </a:r>
          </a:p>
          <a:p>
            <a:pPr lvl="1" algn="just"/>
            <a:endParaRPr lang="en-US" dirty="0"/>
          </a:p>
          <a:p>
            <a:pPr algn="just"/>
            <a:r>
              <a:rPr lang="en-US" dirty="0" smtClean="0"/>
              <a:t>Why clustering the data?</a:t>
            </a:r>
          </a:p>
          <a:p>
            <a:pPr lvl="1" algn="just"/>
            <a:r>
              <a:rPr lang="en-US" dirty="0" smtClean="0"/>
              <a:t>To visualize which country has what pattern of personality traits.</a:t>
            </a:r>
          </a:p>
          <a:p>
            <a:pPr lvl="1" algn="just"/>
            <a:endParaRPr lang="en-US" dirty="0" smtClean="0"/>
          </a:p>
          <a:p>
            <a:pPr algn="just"/>
            <a:r>
              <a:rPr lang="en-US" dirty="0" smtClean="0"/>
              <a:t>What inference can be drawn from these clusters?</a:t>
            </a:r>
          </a:p>
          <a:p>
            <a:pPr lvl="1" algn="just"/>
            <a:r>
              <a:rPr lang="en-US" dirty="0" smtClean="0"/>
              <a:t>A participant belonging to cluster x, exhibits certain pattern of personality traits, this pattern is close to the pattern represented by that cluster x.</a:t>
            </a:r>
          </a:p>
          <a:p>
            <a:pPr marL="457200" lvl="1" indent="0" algn="just">
              <a:buNone/>
            </a:pPr>
            <a:endParaRPr lang="en-US" dirty="0" smtClean="0"/>
          </a:p>
          <a:p>
            <a:pPr lvl="1" algn="just"/>
            <a:endParaRPr lang="en-US" dirty="0" smtClean="0"/>
          </a:p>
          <a:p>
            <a:pPr algn="just"/>
            <a:endParaRPr lang="en-US" dirty="0" smtClean="0"/>
          </a:p>
          <a:p>
            <a:pPr algn="just"/>
            <a:endParaRPr lang="en-US" dirty="0"/>
          </a:p>
        </p:txBody>
      </p:sp>
    </p:spTree>
    <p:extLst>
      <p:ext uri="{BB962C8B-B14F-4D97-AF65-F5344CB8AC3E}">
        <p14:creationId xmlns:p14="http://schemas.microsoft.com/office/powerpoint/2010/main" val="157218224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9" name="Title 1"/>
          <p:cNvSpPr>
            <a:spLocks noGrp="1"/>
          </p:cNvSpPr>
          <p:nvPr>
            <p:ph type="title"/>
          </p:nvPr>
        </p:nvSpPr>
        <p:spPr>
          <a:xfrm>
            <a:off x="3021518" y="0"/>
            <a:ext cx="5665281" cy="624683"/>
          </a:xfrm>
        </p:spPr>
        <p:txBody>
          <a:bodyPr>
            <a:noAutofit/>
          </a:bodyPr>
          <a:lstStyle/>
          <a:p>
            <a:r>
              <a:rPr lang="en-US" sz="2800" dirty="0"/>
              <a:t>Performance Analysis </a:t>
            </a:r>
            <a:r>
              <a:rPr lang="en-US" sz="2800" dirty="0" smtClean="0"/>
              <a:t>in </a:t>
            </a:r>
            <a:r>
              <a:rPr lang="en-US" sz="2800" dirty="0"/>
              <a:t>Simulation</a:t>
            </a:r>
            <a:endParaRPr lang="en-US" sz="2800" dirty="0" smtClean="0"/>
          </a:p>
        </p:txBody>
      </p:sp>
      <p:sp>
        <p:nvSpPr>
          <p:cNvPr id="1048600" name="Date Placeholder 4"/>
          <p:cNvSpPr>
            <a:spLocks noGrp="1"/>
          </p:cNvSpPr>
          <p:nvPr>
            <p:ph type="dt" sz="half" idx="10"/>
          </p:nvPr>
        </p:nvSpPr>
        <p:spPr>
          <a:xfrm>
            <a:off x="76199" y="6419057"/>
            <a:ext cx="2133600" cy="365125"/>
          </a:xfrm>
        </p:spPr>
        <p:txBody>
          <a:bodyPr/>
          <a:lstStyle/>
          <a:p>
            <a:fld id="{A20F25DA-BBBC-41ED-936E-85BFC44D8DF5}" type="datetime1">
              <a:rPr lang="en-US"/>
              <a:pPr/>
              <a:t>04-Jun-21</a:t>
            </a:fld>
            <a:endParaRPr lang="en-US" dirty="0"/>
          </a:p>
          <a:p>
            <a:endParaRPr lang="en-US" dirty="0"/>
          </a:p>
        </p:txBody>
      </p:sp>
      <p:sp>
        <p:nvSpPr>
          <p:cNvPr id="1048602" name="Footer Placeholder 6"/>
          <p:cNvSpPr>
            <a:spLocks noGrp="1"/>
          </p:cNvSpPr>
          <p:nvPr>
            <p:ph type="ftr" sz="quarter" idx="11"/>
          </p:nvPr>
        </p:nvSpPr>
        <p:spPr>
          <a:xfrm>
            <a:off x="1219200" y="6356350"/>
            <a:ext cx="7162800" cy="365125"/>
          </a:xfrm>
        </p:spPr>
        <p:txBody>
          <a:bodyPr/>
          <a:lstStyle/>
          <a:p>
            <a:r>
              <a:rPr lang="en-US" dirty="0"/>
              <a:t>Department of Electronics &amp; Communication Engineering, Project Presentation, 2017 - 21 Batch</a:t>
            </a:r>
          </a:p>
        </p:txBody>
      </p:sp>
      <p:sp>
        <p:nvSpPr>
          <p:cNvPr id="1048601" name="Slide Number Placeholder 5"/>
          <p:cNvSpPr>
            <a:spLocks noGrp="1"/>
          </p:cNvSpPr>
          <p:nvPr>
            <p:ph type="sldNum" sz="quarter" idx="12"/>
          </p:nvPr>
        </p:nvSpPr>
        <p:spPr/>
        <p:txBody>
          <a:bodyPr/>
          <a:lstStyle/>
          <a:p>
            <a:fld id="{1D92913B-A6D1-484B-AE6C-59C89748B491}" type="slidenum">
              <a:rPr lang="en-US" smtClean="0"/>
              <a:t>15</a:t>
            </a:fld>
            <a:endParaRPr lang="en-US"/>
          </a:p>
        </p:txBody>
      </p:sp>
      <p:sp>
        <p:nvSpPr>
          <p:cNvPr id="1048603" name="Content Placeholder 2"/>
          <p:cNvSpPr txBox="1"/>
          <p:nvPr/>
        </p:nvSpPr>
        <p:spPr>
          <a:xfrm>
            <a:off x="218281" y="792955"/>
            <a:ext cx="8707438" cy="5135563"/>
          </a:xfrm>
          <a:prstGeom prst="rect">
            <a:avLst/>
          </a:prstGeom>
        </p:spPr>
        <p:txBody>
          <a:bodyPr/>
          <a:lstStyle/>
          <a:p>
            <a:pPr marL="457200" indent="-457200">
              <a:lnSpc>
                <a:spcPct val="150000"/>
              </a:lnSpc>
            </a:pPr>
            <a:r>
              <a:rPr lang="en-US" sz="3200" dirty="0">
                <a:latin typeface="+mn-lt"/>
                <a:cs typeface="+mn-cs"/>
              </a:rPr>
              <a:t/>
            </a:r>
            <a:br>
              <a:rPr lang="en-US" sz="3200" dirty="0">
                <a:latin typeface="+mn-lt"/>
                <a:cs typeface="+mn-cs"/>
              </a:rPr>
            </a:br>
            <a:r>
              <a:rPr lang="en-US" sz="3200" dirty="0">
                <a:latin typeface="+mn-lt"/>
                <a:cs typeface="+mn-cs"/>
              </a:rPr>
              <a:t> </a:t>
            </a:r>
          </a:p>
        </p:txBody>
      </p:sp>
      <p:pic>
        <p:nvPicPr>
          <p:cNvPr id="2097154" name="Picture 8" descr="A close up of a sign  Description automatically generated"/>
          <p:cNvPicPr>
            <a:picLocks noChangeAspect="1"/>
          </p:cNvPicPr>
          <p:nvPr/>
        </p:nvPicPr>
        <p:blipFill>
          <a:blip r:embed="rId2" cstate="print"/>
          <a:stretch>
            <a:fillRect/>
          </a:stretch>
        </p:blipFill>
        <p:spPr>
          <a:xfrm>
            <a:off x="0" y="0"/>
            <a:ext cx="3021519" cy="609600"/>
          </a:xfrm>
          <a:prstGeom prst="rect">
            <a:avLst/>
          </a:prstGeom>
        </p:spPr>
      </p:pic>
      <p:pic>
        <p:nvPicPr>
          <p:cNvPr id="4" name="Picture 3"/>
          <p:cNvPicPr>
            <a:picLocks noChangeAspect="1"/>
          </p:cNvPicPr>
          <p:nvPr/>
        </p:nvPicPr>
        <p:blipFill>
          <a:blip r:embed="rId3"/>
          <a:stretch>
            <a:fillRect/>
          </a:stretch>
        </p:blipFill>
        <p:spPr>
          <a:xfrm>
            <a:off x="0" y="742283"/>
            <a:ext cx="4419599" cy="5614067"/>
          </a:xfrm>
          <a:prstGeom prst="rect">
            <a:avLst/>
          </a:prstGeom>
        </p:spPr>
      </p:pic>
      <p:pic>
        <p:nvPicPr>
          <p:cNvPr id="5" name="Picture 4"/>
          <p:cNvPicPr>
            <a:picLocks noChangeAspect="1"/>
          </p:cNvPicPr>
          <p:nvPr/>
        </p:nvPicPr>
        <p:blipFill>
          <a:blip r:embed="rId4"/>
          <a:stretch>
            <a:fillRect/>
          </a:stretch>
        </p:blipFill>
        <p:spPr>
          <a:xfrm>
            <a:off x="4419599" y="1915171"/>
            <a:ext cx="2743201" cy="4486275"/>
          </a:xfrm>
          <a:prstGeom prst="rect">
            <a:avLst/>
          </a:prstGeom>
        </p:spPr>
      </p:pic>
      <p:sp>
        <p:nvSpPr>
          <p:cNvPr id="6" name="Rectangle 5"/>
          <p:cNvSpPr/>
          <p:nvPr/>
        </p:nvSpPr>
        <p:spPr>
          <a:xfrm>
            <a:off x="5334000" y="1143000"/>
            <a:ext cx="25908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5301059" y="990600"/>
            <a:ext cx="2743200" cy="68580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Country based dominant personality</a:t>
            </a:r>
            <a:endParaRPr lang="en-US" dirty="0">
              <a:solidFill>
                <a:schemeClr val="tx1"/>
              </a:solidFill>
            </a:endParaRPr>
          </a:p>
        </p:txBody>
      </p:sp>
    </p:spTree>
    <p:extLst>
      <p:ext uri="{BB962C8B-B14F-4D97-AF65-F5344CB8AC3E}">
        <p14:creationId xmlns:p14="http://schemas.microsoft.com/office/powerpoint/2010/main" val="400445893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9" name="Title 1"/>
          <p:cNvSpPr>
            <a:spLocks noGrp="1"/>
          </p:cNvSpPr>
          <p:nvPr>
            <p:ph type="title"/>
          </p:nvPr>
        </p:nvSpPr>
        <p:spPr>
          <a:xfrm>
            <a:off x="3021518" y="0"/>
            <a:ext cx="5665281" cy="624683"/>
          </a:xfrm>
        </p:spPr>
        <p:txBody>
          <a:bodyPr>
            <a:noAutofit/>
          </a:bodyPr>
          <a:lstStyle/>
          <a:p>
            <a:r>
              <a:rPr lang="en-US" sz="2800" dirty="0"/>
              <a:t>Performance Analysis </a:t>
            </a:r>
            <a:r>
              <a:rPr lang="en-US" sz="2800" dirty="0" smtClean="0"/>
              <a:t>in </a:t>
            </a:r>
            <a:r>
              <a:rPr lang="en-US" sz="2800" dirty="0"/>
              <a:t>Simulation</a:t>
            </a:r>
            <a:endParaRPr lang="en-US" sz="2800" dirty="0" smtClean="0"/>
          </a:p>
        </p:txBody>
      </p:sp>
      <p:sp>
        <p:nvSpPr>
          <p:cNvPr id="1048600" name="Date Placeholder 4"/>
          <p:cNvSpPr>
            <a:spLocks noGrp="1"/>
          </p:cNvSpPr>
          <p:nvPr>
            <p:ph type="dt" sz="half" idx="10"/>
          </p:nvPr>
        </p:nvSpPr>
        <p:spPr>
          <a:xfrm>
            <a:off x="76199" y="6419057"/>
            <a:ext cx="2133600" cy="365125"/>
          </a:xfrm>
        </p:spPr>
        <p:txBody>
          <a:bodyPr/>
          <a:lstStyle/>
          <a:p>
            <a:fld id="{A20F25DA-BBBC-41ED-936E-85BFC44D8DF5}" type="datetime1">
              <a:rPr lang="en-US"/>
              <a:pPr/>
              <a:t>04-Jun-21</a:t>
            </a:fld>
            <a:endParaRPr lang="en-US" dirty="0"/>
          </a:p>
          <a:p>
            <a:endParaRPr lang="en-US" dirty="0"/>
          </a:p>
        </p:txBody>
      </p:sp>
      <p:sp>
        <p:nvSpPr>
          <p:cNvPr id="1048602" name="Footer Placeholder 6"/>
          <p:cNvSpPr>
            <a:spLocks noGrp="1"/>
          </p:cNvSpPr>
          <p:nvPr>
            <p:ph type="ftr" sz="quarter" idx="11"/>
          </p:nvPr>
        </p:nvSpPr>
        <p:spPr>
          <a:xfrm>
            <a:off x="1219200" y="6356350"/>
            <a:ext cx="7162800" cy="365125"/>
          </a:xfrm>
        </p:spPr>
        <p:txBody>
          <a:bodyPr/>
          <a:lstStyle/>
          <a:p>
            <a:r>
              <a:rPr lang="en-US" dirty="0"/>
              <a:t>Department of Electronics &amp; Communication Engineering, Project Presentation, 2017 - 21 Batch</a:t>
            </a:r>
          </a:p>
        </p:txBody>
      </p:sp>
      <p:sp>
        <p:nvSpPr>
          <p:cNvPr id="1048601" name="Slide Number Placeholder 5"/>
          <p:cNvSpPr>
            <a:spLocks noGrp="1"/>
          </p:cNvSpPr>
          <p:nvPr>
            <p:ph type="sldNum" sz="quarter" idx="12"/>
          </p:nvPr>
        </p:nvSpPr>
        <p:spPr/>
        <p:txBody>
          <a:bodyPr/>
          <a:lstStyle/>
          <a:p>
            <a:fld id="{1D92913B-A6D1-484B-AE6C-59C89748B491}" type="slidenum">
              <a:rPr lang="en-US" smtClean="0"/>
              <a:t>16</a:t>
            </a:fld>
            <a:endParaRPr lang="en-US"/>
          </a:p>
        </p:txBody>
      </p:sp>
      <p:sp>
        <p:nvSpPr>
          <p:cNvPr id="1048603" name="Content Placeholder 2"/>
          <p:cNvSpPr txBox="1"/>
          <p:nvPr/>
        </p:nvSpPr>
        <p:spPr>
          <a:xfrm>
            <a:off x="218281" y="792955"/>
            <a:ext cx="8707438" cy="5135563"/>
          </a:xfrm>
          <a:prstGeom prst="rect">
            <a:avLst/>
          </a:prstGeom>
        </p:spPr>
        <p:txBody>
          <a:bodyPr/>
          <a:lstStyle/>
          <a:p>
            <a:pPr marL="457200" indent="-457200">
              <a:lnSpc>
                <a:spcPct val="150000"/>
              </a:lnSpc>
            </a:pPr>
            <a:r>
              <a:rPr lang="en-US" sz="3200" dirty="0">
                <a:latin typeface="+mn-lt"/>
                <a:cs typeface="+mn-cs"/>
              </a:rPr>
              <a:t/>
            </a:r>
            <a:br>
              <a:rPr lang="en-US" sz="3200" dirty="0">
                <a:latin typeface="+mn-lt"/>
                <a:cs typeface="+mn-cs"/>
              </a:rPr>
            </a:br>
            <a:r>
              <a:rPr lang="en-US" sz="3200" dirty="0">
                <a:latin typeface="+mn-lt"/>
                <a:cs typeface="+mn-cs"/>
              </a:rPr>
              <a:t> </a:t>
            </a:r>
          </a:p>
        </p:txBody>
      </p:sp>
      <p:pic>
        <p:nvPicPr>
          <p:cNvPr id="2097154" name="Picture 8" descr="A close up of a sign  Description automatically generated"/>
          <p:cNvPicPr>
            <a:picLocks noChangeAspect="1"/>
          </p:cNvPicPr>
          <p:nvPr/>
        </p:nvPicPr>
        <p:blipFill>
          <a:blip r:embed="rId2" cstate="print"/>
          <a:stretch>
            <a:fillRect/>
          </a:stretch>
        </p:blipFill>
        <p:spPr>
          <a:xfrm>
            <a:off x="0" y="0"/>
            <a:ext cx="3021519" cy="609600"/>
          </a:xfrm>
          <a:prstGeom prst="rect">
            <a:avLst/>
          </a:prstGeom>
        </p:spPr>
      </p:pic>
      <p:sp>
        <p:nvSpPr>
          <p:cNvPr id="6" name="Rectangle 5"/>
          <p:cNvSpPr/>
          <p:nvPr/>
        </p:nvSpPr>
        <p:spPr>
          <a:xfrm>
            <a:off x="5334000" y="1143000"/>
            <a:ext cx="25908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a:blip r:embed="rId3"/>
          <a:stretch>
            <a:fillRect/>
          </a:stretch>
        </p:blipFill>
        <p:spPr>
          <a:xfrm>
            <a:off x="1219200" y="1880103"/>
            <a:ext cx="6169186" cy="2649344"/>
          </a:xfrm>
          <a:prstGeom prst="rect">
            <a:avLst/>
          </a:prstGeom>
        </p:spPr>
      </p:pic>
    </p:spTree>
    <p:extLst>
      <p:ext uri="{BB962C8B-B14F-4D97-AF65-F5344CB8AC3E}">
        <p14:creationId xmlns:p14="http://schemas.microsoft.com/office/powerpoint/2010/main" val="239292017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9" name="Title 1"/>
          <p:cNvSpPr>
            <a:spLocks noGrp="1"/>
          </p:cNvSpPr>
          <p:nvPr>
            <p:ph type="title"/>
          </p:nvPr>
        </p:nvSpPr>
        <p:spPr>
          <a:xfrm>
            <a:off x="3021518" y="0"/>
            <a:ext cx="5665281" cy="624683"/>
          </a:xfrm>
        </p:spPr>
        <p:txBody>
          <a:bodyPr>
            <a:noAutofit/>
          </a:bodyPr>
          <a:lstStyle/>
          <a:p>
            <a:r>
              <a:rPr lang="en-US" sz="2800" dirty="0"/>
              <a:t>Performance Analysis </a:t>
            </a:r>
            <a:r>
              <a:rPr lang="en-US" sz="2800" dirty="0" smtClean="0"/>
              <a:t>in </a:t>
            </a:r>
            <a:r>
              <a:rPr lang="en-US" sz="2800" dirty="0"/>
              <a:t>Simulation</a:t>
            </a:r>
            <a:endParaRPr lang="en-US" sz="2800" dirty="0" smtClean="0"/>
          </a:p>
        </p:txBody>
      </p:sp>
      <p:sp>
        <p:nvSpPr>
          <p:cNvPr id="1048600" name="Date Placeholder 4"/>
          <p:cNvSpPr>
            <a:spLocks noGrp="1"/>
          </p:cNvSpPr>
          <p:nvPr>
            <p:ph type="dt" sz="half" idx="10"/>
          </p:nvPr>
        </p:nvSpPr>
        <p:spPr>
          <a:xfrm>
            <a:off x="152400" y="6400799"/>
            <a:ext cx="2133600" cy="365125"/>
          </a:xfrm>
        </p:spPr>
        <p:txBody>
          <a:bodyPr/>
          <a:lstStyle/>
          <a:p>
            <a:fld id="{A20F25DA-BBBC-41ED-936E-85BFC44D8DF5}" type="datetime1">
              <a:rPr lang="en-US"/>
              <a:pPr/>
              <a:t>04-Jun-21</a:t>
            </a:fld>
            <a:endParaRPr lang="en-US" dirty="0"/>
          </a:p>
          <a:p>
            <a:endParaRPr lang="en-US" dirty="0"/>
          </a:p>
        </p:txBody>
      </p:sp>
      <p:sp>
        <p:nvSpPr>
          <p:cNvPr id="1048602" name="Footer Placeholder 6"/>
          <p:cNvSpPr>
            <a:spLocks noGrp="1"/>
          </p:cNvSpPr>
          <p:nvPr>
            <p:ph type="ftr" sz="quarter" idx="11"/>
          </p:nvPr>
        </p:nvSpPr>
        <p:spPr>
          <a:xfrm>
            <a:off x="1219200" y="6356350"/>
            <a:ext cx="7162800" cy="365125"/>
          </a:xfrm>
        </p:spPr>
        <p:txBody>
          <a:bodyPr/>
          <a:lstStyle/>
          <a:p>
            <a:r>
              <a:rPr lang="en-US" dirty="0"/>
              <a:t>Department of Electronics &amp; Communication Engineering, Project Presentation, 2017 - 21 Batch</a:t>
            </a:r>
          </a:p>
        </p:txBody>
      </p:sp>
      <p:sp>
        <p:nvSpPr>
          <p:cNvPr id="1048601" name="Slide Number Placeholder 5"/>
          <p:cNvSpPr>
            <a:spLocks noGrp="1"/>
          </p:cNvSpPr>
          <p:nvPr>
            <p:ph type="sldNum" sz="quarter" idx="12"/>
          </p:nvPr>
        </p:nvSpPr>
        <p:spPr/>
        <p:txBody>
          <a:bodyPr/>
          <a:lstStyle/>
          <a:p>
            <a:fld id="{1D92913B-A6D1-484B-AE6C-59C89748B491}" type="slidenum">
              <a:rPr lang="en-US" smtClean="0"/>
              <a:t>17</a:t>
            </a:fld>
            <a:endParaRPr lang="en-US"/>
          </a:p>
        </p:txBody>
      </p:sp>
      <p:sp>
        <p:nvSpPr>
          <p:cNvPr id="1048603" name="Content Placeholder 2"/>
          <p:cNvSpPr txBox="1"/>
          <p:nvPr/>
        </p:nvSpPr>
        <p:spPr>
          <a:xfrm>
            <a:off x="218281" y="792955"/>
            <a:ext cx="8707438" cy="5135563"/>
          </a:xfrm>
          <a:prstGeom prst="rect">
            <a:avLst/>
          </a:prstGeom>
        </p:spPr>
        <p:txBody>
          <a:bodyPr/>
          <a:lstStyle/>
          <a:p>
            <a:pPr marL="457200" indent="-457200">
              <a:lnSpc>
                <a:spcPct val="150000"/>
              </a:lnSpc>
            </a:pPr>
            <a:r>
              <a:rPr lang="en-US" sz="3200" dirty="0">
                <a:latin typeface="+mn-lt"/>
                <a:cs typeface="+mn-cs"/>
              </a:rPr>
              <a:t/>
            </a:r>
            <a:br>
              <a:rPr lang="en-US" sz="3200" dirty="0">
                <a:latin typeface="+mn-lt"/>
                <a:cs typeface="+mn-cs"/>
              </a:rPr>
            </a:br>
            <a:r>
              <a:rPr lang="en-US" sz="3200" dirty="0">
                <a:latin typeface="+mn-lt"/>
                <a:cs typeface="+mn-cs"/>
              </a:rPr>
              <a:t> </a:t>
            </a:r>
          </a:p>
        </p:txBody>
      </p:sp>
      <p:pic>
        <p:nvPicPr>
          <p:cNvPr id="2097154" name="Picture 8" descr="A close up of a sign  Description automatically generated"/>
          <p:cNvPicPr>
            <a:picLocks noChangeAspect="1"/>
          </p:cNvPicPr>
          <p:nvPr/>
        </p:nvPicPr>
        <p:blipFill>
          <a:blip r:embed="rId2" cstate="print"/>
          <a:stretch>
            <a:fillRect/>
          </a:stretch>
        </p:blipFill>
        <p:spPr>
          <a:xfrm>
            <a:off x="0" y="0"/>
            <a:ext cx="3021519" cy="609600"/>
          </a:xfrm>
          <a:prstGeom prst="rect">
            <a:avLst/>
          </a:prstGeom>
        </p:spPr>
      </p:pic>
      <p:sp>
        <p:nvSpPr>
          <p:cNvPr id="6" name="Rectangle 5"/>
          <p:cNvSpPr/>
          <p:nvPr/>
        </p:nvSpPr>
        <p:spPr>
          <a:xfrm>
            <a:off x="5334000" y="1143000"/>
            <a:ext cx="25908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p:cNvPicPr>
            <a:picLocks noChangeAspect="1"/>
          </p:cNvPicPr>
          <p:nvPr/>
        </p:nvPicPr>
        <p:blipFill>
          <a:blip r:embed="rId3"/>
          <a:stretch>
            <a:fillRect/>
          </a:stretch>
        </p:blipFill>
        <p:spPr>
          <a:xfrm>
            <a:off x="244300" y="792955"/>
            <a:ext cx="8137699" cy="5137877"/>
          </a:xfrm>
          <a:prstGeom prst="rect">
            <a:avLst/>
          </a:prstGeom>
        </p:spPr>
      </p:pic>
    </p:spTree>
    <p:extLst>
      <p:ext uri="{BB962C8B-B14F-4D97-AF65-F5344CB8AC3E}">
        <p14:creationId xmlns:p14="http://schemas.microsoft.com/office/powerpoint/2010/main" val="289255068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3352800" y="144066"/>
            <a:ext cx="5257800" cy="640556"/>
          </a:xfrm>
        </p:spPr>
        <p:txBody>
          <a:bodyPr>
            <a:noAutofit/>
          </a:bodyPr>
          <a:lstStyle/>
          <a:p>
            <a:r>
              <a:rPr lang="en-US" sz="2800" dirty="0">
                <a:solidFill>
                  <a:prstClr val="black"/>
                </a:solidFill>
              </a:rPr>
              <a:t>Performance Analysis in Simulation</a:t>
            </a:r>
            <a:endParaRPr lang="en-US" sz="2800" dirty="0"/>
          </a:p>
        </p:txBody>
      </p:sp>
      <p:sp>
        <p:nvSpPr>
          <p:cNvPr id="5" name="Date Placeholder 4"/>
          <p:cNvSpPr>
            <a:spLocks noGrp="1"/>
          </p:cNvSpPr>
          <p:nvPr>
            <p:ph type="dt" sz="quarter" idx="10"/>
          </p:nvPr>
        </p:nvSpPr>
        <p:spPr>
          <a:xfrm>
            <a:off x="152400" y="6414971"/>
            <a:ext cx="2133600" cy="365125"/>
          </a:xfrm>
        </p:spPr>
        <p:txBody>
          <a:bodyPr/>
          <a:lstStyle/>
          <a:p>
            <a:pPr>
              <a:defRPr/>
            </a:pPr>
            <a:fld id="{A20F25DA-BBBC-41ED-936E-85BFC44D8DF5}" type="datetime1">
              <a:rPr lang="en-US"/>
              <a:pPr>
                <a:defRPr/>
              </a:pPr>
              <a:t>04-Jun-21</a:t>
            </a:fld>
            <a:endParaRPr lang="en-US" dirty="0"/>
          </a:p>
          <a:p>
            <a:pPr>
              <a:defRPr/>
            </a:pPr>
            <a:endParaRPr lang="en-US" dirty="0"/>
          </a:p>
        </p:txBody>
      </p:sp>
      <p:sp>
        <p:nvSpPr>
          <p:cNvPr id="6" name="Slide Number Placeholder 5"/>
          <p:cNvSpPr>
            <a:spLocks noGrp="1"/>
          </p:cNvSpPr>
          <p:nvPr>
            <p:ph type="sldNum" sz="quarter" idx="12"/>
          </p:nvPr>
        </p:nvSpPr>
        <p:spPr/>
        <p:txBody>
          <a:bodyPr/>
          <a:lstStyle/>
          <a:p>
            <a:pPr>
              <a:defRPr/>
            </a:pPr>
            <a:fld id="{1D92913B-A6D1-484B-AE6C-59C89748B491}" type="slidenum">
              <a:rPr lang="en-US" smtClean="0"/>
              <a:pPr>
                <a:defRPr/>
              </a:pPr>
              <a:t>18</a:t>
            </a:fld>
            <a:endParaRPr lang="en-US"/>
          </a:p>
        </p:txBody>
      </p:sp>
      <p:sp>
        <p:nvSpPr>
          <p:cNvPr id="7" name="Footer Placeholder 6"/>
          <p:cNvSpPr>
            <a:spLocks noGrp="1"/>
          </p:cNvSpPr>
          <p:nvPr>
            <p:ph type="ftr" sz="quarter" idx="11"/>
          </p:nvPr>
        </p:nvSpPr>
        <p:spPr>
          <a:xfrm>
            <a:off x="1447800" y="6356350"/>
            <a:ext cx="6781800" cy="365125"/>
          </a:xfrm>
        </p:spPr>
        <p:txBody>
          <a:bodyPr/>
          <a:lstStyle/>
          <a:p>
            <a:r>
              <a:rPr lang="en-US" dirty="0"/>
              <a:t>Department of Electronics &amp; Communication Engineering, Project Presentation, 2017 - 21 Batch</a:t>
            </a:r>
          </a:p>
        </p:txBody>
      </p:sp>
      <p:sp>
        <p:nvSpPr>
          <p:cNvPr id="8" name="Content Placeholder 2"/>
          <p:cNvSpPr txBox="1">
            <a:spLocks/>
          </p:cNvSpPr>
          <p:nvPr/>
        </p:nvSpPr>
        <p:spPr>
          <a:xfrm>
            <a:off x="228600" y="838200"/>
            <a:ext cx="8707438" cy="4770438"/>
          </a:xfrm>
          <a:prstGeom prst="rect">
            <a:avLst/>
          </a:prstGeom>
        </p:spPr>
        <p:txBody>
          <a:bodyPr/>
          <a:lstStyle/>
          <a:p>
            <a:endParaRPr lang="en-US" dirty="0"/>
          </a:p>
        </p:txBody>
      </p:sp>
      <p:pic>
        <p:nvPicPr>
          <p:cNvPr id="9" name="Picture 8" descr="A close up of a sign&#10;&#10;Description automatically generated">
            <a:extLst>
              <a:ext uri="{FF2B5EF4-FFF2-40B4-BE49-F238E27FC236}">
                <a16:creationId xmlns:a16="http://schemas.microsoft.com/office/drawing/2014/main" id="{78EA99D5-533C-4AB1-8919-6ADF13B1E22D}"/>
              </a:ext>
            </a:extLst>
          </p:cNvPr>
          <p:cNvPicPr>
            <a:picLocks noChangeAspect="1"/>
          </p:cNvPicPr>
          <p:nvPr/>
        </p:nvPicPr>
        <p:blipFill>
          <a:blip r:embed="rId2" cstate="print"/>
          <a:stretch>
            <a:fillRect/>
          </a:stretch>
        </p:blipFill>
        <p:spPr>
          <a:xfrm>
            <a:off x="0" y="0"/>
            <a:ext cx="3021519" cy="609600"/>
          </a:xfrm>
          <a:prstGeom prst="rect">
            <a:avLst/>
          </a:prstGeom>
        </p:spPr>
      </p:pic>
      <p:pic>
        <p:nvPicPr>
          <p:cNvPr id="2" name="Picture 1"/>
          <p:cNvPicPr>
            <a:picLocks noChangeAspect="1"/>
          </p:cNvPicPr>
          <p:nvPr/>
        </p:nvPicPr>
        <p:blipFill>
          <a:blip r:embed="rId3"/>
          <a:stretch>
            <a:fillRect/>
          </a:stretch>
        </p:blipFill>
        <p:spPr>
          <a:xfrm>
            <a:off x="534542" y="1120698"/>
            <a:ext cx="8152258" cy="4465638"/>
          </a:xfrm>
          <a:prstGeom prst="rect">
            <a:avLst/>
          </a:prstGeom>
        </p:spPr>
      </p:pic>
    </p:spTree>
    <p:extLst>
      <p:ext uri="{BB962C8B-B14F-4D97-AF65-F5344CB8AC3E}">
        <p14:creationId xmlns:p14="http://schemas.microsoft.com/office/powerpoint/2010/main" val="180311962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3429000" y="175342"/>
            <a:ext cx="4800600" cy="381000"/>
          </a:xfrm>
        </p:spPr>
        <p:txBody>
          <a:bodyPr>
            <a:noAutofit/>
          </a:bodyPr>
          <a:lstStyle/>
          <a:p>
            <a:r>
              <a:rPr lang="en-US" sz="2800" dirty="0"/>
              <a:t>Limitations and Applications</a:t>
            </a:r>
          </a:p>
        </p:txBody>
      </p:sp>
      <p:sp>
        <p:nvSpPr>
          <p:cNvPr id="5" name="Date Placeholder 4"/>
          <p:cNvSpPr>
            <a:spLocks noGrp="1"/>
          </p:cNvSpPr>
          <p:nvPr>
            <p:ph type="dt" sz="quarter" idx="10"/>
          </p:nvPr>
        </p:nvSpPr>
        <p:spPr>
          <a:xfrm>
            <a:off x="152400" y="6446838"/>
            <a:ext cx="2133600" cy="365125"/>
          </a:xfrm>
        </p:spPr>
        <p:txBody>
          <a:bodyPr/>
          <a:lstStyle/>
          <a:p>
            <a:pPr>
              <a:defRPr/>
            </a:pPr>
            <a:fld id="{A20F25DA-BBBC-41ED-936E-85BFC44D8DF5}" type="datetime1">
              <a:rPr lang="en-US"/>
              <a:pPr>
                <a:defRPr/>
              </a:pPr>
              <a:t>04-Jun-21</a:t>
            </a:fld>
            <a:endParaRPr lang="en-US" dirty="0"/>
          </a:p>
          <a:p>
            <a:pPr>
              <a:defRPr/>
            </a:pPr>
            <a:endParaRPr lang="en-US" dirty="0"/>
          </a:p>
        </p:txBody>
      </p:sp>
      <p:sp>
        <p:nvSpPr>
          <p:cNvPr id="6" name="Slide Number Placeholder 5"/>
          <p:cNvSpPr>
            <a:spLocks noGrp="1"/>
          </p:cNvSpPr>
          <p:nvPr>
            <p:ph type="sldNum" sz="quarter" idx="12"/>
          </p:nvPr>
        </p:nvSpPr>
        <p:spPr/>
        <p:txBody>
          <a:bodyPr/>
          <a:lstStyle/>
          <a:p>
            <a:pPr>
              <a:defRPr/>
            </a:pPr>
            <a:fld id="{1D92913B-A6D1-484B-AE6C-59C89748B491}" type="slidenum">
              <a:rPr lang="en-US" smtClean="0"/>
              <a:pPr>
                <a:defRPr/>
              </a:pPr>
              <a:t>19</a:t>
            </a:fld>
            <a:endParaRPr lang="en-US"/>
          </a:p>
        </p:txBody>
      </p:sp>
      <p:sp>
        <p:nvSpPr>
          <p:cNvPr id="7" name="Footer Placeholder 6"/>
          <p:cNvSpPr>
            <a:spLocks noGrp="1"/>
          </p:cNvSpPr>
          <p:nvPr>
            <p:ph type="ftr" sz="quarter" idx="11"/>
          </p:nvPr>
        </p:nvSpPr>
        <p:spPr>
          <a:xfrm>
            <a:off x="1447800" y="6356350"/>
            <a:ext cx="6781800" cy="365125"/>
          </a:xfrm>
        </p:spPr>
        <p:txBody>
          <a:bodyPr/>
          <a:lstStyle/>
          <a:p>
            <a:r>
              <a:rPr lang="en-US" dirty="0"/>
              <a:t>Department of Electronics &amp; Communication Engineering, Project Presentation, 2017 - 21 Batch</a:t>
            </a:r>
          </a:p>
        </p:txBody>
      </p:sp>
      <p:sp>
        <p:nvSpPr>
          <p:cNvPr id="8" name="Content Placeholder 2"/>
          <p:cNvSpPr txBox="1">
            <a:spLocks/>
          </p:cNvSpPr>
          <p:nvPr/>
        </p:nvSpPr>
        <p:spPr>
          <a:xfrm>
            <a:off x="228600" y="838200"/>
            <a:ext cx="8707438" cy="4770438"/>
          </a:xfrm>
          <a:prstGeom prst="rect">
            <a:avLst/>
          </a:prstGeom>
        </p:spPr>
        <p:txBody>
          <a:bodyPr/>
          <a:lstStyle/>
          <a:p>
            <a:endParaRPr lang="en-US" dirty="0"/>
          </a:p>
        </p:txBody>
      </p:sp>
      <p:pic>
        <p:nvPicPr>
          <p:cNvPr id="9" name="Picture 8" descr="A close up of a sign&#10;&#10;Description automatically generated">
            <a:extLst>
              <a:ext uri="{FF2B5EF4-FFF2-40B4-BE49-F238E27FC236}">
                <a16:creationId xmlns:a16="http://schemas.microsoft.com/office/drawing/2014/main" id="{78EA99D5-533C-4AB1-8919-6ADF13B1E22D}"/>
              </a:ext>
            </a:extLst>
          </p:cNvPr>
          <p:cNvPicPr>
            <a:picLocks noChangeAspect="1"/>
          </p:cNvPicPr>
          <p:nvPr/>
        </p:nvPicPr>
        <p:blipFill>
          <a:blip r:embed="rId2" cstate="print"/>
          <a:stretch>
            <a:fillRect/>
          </a:stretch>
        </p:blipFill>
        <p:spPr>
          <a:xfrm>
            <a:off x="0" y="0"/>
            <a:ext cx="3021519" cy="609600"/>
          </a:xfrm>
          <a:prstGeom prst="rect">
            <a:avLst/>
          </a:prstGeom>
        </p:spPr>
      </p:pic>
      <p:sp>
        <p:nvSpPr>
          <p:cNvPr id="11" name="Content Placeholder 2"/>
          <p:cNvSpPr txBox="1">
            <a:spLocks/>
          </p:cNvSpPr>
          <p:nvPr/>
        </p:nvSpPr>
        <p:spPr>
          <a:xfrm>
            <a:off x="233944" y="666634"/>
            <a:ext cx="8229600" cy="5501481"/>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dirty="0" smtClean="0"/>
              <a:t>Limitations:</a:t>
            </a:r>
            <a:endParaRPr lang="en-US" sz="1600" dirty="0" smtClean="0"/>
          </a:p>
          <a:p>
            <a:pPr lvl="1" algn="just"/>
            <a:r>
              <a:rPr lang="en-US" sz="2000" dirty="0" smtClean="0"/>
              <a:t>As the questionnaires ask personal questions, very few people are willing to share their data to the public(educational use), which results in scarcity of practical datasets.</a:t>
            </a:r>
          </a:p>
          <a:p>
            <a:pPr lvl="1" algn="just"/>
            <a:r>
              <a:rPr lang="en-US" sz="2000" dirty="0" smtClean="0"/>
              <a:t>The dominant geographic location based personality is directly proportional to number of  participants (i.e. less participants = less generalized result).</a:t>
            </a:r>
          </a:p>
          <a:p>
            <a:pPr marL="457200" lvl="1" indent="0" algn="just">
              <a:buFont typeface="Arial" pitchFamily="34" charset="0"/>
              <a:buNone/>
            </a:pPr>
            <a:endParaRPr lang="en-US" sz="2000" dirty="0" smtClean="0"/>
          </a:p>
          <a:p>
            <a:r>
              <a:rPr lang="en-US" sz="2400" dirty="0" smtClean="0"/>
              <a:t>Application:</a:t>
            </a:r>
          </a:p>
          <a:p>
            <a:pPr lvl="1" algn="just"/>
            <a:r>
              <a:rPr lang="en-US" sz="2000" dirty="0" smtClean="0"/>
              <a:t>It can be used by recruiters to find top scorers in a specific personality trait.</a:t>
            </a:r>
          </a:p>
          <a:p>
            <a:pPr lvl="1" algn="just"/>
            <a:r>
              <a:rPr lang="en-US" sz="2000" dirty="0" smtClean="0"/>
              <a:t>It can be used by company to estimate the success of a product  based on consumer’s  personalities.</a:t>
            </a:r>
          </a:p>
          <a:p>
            <a:pPr lvl="1" algn="just"/>
            <a:r>
              <a:rPr lang="en-US" sz="2000" dirty="0" smtClean="0"/>
              <a:t>It can be used by career councilors to understand the personality of a candidate and recommend career paths based on it.</a:t>
            </a:r>
          </a:p>
          <a:p>
            <a:pPr marL="457200" lvl="1" indent="0">
              <a:buFont typeface="Arial" pitchFamily="34" charset="0"/>
              <a:buNone/>
            </a:pPr>
            <a:endParaRPr lang="en-US" sz="2000" dirty="0" smtClean="0"/>
          </a:p>
          <a:p>
            <a:pPr lvl="1"/>
            <a:endParaRPr lang="en-US" sz="2000" dirty="0" smtClean="0"/>
          </a:p>
          <a:p>
            <a:pPr lvl="1"/>
            <a:endParaRPr lang="en-US" sz="2000" dirty="0" smtClean="0"/>
          </a:p>
        </p:txBody>
      </p:sp>
    </p:spTree>
    <p:extLst>
      <p:ext uri="{BB962C8B-B14F-4D97-AF65-F5344CB8AC3E}">
        <p14:creationId xmlns:p14="http://schemas.microsoft.com/office/powerpoint/2010/main" val="36399692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4" name="Title 1"/>
          <p:cNvSpPr>
            <a:spLocks noGrp="1"/>
          </p:cNvSpPr>
          <p:nvPr>
            <p:ph type="title"/>
          </p:nvPr>
        </p:nvSpPr>
        <p:spPr>
          <a:xfrm>
            <a:off x="2438400" y="153194"/>
            <a:ext cx="4800600" cy="381000"/>
          </a:xfrm>
        </p:spPr>
        <p:txBody>
          <a:bodyPr>
            <a:normAutofit fontScale="90000"/>
          </a:bodyPr>
          <a:lstStyle/>
          <a:p>
            <a:pPr eaLnBrk="1" hangingPunct="1"/>
            <a:r>
              <a:rPr lang="en-US" dirty="0" smtClean="0"/>
              <a:t>Content</a:t>
            </a:r>
          </a:p>
        </p:txBody>
      </p:sp>
      <p:sp>
        <p:nvSpPr>
          <p:cNvPr id="1048595" name="Date Placeholder 4"/>
          <p:cNvSpPr>
            <a:spLocks noGrp="1"/>
          </p:cNvSpPr>
          <p:nvPr>
            <p:ph type="dt" sz="quarter" idx="10"/>
          </p:nvPr>
        </p:nvSpPr>
        <p:spPr>
          <a:xfrm>
            <a:off x="304800" y="6538912"/>
            <a:ext cx="2133600" cy="365125"/>
          </a:xfrm>
        </p:spPr>
        <p:txBody>
          <a:bodyPr/>
          <a:lstStyle/>
          <a:p>
            <a:pPr>
              <a:defRPr/>
            </a:pPr>
            <a:fld id="{A20F25DA-BBBC-41ED-936E-85BFC44D8DF5}" type="datetime1">
              <a:rPr lang="en-US"/>
              <a:pPr>
                <a:defRPr/>
              </a:pPr>
              <a:t>04-Jun-21</a:t>
            </a:fld>
            <a:endParaRPr lang="en-US" dirty="0"/>
          </a:p>
          <a:p>
            <a:endParaRPr lang="en-US" dirty="0"/>
          </a:p>
        </p:txBody>
      </p:sp>
      <p:sp>
        <p:nvSpPr>
          <p:cNvPr id="1048596" name="Slide Number Placeholder 5"/>
          <p:cNvSpPr>
            <a:spLocks noGrp="1"/>
          </p:cNvSpPr>
          <p:nvPr>
            <p:ph type="sldNum" sz="quarter" idx="12"/>
          </p:nvPr>
        </p:nvSpPr>
        <p:spPr/>
        <p:txBody>
          <a:bodyPr/>
          <a:lstStyle/>
          <a:p>
            <a:fld id="{1D92913B-A6D1-484B-AE6C-59C89748B491}" type="slidenum">
              <a:rPr lang="en-US" smtClean="0"/>
              <a:t>2</a:t>
            </a:fld>
            <a:endParaRPr lang="en-US"/>
          </a:p>
        </p:txBody>
      </p:sp>
      <p:sp>
        <p:nvSpPr>
          <p:cNvPr id="1048597" name="Footer Placeholder 6"/>
          <p:cNvSpPr>
            <a:spLocks noGrp="1"/>
          </p:cNvSpPr>
          <p:nvPr>
            <p:ph type="ftr" sz="quarter" idx="11"/>
          </p:nvPr>
        </p:nvSpPr>
        <p:spPr>
          <a:xfrm>
            <a:off x="1447800" y="6356350"/>
            <a:ext cx="6781800" cy="365125"/>
          </a:xfrm>
        </p:spPr>
        <p:txBody>
          <a:bodyPr/>
          <a:lstStyle/>
          <a:p>
            <a:r>
              <a:rPr lang="en-US" dirty="0"/>
              <a:t>Department of Electronics &amp; Communication Engineering, Project Presentation, 2017 - 21 Batch</a:t>
            </a:r>
          </a:p>
        </p:txBody>
      </p:sp>
      <p:sp>
        <p:nvSpPr>
          <p:cNvPr id="1048598" name="Content Placeholder 2"/>
          <p:cNvSpPr txBox="1"/>
          <p:nvPr/>
        </p:nvSpPr>
        <p:spPr>
          <a:xfrm>
            <a:off x="304800" y="773945"/>
            <a:ext cx="8991600" cy="6084055"/>
          </a:xfrm>
          <a:prstGeom prst="rect">
            <a:avLst/>
          </a:prstGeom>
        </p:spPr>
        <p:txBody>
          <a:bodyPr/>
          <a:lstStyle/>
          <a:p>
            <a:pPr marL="457200" indent="-457200">
              <a:lnSpc>
                <a:spcPct val="150000"/>
              </a:lnSpc>
              <a:buFont typeface="+mj-lt"/>
              <a:buAutoNum type="arabicPeriod"/>
            </a:pPr>
            <a:r>
              <a:rPr lang="en-US" dirty="0" smtClean="0"/>
              <a:t>Introduction</a:t>
            </a:r>
          </a:p>
          <a:p>
            <a:pPr marL="457200" indent="-457200">
              <a:lnSpc>
                <a:spcPct val="150000"/>
              </a:lnSpc>
              <a:buFont typeface="+mj-lt"/>
              <a:buAutoNum type="arabicPeriod"/>
            </a:pPr>
            <a:r>
              <a:rPr lang="en-US" dirty="0" smtClean="0"/>
              <a:t>Literature Survey</a:t>
            </a:r>
          </a:p>
          <a:p>
            <a:pPr marL="457200" indent="-457200">
              <a:lnSpc>
                <a:spcPct val="150000"/>
              </a:lnSpc>
              <a:buFont typeface="+mj-lt"/>
              <a:buAutoNum type="arabicPeriod"/>
            </a:pPr>
            <a:r>
              <a:rPr lang="en-US" dirty="0" smtClean="0"/>
              <a:t>Problem Definition</a:t>
            </a:r>
          </a:p>
          <a:p>
            <a:pPr marL="457200" indent="-457200">
              <a:lnSpc>
                <a:spcPct val="150000"/>
              </a:lnSpc>
              <a:buFont typeface="+mj-lt"/>
              <a:buAutoNum type="arabicPeriod"/>
            </a:pPr>
            <a:r>
              <a:rPr lang="en-US" dirty="0" smtClean="0"/>
              <a:t>Objectives</a:t>
            </a:r>
          </a:p>
          <a:p>
            <a:pPr marL="457200" indent="-457200">
              <a:lnSpc>
                <a:spcPct val="150000"/>
              </a:lnSpc>
              <a:buFont typeface="+mj-lt"/>
              <a:buAutoNum type="arabicPeriod"/>
            </a:pPr>
            <a:r>
              <a:rPr lang="en-US" dirty="0" smtClean="0"/>
              <a:t>About the </a:t>
            </a:r>
            <a:r>
              <a:rPr lang="en-US" dirty="0" smtClean="0"/>
              <a:t>Dataset</a:t>
            </a:r>
          </a:p>
          <a:p>
            <a:pPr marL="457200" indent="-457200">
              <a:lnSpc>
                <a:spcPct val="150000"/>
              </a:lnSpc>
              <a:buFont typeface="+mj-lt"/>
              <a:buAutoNum type="arabicPeriod"/>
            </a:pPr>
            <a:r>
              <a:rPr lang="en-US" dirty="0" smtClean="0"/>
              <a:t>Dataset Sample</a:t>
            </a:r>
          </a:p>
          <a:p>
            <a:pPr marL="457200" indent="-457200">
              <a:lnSpc>
                <a:spcPct val="150000"/>
              </a:lnSpc>
              <a:buFont typeface="+mj-lt"/>
              <a:buAutoNum type="arabicPeriod"/>
            </a:pPr>
            <a:r>
              <a:rPr lang="en-US" dirty="0" smtClean="0"/>
              <a:t>Questions Sample</a:t>
            </a:r>
            <a:endParaRPr lang="en-US" dirty="0" smtClean="0"/>
          </a:p>
          <a:p>
            <a:pPr marL="457200" indent="-457200">
              <a:lnSpc>
                <a:spcPct val="150000"/>
              </a:lnSpc>
              <a:buFont typeface="+mj-lt"/>
              <a:buAutoNum type="arabicPeriod"/>
            </a:pPr>
            <a:r>
              <a:rPr lang="en-US" dirty="0" smtClean="0"/>
              <a:t>Methodology</a:t>
            </a:r>
          </a:p>
          <a:p>
            <a:pPr marL="457200" indent="-457200">
              <a:lnSpc>
                <a:spcPct val="150000"/>
              </a:lnSpc>
              <a:buFont typeface="+mj-lt"/>
              <a:buAutoNum type="arabicPeriod"/>
            </a:pPr>
            <a:r>
              <a:rPr lang="en-US" dirty="0" smtClean="0"/>
              <a:t>Development-Software </a:t>
            </a:r>
          </a:p>
          <a:p>
            <a:pPr marL="457200" indent="-457200">
              <a:lnSpc>
                <a:spcPct val="150000"/>
              </a:lnSpc>
              <a:buFont typeface="+mj-lt"/>
              <a:buAutoNum type="arabicPeriod"/>
            </a:pPr>
            <a:r>
              <a:rPr lang="en-US" dirty="0" smtClean="0"/>
              <a:t>Performance Analysis in Simulation</a:t>
            </a:r>
          </a:p>
          <a:p>
            <a:pPr marL="457200" indent="-457200">
              <a:lnSpc>
                <a:spcPct val="150000"/>
              </a:lnSpc>
              <a:buFont typeface="+mj-lt"/>
              <a:buAutoNum type="arabicPeriod"/>
            </a:pPr>
            <a:r>
              <a:rPr lang="en-US" dirty="0" smtClean="0"/>
              <a:t>Limitations and Applications</a:t>
            </a:r>
            <a:endParaRPr lang="zh-CN" altLang="en-US" sz="1600" dirty="0"/>
          </a:p>
          <a:p>
            <a:pPr marL="457200" indent="-457200">
              <a:lnSpc>
                <a:spcPct val="150000"/>
              </a:lnSpc>
              <a:buFont typeface="+mj-lt"/>
              <a:buAutoNum type="arabicPeriod"/>
            </a:pPr>
            <a:r>
              <a:rPr lang="en-US" dirty="0" smtClean="0"/>
              <a:t>Conclusion and Future Scope</a:t>
            </a:r>
          </a:p>
          <a:p>
            <a:pPr marL="457200" indent="-457200">
              <a:lnSpc>
                <a:spcPct val="150000"/>
              </a:lnSpc>
              <a:buFont typeface="+mj-lt"/>
              <a:buAutoNum type="arabicPeriod"/>
            </a:pPr>
            <a:r>
              <a:rPr lang="en-US" dirty="0" smtClean="0"/>
              <a:t>References</a:t>
            </a:r>
            <a:r>
              <a:rPr lang="en-US" sz="2800" dirty="0">
                <a:latin typeface="+mn-lt"/>
                <a:cs typeface="+mn-cs"/>
              </a:rPr>
              <a:t/>
            </a:r>
            <a:br>
              <a:rPr lang="en-US" sz="2800" dirty="0">
                <a:latin typeface="+mn-lt"/>
                <a:cs typeface="+mn-cs"/>
              </a:rPr>
            </a:br>
            <a:r>
              <a:rPr lang="en-US" sz="2800" dirty="0">
                <a:latin typeface="+mn-lt"/>
                <a:cs typeface="+mn-cs"/>
              </a:rPr>
              <a:t> </a:t>
            </a:r>
          </a:p>
        </p:txBody>
      </p:sp>
      <p:pic>
        <p:nvPicPr>
          <p:cNvPr id="2097153" name="Picture 8" descr="A close up of a sign  Description automatically generated"/>
          <p:cNvPicPr>
            <a:picLocks noChangeAspect="1"/>
          </p:cNvPicPr>
          <p:nvPr/>
        </p:nvPicPr>
        <p:blipFill>
          <a:blip r:embed="rId2" cstate="print"/>
          <a:stretch>
            <a:fillRect/>
          </a:stretch>
        </p:blipFill>
        <p:spPr>
          <a:xfrm>
            <a:off x="152400" y="38894"/>
            <a:ext cx="3021519" cy="609600"/>
          </a:xfrm>
          <a:prstGeom prst="rect">
            <a:avLst/>
          </a:prstGeom>
        </p:spPr>
      </p:pic>
    </p:spTree>
    <p:extLst>
      <p:ext uri="{BB962C8B-B14F-4D97-AF65-F5344CB8AC3E}">
        <p14:creationId xmlns:p14="http://schemas.microsoft.com/office/powerpoint/2010/main" val="362002784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9" name="Title 1"/>
          <p:cNvSpPr>
            <a:spLocks noGrp="1"/>
          </p:cNvSpPr>
          <p:nvPr>
            <p:ph type="title"/>
          </p:nvPr>
        </p:nvSpPr>
        <p:spPr>
          <a:xfrm>
            <a:off x="3021518" y="0"/>
            <a:ext cx="5360481" cy="624683"/>
          </a:xfrm>
        </p:spPr>
        <p:txBody>
          <a:bodyPr>
            <a:normAutofit fontScale="90000"/>
          </a:bodyPr>
          <a:lstStyle/>
          <a:p>
            <a:pPr>
              <a:lnSpc>
                <a:spcPct val="150000"/>
              </a:lnSpc>
            </a:pPr>
            <a:r>
              <a:rPr lang="en-US" sz="3600" dirty="0"/>
              <a:t>Conclusion and Future Scope</a:t>
            </a:r>
          </a:p>
        </p:txBody>
      </p:sp>
      <p:sp>
        <p:nvSpPr>
          <p:cNvPr id="1048600" name="Date Placeholder 4"/>
          <p:cNvSpPr>
            <a:spLocks noGrp="1"/>
          </p:cNvSpPr>
          <p:nvPr>
            <p:ph type="dt" sz="half" idx="10"/>
          </p:nvPr>
        </p:nvSpPr>
        <p:spPr>
          <a:xfrm>
            <a:off x="253593" y="6492875"/>
            <a:ext cx="2133600" cy="365125"/>
          </a:xfrm>
        </p:spPr>
        <p:txBody>
          <a:bodyPr/>
          <a:lstStyle/>
          <a:p>
            <a:fld id="{A20F25DA-BBBC-41ED-936E-85BFC44D8DF5}" type="datetime1">
              <a:rPr lang="en-US"/>
              <a:pPr/>
              <a:t>04-Jun-21</a:t>
            </a:fld>
            <a:endParaRPr lang="en-US" dirty="0"/>
          </a:p>
          <a:p>
            <a:endParaRPr lang="en-US" dirty="0"/>
          </a:p>
        </p:txBody>
      </p:sp>
      <p:sp>
        <p:nvSpPr>
          <p:cNvPr id="1048602" name="Footer Placeholder 6"/>
          <p:cNvSpPr>
            <a:spLocks noGrp="1"/>
          </p:cNvSpPr>
          <p:nvPr>
            <p:ph type="ftr" sz="quarter" idx="11"/>
          </p:nvPr>
        </p:nvSpPr>
        <p:spPr>
          <a:xfrm>
            <a:off x="1219200" y="6356350"/>
            <a:ext cx="7162800" cy="365125"/>
          </a:xfrm>
        </p:spPr>
        <p:txBody>
          <a:bodyPr/>
          <a:lstStyle/>
          <a:p>
            <a:r>
              <a:rPr lang="en-US" dirty="0"/>
              <a:t>Department of Electronics &amp; Communication Engineering, Project Presentation, 2017 - 21 Batch</a:t>
            </a:r>
          </a:p>
        </p:txBody>
      </p:sp>
      <p:sp>
        <p:nvSpPr>
          <p:cNvPr id="1048601" name="Slide Number Placeholder 5"/>
          <p:cNvSpPr>
            <a:spLocks noGrp="1"/>
          </p:cNvSpPr>
          <p:nvPr>
            <p:ph type="sldNum" sz="quarter" idx="12"/>
          </p:nvPr>
        </p:nvSpPr>
        <p:spPr/>
        <p:txBody>
          <a:bodyPr/>
          <a:lstStyle/>
          <a:p>
            <a:fld id="{1D92913B-A6D1-484B-AE6C-59C89748B491}" type="slidenum">
              <a:rPr lang="en-US" smtClean="0"/>
              <a:t>20</a:t>
            </a:fld>
            <a:endParaRPr lang="en-US"/>
          </a:p>
        </p:txBody>
      </p:sp>
      <p:sp>
        <p:nvSpPr>
          <p:cNvPr id="1048603" name="Content Placeholder 2"/>
          <p:cNvSpPr txBox="1"/>
          <p:nvPr/>
        </p:nvSpPr>
        <p:spPr>
          <a:xfrm>
            <a:off x="218281" y="792955"/>
            <a:ext cx="8707438" cy="5135563"/>
          </a:xfrm>
          <a:prstGeom prst="rect">
            <a:avLst/>
          </a:prstGeom>
        </p:spPr>
        <p:txBody>
          <a:bodyPr/>
          <a:lstStyle/>
          <a:p>
            <a:pPr marL="457200" indent="-457200">
              <a:lnSpc>
                <a:spcPct val="150000"/>
              </a:lnSpc>
            </a:pPr>
            <a:r>
              <a:rPr lang="en-US" sz="3200" dirty="0">
                <a:latin typeface="+mn-lt"/>
                <a:cs typeface="+mn-cs"/>
              </a:rPr>
              <a:t/>
            </a:r>
            <a:br>
              <a:rPr lang="en-US" sz="3200" dirty="0">
                <a:latin typeface="+mn-lt"/>
                <a:cs typeface="+mn-cs"/>
              </a:rPr>
            </a:br>
            <a:r>
              <a:rPr lang="en-US" sz="3200" dirty="0">
                <a:latin typeface="+mn-lt"/>
                <a:cs typeface="+mn-cs"/>
              </a:rPr>
              <a:t> </a:t>
            </a:r>
          </a:p>
        </p:txBody>
      </p:sp>
      <p:pic>
        <p:nvPicPr>
          <p:cNvPr id="2097154" name="Picture 8" descr="A close up of a sign  Description automatically generated"/>
          <p:cNvPicPr>
            <a:picLocks noChangeAspect="1"/>
          </p:cNvPicPr>
          <p:nvPr/>
        </p:nvPicPr>
        <p:blipFill>
          <a:blip r:embed="rId2" cstate="print"/>
          <a:stretch>
            <a:fillRect/>
          </a:stretch>
        </p:blipFill>
        <p:spPr>
          <a:xfrm>
            <a:off x="0" y="0"/>
            <a:ext cx="3021519" cy="609600"/>
          </a:xfrm>
          <a:prstGeom prst="rect">
            <a:avLst/>
          </a:prstGeom>
        </p:spPr>
      </p:pic>
      <p:sp>
        <p:nvSpPr>
          <p:cNvPr id="3" name="Content Placeholder 2"/>
          <p:cNvSpPr>
            <a:spLocks noGrp="1"/>
          </p:cNvSpPr>
          <p:nvPr>
            <p:ph idx="1"/>
          </p:nvPr>
        </p:nvSpPr>
        <p:spPr>
          <a:xfrm>
            <a:off x="253593" y="864163"/>
            <a:ext cx="8229600" cy="5241920"/>
          </a:xfrm>
        </p:spPr>
        <p:txBody>
          <a:bodyPr>
            <a:normAutofit/>
          </a:bodyPr>
          <a:lstStyle/>
          <a:p>
            <a:pPr algn="just"/>
            <a:r>
              <a:rPr lang="en-US" sz="2400" dirty="0" smtClean="0"/>
              <a:t>Conclusion</a:t>
            </a:r>
            <a:r>
              <a:rPr lang="en-US" sz="1900" dirty="0" smtClean="0"/>
              <a:t>:</a:t>
            </a:r>
          </a:p>
          <a:p>
            <a:pPr lvl="1" algn="just"/>
            <a:r>
              <a:rPr lang="en-US" sz="2000" dirty="0" smtClean="0"/>
              <a:t>In this project we saw how clustering algorithm can be used to  cluster the data.</a:t>
            </a:r>
          </a:p>
          <a:p>
            <a:pPr lvl="1" algn="just"/>
            <a:r>
              <a:rPr lang="en-US" sz="2000" dirty="0" smtClean="0"/>
              <a:t>We saw how the clusters can be used to find the dominant personality of a country.</a:t>
            </a:r>
          </a:p>
          <a:p>
            <a:pPr lvl="1" algn="just"/>
            <a:r>
              <a:rPr lang="en-US" sz="2000" dirty="0" smtClean="0"/>
              <a:t>We also saw how we can find our personality by answering the questions provided in the questionnaire.</a:t>
            </a:r>
          </a:p>
          <a:p>
            <a:pPr lvl="1"/>
            <a:endParaRPr lang="en-US" sz="1500" dirty="0"/>
          </a:p>
          <a:p>
            <a:r>
              <a:rPr lang="en-US" sz="2400" dirty="0" smtClean="0"/>
              <a:t>Future Scope:</a:t>
            </a:r>
          </a:p>
          <a:p>
            <a:pPr lvl="1" algn="just"/>
            <a:r>
              <a:rPr lang="en-US" sz="2000" dirty="0"/>
              <a:t>C</a:t>
            </a:r>
            <a:r>
              <a:rPr lang="en-US" sz="2000" dirty="0" smtClean="0"/>
              <a:t>an be used by recommendation system to display accurate recommendations even without consumer’s order history.</a:t>
            </a:r>
          </a:p>
          <a:p>
            <a:pPr lvl="1" algn="just"/>
            <a:endParaRPr lang="en-US" sz="2000" dirty="0" smtClean="0"/>
          </a:p>
          <a:p>
            <a:pPr lvl="1" algn="just"/>
            <a:r>
              <a:rPr lang="en-US" sz="2000" dirty="0" smtClean="0"/>
              <a:t>Can be used by teachers to find the optimal methods of teaching by analyzing the pupil’s personalities.</a:t>
            </a:r>
          </a:p>
          <a:p>
            <a:pPr marL="457200" lvl="1" indent="0" algn="just">
              <a:buNone/>
            </a:pPr>
            <a:endParaRPr lang="en-US" sz="2000" dirty="0" smtClean="0"/>
          </a:p>
          <a:p>
            <a:pPr lvl="1"/>
            <a:endParaRPr lang="en-US" sz="1500" dirty="0" smtClean="0"/>
          </a:p>
          <a:p>
            <a:endParaRPr lang="en-US" sz="1900" dirty="0"/>
          </a:p>
        </p:txBody>
      </p:sp>
    </p:spTree>
    <p:extLst>
      <p:ext uri="{BB962C8B-B14F-4D97-AF65-F5344CB8AC3E}">
        <p14:creationId xmlns:p14="http://schemas.microsoft.com/office/powerpoint/2010/main" val="4338291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9" name="Title 1"/>
          <p:cNvSpPr>
            <a:spLocks noGrp="1"/>
          </p:cNvSpPr>
          <p:nvPr>
            <p:ph type="title"/>
          </p:nvPr>
        </p:nvSpPr>
        <p:spPr>
          <a:xfrm>
            <a:off x="4572000" y="-15083"/>
            <a:ext cx="2133599" cy="624683"/>
          </a:xfrm>
        </p:spPr>
        <p:txBody>
          <a:bodyPr>
            <a:normAutofit fontScale="90000"/>
          </a:bodyPr>
          <a:lstStyle/>
          <a:p>
            <a:pPr>
              <a:lnSpc>
                <a:spcPct val="150000"/>
              </a:lnSpc>
            </a:pPr>
            <a:r>
              <a:rPr lang="en-US" sz="3600" dirty="0"/>
              <a:t>References</a:t>
            </a:r>
          </a:p>
        </p:txBody>
      </p:sp>
      <p:sp>
        <p:nvSpPr>
          <p:cNvPr id="1048600" name="Date Placeholder 4"/>
          <p:cNvSpPr>
            <a:spLocks noGrp="1"/>
          </p:cNvSpPr>
          <p:nvPr>
            <p:ph type="dt" sz="half" idx="10"/>
          </p:nvPr>
        </p:nvSpPr>
        <p:spPr/>
        <p:txBody>
          <a:bodyPr/>
          <a:lstStyle/>
          <a:p>
            <a:fld id="{A20F25DA-BBBC-41ED-936E-85BFC44D8DF5}" type="datetime1">
              <a:rPr lang="en-US"/>
              <a:pPr/>
              <a:t>04-Jun-21</a:t>
            </a:fld>
            <a:endParaRPr lang="en-US" dirty="0"/>
          </a:p>
          <a:p>
            <a:endParaRPr lang="en-US" dirty="0"/>
          </a:p>
        </p:txBody>
      </p:sp>
      <p:sp>
        <p:nvSpPr>
          <p:cNvPr id="1048602" name="Footer Placeholder 6"/>
          <p:cNvSpPr>
            <a:spLocks noGrp="1"/>
          </p:cNvSpPr>
          <p:nvPr>
            <p:ph type="ftr" sz="quarter" idx="11"/>
          </p:nvPr>
        </p:nvSpPr>
        <p:spPr>
          <a:xfrm>
            <a:off x="1219200" y="6356350"/>
            <a:ext cx="7162800" cy="365125"/>
          </a:xfrm>
        </p:spPr>
        <p:txBody>
          <a:bodyPr/>
          <a:lstStyle/>
          <a:p>
            <a:r>
              <a:rPr lang="en-US" dirty="0"/>
              <a:t>Department of Electronics &amp; Communication Engineering, Project Presentation, 2017 - 21 Batch</a:t>
            </a:r>
          </a:p>
        </p:txBody>
      </p:sp>
      <p:sp>
        <p:nvSpPr>
          <p:cNvPr id="1048601" name="Slide Number Placeholder 5"/>
          <p:cNvSpPr>
            <a:spLocks noGrp="1"/>
          </p:cNvSpPr>
          <p:nvPr>
            <p:ph type="sldNum" sz="quarter" idx="12"/>
          </p:nvPr>
        </p:nvSpPr>
        <p:spPr/>
        <p:txBody>
          <a:bodyPr/>
          <a:lstStyle/>
          <a:p>
            <a:fld id="{1D92913B-A6D1-484B-AE6C-59C89748B491}" type="slidenum">
              <a:rPr lang="en-US" smtClean="0"/>
              <a:t>21</a:t>
            </a:fld>
            <a:endParaRPr lang="en-US"/>
          </a:p>
        </p:txBody>
      </p:sp>
      <p:sp>
        <p:nvSpPr>
          <p:cNvPr id="1048603" name="Content Placeholder 2"/>
          <p:cNvSpPr txBox="1"/>
          <p:nvPr/>
        </p:nvSpPr>
        <p:spPr>
          <a:xfrm>
            <a:off x="218281" y="792955"/>
            <a:ext cx="8707438" cy="5135563"/>
          </a:xfrm>
          <a:prstGeom prst="rect">
            <a:avLst/>
          </a:prstGeom>
        </p:spPr>
        <p:txBody>
          <a:bodyPr/>
          <a:lstStyle/>
          <a:p>
            <a:pPr marL="457200" indent="-457200">
              <a:lnSpc>
                <a:spcPct val="150000"/>
              </a:lnSpc>
            </a:pPr>
            <a:r>
              <a:rPr lang="en-US" sz="3200" dirty="0">
                <a:latin typeface="+mn-lt"/>
                <a:cs typeface="+mn-cs"/>
              </a:rPr>
              <a:t/>
            </a:r>
            <a:br>
              <a:rPr lang="en-US" sz="3200" dirty="0">
                <a:latin typeface="+mn-lt"/>
                <a:cs typeface="+mn-cs"/>
              </a:rPr>
            </a:br>
            <a:r>
              <a:rPr lang="en-US" sz="3200" dirty="0">
                <a:latin typeface="+mn-lt"/>
                <a:cs typeface="+mn-cs"/>
              </a:rPr>
              <a:t> </a:t>
            </a:r>
          </a:p>
        </p:txBody>
      </p:sp>
      <p:pic>
        <p:nvPicPr>
          <p:cNvPr id="2097154" name="Picture 8" descr="A close up of a sign  Description automatically generated"/>
          <p:cNvPicPr>
            <a:picLocks noChangeAspect="1"/>
          </p:cNvPicPr>
          <p:nvPr/>
        </p:nvPicPr>
        <p:blipFill>
          <a:blip r:embed="rId2" cstate="print"/>
          <a:stretch>
            <a:fillRect/>
          </a:stretch>
        </p:blipFill>
        <p:spPr>
          <a:xfrm>
            <a:off x="0" y="0"/>
            <a:ext cx="3021519" cy="609600"/>
          </a:xfrm>
          <a:prstGeom prst="rect">
            <a:avLst/>
          </a:prstGeom>
        </p:spPr>
      </p:pic>
      <p:sp>
        <p:nvSpPr>
          <p:cNvPr id="3" name="Content Placeholder 2"/>
          <p:cNvSpPr>
            <a:spLocks noGrp="1"/>
          </p:cNvSpPr>
          <p:nvPr>
            <p:ph idx="1"/>
          </p:nvPr>
        </p:nvSpPr>
        <p:spPr>
          <a:xfrm>
            <a:off x="457200" y="884244"/>
            <a:ext cx="8229600" cy="5241920"/>
          </a:xfrm>
        </p:spPr>
        <p:txBody>
          <a:bodyPr>
            <a:normAutofit/>
          </a:bodyPr>
          <a:lstStyle/>
          <a:p>
            <a:r>
              <a:rPr lang="en-US" sz="1900" dirty="0"/>
              <a:t>Dataset: </a:t>
            </a:r>
            <a:r>
              <a:rPr lang="en-US" sz="1900" dirty="0">
                <a:hlinkClick r:id="rId3"/>
              </a:rPr>
              <a:t>https://</a:t>
            </a:r>
            <a:r>
              <a:rPr lang="en-US" sz="1900" dirty="0" smtClean="0">
                <a:hlinkClick r:id="rId3"/>
              </a:rPr>
              <a:t>www.kaggle.com/tunguz/big-five-personality-test</a:t>
            </a:r>
            <a:endParaRPr lang="en-US" sz="1900" dirty="0" smtClean="0"/>
          </a:p>
          <a:p>
            <a:pPr lvl="1"/>
            <a:r>
              <a:rPr lang="en-US" sz="1500" dirty="0" smtClean="0"/>
              <a:t>Big five Markers: </a:t>
            </a:r>
            <a:r>
              <a:rPr lang="en-US" sz="1700" dirty="0">
                <a:hlinkClick r:id="rId4"/>
              </a:rPr>
              <a:t>https</a:t>
            </a:r>
            <a:r>
              <a:rPr lang="en-US" sz="1700" dirty="0" smtClean="0">
                <a:hlinkClick r:id="rId4"/>
              </a:rPr>
              <a:t>://ipip.ori.org/newBigFive5broadKey.htm</a:t>
            </a:r>
            <a:r>
              <a:rPr lang="en-US" sz="1700" dirty="0" smtClean="0"/>
              <a:t> </a:t>
            </a:r>
            <a:endParaRPr lang="en-US" sz="1500" dirty="0"/>
          </a:p>
          <a:p>
            <a:r>
              <a:rPr lang="en-US" sz="2100" dirty="0" smtClean="0"/>
              <a:t>Research Papers:</a:t>
            </a:r>
          </a:p>
          <a:p>
            <a:pPr lvl="1"/>
            <a:r>
              <a:rPr lang="en-US" sz="1700" dirty="0" smtClean="0">
                <a:hlinkClick r:id="rId5"/>
              </a:rPr>
              <a:t>https</a:t>
            </a:r>
            <a:r>
              <a:rPr lang="en-US" sz="1700" dirty="0">
                <a:hlinkClick r:id="rId5"/>
              </a:rPr>
              <a:t>://</a:t>
            </a:r>
            <a:r>
              <a:rPr lang="en-US" sz="1700" dirty="0" smtClean="0">
                <a:hlinkClick r:id="rId5"/>
              </a:rPr>
              <a:t>ieeexplore.ieee.org/document/9269396</a:t>
            </a:r>
            <a:endParaRPr lang="en-US" sz="1700" dirty="0" smtClean="0"/>
          </a:p>
          <a:p>
            <a:pPr lvl="1">
              <a:spcBef>
                <a:spcPts val="0"/>
              </a:spcBef>
              <a:buClr>
                <a:schemeClr val="dk1"/>
              </a:buClr>
              <a:buSzPts val="1800"/>
            </a:pPr>
            <a:r>
              <a:rPr lang="en-US" sz="1700" u="sng" dirty="0" smtClean="0">
                <a:solidFill>
                  <a:schemeClr val="hlink"/>
                </a:solidFill>
                <a:ea typeface="Arial"/>
                <a:cs typeface="Arial"/>
                <a:sym typeface="Arial"/>
                <a:hlinkClick r:id="rId6"/>
              </a:rPr>
              <a:t>https</a:t>
            </a:r>
            <a:r>
              <a:rPr lang="en-US" sz="1700" u="sng" dirty="0">
                <a:solidFill>
                  <a:schemeClr val="hlink"/>
                </a:solidFill>
                <a:ea typeface="Arial"/>
                <a:cs typeface="Arial"/>
                <a:sym typeface="Arial"/>
                <a:hlinkClick r:id="rId6"/>
              </a:rPr>
              <a:t>://ieeexplore.ieee.org/document/8744258/</a:t>
            </a:r>
            <a:endParaRPr lang="en-US" sz="1700" dirty="0"/>
          </a:p>
          <a:p>
            <a:pPr lvl="1">
              <a:spcBef>
                <a:spcPts val="0"/>
              </a:spcBef>
              <a:buClr>
                <a:schemeClr val="dk1"/>
              </a:buClr>
              <a:buSzPts val="1800"/>
            </a:pPr>
            <a:r>
              <a:rPr lang="en-US" sz="1700" u="sng" dirty="0">
                <a:solidFill>
                  <a:schemeClr val="hlink"/>
                </a:solidFill>
                <a:ea typeface="Arial"/>
                <a:cs typeface="Arial"/>
                <a:sym typeface="Arial"/>
                <a:hlinkClick r:id="rId7"/>
              </a:rPr>
              <a:t>https://</a:t>
            </a:r>
            <a:r>
              <a:rPr lang="en-US" sz="1700" u="sng" dirty="0" smtClean="0">
                <a:solidFill>
                  <a:schemeClr val="hlink"/>
                </a:solidFill>
                <a:ea typeface="Arial"/>
                <a:cs typeface="Arial"/>
                <a:sym typeface="Arial"/>
                <a:hlinkClick r:id="rId7"/>
              </a:rPr>
              <a:t>ieeexplore.ieee.org/document/9315507/</a:t>
            </a:r>
            <a:endParaRPr lang="en-US" sz="1700" dirty="0"/>
          </a:p>
          <a:p>
            <a:pPr lvl="1">
              <a:spcBef>
                <a:spcPts val="0"/>
              </a:spcBef>
              <a:buClr>
                <a:schemeClr val="dk1"/>
              </a:buClr>
              <a:buSzPts val="1800"/>
            </a:pPr>
            <a:r>
              <a:rPr lang="en-US" sz="1700" u="sng" dirty="0">
                <a:solidFill>
                  <a:schemeClr val="hlink"/>
                </a:solidFill>
                <a:ea typeface="Arial"/>
                <a:cs typeface="Arial"/>
                <a:sym typeface="Arial"/>
                <a:hlinkClick r:id="rId8"/>
              </a:rPr>
              <a:t>https://</a:t>
            </a:r>
            <a:r>
              <a:rPr lang="en-US" sz="1700" u="sng" dirty="0" smtClean="0">
                <a:solidFill>
                  <a:schemeClr val="hlink"/>
                </a:solidFill>
                <a:ea typeface="Arial"/>
                <a:cs typeface="Arial"/>
                <a:sym typeface="Arial"/>
                <a:hlinkClick r:id="rId8"/>
              </a:rPr>
              <a:t>ieeexplore.ieee.org/document/8698401/</a:t>
            </a:r>
            <a:endParaRPr lang="en-US" sz="1700" dirty="0"/>
          </a:p>
          <a:p>
            <a:r>
              <a:rPr lang="en-US" sz="1800" dirty="0" smtClean="0"/>
              <a:t>Documentations of packages used:</a:t>
            </a:r>
          </a:p>
          <a:p>
            <a:pPr lvl="1"/>
            <a:r>
              <a:rPr lang="en-US" sz="1600" dirty="0" smtClean="0"/>
              <a:t>Kmeans </a:t>
            </a:r>
            <a:r>
              <a:rPr lang="en-US" sz="1600" dirty="0"/>
              <a:t>– </a:t>
            </a:r>
            <a:r>
              <a:rPr lang="en-US" sz="1600" u="sng" dirty="0">
                <a:hlinkClick r:id="rId9"/>
              </a:rPr>
              <a:t>https://medium.com/data-folks-indonesia/step-by-step-to-understanding-k-means-clustering-and-implementation-with-sklearn-b55803f519d6</a:t>
            </a:r>
            <a:endParaRPr lang="en-US" sz="1600" dirty="0"/>
          </a:p>
          <a:p>
            <a:pPr lvl="1"/>
            <a:r>
              <a:rPr lang="en-US" sz="1600" dirty="0" err="1"/>
              <a:t>KElbowVisualizer</a:t>
            </a:r>
            <a:r>
              <a:rPr lang="en-US" sz="1600" dirty="0"/>
              <a:t>-   </a:t>
            </a:r>
            <a:r>
              <a:rPr lang="en-US" sz="1600" u="sng" dirty="0">
                <a:hlinkClick r:id="rId10"/>
              </a:rPr>
              <a:t>https://www.scikit-yb.org/en/latest/api/cluster/elbow.html#:~:text=The%20elbow%20method%20runs%20k,point%20to%20its%20assigned%20center</a:t>
            </a:r>
            <a:endParaRPr lang="en-US" sz="1600" dirty="0"/>
          </a:p>
          <a:p>
            <a:pPr lvl="1"/>
            <a:r>
              <a:rPr lang="en-US" sz="1600" u="sng" dirty="0" smtClean="0">
                <a:hlinkClick r:id="rId11"/>
              </a:rPr>
              <a:t>https</a:t>
            </a:r>
            <a:r>
              <a:rPr lang="en-US" sz="1600" u="sng" dirty="0">
                <a:hlinkClick r:id="rId11"/>
              </a:rPr>
              <a:t>://</a:t>
            </a:r>
            <a:r>
              <a:rPr lang="en-US" sz="1600" u="sng" dirty="0" smtClean="0">
                <a:hlinkClick r:id="rId11"/>
              </a:rPr>
              <a:t>scikit-learn.org/stable/modules/generated/sklearn.cluster.KMeans.html</a:t>
            </a:r>
            <a:endParaRPr lang="en-US" sz="1600" dirty="0"/>
          </a:p>
          <a:p>
            <a:pPr lvl="1"/>
            <a:r>
              <a:rPr lang="en-US" sz="1600" dirty="0"/>
              <a:t>PCA – </a:t>
            </a:r>
            <a:r>
              <a:rPr lang="en-US" sz="1600" u="sng" dirty="0">
                <a:hlinkClick r:id="rId12"/>
              </a:rPr>
              <a:t>https://towardsdatascience.com/understanding-pca-fae3e243731d</a:t>
            </a:r>
            <a:endParaRPr lang="en-US" sz="1600" dirty="0"/>
          </a:p>
          <a:p>
            <a:pPr lvl="1"/>
            <a:r>
              <a:rPr lang="en-US" sz="1600" u="sng" dirty="0">
                <a:hlinkClick r:id="rId13"/>
              </a:rPr>
              <a:t>https://nbviewer.jupyter.org/gist/sevamoo/f1afe78af3cf6b8c4b67</a:t>
            </a:r>
            <a:endParaRPr lang="en-US" sz="1600" dirty="0"/>
          </a:p>
          <a:p>
            <a:pPr lvl="1"/>
            <a:r>
              <a:rPr lang="en-US" sz="1600" u="sng" dirty="0">
                <a:hlinkClick r:id="rId14"/>
              </a:rPr>
              <a:t>https://</a:t>
            </a:r>
            <a:r>
              <a:rPr lang="en-US" sz="1600" u="sng" dirty="0" smtClean="0">
                <a:hlinkClick r:id="rId14"/>
              </a:rPr>
              <a:t>glowingpython.blogspot.com/2013/09/self-organizing-maps.html</a:t>
            </a:r>
            <a:endParaRPr lang="en-US" sz="1600" dirty="0"/>
          </a:p>
          <a:p>
            <a:pPr marL="0" indent="0">
              <a:buNone/>
            </a:pPr>
            <a:endParaRPr lang="en-US" sz="1800" dirty="0"/>
          </a:p>
        </p:txBody>
      </p:sp>
    </p:spTree>
    <p:extLst>
      <p:ext uri="{BB962C8B-B14F-4D97-AF65-F5344CB8AC3E}">
        <p14:creationId xmlns:p14="http://schemas.microsoft.com/office/powerpoint/2010/main" val="19388640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2819400" y="228600"/>
            <a:ext cx="4800600" cy="381000"/>
          </a:xfrm>
        </p:spPr>
        <p:txBody>
          <a:bodyPr>
            <a:normAutofit fontScale="90000"/>
          </a:bodyPr>
          <a:lstStyle/>
          <a:p>
            <a:pPr eaLnBrk="1" hangingPunct="1"/>
            <a:r>
              <a:rPr lang="en-US" dirty="0"/>
              <a:t>Introduction</a:t>
            </a:r>
          </a:p>
        </p:txBody>
      </p:sp>
      <p:sp>
        <p:nvSpPr>
          <p:cNvPr id="5" name="Date Placeholder 4"/>
          <p:cNvSpPr>
            <a:spLocks noGrp="1"/>
          </p:cNvSpPr>
          <p:nvPr>
            <p:ph type="dt" sz="quarter" idx="10"/>
          </p:nvPr>
        </p:nvSpPr>
        <p:spPr>
          <a:xfrm>
            <a:off x="0" y="6492875"/>
            <a:ext cx="2133600" cy="365125"/>
          </a:xfrm>
        </p:spPr>
        <p:txBody>
          <a:bodyPr/>
          <a:lstStyle/>
          <a:p>
            <a:pPr>
              <a:defRPr/>
            </a:pPr>
            <a:fld id="{A20F25DA-BBBC-41ED-936E-85BFC44D8DF5}" type="datetime1">
              <a:rPr lang="en-US"/>
              <a:pPr>
                <a:defRPr/>
              </a:pPr>
              <a:t>04-Jun-21</a:t>
            </a:fld>
            <a:endParaRPr lang="en-US" dirty="0"/>
          </a:p>
          <a:p>
            <a:pPr>
              <a:defRPr/>
            </a:pPr>
            <a:endParaRPr lang="en-US" dirty="0"/>
          </a:p>
        </p:txBody>
      </p:sp>
      <p:sp>
        <p:nvSpPr>
          <p:cNvPr id="6" name="Slide Number Placeholder 5"/>
          <p:cNvSpPr>
            <a:spLocks noGrp="1"/>
          </p:cNvSpPr>
          <p:nvPr>
            <p:ph type="sldNum" sz="quarter" idx="12"/>
          </p:nvPr>
        </p:nvSpPr>
        <p:spPr/>
        <p:txBody>
          <a:bodyPr/>
          <a:lstStyle/>
          <a:p>
            <a:pPr>
              <a:defRPr/>
            </a:pPr>
            <a:fld id="{1D92913B-A6D1-484B-AE6C-59C89748B491}" type="slidenum">
              <a:rPr lang="en-US" smtClean="0"/>
              <a:pPr>
                <a:defRPr/>
              </a:pPr>
              <a:t>3</a:t>
            </a:fld>
            <a:endParaRPr lang="en-US"/>
          </a:p>
        </p:txBody>
      </p:sp>
      <p:sp>
        <p:nvSpPr>
          <p:cNvPr id="7" name="Footer Placeholder 6"/>
          <p:cNvSpPr>
            <a:spLocks noGrp="1"/>
          </p:cNvSpPr>
          <p:nvPr>
            <p:ph type="ftr" sz="quarter" idx="11"/>
          </p:nvPr>
        </p:nvSpPr>
        <p:spPr>
          <a:xfrm>
            <a:off x="1447800" y="6356350"/>
            <a:ext cx="6781800" cy="365125"/>
          </a:xfrm>
        </p:spPr>
        <p:txBody>
          <a:bodyPr/>
          <a:lstStyle/>
          <a:p>
            <a:r>
              <a:rPr lang="en-US" dirty="0"/>
              <a:t>Department of Electronics &amp; Communication Engineering, Project Presentation, 2017 - 21 Batch</a:t>
            </a:r>
          </a:p>
        </p:txBody>
      </p:sp>
      <p:sp>
        <p:nvSpPr>
          <p:cNvPr id="8" name="Content Placeholder 2"/>
          <p:cNvSpPr txBox="1">
            <a:spLocks/>
          </p:cNvSpPr>
          <p:nvPr/>
        </p:nvSpPr>
        <p:spPr>
          <a:xfrm>
            <a:off x="225425" y="990600"/>
            <a:ext cx="8707438" cy="5135563"/>
          </a:xfrm>
          <a:prstGeom prst="rect">
            <a:avLst/>
          </a:prstGeom>
        </p:spPr>
        <p:txBody>
          <a:bodyPr/>
          <a:lstStyle/>
          <a:p>
            <a:pPr marL="457200" indent="-457200">
              <a:lnSpc>
                <a:spcPct val="150000"/>
              </a:lnSpc>
            </a:pPr>
            <a:r>
              <a:rPr lang="en-US" sz="2000" dirty="0" smtClean="0">
                <a:latin typeface="Times New Roman" panose="02020603050405020304" pitchFamily="18" charset="0"/>
                <a:cs typeface="Times New Roman" panose="02020603050405020304" pitchFamily="18" charset="0"/>
              </a:rPr>
              <a:t>This project aims to classify the personality of a participant with the help of their answers to certain questions, based on Big Five model.</a:t>
            </a:r>
            <a:r>
              <a:rPr lang="en-US" sz="3200" dirty="0" smtClean="0">
                <a:latin typeface="+mn-lt"/>
                <a:cs typeface="+mn-cs"/>
              </a:rPr>
              <a:t/>
            </a:r>
            <a:br>
              <a:rPr lang="en-US" sz="3200" dirty="0" smtClean="0">
                <a:latin typeface="+mn-lt"/>
                <a:cs typeface="+mn-cs"/>
              </a:rPr>
            </a:br>
            <a:r>
              <a:rPr lang="en-US" sz="3200" dirty="0" smtClean="0">
                <a:latin typeface="+mn-lt"/>
                <a:cs typeface="+mn-cs"/>
              </a:rPr>
              <a:t> 					</a:t>
            </a:r>
            <a:endParaRPr lang="en-US" sz="3200" dirty="0">
              <a:latin typeface="+mn-lt"/>
              <a:cs typeface="+mn-cs"/>
            </a:endParaRPr>
          </a:p>
        </p:txBody>
      </p:sp>
      <p:pic>
        <p:nvPicPr>
          <p:cNvPr id="9" name="Picture 8" descr="A close up of a sign&#10;&#10;Description automatically generated">
            <a:extLst>
              <a:ext uri="{FF2B5EF4-FFF2-40B4-BE49-F238E27FC236}">
                <a16:creationId xmlns:a16="http://schemas.microsoft.com/office/drawing/2014/main" id="{78EA99D5-533C-4AB1-8919-6ADF13B1E22D}"/>
              </a:ext>
            </a:extLst>
          </p:cNvPr>
          <p:cNvPicPr>
            <a:picLocks noChangeAspect="1"/>
          </p:cNvPicPr>
          <p:nvPr/>
        </p:nvPicPr>
        <p:blipFill>
          <a:blip r:embed="rId2" cstate="print"/>
          <a:stretch>
            <a:fillRect/>
          </a:stretch>
        </p:blipFill>
        <p:spPr>
          <a:xfrm>
            <a:off x="0" y="0"/>
            <a:ext cx="3021519" cy="609600"/>
          </a:xfrm>
          <a:prstGeom prst="rect">
            <a:avLst/>
          </a:prstGeom>
        </p:spPr>
      </p:pic>
      <p:pic>
        <p:nvPicPr>
          <p:cNvPr id="1026" name="Picture 2" descr="Big Five personality traits - Wikipedia"/>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5425" y="2133600"/>
            <a:ext cx="3630094" cy="3533291"/>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4114800" y="2133600"/>
            <a:ext cx="4648200" cy="38100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marL="285750" indent="-285750">
              <a:buFont typeface="Arial" panose="020B0604020202020204" pitchFamily="34" charset="0"/>
              <a:buChar char="•"/>
            </a:pPr>
            <a:r>
              <a:rPr lang="en-US" u="sng" dirty="0"/>
              <a:t>Openness</a:t>
            </a:r>
            <a:r>
              <a:rPr lang="en-US" dirty="0"/>
              <a:t> – imagination and </a:t>
            </a:r>
            <a:r>
              <a:rPr lang="en-US" dirty="0" smtClean="0"/>
              <a:t>insight</a:t>
            </a:r>
          </a:p>
          <a:p>
            <a:endParaRPr lang="en-US" dirty="0"/>
          </a:p>
          <a:p>
            <a:pPr marL="285750" indent="-285750">
              <a:buFont typeface="Arial" panose="020B0604020202020204" pitchFamily="34" charset="0"/>
              <a:buChar char="•"/>
            </a:pPr>
            <a:r>
              <a:rPr lang="en-US" u="sng" dirty="0"/>
              <a:t>Conscientiousness</a:t>
            </a:r>
            <a:r>
              <a:rPr lang="en-US" dirty="0"/>
              <a:t> – thoughtful</a:t>
            </a:r>
            <a:r>
              <a:rPr lang="en-US" dirty="0" smtClean="0"/>
              <a:t>, </a:t>
            </a:r>
            <a:r>
              <a:rPr lang="en-US" dirty="0"/>
              <a:t>organized </a:t>
            </a:r>
            <a:r>
              <a:rPr lang="en-US" dirty="0" smtClean="0"/>
              <a:t>		and mindful</a:t>
            </a:r>
          </a:p>
          <a:p>
            <a:endParaRPr lang="en-US" dirty="0"/>
          </a:p>
          <a:p>
            <a:pPr marL="285750" indent="-285750">
              <a:buFont typeface="Arial" panose="020B0604020202020204" pitchFamily="34" charset="0"/>
              <a:buChar char="•"/>
            </a:pPr>
            <a:r>
              <a:rPr lang="en-US" u="sng" dirty="0"/>
              <a:t>Extraversion</a:t>
            </a:r>
            <a:r>
              <a:rPr lang="en-US" dirty="0"/>
              <a:t> – excitability, sociability</a:t>
            </a:r>
            <a:r>
              <a:rPr lang="en-US" dirty="0" smtClean="0"/>
              <a:t>,</a:t>
            </a:r>
            <a:r>
              <a:rPr lang="en-US" dirty="0"/>
              <a:t>	</a:t>
            </a:r>
            <a:r>
              <a:rPr lang="en-US" dirty="0" smtClean="0"/>
              <a:t>	talkative</a:t>
            </a:r>
            <a:r>
              <a:rPr lang="en-US" dirty="0"/>
              <a:t>, </a:t>
            </a:r>
            <a:r>
              <a:rPr lang="en-US" dirty="0" smtClean="0"/>
              <a:t>expressive</a:t>
            </a:r>
          </a:p>
          <a:p>
            <a:endParaRPr lang="en-US" dirty="0"/>
          </a:p>
          <a:p>
            <a:pPr marL="285750" indent="-285750">
              <a:buFont typeface="Arial" panose="020B0604020202020204" pitchFamily="34" charset="0"/>
              <a:buChar char="•"/>
            </a:pPr>
            <a:r>
              <a:rPr lang="en-US" u="sng" dirty="0" smtClean="0"/>
              <a:t>Agreeableness</a:t>
            </a:r>
            <a:r>
              <a:rPr lang="en-US" dirty="0" smtClean="0"/>
              <a:t> – trust, kindness,</a:t>
            </a:r>
            <a:r>
              <a:rPr lang="en-US" sz="1400" dirty="0"/>
              <a:t>	</a:t>
            </a:r>
            <a:r>
              <a:rPr lang="en-US" sz="1400" dirty="0" smtClean="0"/>
              <a:t>	                        </a:t>
            </a:r>
            <a:r>
              <a:rPr lang="en-US" dirty="0" smtClean="0"/>
              <a:t>affection</a:t>
            </a:r>
          </a:p>
          <a:p>
            <a:endParaRPr lang="en-US" sz="1400" dirty="0"/>
          </a:p>
          <a:p>
            <a:pPr marL="285750" indent="-285750">
              <a:buFont typeface="Arial" panose="020B0604020202020204" pitchFamily="34" charset="0"/>
              <a:buChar char="•"/>
            </a:pPr>
            <a:r>
              <a:rPr lang="en-US" u="sng" dirty="0"/>
              <a:t>Neuroticism</a:t>
            </a:r>
            <a:r>
              <a:rPr lang="en-US" dirty="0"/>
              <a:t>- sadness, </a:t>
            </a:r>
            <a:r>
              <a:rPr lang="en-US" dirty="0" smtClean="0"/>
              <a:t> moodiness,  anxiety</a:t>
            </a:r>
            <a:endParaRPr lang="en-US" dirty="0"/>
          </a:p>
        </p:txBody>
      </p:sp>
      <p:sp>
        <p:nvSpPr>
          <p:cNvPr id="3" name="Rectangle 2"/>
          <p:cNvSpPr/>
          <p:nvPr/>
        </p:nvSpPr>
        <p:spPr>
          <a:xfrm>
            <a:off x="685800" y="5666891"/>
            <a:ext cx="2438400" cy="276709"/>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050" dirty="0" smtClean="0"/>
              <a:t>Image source: wikipedia.org</a:t>
            </a:r>
            <a:endParaRPr lang="en-US" sz="105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2819400" y="228600"/>
            <a:ext cx="4800600" cy="381000"/>
          </a:xfrm>
        </p:spPr>
        <p:txBody>
          <a:bodyPr>
            <a:normAutofit fontScale="90000"/>
          </a:bodyPr>
          <a:lstStyle/>
          <a:p>
            <a:pPr eaLnBrk="1" hangingPunct="1"/>
            <a:r>
              <a:rPr lang="en-US" dirty="0" smtClean="0"/>
              <a:t>Literature Survey</a:t>
            </a:r>
            <a:endParaRPr lang="en-US" dirty="0"/>
          </a:p>
        </p:txBody>
      </p:sp>
      <p:sp>
        <p:nvSpPr>
          <p:cNvPr id="5" name="Date Placeholder 4"/>
          <p:cNvSpPr>
            <a:spLocks noGrp="1"/>
          </p:cNvSpPr>
          <p:nvPr>
            <p:ph type="dt" sz="quarter" idx="10"/>
          </p:nvPr>
        </p:nvSpPr>
        <p:spPr>
          <a:xfrm>
            <a:off x="0" y="6492875"/>
            <a:ext cx="2133600" cy="365125"/>
          </a:xfrm>
        </p:spPr>
        <p:txBody>
          <a:bodyPr/>
          <a:lstStyle/>
          <a:p>
            <a:pPr>
              <a:defRPr/>
            </a:pPr>
            <a:fld id="{A20F25DA-BBBC-41ED-936E-85BFC44D8DF5}" type="datetime1">
              <a:rPr lang="en-US"/>
              <a:pPr>
                <a:defRPr/>
              </a:pPr>
              <a:t>04-Jun-21</a:t>
            </a:fld>
            <a:endParaRPr lang="en-US" dirty="0"/>
          </a:p>
        </p:txBody>
      </p:sp>
      <p:sp>
        <p:nvSpPr>
          <p:cNvPr id="6" name="Slide Number Placeholder 5"/>
          <p:cNvSpPr>
            <a:spLocks noGrp="1"/>
          </p:cNvSpPr>
          <p:nvPr>
            <p:ph type="sldNum" sz="quarter" idx="12"/>
          </p:nvPr>
        </p:nvSpPr>
        <p:spPr/>
        <p:txBody>
          <a:bodyPr/>
          <a:lstStyle/>
          <a:p>
            <a:pPr>
              <a:defRPr/>
            </a:pPr>
            <a:fld id="{1D92913B-A6D1-484B-AE6C-59C89748B491}" type="slidenum">
              <a:rPr lang="en-US" smtClean="0"/>
              <a:pPr>
                <a:defRPr/>
              </a:pPr>
              <a:t>4</a:t>
            </a:fld>
            <a:endParaRPr lang="en-US"/>
          </a:p>
        </p:txBody>
      </p:sp>
      <p:sp>
        <p:nvSpPr>
          <p:cNvPr id="7" name="Footer Placeholder 6"/>
          <p:cNvSpPr>
            <a:spLocks noGrp="1"/>
          </p:cNvSpPr>
          <p:nvPr>
            <p:ph type="ftr" sz="quarter" idx="11"/>
          </p:nvPr>
        </p:nvSpPr>
        <p:spPr>
          <a:xfrm>
            <a:off x="1447800" y="6356350"/>
            <a:ext cx="6781800" cy="365125"/>
          </a:xfrm>
        </p:spPr>
        <p:txBody>
          <a:bodyPr/>
          <a:lstStyle/>
          <a:p>
            <a:r>
              <a:rPr lang="en-US" dirty="0"/>
              <a:t>Department of Electronics &amp; Communication Engineering, Project Presentation, 2017 - 21 Batch</a:t>
            </a:r>
          </a:p>
        </p:txBody>
      </p:sp>
      <p:sp>
        <p:nvSpPr>
          <p:cNvPr id="8" name="Content Placeholder 2"/>
          <p:cNvSpPr txBox="1">
            <a:spLocks/>
          </p:cNvSpPr>
          <p:nvPr/>
        </p:nvSpPr>
        <p:spPr>
          <a:xfrm>
            <a:off x="304800" y="1097756"/>
            <a:ext cx="8707438" cy="4770438"/>
          </a:xfrm>
          <a:prstGeom prst="rect">
            <a:avLst/>
          </a:prstGeom>
        </p:spPr>
        <p:txBody>
          <a:bodyPr/>
          <a:lstStyle/>
          <a:p>
            <a:pPr marL="342900" lvl="0" indent="-342900" algn="just">
              <a:spcBef>
                <a:spcPct val="20000"/>
              </a:spcBef>
              <a:buFont typeface="Arial" panose="020B0604020202020204" pitchFamily="34" charset="0"/>
              <a:buChar char="•"/>
            </a:pPr>
            <a:r>
              <a:rPr lang="en-US" sz="2000" dirty="0">
                <a:solidFill>
                  <a:prstClr val="black"/>
                </a:solidFill>
              </a:rPr>
              <a:t>“2021, Personality-Aware Product Recommendation System Based on User Interests Mining and Metapath Discovery”</a:t>
            </a:r>
          </a:p>
          <a:p>
            <a:pPr marL="742950" lvl="1" indent="-285750" algn="just">
              <a:spcBef>
                <a:spcPct val="20000"/>
              </a:spcBef>
              <a:buFont typeface="Courier New" panose="02070309020205020404" pitchFamily="49" charset="0"/>
              <a:buChar char="o"/>
            </a:pPr>
            <a:r>
              <a:rPr lang="en-US" sz="1600" dirty="0">
                <a:solidFill>
                  <a:prstClr val="black"/>
                </a:solidFill>
              </a:rPr>
              <a:t>This is recommendation system that uses personality prediction with buying history, it showed significant improvement compared to legacy recommendation system especially in cold-start settings</a:t>
            </a:r>
            <a:r>
              <a:rPr lang="en-US" sz="1600" dirty="0" smtClean="0">
                <a:solidFill>
                  <a:prstClr val="black"/>
                </a:solidFill>
              </a:rPr>
              <a:t>.</a:t>
            </a:r>
            <a:endParaRPr lang="en-US" sz="1600" dirty="0">
              <a:solidFill>
                <a:prstClr val="black"/>
              </a:solidFill>
            </a:endParaRPr>
          </a:p>
          <a:p>
            <a:pPr marL="342900" lvl="0" indent="-342900" algn="just">
              <a:spcBef>
                <a:spcPct val="20000"/>
              </a:spcBef>
              <a:buFont typeface="Arial" panose="020B0604020202020204" pitchFamily="34" charset="0"/>
              <a:buChar char="•"/>
            </a:pPr>
            <a:r>
              <a:rPr lang="en-US" sz="2000" dirty="0">
                <a:solidFill>
                  <a:prstClr val="black"/>
                </a:solidFill>
              </a:rPr>
              <a:t>“2020, Automatic personality learning using students’ online learning behavior”. </a:t>
            </a:r>
            <a:endParaRPr lang="en-US" sz="2000" dirty="0" smtClean="0">
              <a:solidFill>
                <a:prstClr val="black"/>
              </a:solidFill>
            </a:endParaRPr>
          </a:p>
          <a:p>
            <a:pPr marL="800100" lvl="1" indent="-342900" algn="just">
              <a:spcBef>
                <a:spcPct val="20000"/>
              </a:spcBef>
              <a:buFont typeface="Courier New" panose="02070309020205020404" pitchFamily="49" charset="0"/>
              <a:buChar char="o"/>
            </a:pPr>
            <a:r>
              <a:rPr lang="en-US" sz="1600" dirty="0">
                <a:solidFill>
                  <a:prstClr val="black"/>
                </a:solidFill>
              </a:rPr>
              <a:t>U</a:t>
            </a:r>
            <a:r>
              <a:rPr lang="en-US" sz="1600" dirty="0" smtClean="0">
                <a:solidFill>
                  <a:prstClr val="black"/>
                </a:solidFill>
              </a:rPr>
              <a:t>ses </a:t>
            </a:r>
            <a:r>
              <a:rPr lang="en-US" sz="1600" dirty="0">
                <a:solidFill>
                  <a:prstClr val="black"/>
                </a:solidFill>
              </a:rPr>
              <a:t>Enhanced extended nearest neighbor(EENN)  to automatically identify two of the Big Five personality traits from student’s behavior in online learning. </a:t>
            </a:r>
            <a:endParaRPr lang="en-US" sz="1600" dirty="0" smtClean="0">
              <a:solidFill>
                <a:prstClr val="black"/>
              </a:solidFill>
            </a:endParaRPr>
          </a:p>
          <a:p>
            <a:pPr marL="342900" indent="-342900" algn="just">
              <a:spcBef>
                <a:spcPct val="20000"/>
              </a:spcBef>
              <a:buFont typeface="Arial" panose="020B0604020202020204" pitchFamily="34" charset="0"/>
              <a:buChar char="•"/>
            </a:pPr>
            <a:r>
              <a:rPr lang="en-US" sz="2000" dirty="0" smtClean="0">
                <a:solidFill>
                  <a:prstClr val="black"/>
                </a:solidFill>
              </a:rPr>
              <a:t>“2020, </a:t>
            </a:r>
            <a:r>
              <a:rPr lang="en-GB" sz="2000" dirty="0" smtClean="0"/>
              <a:t>Personality Dimensions Classification with EEG Analysis using Support Vector Machine”.</a:t>
            </a:r>
          </a:p>
          <a:p>
            <a:pPr marL="742950" lvl="1" indent="-285750" algn="just">
              <a:spcBef>
                <a:spcPct val="20000"/>
              </a:spcBef>
              <a:buFont typeface="Courier New" panose="02070309020205020404" pitchFamily="49" charset="0"/>
              <a:buChar char="o"/>
            </a:pPr>
            <a:r>
              <a:rPr lang="en-US" sz="1600" dirty="0" smtClean="0"/>
              <a:t>Uses </a:t>
            </a:r>
            <a:r>
              <a:rPr lang="en-US" sz="1600" dirty="0"/>
              <a:t>electroencephalography (EEG) to classify personality dimensions. The classification was performed using support vector machine (SVM) to determine personality </a:t>
            </a:r>
            <a:r>
              <a:rPr lang="en-US" sz="1600" dirty="0" smtClean="0"/>
              <a:t>dimensions.</a:t>
            </a:r>
          </a:p>
          <a:p>
            <a:pPr marL="285750" indent="-285750" algn="just">
              <a:spcBef>
                <a:spcPct val="20000"/>
              </a:spcBef>
              <a:buFont typeface="Arial" panose="020B0604020202020204" pitchFamily="34" charset="0"/>
              <a:buChar char="•"/>
            </a:pPr>
            <a:r>
              <a:rPr lang="en-US" sz="2000" dirty="0" smtClean="0"/>
              <a:t>“2018, </a:t>
            </a:r>
            <a:r>
              <a:rPr lang="en-GB" sz="2000" dirty="0" smtClean="0"/>
              <a:t>Using </a:t>
            </a:r>
            <a:r>
              <a:rPr lang="en-GB" sz="2000" dirty="0"/>
              <a:t>Classification to Determine Whether Personality Profiles of Countries Affect Various National </a:t>
            </a:r>
            <a:r>
              <a:rPr lang="en-GB" sz="2000" dirty="0" smtClean="0"/>
              <a:t>Indexes”</a:t>
            </a:r>
          </a:p>
          <a:p>
            <a:pPr marL="800100" lvl="1" indent="-342900" algn="just">
              <a:spcBef>
                <a:spcPct val="20000"/>
              </a:spcBef>
              <a:buFont typeface="Courier New" panose="02070309020205020404" pitchFamily="49" charset="0"/>
              <a:buChar char="o"/>
            </a:pPr>
            <a:r>
              <a:rPr lang="en-US" sz="1600" dirty="0"/>
              <a:t>F</a:t>
            </a:r>
            <a:r>
              <a:rPr lang="en-US" sz="1600" dirty="0" smtClean="0"/>
              <a:t>ocuses </a:t>
            </a:r>
            <a:r>
              <a:rPr lang="en-US" sz="1600" dirty="0"/>
              <a:t>on individuals of a nation using dataset based on MBIT (Myers-Briggs Type Indicator) and determine whether personality affects various national </a:t>
            </a:r>
            <a:r>
              <a:rPr lang="en-US" sz="1600" dirty="0" smtClean="0"/>
              <a:t>indexes. </a:t>
            </a:r>
          </a:p>
          <a:p>
            <a:pPr lvl="1" algn="just">
              <a:spcBef>
                <a:spcPct val="20000"/>
              </a:spcBef>
            </a:pPr>
            <a:endParaRPr lang="en-GB" sz="1600" dirty="0" smtClean="0"/>
          </a:p>
          <a:p>
            <a:pPr lvl="1" algn="just">
              <a:spcBef>
                <a:spcPct val="20000"/>
              </a:spcBef>
            </a:pPr>
            <a:r>
              <a:rPr lang="en-GB" dirty="0" smtClean="0"/>
              <a:t> </a:t>
            </a:r>
            <a:endParaRPr lang="en-US" sz="2000" dirty="0">
              <a:solidFill>
                <a:prstClr val="black"/>
              </a:solidFill>
            </a:endParaRPr>
          </a:p>
          <a:p>
            <a:pPr marL="457200" indent="-457200">
              <a:lnSpc>
                <a:spcPct val="150000"/>
              </a:lnSpc>
            </a:pPr>
            <a:r>
              <a:rPr lang="en-US" sz="3200" dirty="0">
                <a:latin typeface="+mn-lt"/>
                <a:cs typeface="+mn-cs"/>
              </a:rPr>
              <a:t/>
            </a:r>
            <a:br>
              <a:rPr lang="en-US" sz="3200" dirty="0">
                <a:latin typeface="+mn-lt"/>
                <a:cs typeface="+mn-cs"/>
              </a:rPr>
            </a:br>
            <a:r>
              <a:rPr lang="en-US" sz="3200" dirty="0">
                <a:latin typeface="+mn-lt"/>
                <a:cs typeface="+mn-cs"/>
              </a:rPr>
              <a:t> </a:t>
            </a:r>
          </a:p>
        </p:txBody>
      </p:sp>
      <p:pic>
        <p:nvPicPr>
          <p:cNvPr id="9" name="Picture 8" descr="A close up of a sign&#10;&#10;Description automatically generated">
            <a:extLst>
              <a:ext uri="{FF2B5EF4-FFF2-40B4-BE49-F238E27FC236}">
                <a16:creationId xmlns:a16="http://schemas.microsoft.com/office/drawing/2014/main" id="{78EA99D5-533C-4AB1-8919-6ADF13B1E22D}"/>
              </a:ext>
            </a:extLst>
          </p:cNvPr>
          <p:cNvPicPr>
            <a:picLocks noChangeAspect="1"/>
          </p:cNvPicPr>
          <p:nvPr/>
        </p:nvPicPr>
        <p:blipFill>
          <a:blip r:embed="rId2" cstate="print"/>
          <a:stretch>
            <a:fillRect/>
          </a:stretch>
        </p:blipFill>
        <p:spPr>
          <a:xfrm>
            <a:off x="0" y="0"/>
            <a:ext cx="3021519" cy="609600"/>
          </a:xfrm>
          <a:prstGeom prst="rect">
            <a:avLst/>
          </a:prstGeom>
        </p:spPr>
      </p:pic>
    </p:spTree>
    <p:extLst>
      <p:ext uri="{BB962C8B-B14F-4D97-AF65-F5344CB8AC3E}">
        <p14:creationId xmlns:p14="http://schemas.microsoft.com/office/powerpoint/2010/main" val="225923311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2819400" y="228600"/>
            <a:ext cx="4800600" cy="381000"/>
          </a:xfrm>
        </p:spPr>
        <p:txBody>
          <a:bodyPr>
            <a:normAutofit fontScale="90000"/>
          </a:bodyPr>
          <a:lstStyle/>
          <a:p>
            <a:pPr eaLnBrk="1" hangingPunct="1"/>
            <a:r>
              <a:rPr lang="en-US" dirty="0" smtClean="0"/>
              <a:t>Problem Definition</a:t>
            </a:r>
            <a:endParaRPr lang="en-US" dirty="0"/>
          </a:p>
        </p:txBody>
      </p:sp>
      <p:sp>
        <p:nvSpPr>
          <p:cNvPr id="5" name="Date Placeholder 4"/>
          <p:cNvSpPr>
            <a:spLocks noGrp="1"/>
          </p:cNvSpPr>
          <p:nvPr>
            <p:ph type="dt" sz="quarter" idx="10"/>
          </p:nvPr>
        </p:nvSpPr>
        <p:spPr>
          <a:xfrm>
            <a:off x="0" y="6492875"/>
            <a:ext cx="2133600" cy="365125"/>
          </a:xfrm>
        </p:spPr>
        <p:txBody>
          <a:bodyPr/>
          <a:lstStyle/>
          <a:p>
            <a:pPr>
              <a:defRPr/>
            </a:pPr>
            <a:fld id="{A20F25DA-BBBC-41ED-936E-85BFC44D8DF5}" type="datetime1">
              <a:rPr lang="en-US"/>
              <a:pPr>
                <a:defRPr/>
              </a:pPr>
              <a:t>04-Jun-21</a:t>
            </a:fld>
            <a:endParaRPr lang="en-US" dirty="0"/>
          </a:p>
          <a:p>
            <a:pPr>
              <a:defRPr/>
            </a:pPr>
            <a:endParaRPr lang="en-US" dirty="0"/>
          </a:p>
        </p:txBody>
      </p:sp>
      <p:sp>
        <p:nvSpPr>
          <p:cNvPr id="6" name="Slide Number Placeholder 5"/>
          <p:cNvSpPr>
            <a:spLocks noGrp="1"/>
          </p:cNvSpPr>
          <p:nvPr>
            <p:ph type="sldNum" sz="quarter" idx="12"/>
          </p:nvPr>
        </p:nvSpPr>
        <p:spPr/>
        <p:txBody>
          <a:bodyPr/>
          <a:lstStyle/>
          <a:p>
            <a:pPr>
              <a:defRPr/>
            </a:pPr>
            <a:fld id="{1D92913B-A6D1-484B-AE6C-59C89748B491}" type="slidenum">
              <a:rPr lang="en-US" smtClean="0"/>
              <a:pPr>
                <a:defRPr/>
              </a:pPr>
              <a:t>5</a:t>
            </a:fld>
            <a:endParaRPr lang="en-US"/>
          </a:p>
        </p:txBody>
      </p:sp>
      <p:sp>
        <p:nvSpPr>
          <p:cNvPr id="7" name="Footer Placeholder 6"/>
          <p:cNvSpPr>
            <a:spLocks noGrp="1"/>
          </p:cNvSpPr>
          <p:nvPr>
            <p:ph type="ftr" sz="quarter" idx="11"/>
          </p:nvPr>
        </p:nvSpPr>
        <p:spPr>
          <a:xfrm>
            <a:off x="1447800" y="6356350"/>
            <a:ext cx="6781800" cy="365125"/>
          </a:xfrm>
        </p:spPr>
        <p:txBody>
          <a:bodyPr/>
          <a:lstStyle/>
          <a:p>
            <a:r>
              <a:rPr lang="en-US" dirty="0"/>
              <a:t>Department of Electronics &amp; Communication Engineering, Project Presentation, 2017 - 21 Batch</a:t>
            </a:r>
          </a:p>
        </p:txBody>
      </p:sp>
      <p:sp>
        <p:nvSpPr>
          <p:cNvPr id="8" name="Content Placeholder 2"/>
          <p:cNvSpPr txBox="1">
            <a:spLocks/>
          </p:cNvSpPr>
          <p:nvPr/>
        </p:nvSpPr>
        <p:spPr>
          <a:xfrm>
            <a:off x="228600" y="838200"/>
            <a:ext cx="8707438" cy="4770438"/>
          </a:xfrm>
          <a:prstGeom prst="rect">
            <a:avLst/>
          </a:prstGeom>
        </p:spPr>
        <p:txBody>
          <a:bodyPr/>
          <a:lstStyle/>
          <a:p>
            <a:endParaRPr lang="en-US" dirty="0" smtClean="0">
              <a:solidFill>
                <a:schemeClr val="dk1"/>
              </a:solidFill>
              <a:latin typeface="Times New Roman"/>
              <a:ea typeface="Times New Roman"/>
              <a:cs typeface="Times New Roman"/>
              <a:sym typeface="Times New Roman"/>
            </a:endParaRPr>
          </a:p>
          <a:p>
            <a:endParaRPr lang="en-US" dirty="0" smtClean="0">
              <a:solidFill>
                <a:schemeClr val="dk1"/>
              </a:solidFill>
              <a:latin typeface="Times New Roman"/>
              <a:ea typeface="Times New Roman"/>
              <a:cs typeface="Times New Roman"/>
              <a:sym typeface="Times New Roman"/>
            </a:endParaRPr>
          </a:p>
          <a:p>
            <a:r>
              <a:rPr lang="en-US" dirty="0" smtClean="0">
                <a:solidFill>
                  <a:schemeClr val="dk1"/>
                </a:solidFill>
                <a:latin typeface="Times New Roman"/>
                <a:ea typeface="Times New Roman"/>
                <a:cs typeface="Times New Roman"/>
                <a:sym typeface="Times New Roman"/>
              </a:rPr>
              <a:t>One’s </a:t>
            </a:r>
            <a:r>
              <a:rPr lang="en-US" dirty="0">
                <a:solidFill>
                  <a:schemeClr val="dk1"/>
                </a:solidFill>
                <a:latin typeface="Times New Roman"/>
                <a:ea typeface="Times New Roman"/>
                <a:cs typeface="Times New Roman"/>
                <a:sym typeface="Times New Roman"/>
              </a:rPr>
              <a:t>personality is closely related to one’s job performance and career choices</a:t>
            </a:r>
            <a:r>
              <a:rPr lang="en-US" dirty="0" smtClean="0">
                <a:solidFill>
                  <a:schemeClr val="dk1"/>
                </a:solidFill>
                <a:latin typeface="Times New Roman"/>
                <a:ea typeface="Times New Roman"/>
                <a:cs typeface="Times New Roman"/>
                <a:sym typeface="Times New Roman"/>
              </a:rPr>
              <a:t>.</a:t>
            </a:r>
          </a:p>
          <a:p>
            <a:pPr marL="285750" indent="-285750">
              <a:buFont typeface="Arial" panose="020B0604020202020204" pitchFamily="34" charset="0"/>
              <a:buChar char="•"/>
            </a:pPr>
            <a:r>
              <a:rPr lang="en-US" dirty="0"/>
              <a:t>One of the factors to be considered while recruiting </a:t>
            </a:r>
            <a:r>
              <a:rPr lang="en-US" dirty="0" smtClean="0"/>
              <a:t>is </a:t>
            </a:r>
            <a:r>
              <a:rPr lang="en-US" dirty="0"/>
              <a:t>the candidate’s personality, considering the best out of all the applicants will be the major concern for the recruiter.</a:t>
            </a:r>
          </a:p>
          <a:p>
            <a:endParaRPr lang="en-US" dirty="0">
              <a:solidFill>
                <a:schemeClr val="dk1"/>
              </a:solidFill>
              <a:latin typeface="Times New Roman"/>
              <a:ea typeface="Times New Roman"/>
              <a:cs typeface="Times New Roman"/>
              <a:sym typeface="Times New Roman"/>
            </a:endParaRPr>
          </a:p>
          <a:p>
            <a:pPr marL="285750" indent="-285750">
              <a:buFont typeface="Arial" panose="020B0604020202020204" pitchFamily="34" charset="0"/>
              <a:buChar char="•"/>
            </a:pPr>
            <a:r>
              <a:rPr lang="en-US" dirty="0" smtClean="0">
                <a:solidFill>
                  <a:schemeClr val="dk1"/>
                </a:solidFill>
                <a:latin typeface="Times New Roman"/>
                <a:ea typeface="Times New Roman"/>
                <a:cs typeface="Times New Roman"/>
                <a:sym typeface="Times New Roman"/>
              </a:rPr>
              <a:t>When a person is looking forward to make career choices, one of the important factors to be considered is the person’s personality, understanding oneself is important when it comes to making good career choices.</a:t>
            </a:r>
          </a:p>
          <a:p>
            <a:endParaRPr lang="en-US" dirty="0">
              <a:solidFill>
                <a:schemeClr val="dk1"/>
              </a:solidFill>
              <a:latin typeface="Times New Roman"/>
              <a:ea typeface="Times New Roman"/>
              <a:cs typeface="Times New Roman"/>
              <a:sym typeface="Times New Roman"/>
            </a:endParaRPr>
          </a:p>
          <a:p>
            <a:endParaRPr lang="en-US" dirty="0" smtClean="0">
              <a:solidFill>
                <a:schemeClr val="dk1"/>
              </a:solidFill>
              <a:latin typeface="Times New Roman"/>
              <a:ea typeface="Times New Roman"/>
              <a:cs typeface="Times New Roman"/>
              <a:sym typeface="Times New Roman"/>
            </a:endParaRPr>
          </a:p>
          <a:p>
            <a:endParaRPr lang="en-US" dirty="0" smtClean="0">
              <a:solidFill>
                <a:schemeClr val="dk1"/>
              </a:solidFill>
              <a:latin typeface="Times New Roman"/>
              <a:ea typeface="Times New Roman"/>
              <a:cs typeface="Times New Roman"/>
              <a:sym typeface="Times New Roman"/>
            </a:endParaRPr>
          </a:p>
          <a:p>
            <a:endParaRPr lang="en-US" dirty="0" smtClean="0">
              <a:solidFill>
                <a:schemeClr val="dk1"/>
              </a:solidFill>
              <a:latin typeface="Times New Roman"/>
              <a:ea typeface="Times New Roman"/>
              <a:cs typeface="Times New Roman"/>
              <a:sym typeface="Times New Roman"/>
            </a:endParaRPr>
          </a:p>
          <a:p>
            <a:r>
              <a:rPr lang="en-US" dirty="0" smtClean="0"/>
              <a:t>One of the factors to be considered while estimating the success of a product by a company is the dominant consumer personality of a geographical region.</a:t>
            </a:r>
          </a:p>
          <a:p>
            <a:endParaRPr lang="en-US" dirty="0"/>
          </a:p>
          <a:p>
            <a:endParaRPr lang="en-US" dirty="0"/>
          </a:p>
          <a:p>
            <a:r>
              <a:rPr lang="en-US" dirty="0" smtClean="0"/>
              <a:t> </a:t>
            </a:r>
            <a:endParaRPr lang="en-US" dirty="0"/>
          </a:p>
        </p:txBody>
      </p:sp>
      <p:pic>
        <p:nvPicPr>
          <p:cNvPr id="9" name="Picture 8" descr="A close up of a sign&#10;&#10;Description automatically generated">
            <a:extLst>
              <a:ext uri="{FF2B5EF4-FFF2-40B4-BE49-F238E27FC236}">
                <a16:creationId xmlns:a16="http://schemas.microsoft.com/office/drawing/2014/main" id="{78EA99D5-533C-4AB1-8919-6ADF13B1E22D}"/>
              </a:ext>
            </a:extLst>
          </p:cNvPr>
          <p:cNvPicPr>
            <a:picLocks noChangeAspect="1"/>
          </p:cNvPicPr>
          <p:nvPr/>
        </p:nvPicPr>
        <p:blipFill>
          <a:blip r:embed="rId2" cstate="print"/>
          <a:stretch>
            <a:fillRect/>
          </a:stretch>
        </p:blipFill>
        <p:spPr>
          <a:xfrm>
            <a:off x="0" y="0"/>
            <a:ext cx="3021519" cy="609600"/>
          </a:xfrm>
          <a:prstGeom prst="rect">
            <a:avLst/>
          </a:prstGeom>
        </p:spPr>
      </p:pic>
    </p:spTree>
    <p:extLst>
      <p:ext uri="{BB962C8B-B14F-4D97-AF65-F5344CB8AC3E}">
        <p14:creationId xmlns:p14="http://schemas.microsoft.com/office/powerpoint/2010/main" val="207887075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2819400" y="228600"/>
            <a:ext cx="4800600" cy="381000"/>
          </a:xfrm>
        </p:spPr>
        <p:txBody>
          <a:bodyPr>
            <a:normAutofit fontScale="90000"/>
          </a:bodyPr>
          <a:lstStyle/>
          <a:p>
            <a:r>
              <a:rPr lang="en-US"/>
              <a:t>Objectives</a:t>
            </a:r>
            <a:endParaRPr lang="en-US" dirty="0"/>
          </a:p>
        </p:txBody>
      </p:sp>
      <p:sp>
        <p:nvSpPr>
          <p:cNvPr id="5" name="Date Placeholder 4"/>
          <p:cNvSpPr>
            <a:spLocks noGrp="1"/>
          </p:cNvSpPr>
          <p:nvPr>
            <p:ph type="dt" sz="quarter" idx="10"/>
          </p:nvPr>
        </p:nvSpPr>
        <p:spPr>
          <a:xfrm>
            <a:off x="76200" y="6356350"/>
            <a:ext cx="2133600" cy="365125"/>
          </a:xfrm>
        </p:spPr>
        <p:txBody>
          <a:bodyPr/>
          <a:lstStyle/>
          <a:p>
            <a:pPr>
              <a:defRPr/>
            </a:pPr>
            <a:fld id="{A20F25DA-BBBC-41ED-936E-85BFC44D8DF5}" type="datetime1">
              <a:rPr lang="en-US"/>
              <a:pPr>
                <a:defRPr/>
              </a:pPr>
              <a:t>04-Jun-21</a:t>
            </a:fld>
            <a:endParaRPr lang="en-US" dirty="0"/>
          </a:p>
          <a:p>
            <a:pPr>
              <a:defRPr/>
            </a:pPr>
            <a:endParaRPr lang="en-US" dirty="0"/>
          </a:p>
        </p:txBody>
      </p:sp>
      <p:sp>
        <p:nvSpPr>
          <p:cNvPr id="6" name="Slide Number Placeholder 5"/>
          <p:cNvSpPr>
            <a:spLocks noGrp="1"/>
          </p:cNvSpPr>
          <p:nvPr>
            <p:ph type="sldNum" sz="quarter" idx="12"/>
          </p:nvPr>
        </p:nvSpPr>
        <p:spPr/>
        <p:txBody>
          <a:bodyPr/>
          <a:lstStyle/>
          <a:p>
            <a:pPr>
              <a:defRPr/>
            </a:pPr>
            <a:fld id="{1D92913B-A6D1-484B-AE6C-59C89748B491}" type="slidenum">
              <a:rPr lang="en-US" smtClean="0"/>
              <a:pPr>
                <a:defRPr/>
              </a:pPr>
              <a:t>6</a:t>
            </a:fld>
            <a:endParaRPr lang="en-US"/>
          </a:p>
        </p:txBody>
      </p:sp>
      <p:sp>
        <p:nvSpPr>
          <p:cNvPr id="7" name="Footer Placeholder 6"/>
          <p:cNvSpPr>
            <a:spLocks noGrp="1"/>
          </p:cNvSpPr>
          <p:nvPr>
            <p:ph type="ftr" sz="quarter" idx="11"/>
          </p:nvPr>
        </p:nvSpPr>
        <p:spPr>
          <a:xfrm>
            <a:off x="1447800" y="6356350"/>
            <a:ext cx="6781800" cy="365125"/>
          </a:xfrm>
        </p:spPr>
        <p:txBody>
          <a:bodyPr/>
          <a:lstStyle/>
          <a:p>
            <a:r>
              <a:rPr lang="en-US" dirty="0"/>
              <a:t>Department of Electronics &amp; Communication Engineering, Project Presentation, 2017 - 21 Batch</a:t>
            </a:r>
          </a:p>
        </p:txBody>
      </p:sp>
      <p:sp>
        <p:nvSpPr>
          <p:cNvPr id="8" name="Content Placeholder 2"/>
          <p:cNvSpPr txBox="1">
            <a:spLocks/>
          </p:cNvSpPr>
          <p:nvPr/>
        </p:nvSpPr>
        <p:spPr>
          <a:xfrm>
            <a:off x="228600" y="838200"/>
            <a:ext cx="8707438" cy="4770438"/>
          </a:xfrm>
          <a:prstGeom prst="rect">
            <a:avLst/>
          </a:prstGeom>
        </p:spPr>
        <p:txBody>
          <a:bodyPr/>
          <a:lstStyle/>
          <a:p>
            <a:endParaRPr lang="en-US" dirty="0" smtClean="0"/>
          </a:p>
          <a:p>
            <a:endParaRPr lang="en-US" dirty="0" smtClean="0"/>
          </a:p>
          <a:p>
            <a:endParaRPr lang="en-US" dirty="0"/>
          </a:p>
          <a:p>
            <a:endParaRPr lang="en-US" dirty="0" smtClean="0"/>
          </a:p>
          <a:p>
            <a:pPr marL="285750" indent="-285750">
              <a:buFont typeface="Arial" panose="020B0604020202020204" pitchFamily="34" charset="0"/>
              <a:buChar char="•"/>
            </a:pPr>
            <a:r>
              <a:rPr lang="en-US" dirty="0" smtClean="0"/>
              <a:t>Classify </a:t>
            </a:r>
            <a:r>
              <a:rPr lang="en-US" dirty="0"/>
              <a:t>the participants based on their geographical location. </a:t>
            </a:r>
            <a:endParaRPr lang="en-US" dirty="0" smtClean="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a:t>C</a:t>
            </a:r>
            <a:r>
              <a:rPr lang="en-US" dirty="0" smtClean="0"/>
              <a:t>lassifying </a:t>
            </a:r>
            <a:r>
              <a:rPr lang="en-US" dirty="0"/>
              <a:t>the new participants to </a:t>
            </a:r>
            <a:r>
              <a:rPr lang="en-US" dirty="0" smtClean="0"/>
              <a:t>existing personality </a:t>
            </a:r>
            <a:r>
              <a:rPr lang="en-US" dirty="0"/>
              <a:t>pattern groups. </a:t>
            </a:r>
            <a:endParaRPr lang="en-US" dirty="0" smtClean="0"/>
          </a:p>
          <a:p>
            <a:pPr marL="285750" indent="-285750">
              <a:buFont typeface="Arial" panose="020B0604020202020204" pitchFamily="34" charset="0"/>
              <a:buChar char="•"/>
            </a:pPr>
            <a:endParaRPr lang="en-US" dirty="0" smtClean="0"/>
          </a:p>
          <a:p>
            <a:endParaRPr lang="en-US" dirty="0" smtClean="0"/>
          </a:p>
          <a:p>
            <a:pPr marL="285750" indent="-285750">
              <a:buFont typeface="Arial" panose="020B0604020202020204" pitchFamily="34" charset="0"/>
              <a:buChar char="•"/>
            </a:pPr>
            <a:r>
              <a:rPr lang="en-US" dirty="0" smtClean="0"/>
              <a:t>It </a:t>
            </a:r>
            <a:r>
              <a:rPr lang="en-US" dirty="0"/>
              <a:t>shows the top participants with highest scores in a particular personality trait</a:t>
            </a:r>
            <a:r>
              <a:rPr lang="en-US" dirty="0" smtClean="0"/>
              <a:t>.</a:t>
            </a:r>
          </a:p>
          <a:p>
            <a:endParaRPr lang="en-US" dirty="0"/>
          </a:p>
        </p:txBody>
      </p:sp>
      <p:pic>
        <p:nvPicPr>
          <p:cNvPr id="9" name="Picture 8" descr="A close up of a sign&#10;&#10;Description automatically generated">
            <a:extLst>
              <a:ext uri="{FF2B5EF4-FFF2-40B4-BE49-F238E27FC236}">
                <a16:creationId xmlns:a16="http://schemas.microsoft.com/office/drawing/2014/main" id="{78EA99D5-533C-4AB1-8919-6ADF13B1E22D}"/>
              </a:ext>
            </a:extLst>
          </p:cNvPr>
          <p:cNvPicPr>
            <a:picLocks noChangeAspect="1"/>
          </p:cNvPicPr>
          <p:nvPr/>
        </p:nvPicPr>
        <p:blipFill>
          <a:blip r:embed="rId2" cstate="print"/>
          <a:stretch>
            <a:fillRect/>
          </a:stretch>
        </p:blipFill>
        <p:spPr>
          <a:xfrm>
            <a:off x="0" y="0"/>
            <a:ext cx="3021519" cy="609600"/>
          </a:xfrm>
          <a:prstGeom prst="rect">
            <a:avLst/>
          </a:prstGeom>
        </p:spPr>
      </p:pic>
    </p:spTree>
    <p:extLst>
      <p:ext uri="{BB962C8B-B14F-4D97-AF65-F5344CB8AC3E}">
        <p14:creationId xmlns:p14="http://schemas.microsoft.com/office/powerpoint/2010/main" val="35193088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2819400" y="228600"/>
            <a:ext cx="4800600" cy="381000"/>
          </a:xfrm>
        </p:spPr>
        <p:txBody>
          <a:bodyPr>
            <a:normAutofit fontScale="90000"/>
          </a:bodyPr>
          <a:lstStyle/>
          <a:p>
            <a:r>
              <a:rPr lang="en-US" dirty="0" smtClean="0"/>
              <a:t>About the Dataset</a:t>
            </a:r>
            <a:endParaRPr lang="en-US" dirty="0"/>
          </a:p>
        </p:txBody>
      </p:sp>
      <p:sp>
        <p:nvSpPr>
          <p:cNvPr id="5" name="Date Placeholder 4"/>
          <p:cNvSpPr>
            <a:spLocks noGrp="1"/>
          </p:cNvSpPr>
          <p:nvPr>
            <p:ph type="dt" sz="quarter" idx="10"/>
          </p:nvPr>
        </p:nvSpPr>
        <p:spPr>
          <a:xfrm>
            <a:off x="0" y="6492875"/>
            <a:ext cx="2133600" cy="365125"/>
          </a:xfrm>
        </p:spPr>
        <p:txBody>
          <a:bodyPr/>
          <a:lstStyle/>
          <a:p>
            <a:pPr>
              <a:defRPr/>
            </a:pPr>
            <a:fld id="{A20F25DA-BBBC-41ED-936E-85BFC44D8DF5}" type="datetime1">
              <a:rPr lang="en-US"/>
              <a:pPr>
                <a:defRPr/>
              </a:pPr>
              <a:t>04-Jun-21</a:t>
            </a:fld>
            <a:endParaRPr lang="en-US" dirty="0"/>
          </a:p>
          <a:p>
            <a:pPr>
              <a:defRPr/>
            </a:pPr>
            <a:endParaRPr lang="en-US" dirty="0"/>
          </a:p>
        </p:txBody>
      </p:sp>
      <p:sp>
        <p:nvSpPr>
          <p:cNvPr id="6" name="Slide Number Placeholder 5"/>
          <p:cNvSpPr>
            <a:spLocks noGrp="1"/>
          </p:cNvSpPr>
          <p:nvPr>
            <p:ph type="sldNum" sz="quarter" idx="12"/>
          </p:nvPr>
        </p:nvSpPr>
        <p:spPr/>
        <p:txBody>
          <a:bodyPr/>
          <a:lstStyle/>
          <a:p>
            <a:pPr>
              <a:defRPr/>
            </a:pPr>
            <a:fld id="{1D92913B-A6D1-484B-AE6C-59C89748B491}" type="slidenum">
              <a:rPr lang="en-US" smtClean="0"/>
              <a:pPr>
                <a:defRPr/>
              </a:pPr>
              <a:t>7</a:t>
            </a:fld>
            <a:endParaRPr lang="en-US"/>
          </a:p>
        </p:txBody>
      </p:sp>
      <p:sp>
        <p:nvSpPr>
          <p:cNvPr id="7" name="Footer Placeholder 6"/>
          <p:cNvSpPr>
            <a:spLocks noGrp="1"/>
          </p:cNvSpPr>
          <p:nvPr>
            <p:ph type="ftr" sz="quarter" idx="11"/>
          </p:nvPr>
        </p:nvSpPr>
        <p:spPr>
          <a:xfrm>
            <a:off x="1447800" y="6356350"/>
            <a:ext cx="6781800" cy="365125"/>
          </a:xfrm>
        </p:spPr>
        <p:txBody>
          <a:bodyPr/>
          <a:lstStyle/>
          <a:p>
            <a:pPr>
              <a:defRPr/>
            </a:pPr>
            <a:r>
              <a:rPr lang="en-US" dirty="0"/>
              <a:t>Department of Electronics &amp; Communication Engineering, Project Presentation, 2017 - 21 Batch</a:t>
            </a:r>
          </a:p>
          <a:p>
            <a:pPr>
              <a:defRPr/>
            </a:pPr>
            <a:endParaRPr lang="en-US" dirty="0"/>
          </a:p>
        </p:txBody>
      </p:sp>
      <p:sp>
        <p:nvSpPr>
          <p:cNvPr id="8" name="Content Placeholder 2"/>
          <p:cNvSpPr txBox="1">
            <a:spLocks/>
          </p:cNvSpPr>
          <p:nvPr/>
        </p:nvSpPr>
        <p:spPr>
          <a:xfrm>
            <a:off x="228600" y="838200"/>
            <a:ext cx="8707438" cy="4770438"/>
          </a:xfrm>
          <a:prstGeom prst="rect">
            <a:avLst/>
          </a:prstGeom>
        </p:spPr>
        <p:txBody>
          <a:bodyPr/>
          <a:lstStyle/>
          <a:p>
            <a:pPr marL="342900" lvl="0" indent="-342900" algn="just">
              <a:spcBef>
                <a:spcPct val="20000"/>
              </a:spcBef>
              <a:buFont typeface="Arial" pitchFamily="34" charset="0"/>
              <a:buChar char="•"/>
            </a:pPr>
            <a:r>
              <a:rPr lang="en-US" sz="2000" dirty="0">
                <a:solidFill>
                  <a:prstClr val="black"/>
                </a:solidFill>
              </a:rPr>
              <a:t>The dataset was downloaded from kaggle.</a:t>
            </a:r>
          </a:p>
          <a:p>
            <a:pPr marL="342900" lvl="0" indent="-342900" algn="just">
              <a:spcBef>
                <a:spcPct val="20000"/>
              </a:spcBef>
              <a:buFont typeface="Arial" pitchFamily="34" charset="0"/>
              <a:buChar char="•"/>
            </a:pPr>
            <a:r>
              <a:rPr lang="en-US" sz="2000" dirty="0">
                <a:solidFill>
                  <a:prstClr val="black"/>
                </a:solidFill>
              </a:rPr>
              <a:t>This data was collected through an interactive on-line personality test.</a:t>
            </a:r>
          </a:p>
          <a:p>
            <a:pPr marL="342900" lvl="0" indent="-342900" algn="just">
              <a:spcBef>
                <a:spcPct val="20000"/>
              </a:spcBef>
              <a:buFont typeface="Arial" pitchFamily="34" charset="0"/>
              <a:buChar char="•"/>
            </a:pPr>
            <a:r>
              <a:rPr lang="en-US" sz="2000" dirty="0">
                <a:solidFill>
                  <a:prstClr val="black"/>
                </a:solidFill>
              </a:rPr>
              <a:t>Participants were informed that their responses would be recorded and used for research at the beginning of the test, and asked to confirm their consent at the end of the test.</a:t>
            </a:r>
          </a:p>
          <a:p>
            <a:pPr marL="342900" lvl="0" indent="-342900" algn="just">
              <a:spcBef>
                <a:spcPct val="20000"/>
              </a:spcBef>
              <a:buFont typeface="Arial" pitchFamily="34" charset="0"/>
              <a:buChar char="•"/>
            </a:pPr>
            <a:r>
              <a:rPr lang="en-US" sz="2000" dirty="0">
                <a:solidFill>
                  <a:prstClr val="black"/>
                </a:solidFill>
              </a:rPr>
              <a:t>Participant had to rate from 1 to 5            1=Disagree, 3=Neutral, 5=Agree</a:t>
            </a:r>
          </a:p>
          <a:p>
            <a:pPr lvl="0" algn="just">
              <a:spcBef>
                <a:spcPct val="20000"/>
              </a:spcBef>
            </a:pPr>
            <a:r>
              <a:rPr lang="en-US" sz="2400" dirty="0">
                <a:solidFill>
                  <a:prstClr val="black"/>
                </a:solidFill>
              </a:rPr>
              <a:t>Structure of the questions:</a:t>
            </a:r>
          </a:p>
          <a:p>
            <a:pPr marL="342900" lvl="0" indent="-342900" algn="just">
              <a:spcBef>
                <a:spcPct val="20000"/>
              </a:spcBef>
              <a:buFont typeface="Arial" pitchFamily="34" charset="0"/>
              <a:buChar char="•"/>
            </a:pPr>
            <a:r>
              <a:rPr lang="en-US" sz="2400" dirty="0">
                <a:solidFill>
                  <a:prstClr val="black"/>
                </a:solidFill>
              </a:rPr>
              <a:t>Openness 		–	10 questions</a:t>
            </a:r>
          </a:p>
          <a:p>
            <a:pPr marL="342900" lvl="0" indent="-342900" algn="just">
              <a:spcBef>
                <a:spcPct val="20000"/>
              </a:spcBef>
              <a:buFont typeface="Arial" pitchFamily="34" charset="0"/>
              <a:buChar char="•"/>
            </a:pPr>
            <a:r>
              <a:rPr lang="en-US" sz="2400" dirty="0">
                <a:solidFill>
                  <a:prstClr val="black"/>
                </a:solidFill>
              </a:rPr>
              <a:t>Conscientiousness  – 	10 questions</a:t>
            </a:r>
          </a:p>
          <a:p>
            <a:pPr marL="342900" lvl="0" indent="-342900" algn="just">
              <a:spcBef>
                <a:spcPct val="20000"/>
              </a:spcBef>
              <a:buFont typeface="Arial" pitchFamily="34" charset="0"/>
              <a:buChar char="•"/>
            </a:pPr>
            <a:r>
              <a:rPr lang="en-US" sz="2400" dirty="0">
                <a:solidFill>
                  <a:prstClr val="black"/>
                </a:solidFill>
              </a:rPr>
              <a:t>Extraversion 	–	10 questions</a:t>
            </a:r>
          </a:p>
          <a:p>
            <a:pPr marL="342900" lvl="0" indent="-342900" algn="just">
              <a:spcBef>
                <a:spcPct val="20000"/>
              </a:spcBef>
              <a:buFont typeface="Arial" pitchFamily="34" charset="0"/>
              <a:buChar char="•"/>
            </a:pPr>
            <a:r>
              <a:rPr lang="en-US" sz="2400" dirty="0">
                <a:solidFill>
                  <a:prstClr val="black"/>
                </a:solidFill>
              </a:rPr>
              <a:t>Agreeableness 	–	10 questions</a:t>
            </a:r>
          </a:p>
          <a:p>
            <a:pPr marL="342900" lvl="0" indent="-342900" algn="just">
              <a:spcBef>
                <a:spcPct val="20000"/>
              </a:spcBef>
              <a:buFont typeface="Arial" pitchFamily="34" charset="0"/>
              <a:buChar char="•"/>
            </a:pPr>
            <a:r>
              <a:rPr lang="en-US" sz="2400" dirty="0">
                <a:solidFill>
                  <a:prstClr val="black"/>
                </a:solidFill>
              </a:rPr>
              <a:t>Neuroticism	_	10 questions</a:t>
            </a:r>
          </a:p>
          <a:p>
            <a:pPr lvl="0" algn="just">
              <a:spcBef>
                <a:spcPct val="20000"/>
              </a:spcBef>
            </a:pPr>
            <a:r>
              <a:rPr lang="en-US" sz="2400" dirty="0">
                <a:solidFill>
                  <a:prstClr val="black"/>
                </a:solidFill>
              </a:rPr>
              <a:t>		            Total of 50 questions</a:t>
            </a:r>
          </a:p>
        </p:txBody>
      </p:sp>
      <p:pic>
        <p:nvPicPr>
          <p:cNvPr id="9" name="Picture 8" descr="A close up of a sign&#10;&#10;Description automatically generated">
            <a:extLst>
              <a:ext uri="{FF2B5EF4-FFF2-40B4-BE49-F238E27FC236}">
                <a16:creationId xmlns:a16="http://schemas.microsoft.com/office/drawing/2014/main" id="{78EA99D5-533C-4AB1-8919-6ADF13B1E22D}"/>
              </a:ext>
            </a:extLst>
          </p:cNvPr>
          <p:cNvPicPr>
            <a:picLocks noChangeAspect="1"/>
          </p:cNvPicPr>
          <p:nvPr/>
        </p:nvPicPr>
        <p:blipFill>
          <a:blip r:embed="rId2" cstate="print"/>
          <a:stretch>
            <a:fillRect/>
          </a:stretch>
        </p:blipFill>
        <p:spPr>
          <a:xfrm>
            <a:off x="0" y="0"/>
            <a:ext cx="3021519" cy="609600"/>
          </a:xfrm>
          <a:prstGeom prst="rect">
            <a:avLst/>
          </a:prstGeom>
        </p:spPr>
      </p:pic>
    </p:spTree>
    <p:extLst>
      <p:ext uri="{BB962C8B-B14F-4D97-AF65-F5344CB8AC3E}">
        <p14:creationId xmlns:p14="http://schemas.microsoft.com/office/powerpoint/2010/main" val="4318190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2819400" y="228600"/>
            <a:ext cx="4800600" cy="381000"/>
          </a:xfrm>
        </p:spPr>
        <p:txBody>
          <a:bodyPr>
            <a:normAutofit fontScale="90000"/>
          </a:bodyPr>
          <a:lstStyle/>
          <a:p>
            <a:r>
              <a:rPr lang="en-US" dirty="0" smtClean="0"/>
              <a:t>Dataset Sample</a:t>
            </a:r>
            <a:endParaRPr lang="en-US" dirty="0"/>
          </a:p>
        </p:txBody>
      </p:sp>
      <p:sp>
        <p:nvSpPr>
          <p:cNvPr id="5" name="Date Placeholder 4"/>
          <p:cNvSpPr>
            <a:spLocks noGrp="1"/>
          </p:cNvSpPr>
          <p:nvPr>
            <p:ph type="dt" sz="quarter" idx="10"/>
          </p:nvPr>
        </p:nvSpPr>
        <p:spPr>
          <a:xfrm>
            <a:off x="0" y="6492875"/>
            <a:ext cx="2133600" cy="365125"/>
          </a:xfrm>
        </p:spPr>
        <p:txBody>
          <a:bodyPr/>
          <a:lstStyle/>
          <a:p>
            <a:pPr>
              <a:defRPr/>
            </a:pPr>
            <a:fld id="{A20F25DA-BBBC-41ED-936E-85BFC44D8DF5}" type="datetime1">
              <a:rPr lang="en-US"/>
              <a:pPr>
                <a:defRPr/>
              </a:pPr>
              <a:t>04-Jun-21</a:t>
            </a:fld>
            <a:endParaRPr lang="en-US" dirty="0"/>
          </a:p>
          <a:p>
            <a:pPr>
              <a:defRPr/>
            </a:pPr>
            <a:endParaRPr lang="en-US" dirty="0"/>
          </a:p>
        </p:txBody>
      </p:sp>
      <p:sp>
        <p:nvSpPr>
          <p:cNvPr id="6" name="Slide Number Placeholder 5"/>
          <p:cNvSpPr>
            <a:spLocks noGrp="1"/>
          </p:cNvSpPr>
          <p:nvPr>
            <p:ph type="sldNum" sz="quarter" idx="12"/>
          </p:nvPr>
        </p:nvSpPr>
        <p:spPr/>
        <p:txBody>
          <a:bodyPr/>
          <a:lstStyle/>
          <a:p>
            <a:pPr>
              <a:defRPr/>
            </a:pPr>
            <a:fld id="{1D92913B-A6D1-484B-AE6C-59C89748B491}" type="slidenum">
              <a:rPr lang="en-US" smtClean="0"/>
              <a:pPr>
                <a:defRPr/>
              </a:pPr>
              <a:t>8</a:t>
            </a:fld>
            <a:endParaRPr lang="en-US"/>
          </a:p>
        </p:txBody>
      </p:sp>
      <p:sp>
        <p:nvSpPr>
          <p:cNvPr id="7" name="Footer Placeholder 6"/>
          <p:cNvSpPr>
            <a:spLocks noGrp="1"/>
          </p:cNvSpPr>
          <p:nvPr>
            <p:ph type="ftr" sz="quarter" idx="11"/>
          </p:nvPr>
        </p:nvSpPr>
        <p:spPr>
          <a:xfrm>
            <a:off x="1447800" y="6356350"/>
            <a:ext cx="6781800" cy="365125"/>
          </a:xfrm>
        </p:spPr>
        <p:txBody>
          <a:bodyPr/>
          <a:lstStyle/>
          <a:p>
            <a:pPr>
              <a:defRPr/>
            </a:pPr>
            <a:r>
              <a:rPr lang="en-US" dirty="0"/>
              <a:t>Department of Electronics &amp; Communication Engineering, Project Presentation, 2017 - 21 Batch</a:t>
            </a:r>
          </a:p>
          <a:p>
            <a:pPr>
              <a:defRPr/>
            </a:pPr>
            <a:endParaRPr lang="en-US" dirty="0"/>
          </a:p>
        </p:txBody>
      </p:sp>
      <p:sp>
        <p:nvSpPr>
          <p:cNvPr id="8" name="Content Placeholder 2"/>
          <p:cNvSpPr txBox="1">
            <a:spLocks/>
          </p:cNvSpPr>
          <p:nvPr/>
        </p:nvSpPr>
        <p:spPr>
          <a:xfrm>
            <a:off x="228600" y="838200"/>
            <a:ext cx="8707438" cy="4770438"/>
          </a:xfrm>
          <a:prstGeom prst="rect">
            <a:avLst/>
          </a:prstGeom>
        </p:spPr>
        <p:txBody>
          <a:bodyPr/>
          <a:lstStyle/>
          <a:p>
            <a:pPr lvl="0" algn="just">
              <a:spcBef>
                <a:spcPct val="20000"/>
              </a:spcBef>
            </a:pPr>
            <a:endParaRPr lang="en-US" sz="2400" dirty="0">
              <a:solidFill>
                <a:prstClr val="black"/>
              </a:solidFill>
            </a:endParaRPr>
          </a:p>
        </p:txBody>
      </p:sp>
      <p:pic>
        <p:nvPicPr>
          <p:cNvPr id="9" name="Picture 8" descr="A close up of a sign&#10;&#10;Description automatically generated">
            <a:extLst>
              <a:ext uri="{FF2B5EF4-FFF2-40B4-BE49-F238E27FC236}">
                <a16:creationId xmlns:a16="http://schemas.microsoft.com/office/drawing/2014/main" id="{78EA99D5-533C-4AB1-8919-6ADF13B1E22D}"/>
              </a:ext>
            </a:extLst>
          </p:cNvPr>
          <p:cNvPicPr>
            <a:picLocks noChangeAspect="1"/>
          </p:cNvPicPr>
          <p:nvPr/>
        </p:nvPicPr>
        <p:blipFill>
          <a:blip r:embed="rId2" cstate="print"/>
          <a:stretch>
            <a:fillRect/>
          </a:stretch>
        </p:blipFill>
        <p:spPr>
          <a:xfrm>
            <a:off x="0" y="0"/>
            <a:ext cx="3021519" cy="609600"/>
          </a:xfrm>
          <a:prstGeom prst="rect">
            <a:avLst/>
          </a:prstGeom>
        </p:spPr>
      </p:pic>
      <p:pic>
        <p:nvPicPr>
          <p:cNvPr id="2" name="Picture 1"/>
          <p:cNvPicPr>
            <a:picLocks noChangeAspect="1"/>
          </p:cNvPicPr>
          <p:nvPr/>
        </p:nvPicPr>
        <p:blipFill>
          <a:blip r:embed="rId3"/>
          <a:stretch>
            <a:fillRect/>
          </a:stretch>
        </p:blipFill>
        <p:spPr>
          <a:xfrm>
            <a:off x="523875" y="1000125"/>
            <a:ext cx="8096250" cy="4857750"/>
          </a:xfrm>
          <a:prstGeom prst="rect">
            <a:avLst/>
          </a:prstGeom>
        </p:spPr>
      </p:pic>
    </p:spTree>
    <p:extLst>
      <p:ext uri="{BB962C8B-B14F-4D97-AF65-F5344CB8AC3E}">
        <p14:creationId xmlns:p14="http://schemas.microsoft.com/office/powerpoint/2010/main" val="239730676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3276600" y="194569"/>
            <a:ext cx="4800600" cy="381000"/>
          </a:xfrm>
        </p:spPr>
        <p:txBody>
          <a:bodyPr>
            <a:normAutofit fontScale="90000"/>
          </a:bodyPr>
          <a:lstStyle/>
          <a:p>
            <a:r>
              <a:rPr lang="en-US" dirty="0" smtClean="0"/>
              <a:t>Questions Sample</a:t>
            </a:r>
            <a:endParaRPr lang="en-US" dirty="0"/>
          </a:p>
        </p:txBody>
      </p:sp>
      <p:sp>
        <p:nvSpPr>
          <p:cNvPr id="5" name="Date Placeholder 4"/>
          <p:cNvSpPr>
            <a:spLocks noGrp="1"/>
          </p:cNvSpPr>
          <p:nvPr>
            <p:ph type="dt" sz="quarter" idx="10"/>
          </p:nvPr>
        </p:nvSpPr>
        <p:spPr>
          <a:xfrm>
            <a:off x="0" y="6492875"/>
            <a:ext cx="2133600" cy="365125"/>
          </a:xfrm>
        </p:spPr>
        <p:txBody>
          <a:bodyPr/>
          <a:lstStyle/>
          <a:p>
            <a:pPr>
              <a:defRPr/>
            </a:pPr>
            <a:fld id="{A20F25DA-BBBC-41ED-936E-85BFC44D8DF5}" type="datetime1">
              <a:rPr lang="en-US"/>
              <a:pPr>
                <a:defRPr/>
              </a:pPr>
              <a:t>04-Jun-21</a:t>
            </a:fld>
            <a:endParaRPr lang="en-US" dirty="0"/>
          </a:p>
          <a:p>
            <a:pPr>
              <a:defRPr/>
            </a:pPr>
            <a:endParaRPr lang="en-US" dirty="0"/>
          </a:p>
        </p:txBody>
      </p:sp>
      <p:sp>
        <p:nvSpPr>
          <p:cNvPr id="6" name="Slide Number Placeholder 5"/>
          <p:cNvSpPr>
            <a:spLocks noGrp="1"/>
          </p:cNvSpPr>
          <p:nvPr>
            <p:ph type="sldNum" sz="quarter" idx="12"/>
          </p:nvPr>
        </p:nvSpPr>
        <p:spPr/>
        <p:txBody>
          <a:bodyPr/>
          <a:lstStyle/>
          <a:p>
            <a:pPr>
              <a:defRPr/>
            </a:pPr>
            <a:fld id="{1D92913B-A6D1-484B-AE6C-59C89748B491}" type="slidenum">
              <a:rPr lang="en-US" smtClean="0"/>
              <a:pPr>
                <a:defRPr/>
              </a:pPr>
              <a:t>9</a:t>
            </a:fld>
            <a:endParaRPr lang="en-US"/>
          </a:p>
        </p:txBody>
      </p:sp>
      <p:sp>
        <p:nvSpPr>
          <p:cNvPr id="7" name="Footer Placeholder 6"/>
          <p:cNvSpPr>
            <a:spLocks noGrp="1"/>
          </p:cNvSpPr>
          <p:nvPr>
            <p:ph type="ftr" sz="quarter" idx="11"/>
          </p:nvPr>
        </p:nvSpPr>
        <p:spPr>
          <a:xfrm>
            <a:off x="1447800" y="6356350"/>
            <a:ext cx="6781800" cy="365125"/>
          </a:xfrm>
        </p:spPr>
        <p:txBody>
          <a:bodyPr/>
          <a:lstStyle/>
          <a:p>
            <a:pPr>
              <a:defRPr/>
            </a:pPr>
            <a:r>
              <a:rPr lang="en-US" dirty="0"/>
              <a:t>Department of Electronics &amp; Communication Engineering, Project Presentation, 2017 - 21 Batch</a:t>
            </a:r>
          </a:p>
          <a:p>
            <a:pPr>
              <a:defRPr/>
            </a:pPr>
            <a:endParaRPr lang="en-US" dirty="0"/>
          </a:p>
        </p:txBody>
      </p:sp>
      <p:sp>
        <p:nvSpPr>
          <p:cNvPr id="8" name="Content Placeholder 2"/>
          <p:cNvSpPr txBox="1">
            <a:spLocks/>
          </p:cNvSpPr>
          <p:nvPr/>
        </p:nvSpPr>
        <p:spPr>
          <a:xfrm>
            <a:off x="228600" y="838200"/>
            <a:ext cx="8707438" cy="4770438"/>
          </a:xfrm>
          <a:prstGeom prst="rect">
            <a:avLst/>
          </a:prstGeom>
        </p:spPr>
        <p:txBody>
          <a:bodyPr/>
          <a:lstStyle/>
          <a:p>
            <a:pPr lvl="0" algn="just">
              <a:spcBef>
                <a:spcPct val="20000"/>
              </a:spcBef>
            </a:pPr>
            <a:endParaRPr lang="en-US" sz="2400" dirty="0">
              <a:solidFill>
                <a:prstClr val="black"/>
              </a:solidFill>
            </a:endParaRPr>
          </a:p>
        </p:txBody>
      </p:sp>
      <p:pic>
        <p:nvPicPr>
          <p:cNvPr id="9" name="Picture 8" descr="A close up of a sign&#10;&#10;Description automatically generated">
            <a:extLst>
              <a:ext uri="{FF2B5EF4-FFF2-40B4-BE49-F238E27FC236}">
                <a16:creationId xmlns:a16="http://schemas.microsoft.com/office/drawing/2014/main" id="{78EA99D5-533C-4AB1-8919-6ADF13B1E22D}"/>
              </a:ext>
            </a:extLst>
          </p:cNvPr>
          <p:cNvPicPr>
            <a:picLocks noChangeAspect="1"/>
          </p:cNvPicPr>
          <p:nvPr/>
        </p:nvPicPr>
        <p:blipFill>
          <a:blip r:embed="rId2" cstate="print"/>
          <a:stretch>
            <a:fillRect/>
          </a:stretch>
        </p:blipFill>
        <p:spPr>
          <a:xfrm>
            <a:off x="0" y="0"/>
            <a:ext cx="3021519" cy="609600"/>
          </a:xfrm>
          <a:prstGeom prst="rect">
            <a:avLst/>
          </a:prstGeom>
        </p:spPr>
      </p:pic>
      <p:pic>
        <p:nvPicPr>
          <p:cNvPr id="3" name="Picture 2"/>
          <p:cNvPicPr>
            <a:picLocks noChangeAspect="1"/>
          </p:cNvPicPr>
          <p:nvPr/>
        </p:nvPicPr>
        <p:blipFill>
          <a:blip r:embed="rId3"/>
          <a:stretch>
            <a:fillRect/>
          </a:stretch>
        </p:blipFill>
        <p:spPr>
          <a:xfrm>
            <a:off x="538162" y="1166018"/>
            <a:ext cx="3704837" cy="4777581"/>
          </a:xfrm>
          <a:prstGeom prst="rect">
            <a:avLst/>
          </a:prstGeom>
        </p:spPr>
      </p:pic>
      <p:pic>
        <p:nvPicPr>
          <p:cNvPr id="4" name="Picture 3"/>
          <p:cNvPicPr>
            <a:picLocks noChangeAspect="1"/>
          </p:cNvPicPr>
          <p:nvPr/>
        </p:nvPicPr>
        <p:blipFill>
          <a:blip r:embed="rId4"/>
          <a:stretch>
            <a:fillRect/>
          </a:stretch>
        </p:blipFill>
        <p:spPr>
          <a:xfrm>
            <a:off x="4242998" y="1021755"/>
            <a:ext cx="4281887" cy="4921844"/>
          </a:xfrm>
          <a:prstGeom prst="rect">
            <a:avLst/>
          </a:prstGeom>
        </p:spPr>
      </p:pic>
    </p:spTree>
    <p:extLst>
      <p:ext uri="{BB962C8B-B14F-4D97-AF65-F5344CB8AC3E}">
        <p14:creationId xmlns:p14="http://schemas.microsoft.com/office/powerpoint/2010/main" val="352770989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758</TotalTime>
  <Words>1302</Words>
  <Application>Microsoft Office PowerPoint</Application>
  <PresentationFormat>On-screen Show (4:3)</PresentationFormat>
  <Paragraphs>237</Paragraphs>
  <Slides>21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宋体</vt:lpstr>
      <vt:lpstr>Arial</vt:lpstr>
      <vt:lpstr>Calibri</vt:lpstr>
      <vt:lpstr>Courier New</vt:lpstr>
      <vt:lpstr>Times New Roman</vt:lpstr>
      <vt:lpstr>Tunga</vt:lpstr>
      <vt:lpstr>Office Theme</vt:lpstr>
      <vt:lpstr>PowerPoint Presentation</vt:lpstr>
      <vt:lpstr>Content</vt:lpstr>
      <vt:lpstr>Introduction</vt:lpstr>
      <vt:lpstr>Literature Survey</vt:lpstr>
      <vt:lpstr>Problem Definition</vt:lpstr>
      <vt:lpstr>Objectives</vt:lpstr>
      <vt:lpstr>About the Dataset</vt:lpstr>
      <vt:lpstr>Dataset Sample</vt:lpstr>
      <vt:lpstr>Questions Sample</vt:lpstr>
      <vt:lpstr>Methodology</vt:lpstr>
      <vt:lpstr>Methodology</vt:lpstr>
      <vt:lpstr>Development-Software</vt:lpstr>
      <vt:lpstr>Performance Analysis in Simulation</vt:lpstr>
      <vt:lpstr>Performance Analysis in Simulation</vt:lpstr>
      <vt:lpstr>Performance Analysis in Simulation</vt:lpstr>
      <vt:lpstr>Performance Analysis in Simulation</vt:lpstr>
      <vt:lpstr>Performance Analysis in Simulation</vt:lpstr>
      <vt:lpstr>Performance Analysis in Simulation</vt:lpstr>
      <vt:lpstr>Limitations and Applications</vt:lpstr>
      <vt:lpstr>Conclusion and Future Scope</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staff</dc:creator>
  <cp:lastModifiedBy>Simkara</cp:lastModifiedBy>
  <cp:revision>39</cp:revision>
  <dcterms:created xsi:type="dcterms:W3CDTF">2006-08-16T00:00:00Z</dcterms:created>
  <dcterms:modified xsi:type="dcterms:W3CDTF">2021-06-04T03:37:27Z</dcterms:modified>
</cp:coreProperties>
</file>