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Arial Black"/>
      <p:regular r:id="rId25"/>
    </p:embeddedFont>
    <p:embeddedFont>
      <p:font typeface="Century Gothic"/>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CenturyGothic-regular.fntdata"/><Relationship Id="rId25" Type="http://schemas.openxmlformats.org/officeDocument/2006/relationships/font" Target="fonts/ArialBlack-regular.fntdata"/><Relationship Id="rId28" Type="http://schemas.openxmlformats.org/officeDocument/2006/relationships/font" Target="fonts/CenturyGothic-italic.fntdata"/><Relationship Id="rId27" Type="http://schemas.openxmlformats.org/officeDocument/2006/relationships/font" Target="fonts/CenturyGothic-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CenturyGothic-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92a2eaa75_2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g2292a2eaa75_2_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zh-CN"/>
              <a:t>Thank you all for joining my presentation today! I am Yu Pan, a second year Ph.D. student from the UU. I’d like to introduce our work: $title$. All authors are from the University of Utah.</a:t>
            </a:r>
            <a:endParaRPr/>
          </a:p>
        </p:txBody>
      </p:sp>
      <p:sp>
        <p:nvSpPr>
          <p:cNvPr id="107" name="Google Shape;107;g2292a2eaa75_2_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58462f8ff7_1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g258462f8ff7_1_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rPr lang="zh-CN"/>
              <a:t>Similarly, transfer can be converted to such set of words, based on parameter types</a:t>
            </a:r>
            <a:endParaRPr/>
          </a:p>
          <a:p>
            <a:pPr indent="0" lvl="0" marL="0" rtl="0" algn="l">
              <a:lnSpc>
                <a:spcPct val="100000"/>
              </a:lnSpc>
              <a:spcBef>
                <a:spcPts val="0"/>
              </a:spcBef>
              <a:spcAft>
                <a:spcPts val="0"/>
              </a:spcAft>
              <a:buSzPts val="1200"/>
              <a:buNone/>
            </a:pPr>
            <a:r>
              <a:rPr lang="zh-CN"/>
              <a:t>In addition to types, we also consider their data dependencies, for example, in the second transfer, the specified amount is calculated from the first amount.</a:t>
            </a:r>
            <a:endParaRPr/>
          </a:p>
          <a:p>
            <a:pPr indent="0" lvl="0" marL="0" rtl="0" algn="l">
              <a:lnSpc>
                <a:spcPct val="100000"/>
              </a:lnSpc>
              <a:spcBef>
                <a:spcPts val="0"/>
              </a:spcBef>
              <a:spcAft>
                <a:spcPts val="0"/>
              </a:spcAft>
              <a:buSzPts val="1200"/>
              <a:buNone/>
            </a:pPr>
            <a:r>
              <a:rPr lang="zh-CN"/>
              <a:t>Because</a:t>
            </a:r>
            <a:r>
              <a:rPr lang="zh-CN"/>
              <a:t> we consider data dependency, the description we generated from the third transfer will be different, because the data source of the third transfer is independent</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rPr lang="zh-CN"/>
              <a:t>define semantics: return value and parameter semantics, application-specific semantics</a:t>
            </a:r>
            <a:endParaRPr/>
          </a:p>
          <a:p>
            <a:pPr indent="0" lvl="0" marL="0" rtl="0" algn="l">
              <a:lnSpc>
                <a:spcPct val="100000"/>
              </a:lnSpc>
              <a:spcBef>
                <a:spcPts val="0"/>
              </a:spcBef>
              <a:spcAft>
                <a:spcPts val="0"/>
              </a:spcAft>
              <a:buSzPts val="1200"/>
              <a:buNone/>
            </a:pPr>
            <a:r>
              <a:rPr lang="zh-CN"/>
              <a:t>add result description</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rPr lang="zh-CN"/>
              <a:t>replace ftg to nlg (animation)</a:t>
            </a:r>
            <a:endParaRPr/>
          </a:p>
          <a:p>
            <a:pPr indent="0" lvl="0" marL="0" rtl="0" algn="l">
              <a:lnSpc>
                <a:spcPct val="100000"/>
              </a:lnSpc>
              <a:spcBef>
                <a:spcPts val="0"/>
              </a:spcBef>
              <a:spcAft>
                <a:spcPts val="0"/>
              </a:spcAft>
              <a:buSzPts val="1200"/>
              <a:buNone/>
            </a:pPr>
            <a:r>
              <a:rPr lang="zh-CN"/>
              <a:t>inputa</a:t>
            </a:r>
            <a:endParaRPr/>
          </a:p>
        </p:txBody>
      </p:sp>
      <p:sp>
        <p:nvSpPr>
          <p:cNvPr id="321" name="Google Shape;321;g258462f8ff7_1_9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58462f8ff7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g258462f8ff7_1_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rPr lang="zh-CN"/>
              <a:t>define semantics: return value and parameter semantics, application-specific semantics</a:t>
            </a:r>
            <a:endParaRPr/>
          </a:p>
          <a:p>
            <a:pPr indent="0" lvl="0" marL="0" rtl="0" algn="l">
              <a:lnSpc>
                <a:spcPct val="100000"/>
              </a:lnSpc>
              <a:spcBef>
                <a:spcPts val="0"/>
              </a:spcBef>
              <a:spcAft>
                <a:spcPts val="0"/>
              </a:spcAft>
              <a:buSzPts val="1200"/>
              <a:buNone/>
            </a:pPr>
            <a:r>
              <a:rPr lang="zh-CN"/>
              <a:t>add result description</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rPr lang="zh-CN"/>
              <a:t>replace ftg to nlg (animation)</a:t>
            </a:r>
            <a:endParaRPr/>
          </a:p>
          <a:p>
            <a:pPr indent="0" lvl="0" marL="0" rtl="0" algn="l">
              <a:lnSpc>
                <a:spcPct val="100000"/>
              </a:lnSpc>
              <a:spcBef>
                <a:spcPts val="0"/>
              </a:spcBef>
              <a:spcAft>
                <a:spcPts val="0"/>
              </a:spcAft>
              <a:buSzPts val="1200"/>
              <a:buNone/>
            </a:pPr>
            <a:r>
              <a:rPr lang="zh-CN"/>
              <a:t>inputa</a:t>
            </a:r>
            <a:endParaRPr/>
          </a:p>
        </p:txBody>
      </p:sp>
      <p:sp>
        <p:nvSpPr>
          <p:cNvPr id="341" name="Google Shape;341;g258462f8ff7_1_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58462f8ff7_1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g258462f8ff7_1_1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rPr lang="zh-CN"/>
              <a:t>define semantics: return value and parameter semantics, application-specific semantics</a:t>
            </a:r>
            <a:endParaRPr/>
          </a:p>
          <a:p>
            <a:pPr indent="0" lvl="0" marL="0" rtl="0" algn="l">
              <a:lnSpc>
                <a:spcPct val="100000"/>
              </a:lnSpc>
              <a:spcBef>
                <a:spcPts val="0"/>
              </a:spcBef>
              <a:spcAft>
                <a:spcPts val="0"/>
              </a:spcAft>
              <a:buSzPts val="1200"/>
              <a:buNone/>
            </a:pPr>
            <a:r>
              <a:rPr lang="zh-CN"/>
              <a:t>add result description</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rPr lang="zh-CN"/>
              <a:t>replace ftg to nlg (animation)</a:t>
            </a:r>
            <a:endParaRPr/>
          </a:p>
          <a:p>
            <a:pPr indent="0" lvl="0" marL="0" rtl="0" algn="l">
              <a:lnSpc>
                <a:spcPct val="100000"/>
              </a:lnSpc>
              <a:spcBef>
                <a:spcPts val="0"/>
              </a:spcBef>
              <a:spcAft>
                <a:spcPts val="0"/>
              </a:spcAft>
              <a:buSzPts val="1200"/>
              <a:buNone/>
            </a:pPr>
            <a:r>
              <a:rPr lang="zh-CN"/>
              <a:t>inputa</a:t>
            </a:r>
            <a:endParaRPr/>
          </a:p>
        </p:txBody>
      </p:sp>
      <p:sp>
        <p:nvSpPr>
          <p:cNvPr id="361" name="Google Shape;361;g258462f8ff7_1_1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58462f8ff7_1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g258462f8ff7_1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rPr lang="zh-CN"/>
              <a:t>define semantics: return value and parameter semantics, application-specific semantics</a:t>
            </a:r>
            <a:endParaRPr/>
          </a:p>
          <a:p>
            <a:pPr indent="0" lvl="0" marL="0" rtl="0" algn="l">
              <a:lnSpc>
                <a:spcPct val="100000"/>
              </a:lnSpc>
              <a:spcBef>
                <a:spcPts val="0"/>
              </a:spcBef>
              <a:spcAft>
                <a:spcPts val="0"/>
              </a:spcAft>
              <a:buSzPts val="1200"/>
              <a:buNone/>
            </a:pPr>
            <a:r>
              <a:rPr lang="zh-CN"/>
              <a:t>add result description</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rPr lang="zh-CN"/>
              <a:t>replace ftg to nlg (animation)</a:t>
            </a:r>
            <a:endParaRPr/>
          </a:p>
          <a:p>
            <a:pPr indent="0" lvl="0" marL="0" rtl="0" algn="l">
              <a:lnSpc>
                <a:spcPct val="100000"/>
              </a:lnSpc>
              <a:spcBef>
                <a:spcPts val="0"/>
              </a:spcBef>
              <a:spcAft>
                <a:spcPts val="0"/>
              </a:spcAft>
              <a:buSzPts val="1200"/>
              <a:buNone/>
            </a:pPr>
            <a:r>
              <a:rPr lang="zh-CN"/>
              <a:t>inputa</a:t>
            </a:r>
            <a:endParaRPr/>
          </a:p>
          <a:p>
            <a:pPr indent="0" lvl="0" marL="0" rtl="0" algn="l">
              <a:lnSpc>
                <a:spcPct val="100000"/>
              </a:lnSpc>
              <a:spcBef>
                <a:spcPts val="0"/>
              </a:spcBef>
              <a:spcAft>
                <a:spcPts val="0"/>
              </a:spcAft>
              <a:buSzPts val="1200"/>
              <a:buNone/>
            </a:pPr>
            <a:r>
              <a:t/>
            </a:r>
            <a:endParaRPr/>
          </a:p>
        </p:txBody>
      </p:sp>
      <p:sp>
        <p:nvSpPr>
          <p:cNvPr id="381" name="Google Shape;381;g258462f8ff7_1_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58b9be2ba7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g258b9be2ba7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rPr lang="zh-CN"/>
              <a:t>define semantics: return value and parameter semantics, application-specific semantics</a:t>
            </a:r>
            <a:endParaRPr/>
          </a:p>
          <a:p>
            <a:pPr indent="0" lvl="0" marL="0" rtl="0" algn="l">
              <a:lnSpc>
                <a:spcPct val="100000"/>
              </a:lnSpc>
              <a:spcBef>
                <a:spcPts val="0"/>
              </a:spcBef>
              <a:spcAft>
                <a:spcPts val="0"/>
              </a:spcAft>
              <a:buSzPts val="1200"/>
              <a:buNone/>
            </a:pPr>
            <a:r>
              <a:rPr lang="zh-CN"/>
              <a:t>add result description</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rPr lang="zh-CN"/>
              <a:t>replace ftg to nlg (animation)</a:t>
            </a:r>
            <a:endParaRPr/>
          </a:p>
          <a:p>
            <a:pPr indent="0" lvl="0" marL="0" rtl="0" algn="l">
              <a:lnSpc>
                <a:spcPct val="100000"/>
              </a:lnSpc>
              <a:spcBef>
                <a:spcPts val="0"/>
              </a:spcBef>
              <a:spcAft>
                <a:spcPts val="0"/>
              </a:spcAft>
              <a:buSzPts val="1200"/>
              <a:buNone/>
            </a:pPr>
            <a:r>
              <a:rPr lang="zh-CN"/>
              <a:t>inputa</a:t>
            </a:r>
            <a:endParaRPr/>
          </a:p>
          <a:p>
            <a:pPr indent="0" lvl="0" marL="0" rtl="0" algn="l">
              <a:lnSpc>
                <a:spcPct val="100000"/>
              </a:lnSpc>
              <a:spcBef>
                <a:spcPts val="0"/>
              </a:spcBef>
              <a:spcAft>
                <a:spcPts val="0"/>
              </a:spcAft>
              <a:buSzPts val="1200"/>
              <a:buNone/>
            </a:pPr>
            <a:r>
              <a:t/>
            </a:r>
            <a:endParaRPr/>
          </a:p>
        </p:txBody>
      </p:sp>
      <p:sp>
        <p:nvSpPr>
          <p:cNvPr id="403" name="Google Shape;403;g258b9be2ba7_0_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292a2eaa75_2_2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g2292a2eaa75_2_2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zh-CN"/>
              <a:t>research question</a:t>
            </a:r>
            <a:endParaRPr/>
          </a:p>
          <a:p>
            <a:pPr indent="0" lvl="0" marL="0" rtl="0" algn="l">
              <a:lnSpc>
                <a:spcPct val="100000"/>
              </a:lnSpc>
              <a:spcBef>
                <a:spcPts val="0"/>
              </a:spcBef>
              <a:spcAft>
                <a:spcPts val="0"/>
              </a:spcAft>
              <a:buClr>
                <a:schemeClr val="dk1"/>
              </a:buClr>
              <a:buSzPts val="1400"/>
              <a:buFont typeface="Arial"/>
              <a:buNone/>
            </a:pPr>
            <a:r>
              <a:rPr lang="zh-CN"/>
              <a:t>In addition to evaluation of analysis accuracy, we perform a user study to evaluate the readability of effectiveness of generated descriptions.</a:t>
            </a:r>
            <a:endParaRPr/>
          </a:p>
          <a:p>
            <a:pPr indent="0" lvl="0" marL="0" rtl="0" algn="l">
              <a:lnSpc>
                <a:spcPct val="100000"/>
              </a:lnSpc>
              <a:spcBef>
                <a:spcPts val="0"/>
              </a:spcBef>
              <a:spcAft>
                <a:spcPts val="0"/>
              </a:spcAft>
              <a:buClr>
                <a:schemeClr val="dk1"/>
              </a:buClr>
              <a:buSzPts val="1400"/>
              <a:buFont typeface="Arial"/>
              <a:buNone/>
            </a:pPr>
            <a:r>
              <a:rPr lang="zh-CN"/>
              <a:t>add title “accuracy…”</a:t>
            </a:r>
            <a:endParaRPr/>
          </a:p>
          <a:p>
            <a:pPr indent="0" lvl="0" marL="0" rtl="0" algn="l">
              <a:lnSpc>
                <a:spcPct val="100000"/>
              </a:lnSpc>
              <a:spcBef>
                <a:spcPts val="0"/>
              </a:spcBef>
              <a:spcAft>
                <a:spcPts val="0"/>
              </a:spcAft>
              <a:buClr>
                <a:schemeClr val="dk1"/>
              </a:buClr>
              <a:buSzPts val="1400"/>
              <a:buFont typeface="Arial"/>
              <a:buNone/>
            </a:pPr>
            <a:r>
              <a:rPr lang="zh-CN"/>
              <a:t>We send the both the developers’ and ours to MTurks to ask them to answer questions to show whether they understand the questions.</a:t>
            </a:r>
            <a:endParaRPr/>
          </a:p>
          <a:p>
            <a:pPr indent="0" lvl="0" marL="0" rtl="0" algn="l">
              <a:lnSpc>
                <a:spcPct val="100000"/>
              </a:lnSpc>
              <a:spcBef>
                <a:spcPts val="0"/>
              </a:spcBef>
              <a:spcAft>
                <a:spcPts val="0"/>
              </a:spcAft>
              <a:buClr>
                <a:schemeClr val="dk1"/>
              </a:buClr>
              <a:buSzPts val="1400"/>
              <a:buFont typeface="Arial"/>
              <a:buNone/>
            </a:pPr>
            <a:r>
              <a:rPr lang="zh-CN"/>
              <a:t>We generate the readability score based on the percentage of correct answers. So here is the result.</a:t>
            </a:r>
            <a:endParaRPr/>
          </a:p>
          <a:p>
            <a:pPr indent="0" lvl="0" marL="0" rtl="0" algn="l">
              <a:lnSpc>
                <a:spcPct val="100000"/>
              </a:lnSpc>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Clr>
                <a:schemeClr val="dk1"/>
              </a:buClr>
              <a:buSzPts val="1400"/>
              <a:buFont typeface="Arial"/>
              <a:buNone/>
            </a:pPr>
            <a:r>
              <a:rPr lang="zh-CN"/>
              <a:t>Add animation</a:t>
            </a:r>
            <a:endParaRPr/>
          </a:p>
          <a:p>
            <a:pPr indent="0" lvl="0" marL="0" rtl="0" algn="l">
              <a:lnSpc>
                <a:spcPct val="100000"/>
              </a:lnSpc>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Clr>
                <a:schemeClr val="dk1"/>
              </a:buClr>
              <a:buSzPts val="1400"/>
              <a:buFont typeface="Arial"/>
              <a:buNone/>
            </a:pPr>
            <a:r>
              <a:rPr lang="zh-CN"/>
              <a:t>within subject, task based;</a:t>
            </a:r>
            <a:endParaRPr/>
          </a:p>
          <a:p>
            <a:pPr indent="0" lvl="0" marL="0" rtl="0" algn="l">
              <a:lnSpc>
                <a:spcPct val="100000"/>
              </a:lnSpc>
              <a:spcBef>
                <a:spcPts val="0"/>
              </a:spcBef>
              <a:spcAft>
                <a:spcPts val="0"/>
              </a:spcAft>
              <a:buClr>
                <a:schemeClr val="dk1"/>
              </a:buClr>
              <a:buSzPts val="1400"/>
              <a:buFont typeface="Arial"/>
              <a:buNone/>
            </a:pPr>
            <a:r>
              <a:rPr lang="zh-CN"/>
              <a:t>Add an example;</a:t>
            </a:r>
            <a:endParaRPr/>
          </a:p>
        </p:txBody>
      </p:sp>
      <p:sp>
        <p:nvSpPr>
          <p:cNvPr id="414" name="Google Shape;414;g2292a2eaa75_2_2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292a2eaa75_2_2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5" name="Google Shape;425;g2292a2eaa75_2_2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rtl="0" algn="l">
              <a:spcBef>
                <a:spcPts val="0"/>
              </a:spcBef>
              <a:spcAft>
                <a:spcPts val="0"/>
              </a:spcAft>
              <a:buClr>
                <a:schemeClr val="dk1"/>
              </a:buClr>
              <a:buSzPts val="1400"/>
              <a:buFont typeface="Arial"/>
              <a:buNone/>
            </a:pPr>
            <a:r>
              <a:rPr lang="zh-CN">
                <a:solidFill>
                  <a:schemeClr val="dk1"/>
                </a:solidFill>
              </a:rPr>
              <a:t>Original developers’ descriptions are not security-centric, cannot help end-users avoid risks. 80 per cent of users will still use the contract.</a:t>
            </a:r>
            <a:endParaRPr>
              <a:solidFill>
                <a:schemeClr val="dk1"/>
              </a:solidFill>
            </a:endParaRPr>
          </a:p>
          <a:p>
            <a:pPr indent="-228600" lvl="0" marL="457200" rtl="0" algn="l">
              <a:spcBef>
                <a:spcPts val="0"/>
              </a:spcBef>
              <a:spcAft>
                <a:spcPts val="0"/>
              </a:spcAft>
              <a:buClr>
                <a:schemeClr val="dk1"/>
              </a:buClr>
              <a:buSzPts val="1400"/>
              <a:buFont typeface="Arial"/>
              <a:buNone/>
            </a:pPr>
            <a:r>
              <a:rPr lang="zh-CN">
                <a:solidFill>
                  <a:schemeClr val="dk1"/>
                </a:solidFill>
              </a:rPr>
              <a:t>Sp performs much better, because it focus on security problems.</a:t>
            </a:r>
            <a:endParaRPr>
              <a:solidFill>
                <a:schemeClr val="dk1"/>
              </a:solidFill>
            </a:endParaRPr>
          </a:p>
          <a:p>
            <a:pPr indent="-228600" lvl="0" marL="457200" rtl="0" algn="l">
              <a:spcBef>
                <a:spcPts val="0"/>
              </a:spcBef>
              <a:spcAft>
                <a:spcPts val="0"/>
              </a:spcAft>
              <a:buClr>
                <a:schemeClr val="dk1"/>
              </a:buClr>
              <a:buSzPts val="1400"/>
              <a:buFont typeface="Arial"/>
              <a:buNone/>
            </a:pPr>
            <a:r>
              <a:rPr lang="zh-CN">
                <a:solidFill>
                  <a:schemeClr val="dk1"/>
                </a:solidFill>
              </a:rPr>
              <a:t>we show that our descriptions outperforms security report. We can reduce this number by 10 per cent.</a:t>
            </a:r>
            <a:endParaRPr>
              <a:solidFill>
                <a:schemeClr val="dk1"/>
              </a:solidFill>
            </a:endParaRPr>
          </a:p>
          <a:p>
            <a:pPr indent="-228600" lvl="0" marL="457200" rtl="0" algn="l">
              <a:spcBef>
                <a:spcPts val="0"/>
              </a:spcBef>
              <a:spcAft>
                <a:spcPts val="0"/>
              </a:spcAft>
              <a:buClr>
                <a:schemeClr val="dk1"/>
              </a:buClr>
              <a:buSzPts val="1400"/>
              <a:buFont typeface="Arial"/>
              <a:buNone/>
            </a:pPr>
            <a:r>
              <a:rPr lang="zh-CN">
                <a:solidFill>
                  <a:schemeClr val="dk1"/>
                </a:solidFill>
              </a:rPr>
              <a:t>Because we give a rich context.</a:t>
            </a:r>
            <a:endParaRPr>
              <a:solidFill>
                <a:schemeClr val="dk1"/>
              </a:solidFill>
            </a:endParaRPr>
          </a:p>
          <a:p>
            <a:pPr indent="-228600" lvl="0" marL="457200" rtl="0" algn="l">
              <a:spcBef>
                <a:spcPts val="0"/>
              </a:spcBef>
              <a:spcAft>
                <a:spcPts val="0"/>
              </a:spcAft>
              <a:buClr>
                <a:schemeClr val="dk1"/>
              </a:buClr>
              <a:buSzPts val="1400"/>
              <a:buFont typeface="Arial"/>
              <a:buNone/>
            </a:pPr>
            <a:r>
              <a:rPr lang="zh-CN">
                <a:solidFill>
                  <a:schemeClr val="dk1"/>
                </a:solidFill>
              </a:rPr>
              <a:t>Same is true for malicious contracts.</a:t>
            </a:r>
            <a:endParaRPr>
              <a:solidFill>
                <a:schemeClr val="dk1"/>
              </a:solidFill>
            </a:endParaRPr>
          </a:p>
          <a:p>
            <a:pPr indent="-228600" lvl="0" marL="457200" rtl="0" algn="l">
              <a:spcBef>
                <a:spcPts val="0"/>
              </a:spcBef>
              <a:spcAft>
                <a:spcPts val="0"/>
              </a:spcAft>
              <a:buClr>
                <a:schemeClr val="dk1"/>
              </a:buClr>
              <a:buSzPts val="1400"/>
              <a:buFont typeface="Arial"/>
              <a:buNone/>
            </a:pPr>
            <a:r>
              <a:rPr lang="zh-CN">
                <a:solidFill>
                  <a:schemeClr val="dk1"/>
                </a:solidFill>
              </a:rPr>
              <a:t>On the other hand, for safe contracts, our number is similar to the others.</a:t>
            </a:r>
            <a:endParaRPr>
              <a:solidFill>
                <a:schemeClr val="dk1"/>
              </a:solidFill>
            </a:endParaRPr>
          </a:p>
          <a:p>
            <a:pPr indent="-228600" lvl="0" marL="457200" rtl="0" algn="l">
              <a:spcBef>
                <a:spcPts val="0"/>
              </a:spcBef>
              <a:spcAft>
                <a:spcPts val="0"/>
              </a:spcAft>
              <a:buClr>
                <a:schemeClr val="dk1"/>
              </a:buClr>
              <a:buSzPts val="1400"/>
              <a:buFont typeface="Arial"/>
              <a:buNone/>
            </a:pPr>
            <a:r>
              <a:rPr lang="zh-CN">
                <a:solidFill>
                  <a:schemeClr val="dk1"/>
                </a:solidFill>
              </a:rPr>
              <a:t>This shows that ….</a:t>
            </a:r>
            <a:endParaRPr>
              <a:solidFill>
                <a:schemeClr val="dk1"/>
              </a:solidFill>
            </a:endParaRPr>
          </a:p>
          <a:p>
            <a:pPr indent="-228600" lvl="0" marL="457200" rtl="0" algn="l">
              <a:spcBef>
                <a:spcPts val="0"/>
              </a:spcBef>
              <a:spcAft>
                <a:spcPts val="0"/>
              </a:spcAft>
              <a:buClr>
                <a:schemeClr val="dk1"/>
              </a:buClr>
              <a:buSzPts val="1400"/>
              <a:buFont typeface="Arial"/>
              <a:buNone/>
            </a:pPr>
            <a:r>
              <a:t/>
            </a:r>
            <a:endParaRPr>
              <a:solidFill>
                <a:schemeClr val="dk1"/>
              </a:solidFill>
            </a:endParaRPr>
          </a:p>
          <a:p>
            <a:pPr indent="-228600" lvl="0" marL="457200" rtl="0" algn="l">
              <a:spcBef>
                <a:spcPts val="0"/>
              </a:spcBef>
              <a:spcAft>
                <a:spcPts val="0"/>
              </a:spcAft>
              <a:buClr>
                <a:schemeClr val="dk1"/>
              </a:buClr>
              <a:buSzPts val="1400"/>
              <a:buFont typeface="Arial"/>
              <a:buNone/>
            </a:pPr>
            <a:r>
              <a:t/>
            </a:r>
            <a:endParaRPr>
              <a:solidFill>
                <a:schemeClr val="dk1"/>
              </a:solidFill>
            </a:endParaRPr>
          </a:p>
          <a:p>
            <a:pPr indent="-228600" lvl="0" marL="457200" rtl="0" algn="l">
              <a:spcBef>
                <a:spcPts val="0"/>
              </a:spcBef>
              <a:spcAft>
                <a:spcPts val="0"/>
              </a:spcAft>
              <a:buClr>
                <a:schemeClr val="dk1"/>
              </a:buClr>
              <a:buSzPts val="1400"/>
              <a:buFont typeface="Arial"/>
              <a:buNone/>
            </a:pPr>
            <a:r>
              <a:rPr lang="zh-CN">
                <a:solidFill>
                  <a:schemeClr val="dk1"/>
                </a:solidFill>
              </a:rPr>
              <a:t>sp focus on security problems, and it performs better.</a:t>
            </a:r>
            <a:endParaRPr>
              <a:solidFill>
                <a:schemeClr val="dk1"/>
              </a:solidFill>
            </a:endParaRPr>
          </a:p>
          <a:p>
            <a:pPr indent="-228600" lvl="0" marL="457200" rtl="0" algn="l">
              <a:spcBef>
                <a:spcPts val="0"/>
              </a:spcBef>
              <a:spcAft>
                <a:spcPts val="0"/>
              </a:spcAft>
              <a:buClr>
                <a:schemeClr val="dk1"/>
              </a:buClr>
              <a:buSzPts val="1400"/>
              <a:buFont typeface="Arial"/>
              <a:buNone/>
            </a:pPr>
            <a:r>
              <a:t/>
            </a:r>
            <a:endParaRPr>
              <a:solidFill>
                <a:schemeClr val="dk1"/>
              </a:solidFill>
            </a:endParaRPr>
          </a:p>
          <a:p>
            <a:pPr indent="-228600" lvl="0" marL="457200" rtl="0" algn="l">
              <a:spcBef>
                <a:spcPts val="0"/>
              </a:spcBef>
              <a:spcAft>
                <a:spcPts val="0"/>
              </a:spcAft>
              <a:buClr>
                <a:schemeClr val="dk1"/>
              </a:buClr>
              <a:buSzPts val="1400"/>
              <a:buFont typeface="Arial"/>
              <a:buNone/>
            </a:pPr>
            <a:r>
              <a:rPr lang="zh-CN">
                <a:solidFill>
                  <a:schemeClr val="dk1"/>
                </a:solidFill>
              </a:rPr>
              <a:t>ani: vulnerable + malicious + safe </a:t>
            </a:r>
            <a:endParaRPr>
              <a:solidFill>
                <a:schemeClr val="dk1"/>
              </a:solidFill>
            </a:endParaRPr>
          </a:p>
          <a:p>
            <a:pPr indent="-228600" lvl="0" marL="457200" rtl="0" algn="l">
              <a:spcBef>
                <a:spcPts val="0"/>
              </a:spcBef>
              <a:spcAft>
                <a:spcPts val="0"/>
              </a:spcAft>
              <a:buClr>
                <a:schemeClr val="dk1"/>
              </a:buClr>
              <a:buSzPts val="1400"/>
              <a:buFont typeface="Arial"/>
              <a:buNone/>
            </a:pPr>
            <a:r>
              <a:rPr lang="zh-CN">
                <a:solidFill>
                  <a:schemeClr val="dk1"/>
                </a:solidFill>
              </a:rPr>
              <a:t>3 kinds of descriptions (2.1 De, 2.2 Sp, 2.3 Tx2TXT)</a:t>
            </a:r>
            <a:endParaRPr>
              <a:solidFill>
                <a:schemeClr val="dk1"/>
              </a:solidFill>
            </a:endParaRPr>
          </a:p>
          <a:p>
            <a:pPr indent="-228600" lvl="0" marL="457200" rtl="0" algn="l">
              <a:spcBef>
                <a:spcPts val="0"/>
              </a:spcBef>
              <a:spcAft>
                <a:spcPts val="0"/>
              </a:spcAft>
              <a:buClr>
                <a:schemeClr val="dk1"/>
              </a:buClr>
              <a:buSzPts val="1400"/>
              <a:buFont typeface="Arial"/>
              <a:buNone/>
            </a:pPr>
            <a:r>
              <a:rPr lang="zh-CN">
                <a:solidFill>
                  <a:schemeClr val="dk1"/>
                </a:solidFill>
              </a:rPr>
              <a:t>all result for 2.4~2.9</a:t>
            </a:r>
            <a:endParaRPr>
              <a:solidFill>
                <a:schemeClr val="dk1"/>
              </a:solidFill>
            </a:endParaRPr>
          </a:p>
          <a:p>
            <a:pPr indent="-228600" lvl="0" marL="457200" rtl="0" algn="l">
              <a:spcBef>
                <a:spcPts val="0"/>
              </a:spcBef>
              <a:spcAft>
                <a:spcPts val="0"/>
              </a:spcAft>
              <a:buClr>
                <a:schemeClr val="dk1"/>
              </a:buClr>
              <a:buSzPts val="1400"/>
              <a:buFont typeface="Arial"/>
              <a:buNone/>
            </a:pPr>
            <a:r>
              <a:t/>
            </a:r>
            <a:endParaRPr>
              <a:solidFill>
                <a:schemeClr val="dk1"/>
              </a:solidFill>
            </a:endParaRPr>
          </a:p>
          <a:p>
            <a:pPr indent="-228600" lvl="0" marL="457200" rtl="0" algn="l">
              <a:spcBef>
                <a:spcPts val="0"/>
              </a:spcBef>
              <a:spcAft>
                <a:spcPts val="0"/>
              </a:spcAft>
              <a:buClr>
                <a:schemeClr val="dk1"/>
              </a:buClr>
              <a:buSzPts val="1400"/>
              <a:buFont typeface="Arial"/>
              <a:buNone/>
            </a:pPr>
            <a:r>
              <a:rPr lang="zh-CN">
                <a:solidFill>
                  <a:schemeClr val="dk1"/>
                </a:solidFill>
              </a:rPr>
              <a:t>almost 80 users will still download sc, in contrast, if they look the sp, it will significantly drop. But if they look at our descriptions, because our descriptions capture both the security risks and context, this number will further drop by 10 per cent. The same is true for malicious contracts. + whole result. On the other hand, (safe result whole) this number does not change significantly for the safe contracts. This indicates that our description can precisely focus on security problems, and can </a:t>
            </a:r>
            <a:r>
              <a:rPr lang="zh-CN">
                <a:solidFill>
                  <a:schemeClr val="dk1"/>
                </a:solidFill>
              </a:rPr>
              <a:t>effectively</a:t>
            </a:r>
            <a:r>
              <a:rPr lang="zh-CN">
                <a:solidFill>
                  <a:schemeClr val="dk1"/>
                </a:solidFill>
              </a:rPr>
              <a:t> help end-users avoid security risks.</a:t>
            </a:r>
            <a:endParaRPr>
              <a:solidFill>
                <a:schemeClr val="dk1"/>
              </a:solidFill>
            </a:endParaRPr>
          </a:p>
          <a:p>
            <a:pPr indent="-228600" lvl="0" marL="457200" rtl="0" algn="l">
              <a:spcBef>
                <a:spcPts val="0"/>
              </a:spcBef>
              <a:spcAft>
                <a:spcPts val="0"/>
              </a:spcAft>
              <a:buClr>
                <a:schemeClr val="dk1"/>
              </a:buClr>
              <a:buSzPts val="1400"/>
              <a:buFont typeface="Arial"/>
              <a:buNone/>
            </a:pPr>
            <a:r>
              <a:t/>
            </a:r>
            <a:endParaRPr>
              <a:solidFill>
                <a:schemeClr val="dk1"/>
              </a:solidFill>
            </a:endParaRPr>
          </a:p>
          <a:p>
            <a:pPr indent="-228600" lvl="0" marL="457200" rtl="0" algn="l">
              <a:spcBef>
                <a:spcPts val="0"/>
              </a:spcBef>
              <a:spcAft>
                <a:spcPts val="0"/>
              </a:spcAft>
              <a:buClr>
                <a:schemeClr val="dk1"/>
              </a:buClr>
              <a:buSzPts val="1400"/>
              <a:buFont typeface="Arial"/>
              <a:buNone/>
            </a:pPr>
            <a:r>
              <a:t/>
            </a:r>
            <a:endParaRPr>
              <a:solidFill>
                <a:schemeClr val="dk1"/>
              </a:solidFill>
            </a:endParaRPr>
          </a:p>
          <a:p>
            <a:pPr indent="-228600" lvl="0" marL="457200" rtl="0" algn="l">
              <a:spcBef>
                <a:spcPts val="0"/>
              </a:spcBef>
              <a:spcAft>
                <a:spcPts val="0"/>
              </a:spcAft>
              <a:buClr>
                <a:schemeClr val="dk1"/>
              </a:buClr>
              <a:buSzPts val="1400"/>
              <a:buFont typeface="Arial"/>
              <a:buNone/>
            </a:pPr>
            <a:r>
              <a:rPr lang="zh-CN">
                <a:solidFill>
                  <a:schemeClr val="dk1"/>
                </a:solidFill>
              </a:rPr>
              <a:t>split the result table</a:t>
            </a:r>
            <a:endParaRPr>
              <a:solidFill>
                <a:schemeClr val="dk1"/>
              </a:solidFill>
            </a:endParaRPr>
          </a:p>
          <a:p>
            <a:pPr indent="-228600" lvl="0" marL="457200" rtl="0" algn="l">
              <a:spcBef>
                <a:spcPts val="0"/>
              </a:spcBef>
              <a:spcAft>
                <a:spcPts val="0"/>
              </a:spcAft>
              <a:buClr>
                <a:schemeClr val="dk1"/>
              </a:buClr>
              <a:buSzPts val="1400"/>
              <a:buFont typeface="Arial"/>
              <a:buNone/>
            </a:pPr>
            <a:r>
              <a:t/>
            </a:r>
            <a:endParaRPr>
              <a:solidFill>
                <a:schemeClr val="dk1"/>
              </a:solidFill>
            </a:endParaRPr>
          </a:p>
          <a:p>
            <a:pPr indent="-228600" lvl="0" marL="457200" rtl="0" algn="l">
              <a:spcBef>
                <a:spcPts val="0"/>
              </a:spcBef>
              <a:spcAft>
                <a:spcPts val="0"/>
              </a:spcAft>
              <a:buClr>
                <a:schemeClr val="dk1"/>
              </a:buClr>
              <a:buSzPts val="1400"/>
              <a:buFont typeface="Arial"/>
              <a:buNone/>
            </a:pPr>
            <a:r>
              <a:rPr lang="zh-CN">
                <a:solidFill>
                  <a:schemeClr val="dk1"/>
                </a:solidFill>
              </a:rPr>
              <a:t>research question</a:t>
            </a:r>
            <a:endParaRPr>
              <a:solidFill>
                <a:schemeClr val="dk1"/>
              </a:solidFill>
            </a:endParaRPr>
          </a:p>
          <a:p>
            <a:pPr indent="-228600" lvl="0" marL="457200" rtl="0" algn="l">
              <a:spcBef>
                <a:spcPts val="0"/>
              </a:spcBef>
              <a:spcAft>
                <a:spcPts val="0"/>
              </a:spcAft>
              <a:buClr>
                <a:schemeClr val="dk1"/>
              </a:buClr>
              <a:buSzPts val="1400"/>
              <a:buFont typeface="Arial"/>
              <a:buNone/>
            </a:pPr>
            <a:r>
              <a:rPr lang="zh-CN">
                <a:solidFill>
                  <a:schemeClr val="dk1"/>
                </a:solidFill>
              </a:rPr>
              <a:t>vulnerable + malicious</a:t>
            </a:r>
            <a:endParaRPr>
              <a:solidFill>
                <a:schemeClr val="dk1"/>
              </a:solidFill>
            </a:endParaRPr>
          </a:p>
          <a:p>
            <a:pPr indent="-228600" lvl="0" marL="457200" rtl="0" algn="l">
              <a:spcBef>
                <a:spcPts val="0"/>
              </a:spcBef>
              <a:spcAft>
                <a:spcPts val="0"/>
              </a:spcAft>
              <a:buClr>
                <a:schemeClr val="dk1"/>
              </a:buClr>
              <a:buSzPts val="1400"/>
              <a:buFont typeface="Arial"/>
              <a:buNone/>
            </a:pPr>
            <a:r>
              <a:rPr lang="zh-CN">
                <a:solidFill>
                  <a:schemeClr val="dk1"/>
                </a:solidFill>
              </a:rPr>
              <a:t>significant drop, only 20 …\</a:t>
            </a:r>
            <a:endParaRPr>
              <a:solidFill>
                <a:schemeClr val="dk1"/>
              </a:solidFill>
            </a:endParaRPr>
          </a:p>
          <a:p>
            <a:pPr indent="-228600" lvl="0" marL="457200" rtl="0" algn="l">
              <a:spcBef>
                <a:spcPts val="0"/>
              </a:spcBef>
              <a:spcAft>
                <a:spcPts val="0"/>
              </a:spcAft>
              <a:buClr>
                <a:schemeClr val="dk1"/>
              </a:buClr>
              <a:buSzPts val="1400"/>
              <a:buFont typeface="Arial"/>
              <a:buNone/>
            </a:pPr>
            <a:r>
              <a:rPr lang="zh-CN">
                <a:solidFill>
                  <a:schemeClr val="dk1"/>
                </a:solidFill>
              </a:rPr>
              <a:t>On the other hand, drop is not significant, showing that our descriptions can precisely indicate the risky behaviors of smart contracts</a:t>
            </a:r>
            <a:endParaRPr>
              <a:solidFill>
                <a:schemeClr val="dk1"/>
              </a:solidFill>
            </a:endParaRPr>
          </a:p>
          <a:p>
            <a:pPr indent="-228600" lvl="0" marL="457200" rtl="0" algn="l">
              <a:spcBef>
                <a:spcPts val="0"/>
              </a:spcBef>
              <a:spcAft>
                <a:spcPts val="0"/>
              </a:spcAft>
              <a:buClr>
                <a:schemeClr val="dk1"/>
              </a:buClr>
              <a:buSzPts val="1400"/>
              <a:buFont typeface="Arial"/>
              <a:buNone/>
            </a:pPr>
            <a:r>
              <a:t/>
            </a:r>
            <a:endParaRPr>
              <a:solidFill>
                <a:schemeClr val="dk1"/>
              </a:solidFill>
            </a:endParaRPr>
          </a:p>
          <a:p>
            <a:pPr indent="-228600" lvl="0" marL="457200" rtl="0" algn="l">
              <a:spcBef>
                <a:spcPts val="0"/>
              </a:spcBef>
              <a:spcAft>
                <a:spcPts val="0"/>
              </a:spcAft>
              <a:buClr>
                <a:schemeClr val="dk1"/>
              </a:buClr>
              <a:buSzPts val="1400"/>
              <a:buFont typeface="Arial"/>
              <a:buNone/>
            </a:pPr>
            <a:r>
              <a:t/>
            </a:r>
            <a:endParaRPr>
              <a:solidFill>
                <a:schemeClr val="dk1"/>
              </a:solidFill>
            </a:endParaRPr>
          </a:p>
          <a:p>
            <a:pPr indent="-228600" lvl="0" marL="457200" rtl="0" algn="l">
              <a:spcBef>
                <a:spcPts val="0"/>
              </a:spcBef>
              <a:spcAft>
                <a:spcPts val="0"/>
              </a:spcAft>
              <a:buClr>
                <a:schemeClr val="dk1"/>
              </a:buClr>
              <a:buSzPts val="1400"/>
              <a:buFont typeface="Arial"/>
              <a:buNone/>
            </a:pPr>
            <a:r>
              <a:rPr lang="zh-CN">
                <a:solidFill>
                  <a:schemeClr val="dk1"/>
                </a:solidFill>
              </a:rPr>
              <a:t>usage -&gt; security problems</a:t>
            </a:r>
            <a:endParaRPr>
              <a:solidFill>
                <a:schemeClr val="dk1"/>
              </a:solidFill>
            </a:endParaRPr>
          </a:p>
          <a:p>
            <a:pPr indent="-228600" lvl="0" marL="457200" marR="0" rtl="0" algn="l">
              <a:lnSpc>
                <a:spcPct val="100000"/>
              </a:lnSpc>
              <a:spcBef>
                <a:spcPts val="0"/>
              </a:spcBef>
              <a:spcAft>
                <a:spcPts val="0"/>
              </a:spcAft>
              <a:buSzPts val="1400"/>
              <a:buNone/>
            </a:pPr>
            <a:r>
              <a:rPr lang="zh-CN"/>
              <a:t>Add animation</a:t>
            </a:r>
            <a:endParaRPr/>
          </a:p>
          <a:p>
            <a:pPr indent="-228600" lvl="0" marL="457200" marR="0" rtl="0" algn="l">
              <a:lnSpc>
                <a:spcPct val="100000"/>
              </a:lnSpc>
              <a:spcBef>
                <a:spcPts val="0"/>
              </a:spcBef>
              <a:spcAft>
                <a:spcPts val="0"/>
              </a:spcAft>
              <a:buSzPts val="1400"/>
              <a:buNone/>
            </a:pPr>
            <a:r>
              <a:rPr lang="zh-CN"/>
              <a:t>vulnerable, and then malicious, and then safe.</a:t>
            </a:r>
            <a:endParaRPr/>
          </a:p>
          <a:p>
            <a:pPr indent="-228600" lvl="0" marL="457200" marR="0" rtl="0" algn="l">
              <a:lnSpc>
                <a:spcPct val="100000"/>
              </a:lnSpc>
              <a:spcBef>
                <a:spcPts val="0"/>
              </a:spcBef>
              <a:spcAft>
                <a:spcPts val="0"/>
              </a:spcAft>
              <a:buSzPts val="1400"/>
              <a:buNone/>
            </a:pPr>
            <a:r>
              <a:t/>
            </a:r>
            <a:endParaRPr/>
          </a:p>
          <a:p>
            <a:pPr indent="-228600" lvl="0" marL="457200" marR="0" rtl="0" algn="l">
              <a:lnSpc>
                <a:spcPct val="100000"/>
              </a:lnSpc>
              <a:spcBef>
                <a:spcPts val="0"/>
              </a:spcBef>
              <a:spcAft>
                <a:spcPts val="0"/>
              </a:spcAft>
              <a:buSzPts val="1400"/>
              <a:buNone/>
            </a:pPr>
            <a:r>
              <a:t/>
            </a:r>
            <a:endParaRPr/>
          </a:p>
          <a:p>
            <a:pPr indent="-228600" lvl="0" marL="457200" marR="0" rtl="0" algn="l">
              <a:lnSpc>
                <a:spcPct val="100000"/>
              </a:lnSpc>
              <a:spcBef>
                <a:spcPts val="0"/>
              </a:spcBef>
              <a:spcAft>
                <a:spcPts val="0"/>
              </a:spcAft>
              <a:buSzPts val="1400"/>
              <a:buNone/>
            </a:pPr>
            <a:r>
              <a:rPr lang="zh-CN"/>
              <a:t>Table 2;</a:t>
            </a:r>
            <a:endParaRPr/>
          </a:p>
          <a:p>
            <a:pPr indent="-228600" lvl="0" marL="457200" marR="0" rtl="0" algn="l">
              <a:lnSpc>
                <a:spcPct val="100000"/>
              </a:lnSpc>
              <a:spcBef>
                <a:spcPts val="0"/>
              </a:spcBef>
              <a:spcAft>
                <a:spcPts val="0"/>
              </a:spcAft>
              <a:buSzPts val="1400"/>
              <a:buNone/>
            </a:pPr>
            <a:r>
              <a:rPr lang="zh-CN"/>
              <a:t>step by step</a:t>
            </a:r>
            <a:endParaRPr/>
          </a:p>
          <a:p>
            <a:pPr indent="-228600" lvl="0" marL="457200" marR="0" rtl="0" algn="l">
              <a:lnSpc>
                <a:spcPct val="100000"/>
              </a:lnSpc>
              <a:spcBef>
                <a:spcPts val="0"/>
              </a:spcBef>
              <a:spcAft>
                <a:spcPts val="0"/>
              </a:spcAft>
              <a:buSzPts val="1400"/>
              <a:buNone/>
            </a:pPr>
            <a:r>
              <a:rPr lang="zh-CN"/>
              <a:t>rm description</a:t>
            </a:r>
            <a:endParaRPr/>
          </a:p>
          <a:p>
            <a:pPr indent="-228600" lvl="0" marL="457200" marR="0" rtl="0" algn="l">
              <a:lnSpc>
                <a:spcPct val="100000"/>
              </a:lnSpc>
              <a:spcBef>
                <a:spcPts val="0"/>
              </a:spcBef>
              <a:spcAft>
                <a:spcPts val="0"/>
              </a:spcAft>
              <a:buSzPts val="1400"/>
              <a:buNone/>
            </a:pPr>
            <a:r>
              <a:rPr lang="zh-CN"/>
              <a:t>descriptions generated by our tool are distributed to participants in the user study. rm security </a:t>
            </a:r>
            <a:r>
              <a:rPr lang="zh-CN"/>
              <a:t>awareness</a:t>
            </a:r>
            <a:r>
              <a:rPr lang="zh-CN"/>
              <a:t>. Add one malicious example</a:t>
            </a:r>
            <a:endParaRPr/>
          </a:p>
        </p:txBody>
      </p:sp>
      <p:sp>
        <p:nvSpPr>
          <p:cNvPr id="426" name="Google Shape;426;g2292a2eaa75_2_2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292a2eaa75_2_2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1" name="Google Shape;451;g2292a2eaa75_2_2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452" name="Google Shape;452;g2292a2eaa75_2_2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292a2eaa75_2_6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0" name="Google Shape;460;g2292a2eaa75_2_6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zh-CN"/>
              <a:t>rm listening</a:t>
            </a:r>
            <a:endParaRPr/>
          </a:p>
        </p:txBody>
      </p:sp>
      <p:sp>
        <p:nvSpPr>
          <p:cNvPr id="461" name="Google Shape;461;g2292a2eaa75_2_6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zh-C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9510cba5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g229510cba5f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sz="1200">
              <a:solidFill>
                <a:srgbClr val="374151"/>
              </a:solidFill>
              <a:highlight>
                <a:srgbClr val="F7F7F8"/>
              </a:highlight>
            </a:endParaRPr>
          </a:p>
          <a:p>
            <a:pPr indent="0" lvl="0" marL="0" marR="0" rtl="0" algn="l">
              <a:lnSpc>
                <a:spcPct val="100000"/>
              </a:lnSpc>
              <a:spcBef>
                <a:spcPts val="0"/>
              </a:spcBef>
              <a:spcAft>
                <a:spcPts val="0"/>
              </a:spcAft>
              <a:buSzPts val="1400"/>
              <a:buNone/>
            </a:pPr>
            <a:r>
              <a:t/>
            </a:r>
            <a:endParaRPr sz="1200">
              <a:solidFill>
                <a:srgbClr val="374151"/>
              </a:solidFill>
              <a:highlight>
                <a:srgbClr val="F7F7F8"/>
              </a:highlight>
            </a:endParaRPr>
          </a:p>
          <a:p>
            <a:pPr indent="0" lvl="0" marL="0" marR="0" rtl="0" algn="l">
              <a:lnSpc>
                <a:spcPct val="100000"/>
              </a:lnSpc>
              <a:spcBef>
                <a:spcPts val="0"/>
              </a:spcBef>
              <a:spcAft>
                <a:spcPts val="0"/>
              </a:spcAft>
              <a:buSzPts val="1400"/>
              <a:buNone/>
            </a:pPr>
            <a:r>
              <a:t/>
            </a:r>
            <a:endParaRPr sz="1200">
              <a:solidFill>
                <a:srgbClr val="374151"/>
              </a:solidFill>
              <a:highlight>
                <a:srgbClr val="F7F7F8"/>
              </a:highlight>
            </a:endParaRPr>
          </a:p>
          <a:p>
            <a:pPr indent="0" lvl="0" marL="0" marR="0" rtl="0" algn="l">
              <a:lnSpc>
                <a:spcPct val="100000"/>
              </a:lnSpc>
              <a:spcBef>
                <a:spcPts val="0"/>
              </a:spcBef>
              <a:spcAft>
                <a:spcPts val="0"/>
              </a:spcAft>
              <a:buSzPts val="1400"/>
              <a:buNone/>
            </a:pPr>
            <a:r>
              <a:t/>
            </a:r>
            <a:endParaRPr sz="1200">
              <a:solidFill>
                <a:srgbClr val="374151"/>
              </a:solidFill>
              <a:highlight>
                <a:srgbClr val="F7F7F8"/>
              </a:highlight>
            </a:endParaRPr>
          </a:p>
          <a:p>
            <a:pPr indent="0" lvl="0" marL="0" marR="0" rtl="0" algn="l">
              <a:lnSpc>
                <a:spcPct val="100000"/>
              </a:lnSpc>
              <a:spcBef>
                <a:spcPts val="0"/>
              </a:spcBef>
              <a:spcAft>
                <a:spcPts val="0"/>
              </a:spcAft>
              <a:buSzPts val="1400"/>
              <a:buNone/>
            </a:pPr>
            <a:r>
              <a:t/>
            </a:r>
            <a:endParaRPr sz="1200">
              <a:solidFill>
                <a:srgbClr val="374151"/>
              </a:solidFill>
              <a:highlight>
                <a:srgbClr val="F7F7F8"/>
              </a:highlight>
            </a:endParaRPr>
          </a:p>
          <a:p>
            <a:pPr indent="0" lvl="0" marL="0" marR="0" rtl="0" algn="l">
              <a:lnSpc>
                <a:spcPct val="100000"/>
              </a:lnSpc>
              <a:spcBef>
                <a:spcPts val="0"/>
              </a:spcBef>
              <a:spcAft>
                <a:spcPts val="0"/>
              </a:spcAft>
              <a:buSzPts val="1400"/>
              <a:buNone/>
            </a:pPr>
            <a:r>
              <a:t/>
            </a:r>
            <a:endParaRPr sz="1200">
              <a:solidFill>
                <a:srgbClr val="374151"/>
              </a:solidFill>
              <a:highlight>
                <a:srgbClr val="F7F7F8"/>
              </a:highlight>
            </a:endParaRPr>
          </a:p>
          <a:p>
            <a:pPr indent="0" lvl="0" marL="0" marR="0" rtl="0" algn="l">
              <a:lnSpc>
                <a:spcPct val="100000"/>
              </a:lnSpc>
              <a:spcBef>
                <a:spcPts val="0"/>
              </a:spcBef>
              <a:spcAft>
                <a:spcPts val="0"/>
              </a:spcAft>
              <a:buSzPts val="1400"/>
              <a:buNone/>
            </a:pPr>
            <a:r>
              <a:t/>
            </a:r>
            <a:endParaRPr sz="1200">
              <a:solidFill>
                <a:srgbClr val="374151"/>
              </a:solidFill>
              <a:highlight>
                <a:srgbClr val="F7F7F8"/>
              </a:highlight>
            </a:endParaRPr>
          </a:p>
          <a:p>
            <a:pPr indent="0" lvl="0" marL="0" marR="0" rtl="0" algn="l">
              <a:lnSpc>
                <a:spcPct val="100000"/>
              </a:lnSpc>
              <a:spcBef>
                <a:spcPts val="0"/>
              </a:spcBef>
              <a:spcAft>
                <a:spcPts val="0"/>
              </a:spcAft>
              <a:buSzPts val="1400"/>
              <a:buNone/>
            </a:pPr>
            <a:r>
              <a:t/>
            </a:r>
            <a:endParaRPr sz="1200">
              <a:solidFill>
                <a:srgbClr val="374151"/>
              </a:solidFill>
              <a:highlight>
                <a:srgbClr val="F7F7F8"/>
              </a:highlight>
            </a:endParaRPr>
          </a:p>
          <a:p>
            <a:pPr indent="0" lvl="0" marL="0" marR="0" rtl="0" algn="l">
              <a:lnSpc>
                <a:spcPct val="100000"/>
              </a:lnSpc>
              <a:spcBef>
                <a:spcPts val="0"/>
              </a:spcBef>
              <a:spcAft>
                <a:spcPts val="0"/>
              </a:spcAft>
              <a:buSzPts val="1400"/>
              <a:buNone/>
            </a:pPr>
            <a:r>
              <a:rPr lang="zh-CN" sz="1200">
                <a:solidFill>
                  <a:srgbClr val="374151"/>
                </a:solidFill>
                <a:highlight>
                  <a:srgbClr val="F7F7F8"/>
                </a:highlight>
              </a:rPr>
              <a:t>is hard to understand;</a:t>
            </a:r>
            <a:endParaRPr sz="1200">
              <a:solidFill>
                <a:srgbClr val="374151"/>
              </a:solidFill>
              <a:highlight>
                <a:srgbClr val="F7F7F8"/>
              </a:highlight>
            </a:endParaRPr>
          </a:p>
          <a:p>
            <a:pPr indent="0" lvl="0" marL="0" marR="0" rtl="0" algn="l">
              <a:lnSpc>
                <a:spcPct val="100000"/>
              </a:lnSpc>
              <a:spcBef>
                <a:spcPts val="0"/>
              </a:spcBef>
              <a:spcAft>
                <a:spcPts val="0"/>
              </a:spcAft>
              <a:buSzPts val="1400"/>
              <a:buNone/>
            </a:pPr>
            <a:r>
              <a:rPr lang="zh-CN" sz="1200">
                <a:solidFill>
                  <a:srgbClr val="374151"/>
                </a:solidFill>
                <a:highlight>
                  <a:srgbClr val="F7F7F8"/>
                </a:highlight>
              </a:rPr>
              <a:t>add opensea</a:t>
            </a:r>
            <a:endParaRPr sz="1200">
              <a:solidFill>
                <a:srgbClr val="374151"/>
              </a:solidFill>
              <a:highlight>
                <a:srgbClr val="F7F7F8"/>
              </a:highlight>
            </a:endParaRPr>
          </a:p>
          <a:p>
            <a:pPr indent="0" lvl="0" marL="0" marR="0" rtl="0" algn="l">
              <a:lnSpc>
                <a:spcPct val="100000"/>
              </a:lnSpc>
              <a:spcBef>
                <a:spcPts val="0"/>
              </a:spcBef>
              <a:spcAft>
                <a:spcPts val="0"/>
              </a:spcAft>
              <a:buSzPts val="1400"/>
              <a:buNone/>
            </a:pPr>
            <a:r>
              <a:t/>
            </a:r>
            <a:endParaRPr sz="1200">
              <a:solidFill>
                <a:srgbClr val="374151"/>
              </a:solidFill>
              <a:highlight>
                <a:srgbClr val="F7F7F8"/>
              </a:highlight>
            </a:endParaRPr>
          </a:p>
          <a:p>
            <a:pPr indent="0" lvl="0" marL="0" marR="0" rtl="0" algn="l">
              <a:lnSpc>
                <a:spcPct val="100000"/>
              </a:lnSpc>
              <a:spcBef>
                <a:spcPts val="0"/>
              </a:spcBef>
              <a:spcAft>
                <a:spcPts val="0"/>
              </a:spcAft>
              <a:buSzPts val="1400"/>
              <a:buNone/>
            </a:pPr>
            <a:r>
              <a:rPr lang="zh-CN" sz="1200">
                <a:solidFill>
                  <a:srgbClr val="374151"/>
                </a:solidFill>
                <a:highlight>
                  <a:srgbClr val="F7F7F8"/>
                </a:highlight>
              </a:rPr>
              <a:t>check it in what context?</a:t>
            </a:r>
            <a:endParaRPr sz="1200">
              <a:solidFill>
                <a:srgbClr val="374151"/>
              </a:solidFill>
              <a:highlight>
                <a:srgbClr val="F7F7F8"/>
              </a:highlight>
            </a:endParaRPr>
          </a:p>
          <a:p>
            <a:pPr indent="0" lvl="0" marL="0" marR="0" rtl="0" algn="l">
              <a:lnSpc>
                <a:spcPct val="100000"/>
              </a:lnSpc>
              <a:spcBef>
                <a:spcPts val="0"/>
              </a:spcBef>
              <a:spcAft>
                <a:spcPts val="0"/>
              </a:spcAft>
              <a:buSzPts val="1400"/>
              <a:buNone/>
            </a:pPr>
            <a:r>
              <a:t/>
            </a:r>
            <a:endParaRPr sz="1200">
              <a:solidFill>
                <a:srgbClr val="374151"/>
              </a:solidFill>
              <a:highlight>
                <a:srgbClr val="F7F7F8"/>
              </a:highlight>
            </a:endParaRPr>
          </a:p>
          <a:p>
            <a:pPr indent="0" lvl="0" marL="0" marR="0" rtl="0" algn="l">
              <a:lnSpc>
                <a:spcPct val="100000"/>
              </a:lnSpc>
              <a:spcBef>
                <a:spcPts val="0"/>
              </a:spcBef>
              <a:spcAft>
                <a:spcPts val="0"/>
              </a:spcAft>
              <a:buSzPts val="1400"/>
              <a:buNone/>
            </a:pPr>
            <a:r>
              <a:rPr lang="zh-CN" sz="1200">
                <a:solidFill>
                  <a:srgbClr val="374151"/>
                </a:solidFill>
                <a:highlight>
                  <a:srgbClr val="F7F7F8"/>
                </a:highlight>
              </a:rPr>
              <a:t>rm line -&gt; can users.. in one line</a:t>
            </a:r>
            <a:endParaRPr sz="1200">
              <a:solidFill>
                <a:srgbClr val="374151"/>
              </a:solidFill>
              <a:highlight>
                <a:srgbClr val="F7F7F8"/>
              </a:highlight>
            </a:endParaRPr>
          </a:p>
          <a:p>
            <a:pPr indent="0" lvl="0" marL="0" marR="0" rtl="0" algn="l">
              <a:lnSpc>
                <a:spcPct val="100000"/>
              </a:lnSpc>
              <a:spcBef>
                <a:spcPts val="0"/>
              </a:spcBef>
              <a:spcAft>
                <a:spcPts val="0"/>
              </a:spcAft>
              <a:buSzPts val="1400"/>
              <a:buNone/>
            </a:pPr>
            <a:r>
              <a:t/>
            </a:r>
            <a:endParaRPr sz="1200">
              <a:solidFill>
                <a:srgbClr val="374151"/>
              </a:solidFill>
              <a:highlight>
                <a:srgbClr val="F7F7F8"/>
              </a:highlight>
            </a:endParaRPr>
          </a:p>
          <a:p>
            <a:pPr indent="0" lvl="0" marL="0" marR="0" rtl="0" algn="l">
              <a:lnSpc>
                <a:spcPct val="100000"/>
              </a:lnSpc>
              <a:spcBef>
                <a:spcPts val="0"/>
              </a:spcBef>
              <a:spcAft>
                <a:spcPts val="0"/>
              </a:spcAft>
              <a:buSzPts val="1400"/>
              <a:buNone/>
            </a:pPr>
            <a:r>
              <a:t/>
            </a:r>
            <a:endParaRPr sz="1200">
              <a:solidFill>
                <a:srgbClr val="374151"/>
              </a:solidFill>
              <a:highlight>
                <a:srgbClr val="F7F7F8"/>
              </a:highlight>
            </a:endParaRPr>
          </a:p>
          <a:p>
            <a:pPr indent="0" lvl="0" marL="0" marR="0" rtl="0" algn="l">
              <a:lnSpc>
                <a:spcPct val="100000"/>
              </a:lnSpc>
              <a:spcBef>
                <a:spcPts val="0"/>
              </a:spcBef>
              <a:spcAft>
                <a:spcPts val="0"/>
              </a:spcAft>
              <a:buSzPts val="1400"/>
              <a:buNone/>
            </a:pPr>
            <a:r>
              <a:t/>
            </a:r>
            <a:endParaRPr sz="1200">
              <a:solidFill>
                <a:srgbClr val="374151"/>
              </a:solidFill>
              <a:highlight>
                <a:srgbClr val="F7F7F8"/>
              </a:highlight>
            </a:endParaRPr>
          </a:p>
          <a:p>
            <a:pPr indent="0" lvl="0" marL="0" marR="0" rtl="0" algn="l">
              <a:lnSpc>
                <a:spcPct val="100000"/>
              </a:lnSpc>
              <a:spcBef>
                <a:spcPts val="0"/>
              </a:spcBef>
              <a:spcAft>
                <a:spcPts val="0"/>
              </a:spcAft>
              <a:buSzPts val="1400"/>
              <a:buNone/>
            </a:pPr>
            <a:r>
              <a:rPr lang="zh-CN" sz="1200">
                <a:solidFill>
                  <a:srgbClr val="374151"/>
                </a:solidFill>
                <a:highlight>
                  <a:srgbClr val="F7F7F8"/>
                </a:highlight>
              </a:rPr>
              <a:t>**highlight text in UI**</a:t>
            </a:r>
            <a:endParaRPr sz="1200">
              <a:solidFill>
                <a:srgbClr val="374151"/>
              </a:solidFill>
              <a:highlight>
                <a:srgbClr val="F7F7F8"/>
              </a:highlight>
            </a:endParaRPr>
          </a:p>
          <a:p>
            <a:pPr indent="0" lvl="0" marL="0" marR="0" rtl="0" algn="l">
              <a:lnSpc>
                <a:spcPct val="100000"/>
              </a:lnSpc>
              <a:spcBef>
                <a:spcPts val="0"/>
              </a:spcBef>
              <a:spcAft>
                <a:spcPts val="0"/>
              </a:spcAft>
              <a:buSzPts val="1400"/>
              <a:buNone/>
            </a:pPr>
            <a:r>
              <a:t/>
            </a:r>
            <a:endParaRPr sz="1200">
              <a:solidFill>
                <a:srgbClr val="374151"/>
              </a:solidFill>
              <a:highlight>
                <a:srgbClr val="F7F7F8"/>
              </a:highlight>
            </a:endParaRPr>
          </a:p>
          <a:p>
            <a:pPr indent="0" lvl="0" marL="0" marR="0" rtl="0" algn="l">
              <a:lnSpc>
                <a:spcPct val="100000"/>
              </a:lnSpc>
              <a:spcBef>
                <a:spcPts val="0"/>
              </a:spcBef>
              <a:spcAft>
                <a:spcPts val="0"/>
              </a:spcAft>
              <a:buSzPts val="1400"/>
              <a:buNone/>
            </a:pPr>
            <a:r>
              <a:t/>
            </a:r>
            <a:endParaRPr sz="1200">
              <a:solidFill>
                <a:srgbClr val="374151"/>
              </a:solidFill>
              <a:highlight>
                <a:srgbClr val="F7F7F8"/>
              </a:highlight>
            </a:endParaRPr>
          </a:p>
          <a:p>
            <a:pPr indent="0" lvl="0" marL="0" marR="0" rtl="0" algn="l">
              <a:lnSpc>
                <a:spcPct val="100000"/>
              </a:lnSpc>
              <a:spcBef>
                <a:spcPts val="0"/>
              </a:spcBef>
              <a:spcAft>
                <a:spcPts val="0"/>
              </a:spcAft>
              <a:buSzPts val="1400"/>
              <a:buNone/>
            </a:pPr>
            <a:r>
              <a:t/>
            </a:r>
            <a:endParaRPr sz="1200">
              <a:solidFill>
                <a:srgbClr val="374151"/>
              </a:solidFill>
              <a:highlight>
                <a:srgbClr val="F7F7F8"/>
              </a:highlight>
            </a:endParaRPr>
          </a:p>
          <a:p>
            <a:pPr indent="0" lvl="0" marL="0" marR="0" rtl="0" algn="l">
              <a:lnSpc>
                <a:spcPct val="100000"/>
              </a:lnSpc>
              <a:spcBef>
                <a:spcPts val="0"/>
              </a:spcBef>
              <a:spcAft>
                <a:spcPts val="0"/>
              </a:spcAft>
              <a:buSzPts val="1400"/>
              <a:buNone/>
            </a:pPr>
            <a:r>
              <a:rPr lang="zh-CN" sz="1200">
                <a:solidFill>
                  <a:srgbClr val="374151"/>
                </a:solidFill>
                <a:highlight>
                  <a:srgbClr val="F7F7F8"/>
                </a:highlight>
              </a:rPr>
              <a:t>Explain the auction, make an offer amount</a:t>
            </a:r>
            <a:endParaRPr sz="1200">
              <a:solidFill>
                <a:srgbClr val="374151"/>
              </a:solidFill>
              <a:highlight>
                <a:srgbClr val="F7F7F8"/>
              </a:highlight>
            </a:endParaRPr>
          </a:p>
          <a:p>
            <a:pPr indent="0" lvl="0" marL="0" marR="0" rtl="0" algn="l">
              <a:lnSpc>
                <a:spcPct val="100000"/>
              </a:lnSpc>
              <a:spcBef>
                <a:spcPts val="0"/>
              </a:spcBef>
              <a:spcAft>
                <a:spcPts val="0"/>
              </a:spcAft>
              <a:buSzPts val="1400"/>
              <a:buNone/>
            </a:pPr>
            <a:r>
              <a:rPr lang="zh-CN" sz="1200">
                <a:solidFill>
                  <a:srgbClr val="374151"/>
                </a:solidFill>
                <a:highlight>
                  <a:srgbClr val="F7F7F8"/>
                </a:highlight>
              </a:rPr>
              <a:t>Given information is not enough</a:t>
            </a:r>
            <a:endParaRPr sz="1200">
              <a:solidFill>
                <a:srgbClr val="374151"/>
              </a:solidFill>
              <a:highlight>
                <a:srgbClr val="F7F7F8"/>
              </a:highlight>
            </a:endParaRPr>
          </a:p>
          <a:p>
            <a:pPr indent="0" lvl="0" marL="0" marR="0" rtl="0" algn="l">
              <a:lnSpc>
                <a:spcPct val="100000"/>
              </a:lnSpc>
              <a:spcBef>
                <a:spcPts val="0"/>
              </a:spcBef>
              <a:spcAft>
                <a:spcPts val="0"/>
              </a:spcAft>
              <a:buSzPts val="1400"/>
              <a:buNone/>
            </a:pPr>
            <a:r>
              <a:rPr lang="zh-CN" sz="1200">
                <a:solidFill>
                  <a:srgbClr val="374151"/>
                </a:solidFill>
                <a:highlight>
                  <a:srgbClr val="F7F7F8"/>
                </a:highlight>
              </a:rPr>
              <a:t>introduction</a:t>
            </a:r>
            <a:r>
              <a:rPr lang="zh-CN" sz="1200">
                <a:solidFill>
                  <a:srgbClr val="374151"/>
                </a:solidFill>
                <a:highlight>
                  <a:srgbClr val="F7F7F8"/>
                </a:highlight>
              </a:rPr>
              <a:t> first, then raise a question, finally analyze it</a:t>
            </a:r>
            <a:endParaRPr sz="1200">
              <a:solidFill>
                <a:srgbClr val="374151"/>
              </a:solidFill>
              <a:highlight>
                <a:srgbClr val="F7F7F8"/>
              </a:highlight>
            </a:endParaRPr>
          </a:p>
          <a:p>
            <a:pPr indent="0" lvl="0" marL="0" marR="0" rtl="0" algn="l">
              <a:lnSpc>
                <a:spcPct val="100000"/>
              </a:lnSpc>
              <a:spcBef>
                <a:spcPts val="0"/>
              </a:spcBef>
              <a:spcAft>
                <a:spcPts val="0"/>
              </a:spcAft>
              <a:buSzPts val="1400"/>
              <a:buNone/>
            </a:pPr>
            <a:r>
              <a:rPr lang="zh-CN" sz="1200">
                <a:solidFill>
                  <a:srgbClr val="374151"/>
                </a:solidFill>
                <a:highlight>
                  <a:srgbClr val="F7F7F8"/>
                </a:highlight>
              </a:rPr>
              <a:t>D</a:t>
            </a:r>
            <a:r>
              <a:rPr lang="zh-CN" sz="1200">
                <a:solidFill>
                  <a:srgbClr val="374151"/>
                </a:solidFill>
                <a:highlight>
                  <a:srgbClr val="F7F7F8"/>
                </a:highlight>
              </a:rPr>
              <a:t>evelopers often create a front-end interface to make smart contracts more accessible and user-friendly for end users. DApp UI text is not clear, making it hard for end users to understand its logic and risks. First, the user is prompted to enter an "amount" in the text field, indicating the desired transfer amount. However, it is unclear to the user whom the funds will be transferred to.</a:t>
            </a:r>
            <a:endParaRPr sz="1200">
              <a:solidFill>
                <a:srgbClr val="374151"/>
              </a:solidFill>
              <a:highlight>
                <a:srgbClr val="F7F7F8"/>
              </a:highlight>
            </a:endParaRPr>
          </a:p>
          <a:p>
            <a:pPr indent="0" lvl="0" marL="0" marR="0" rtl="0" algn="l">
              <a:lnSpc>
                <a:spcPct val="100000"/>
              </a:lnSpc>
              <a:spcBef>
                <a:spcPts val="0"/>
              </a:spcBef>
              <a:spcAft>
                <a:spcPts val="0"/>
              </a:spcAft>
              <a:buClr>
                <a:schemeClr val="dk1"/>
              </a:buClr>
              <a:buSzPts val="1100"/>
              <a:buFont typeface="Arial"/>
              <a:buNone/>
            </a:pPr>
            <a:r>
              <a:rPr lang="zh-CN" sz="1200">
                <a:solidFill>
                  <a:srgbClr val="374151"/>
                </a:solidFill>
                <a:highlight>
                  <a:srgbClr val="F7F7F8"/>
                </a:highlight>
              </a:rPr>
              <a:t>Additionally, the interface allows the user to set an "offer expiration" for the transaction, seemingly implying that the user can define a deadline. However, it is uncertain whether the smart contract will actually validate or enforce this expiration date.</a:t>
            </a:r>
            <a:endParaRPr sz="1200">
              <a:solidFill>
                <a:srgbClr val="374151"/>
              </a:solidFill>
              <a:highlight>
                <a:srgbClr val="F7F7F8"/>
              </a:highlight>
            </a:endParaRPr>
          </a:p>
          <a:p>
            <a:pPr indent="0" lvl="0" marL="0" marR="0" rtl="0" algn="l">
              <a:lnSpc>
                <a:spcPct val="100000"/>
              </a:lnSpc>
              <a:spcBef>
                <a:spcPts val="0"/>
              </a:spcBef>
              <a:spcAft>
                <a:spcPts val="0"/>
              </a:spcAft>
              <a:buSzPts val="1400"/>
              <a:buNone/>
            </a:pPr>
            <a:r>
              <a:t/>
            </a:r>
            <a:endParaRPr sz="1200">
              <a:solidFill>
                <a:srgbClr val="374151"/>
              </a:solidFill>
              <a:highlight>
                <a:srgbClr val="F7F7F8"/>
              </a:highlight>
            </a:endParaRPr>
          </a:p>
          <a:p>
            <a:pPr indent="-228600" lvl="0" marL="457200" marR="0" rtl="0" algn="l">
              <a:lnSpc>
                <a:spcPct val="100000"/>
              </a:lnSpc>
              <a:spcBef>
                <a:spcPts val="0"/>
              </a:spcBef>
              <a:spcAft>
                <a:spcPts val="0"/>
              </a:spcAft>
              <a:buSzPts val="1400"/>
              <a:buNone/>
            </a:pPr>
            <a:r>
              <a:rPr lang="zh-CN"/>
              <a:t>Put to first page, title: DApp UI is not clear</a:t>
            </a:r>
            <a:endParaRPr/>
          </a:p>
          <a:p>
            <a:pPr indent="-228600" lvl="0" marL="457200" marR="0" rtl="0" algn="l">
              <a:lnSpc>
                <a:spcPct val="100000"/>
              </a:lnSpc>
              <a:spcBef>
                <a:spcPts val="0"/>
              </a:spcBef>
              <a:spcAft>
                <a:spcPts val="0"/>
              </a:spcAft>
              <a:buSzPts val="1400"/>
              <a:buNone/>
            </a:pPr>
            <a:r>
              <a:rPr lang="zh-CN"/>
              <a:t>DApp backend is smart contract, UI is added, but UI is not good?</a:t>
            </a:r>
            <a:endParaRPr/>
          </a:p>
          <a:p>
            <a:pPr indent="-228600" lvl="0" marL="457200" marR="0" rtl="0" algn="l">
              <a:lnSpc>
                <a:spcPct val="100000"/>
              </a:lnSpc>
              <a:spcBef>
                <a:spcPts val="0"/>
              </a:spcBef>
              <a:spcAft>
                <a:spcPts val="0"/>
              </a:spcAft>
              <a:buSzPts val="1400"/>
              <a:buNone/>
            </a:pPr>
            <a:r>
              <a:rPr lang="zh-CN"/>
              <a:t>What do you think the DApp can do?</a:t>
            </a:r>
            <a:endParaRPr/>
          </a:p>
          <a:p>
            <a:pPr indent="-228600" lvl="0" marL="457200" marR="0" rtl="0" algn="l">
              <a:lnSpc>
                <a:spcPct val="100000"/>
              </a:lnSpc>
              <a:spcBef>
                <a:spcPts val="0"/>
              </a:spcBef>
              <a:spcAft>
                <a:spcPts val="0"/>
              </a:spcAft>
              <a:buSzPts val="1400"/>
              <a:buNone/>
            </a:pPr>
            <a:r>
              <a:rPr lang="zh-CN"/>
              <a:t>Transfer amount to whom? Check timestamp?</a:t>
            </a:r>
            <a:endParaRPr/>
          </a:p>
          <a:p>
            <a:pPr indent="-228600" lvl="0" marL="457200" marR="0" rtl="0" algn="l">
              <a:lnSpc>
                <a:spcPct val="100000"/>
              </a:lnSpc>
              <a:spcBef>
                <a:spcPts val="0"/>
              </a:spcBef>
              <a:spcAft>
                <a:spcPts val="0"/>
              </a:spcAft>
              <a:buSzPts val="1400"/>
              <a:buNone/>
            </a:pPr>
            <a:r>
              <a:rPr lang="zh-CN"/>
              <a:t>Unclear texts in UI, and there are some problems in understanding DApp. </a:t>
            </a:r>
            <a:endParaRPr/>
          </a:p>
          <a:p>
            <a:pPr indent="-228600" lvl="0" marL="457200" marR="0" rtl="0" algn="l">
              <a:lnSpc>
                <a:spcPct val="100000"/>
              </a:lnSpc>
              <a:spcBef>
                <a:spcPts val="0"/>
              </a:spcBef>
              <a:spcAft>
                <a:spcPts val="0"/>
              </a:spcAft>
              <a:buSzPts val="1400"/>
              <a:buNone/>
            </a:pPr>
            <a:r>
              <a:rPr lang="zh-CN"/>
              <a:t>e.g. problems in amount, set a deadline</a:t>
            </a:r>
            <a:endParaRPr/>
          </a:p>
          <a:p>
            <a:pPr indent="-228600" lvl="0" marL="457200" marR="0" rtl="0" algn="l">
              <a:lnSpc>
                <a:spcPct val="100000"/>
              </a:lnSpc>
              <a:spcBef>
                <a:spcPts val="0"/>
              </a:spcBef>
              <a:spcAft>
                <a:spcPts val="0"/>
              </a:spcAft>
              <a:buSzPts val="1400"/>
              <a:buNone/>
            </a:pPr>
            <a:r>
              <a:rPr lang="zh-CN"/>
              <a:t>can user understand the UI</a:t>
            </a:r>
            <a:endParaRPr/>
          </a:p>
          <a:p>
            <a:pPr indent="-228600" lvl="0" marL="457200" marR="0" rtl="0" algn="l">
              <a:lnSpc>
                <a:spcPct val="100000"/>
              </a:lnSpc>
              <a:spcBef>
                <a:spcPts val="0"/>
              </a:spcBef>
              <a:spcAft>
                <a:spcPts val="0"/>
              </a:spcAft>
              <a:buSzPts val="1400"/>
              <a:buNone/>
            </a:pPr>
            <a:r>
              <a:t/>
            </a:r>
            <a:endParaRPr/>
          </a:p>
          <a:p>
            <a:pPr indent="-228600" lvl="0" marL="457200" marR="0" rtl="0" algn="l">
              <a:lnSpc>
                <a:spcPct val="100000"/>
              </a:lnSpc>
              <a:spcBef>
                <a:spcPts val="0"/>
              </a:spcBef>
              <a:spcAft>
                <a:spcPts val="0"/>
              </a:spcAft>
              <a:buSzPts val="1400"/>
              <a:buNone/>
            </a:pPr>
            <a:r>
              <a:rPr lang="zh-CN"/>
              <a:t>// </a:t>
            </a:r>
            <a:r>
              <a:rPr lang="zh-CN"/>
              <a:t>Our motivation comes from opensea, one of the most famous NFT market DApp. The UI text simply indicates that the end user can make an offer for the bidding, they can enter a price amd set a deadline.</a:t>
            </a:r>
            <a:endParaRPr/>
          </a:p>
          <a:p>
            <a:pPr indent="-228600" lvl="0" marL="457200" marR="0" rtl="0" algn="l">
              <a:lnSpc>
                <a:spcPct val="100000"/>
              </a:lnSpc>
              <a:spcBef>
                <a:spcPts val="0"/>
              </a:spcBef>
              <a:spcAft>
                <a:spcPts val="0"/>
              </a:spcAft>
              <a:buSzPts val="1400"/>
              <a:buNone/>
            </a:pPr>
            <a:r>
              <a:rPr lang="zh-CN"/>
              <a:t>// Howeve, it does not show reveal its internal business logic, including calculating fees, transfer interests and so on. Besides, smart contracts are compiled to bytecode, and then deployed to blockchain. Thus can be // // hard for end user to understand.</a:t>
            </a:r>
            <a:endParaRPr/>
          </a:p>
        </p:txBody>
      </p:sp>
      <p:sp>
        <p:nvSpPr>
          <p:cNvPr id="117" name="Google Shape;117;g229510cba5f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92a2eaa75_2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g2292a2eaa75_2_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zh-CN"/>
              <a:t>chatgpt relies on varname, funcname, describe logic and functionality</a:t>
            </a:r>
            <a:endParaRPr/>
          </a:p>
          <a:p>
            <a:pPr indent="-228600" lvl="0" marL="457200" marR="0" rtl="0" algn="l">
              <a:lnSpc>
                <a:spcPct val="100000"/>
              </a:lnSpc>
              <a:spcBef>
                <a:spcPts val="0"/>
              </a:spcBef>
              <a:spcAft>
                <a:spcPts val="0"/>
              </a:spcAft>
              <a:buSzPts val="1400"/>
              <a:buNone/>
            </a:pPr>
            <a:r>
              <a:rPr lang="zh-CN"/>
              <a:t>securify uses certain rules to </a:t>
            </a:r>
            <a:r>
              <a:rPr lang="zh-CN"/>
              <a:t>identify</a:t>
            </a:r>
            <a:r>
              <a:rPr lang="zh-CN"/>
              <a:t> specific security problems, for example, reentrancy, if a problem is identified, it will generate a </a:t>
            </a:r>
            <a:r>
              <a:rPr lang="zh-CN"/>
              <a:t>natural</a:t>
            </a:r>
            <a:r>
              <a:rPr lang="zh-CN"/>
              <a:t> language security report</a:t>
            </a:r>
            <a:endParaRPr/>
          </a:p>
          <a:p>
            <a:pPr indent="-228600" lvl="0" marL="457200" marR="0" rtl="0" algn="l">
              <a:lnSpc>
                <a:spcPct val="100000"/>
              </a:lnSpc>
              <a:spcBef>
                <a:spcPts val="0"/>
              </a:spcBef>
              <a:spcAft>
                <a:spcPts val="0"/>
              </a:spcAft>
              <a:buSzPts val="1400"/>
              <a:buNone/>
            </a:pPr>
            <a:r>
              <a:rPr lang="zh-CN"/>
              <a:t>There is no </a:t>
            </a:r>
            <a:r>
              <a:rPr lang="zh-CN"/>
              <a:t>guarantee</a:t>
            </a:r>
            <a:r>
              <a:rPr lang="zh-CN"/>
              <a:t> that source code</a:t>
            </a:r>
            <a:endParaRPr/>
          </a:p>
          <a:p>
            <a:pPr indent="-228600" lvl="0" marL="457200" marR="0" rtl="0" algn="l">
              <a:lnSpc>
                <a:spcPct val="100000"/>
              </a:lnSpc>
              <a:spcBef>
                <a:spcPts val="0"/>
              </a:spcBef>
              <a:spcAft>
                <a:spcPts val="0"/>
              </a:spcAft>
              <a:buSzPts val="1400"/>
              <a:buNone/>
            </a:pPr>
            <a:r>
              <a:t/>
            </a:r>
            <a:endParaRPr/>
          </a:p>
          <a:p>
            <a:pPr indent="-228600" lvl="0" marL="457200" marR="0" rtl="0" algn="l">
              <a:lnSpc>
                <a:spcPct val="100000"/>
              </a:lnSpc>
              <a:spcBef>
                <a:spcPts val="0"/>
              </a:spcBef>
              <a:spcAft>
                <a:spcPts val="0"/>
              </a:spcAft>
              <a:buSzPts val="1400"/>
              <a:buNone/>
            </a:pPr>
            <a:r>
              <a:rPr lang="zh-CN"/>
              <a:t>explain “context”, how, under </a:t>
            </a:r>
            <a:r>
              <a:rPr lang="zh-CN"/>
              <a:t>which condition</a:t>
            </a:r>
            <a:endParaRPr/>
          </a:p>
          <a:p>
            <a:pPr indent="-228600" lvl="0" marL="457200" marR="0" rtl="0" algn="l">
              <a:lnSpc>
                <a:spcPct val="100000"/>
              </a:lnSpc>
              <a:spcBef>
                <a:spcPts val="0"/>
              </a:spcBef>
              <a:spcAft>
                <a:spcPts val="0"/>
              </a:spcAft>
              <a:buSzPts val="1400"/>
              <a:buNone/>
            </a:pPr>
            <a:r>
              <a:t/>
            </a:r>
            <a:endParaRPr/>
          </a:p>
          <a:p>
            <a:pPr indent="-228600" lvl="0" marL="457200" marR="0" rtl="0" algn="l">
              <a:lnSpc>
                <a:spcPct val="100000"/>
              </a:lnSpc>
              <a:spcBef>
                <a:spcPts val="0"/>
              </a:spcBef>
              <a:spcAft>
                <a:spcPts val="0"/>
              </a:spcAft>
              <a:buSzPts val="1400"/>
              <a:buNone/>
            </a:pPr>
            <a:r>
              <a:rPr lang="zh-CN"/>
              <a:t>**Change the code snippet**</a:t>
            </a:r>
            <a:endParaRPr/>
          </a:p>
          <a:p>
            <a:pPr indent="-298450" lvl="0" marL="457200" marR="0" rtl="0" algn="l">
              <a:lnSpc>
                <a:spcPct val="100000"/>
              </a:lnSpc>
              <a:spcBef>
                <a:spcPts val="0"/>
              </a:spcBef>
              <a:spcAft>
                <a:spcPts val="0"/>
              </a:spcAft>
              <a:buSzPts val="1100"/>
              <a:buChar char="-"/>
            </a:pPr>
            <a:r>
              <a:rPr lang="zh-CN"/>
              <a:t>source to description -&gt; ICPC -&gt; </a:t>
            </a:r>
            <a:endParaRPr/>
          </a:p>
          <a:p>
            <a:pPr indent="-228600" lvl="0" marL="457200" marR="0" rtl="0" algn="l">
              <a:lnSpc>
                <a:spcPct val="100000"/>
              </a:lnSpc>
              <a:spcBef>
                <a:spcPts val="0"/>
              </a:spcBef>
              <a:spcAft>
                <a:spcPts val="0"/>
              </a:spcAft>
              <a:buSzPts val="1400"/>
              <a:buNone/>
            </a:pPr>
            <a:r>
              <a:t/>
            </a:r>
            <a:endParaRPr/>
          </a:p>
          <a:p>
            <a:pPr indent="-298450" lvl="0" marL="457200" marR="0" rtl="0" algn="l">
              <a:lnSpc>
                <a:spcPct val="100000"/>
              </a:lnSpc>
              <a:spcBef>
                <a:spcPts val="0"/>
              </a:spcBef>
              <a:spcAft>
                <a:spcPts val="0"/>
              </a:spcAft>
              <a:buSzPts val="1100"/>
              <a:buChar char="-"/>
            </a:pPr>
            <a:r>
              <a:rPr lang="zh-CN"/>
              <a:t>change the description of bytecode</a:t>
            </a:r>
            <a:endParaRPr/>
          </a:p>
          <a:p>
            <a:pPr indent="-228600" lvl="0" marL="457200" marR="0" rtl="0" algn="l">
              <a:lnSpc>
                <a:spcPct val="100000"/>
              </a:lnSpc>
              <a:spcBef>
                <a:spcPts val="0"/>
              </a:spcBef>
              <a:spcAft>
                <a:spcPts val="0"/>
              </a:spcAft>
              <a:buSzPts val="1400"/>
              <a:buNone/>
            </a:pPr>
            <a:r>
              <a:t/>
            </a:r>
            <a:endParaRPr/>
          </a:p>
          <a:p>
            <a:pPr indent="-298450" lvl="0" marL="457200" marR="0" rtl="0" algn="l">
              <a:lnSpc>
                <a:spcPct val="100000"/>
              </a:lnSpc>
              <a:spcBef>
                <a:spcPts val="0"/>
              </a:spcBef>
              <a:spcAft>
                <a:spcPts val="0"/>
              </a:spcAft>
              <a:buSzPts val="1100"/>
              <a:buChar char="-"/>
            </a:pPr>
            <a:r>
              <a:rPr lang="zh-CN"/>
              <a:t>change the picture of ICPC source code and securify bytecode</a:t>
            </a:r>
            <a:endParaRPr/>
          </a:p>
          <a:p>
            <a:pPr indent="-228600" lvl="0" marL="457200" marR="0" rtl="0" algn="l">
              <a:lnSpc>
                <a:spcPct val="100000"/>
              </a:lnSpc>
              <a:spcBef>
                <a:spcPts val="0"/>
              </a:spcBef>
              <a:spcAft>
                <a:spcPts val="0"/>
              </a:spcAft>
              <a:buSzPts val="1400"/>
              <a:buNone/>
            </a:pPr>
            <a:r>
              <a:t/>
            </a:r>
            <a:endParaRPr/>
          </a:p>
          <a:p>
            <a:pPr indent="-228600" lvl="0" marL="457200" marR="0" rtl="0" algn="l">
              <a:lnSpc>
                <a:spcPct val="100000"/>
              </a:lnSpc>
              <a:spcBef>
                <a:spcPts val="0"/>
              </a:spcBef>
              <a:spcAft>
                <a:spcPts val="0"/>
              </a:spcAft>
              <a:buSzPts val="1400"/>
              <a:buNone/>
            </a:pPr>
            <a:r>
              <a:t/>
            </a:r>
            <a:endParaRPr/>
          </a:p>
          <a:p>
            <a:pPr indent="-228600" lvl="0" marL="457200" marR="0" rtl="0" algn="l">
              <a:lnSpc>
                <a:spcPct val="100000"/>
              </a:lnSpc>
              <a:spcBef>
                <a:spcPts val="0"/>
              </a:spcBef>
              <a:spcAft>
                <a:spcPts val="0"/>
              </a:spcAft>
              <a:buSzPts val="1400"/>
              <a:buNone/>
            </a:pPr>
            <a:r>
              <a:t/>
            </a:r>
            <a:endParaRPr/>
          </a:p>
          <a:p>
            <a:pPr indent="-228600" lvl="0" marL="457200" marR="0" rtl="0" algn="l">
              <a:lnSpc>
                <a:spcPct val="100000"/>
              </a:lnSpc>
              <a:spcBef>
                <a:spcPts val="0"/>
              </a:spcBef>
              <a:spcAft>
                <a:spcPts val="0"/>
              </a:spcAft>
              <a:buSzPts val="1400"/>
              <a:buNone/>
            </a:pPr>
            <a:r>
              <a:rPr lang="zh-CN"/>
              <a:t>Add animation</a:t>
            </a:r>
            <a:endParaRPr/>
          </a:p>
          <a:p>
            <a:pPr indent="-228600" lvl="0" marL="457200" marR="0" rtl="0" algn="l">
              <a:lnSpc>
                <a:spcPct val="100000"/>
              </a:lnSpc>
              <a:spcBef>
                <a:spcPts val="0"/>
              </a:spcBef>
              <a:spcAft>
                <a:spcPts val="0"/>
              </a:spcAft>
              <a:buSzPts val="1400"/>
              <a:buNone/>
            </a:pPr>
            <a:r>
              <a:t/>
            </a:r>
            <a:endParaRPr/>
          </a:p>
          <a:p>
            <a:pPr indent="-228600" lvl="0" marL="457200" marR="0" rtl="0" algn="l">
              <a:lnSpc>
                <a:spcPct val="100000"/>
              </a:lnSpc>
              <a:spcBef>
                <a:spcPts val="0"/>
              </a:spcBef>
              <a:spcAft>
                <a:spcPts val="0"/>
              </a:spcAft>
              <a:buSzPts val="1400"/>
              <a:buNone/>
            </a:pPr>
            <a:r>
              <a:rPr lang="zh-CN"/>
              <a:t>source </a:t>
            </a:r>
            <a:r>
              <a:rPr lang="zh-CN"/>
              <a:t>code based</a:t>
            </a:r>
            <a:endParaRPr/>
          </a:p>
          <a:p>
            <a:pPr indent="-228600" lvl="0" marL="457200" marR="0" rtl="0" algn="l">
              <a:lnSpc>
                <a:spcPct val="100000"/>
              </a:lnSpc>
              <a:spcBef>
                <a:spcPts val="0"/>
              </a:spcBef>
              <a:spcAft>
                <a:spcPts val="0"/>
              </a:spcAft>
              <a:buSzPts val="1400"/>
              <a:buNone/>
            </a:pPr>
            <a:r>
              <a:t/>
            </a:r>
            <a:endParaRPr/>
          </a:p>
          <a:p>
            <a:pPr indent="-228600" lvl="0" marL="457200" marR="0" rtl="0" algn="l">
              <a:lnSpc>
                <a:spcPct val="100000"/>
              </a:lnSpc>
              <a:spcBef>
                <a:spcPts val="0"/>
              </a:spcBef>
              <a:spcAft>
                <a:spcPts val="0"/>
              </a:spcAft>
              <a:buSzPts val="1400"/>
              <a:buNone/>
            </a:pPr>
            <a:r>
              <a:t/>
            </a:r>
            <a:endParaRPr/>
          </a:p>
          <a:p>
            <a:pPr indent="-228600" lvl="0" marL="457200" marR="0" rtl="0" algn="l">
              <a:lnSpc>
                <a:spcPct val="100000"/>
              </a:lnSpc>
              <a:spcBef>
                <a:spcPts val="0"/>
              </a:spcBef>
              <a:spcAft>
                <a:spcPts val="0"/>
              </a:spcAft>
              <a:buSzPts val="1400"/>
              <a:buNone/>
            </a:pPr>
            <a:r>
              <a:t/>
            </a:r>
            <a:endParaRPr/>
          </a:p>
          <a:p>
            <a:pPr indent="-228600" lvl="0" marL="457200" marR="0" rtl="0" algn="l">
              <a:lnSpc>
                <a:spcPct val="100000"/>
              </a:lnSpc>
              <a:spcBef>
                <a:spcPts val="0"/>
              </a:spcBef>
              <a:spcAft>
                <a:spcPts val="0"/>
              </a:spcAft>
              <a:buSzPts val="1400"/>
              <a:buNone/>
            </a:pPr>
            <a:r>
              <a:rPr lang="zh-CN"/>
              <a:t>Existing work can be put into two categories</a:t>
            </a:r>
            <a:endParaRPr/>
          </a:p>
          <a:p>
            <a:pPr indent="-228600" lvl="0" marL="457200" marR="0" rtl="0" algn="l">
              <a:lnSpc>
                <a:spcPct val="100000"/>
              </a:lnSpc>
              <a:spcBef>
                <a:spcPts val="0"/>
              </a:spcBef>
              <a:spcAft>
                <a:spcPts val="0"/>
              </a:spcAft>
              <a:buSzPts val="1400"/>
              <a:buNone/>
            </a:pPr>
            <a:r>
              <a:rPr lang="zh-CN"/>
              <a:t>Source to description (MMTrans’ ICPC 21)</a:t>
            </a:r>
            <a:endParaRPr/>
          </a:p>
          <a:p>
            <a:pPr indent="-228600" lvl="0" marL="457200" marR="0" rtl="0" algn="l">
              <a:lnSpc>
                <a:spcPct val="100000"/>
              </a:lnSpc>
              <a:spcBef>
                <a:spcPts val="0"/>
              </a:spcBef>
              <a:spcAft>
                <a:spcPts val="0"/>
              </a:spcAft>
              <a:buSzPts val="1400"/>
              <a:buNone/>
            </a:pPr>
            <a:r>
              <a:rPr lang="zh-CN"/>
              <a:t> MMTrans, ChatGPT, two descriptions</a:t>
            </a:r>
            <a:endParaRPr/>
          </a:p>
          <a:p>
            <a:pPr indent="-228600" lvl="0" marL="457200" rtl="0" algn="l">
              <a:spcBef>
                <a:spcPts val="0"/>
              </a:spcBef>
              <a:spcAft>
                <a:spcPts val="0"/>
              </a:spcAft>
              <a:buSzPts val="1400"/>
              <a:buNone/>
            </a:pPr>
            <a:r>
              <a:rPr lang="zh-CN">
                <a:solidFill>
                  <a:schemeClr val="dk1"/>
                </a:solidFill>
              </a:rPr>
              <a:t>Source code may not be available, other problems, obfuscation; Add bullet;</a:t>
            </a:r>
            <a:endParaRPr>
              <a:solidFill>
                <a:schemeClr val="dk1"/>
              </a:solidFill>
            </a:endParaRPr>
          </a:p>
          <a:p>
            <a:pPr indent="-228600" lvl="0" marL="457200" rtl="0" algn="l">
              <a:spcBef>
                <a:spcPts val="0"/>
              </a:spcBef>
              <a:spcAft>
                <a:spcPts val="0"/>
              </a:spcAft>
              <a:buSzPts val="1400"/>
              <a:buNone/>
            </a:pPr>
            <a:r>
              <a:rPr lang="zh-CN">
                <a:solidFill>
                  <a:schemeClr val="dk1"/>
                </a:solidFill>
              </a:rPr>
              <a:t>Add bytecode picture;</a:t>
            </a:r>
            <a:endParaRPr>
              <a:solidFill>
                <a:schemeClr val="dk1"/>
              </a:solidFill>
            </a:endParaRPr>
          </a:p>
          <a:p>
            <a:pPr indent="0" lvl="0" marL="228600" rtl="0" algn="l">
              <a:spcBef>
                <a:spcPts val="0"/>
              </a:spcBef>
              <a:spcAft>
                <a:spcPts val="0"/>
              </a:spcAft>
              <a:buClr>
                <a:schemeClr val="dk1"/>
              </a:buClr>
              <a:buSzPts val="1400"/>
              <a:buFont typeface="Arial"/>
              <a:buNone/>
            </a:pPr>
            <a:r>
              <a:rPr lang="zh-CN">
                <a:solidFill>
                  <a:schemeClr val="dk1"/>
                </a:solidFill>
              </a:rPr>
              <a:t>Modify securify report -&gt; nlg + line number</a:t>
            </a:r>
            <a:endParaRPr>
              <a:solidFill>
                <a:schemeClr val="dk1"/>
              </a:solidFill>
            </a:endParaRPr>
          </a:p>
          <a:p>
            <a:pPr indent="-228600" lvl="0" marL="457200" marR="0" rtl="0" algn="l">
              <a:lnSpc>
                <a:spcPct val="100000"/>
              </a:lnSpc>
              <a:spcBef>
                <a:spcPts val="0"/>
              </a:spcBef>
              <a:spcAft>
                <a:spcPts val="0"/>
              </a:spcAft>
              <a:buSzPts val="1400"/>
              <a:buNone/>
            </a:pPr>
            <a:r>
              <a:t/>
            </a:r>
            <a:endParaRPr/>
          </a:p>
          <a:p>
            <a:pPr indent="-228600" lvl="0" marL="457200" marR="0" rtl="0" algn="l">
              <a:lnSpc>
                <a:spcPct val="100000"/>
              </a:lnSpc>
              <a:spcBef>
                <a:spcPts val="0"/>
              </a:spcBef>
              <a:spcAft>
                <a:spcPts val="0"/>
              </a:spcAft>
              <a:buSzPts val="1400"/>
              <a:buNone/>
            </a:pPr>
            <a:r>
              <a:rPr lang="zh-CN"/>
              <a:t>Add pictures, code and comment from ICPC; securify bytecode (works on bytecode and security, no context, specific problems, e.g. low-level problems), readability</a:t>
            </a:r>
            <a:endParaRPr/>
          </a:p>
          <a:p>
            <a:pPr indent="-228600" lvl="0" marL="457200" marR="0" rtl="0" algn="l">
              <a:lnSpc>
                <a:spcPct val="100000"/>
              </a:lnSpc>
              <a:spcBef>
                <a:spcPts val="0"/>
              </a:spcBef>
              <a:spcAft>
                <a:spcPts val="0"/>
              </a:spcAft>
              <a:buSzPts val="1400"/>
              <a:buNone/>
            </a:pPr>
            <a:r>
              <a:rPr lang="zh-CN"/>
              <a:t>Add two bullets,</a:t>
            </a:r>
            <a:endParaRPr/>
          </a:p>
          <a:p>
            <a:pPr indent="-228600" lvl="0" marL="457200" marR="0" rtl="0" algn="l">
              <a:lnSpc>
                <a:spcPct val="100000"/>
              </a:lnSpc>
              <a:spcBef>
                <a:spcPts val="0"/>
              </a:spcBef>
              <a:spcAft>
                <a:spcPts val="0"/>
              </a:spcAft>
              <a:buSzPts val="1400"/>
              <a:buNone/>
            </a:pPr>
            <a:r>
              <a:rPr lang="zh-CN"/>
              <a:t>There are existing work… ICPC MMTrans focus on comment, the descriptions are too general and  not security-centric enough to help users understand the smart contract. </a:t>
            </a:r>
            <a:endParaRPr/>
          </a:p>
          <a:p>
            <a:pPr indent="-228600" lvl="0" marL="457200" marR="0" rtl="0" algn="l">
              <a:lnSpc>
                <a:spcPct val="100000"/>
              </a:lnSpc>
              <a:spcBef>
                <a:spcPts val="0"/>
              </a:spcBef>
              <a:spcAft>
                <a:spcPts val="0"/>
              </a:spcAft>
              <a:buSzPts val="1400"/>
              <a:buNone/>
            </a:pPr>
            <a:r>
              <a:t/>
            </a:r>
            <a:endParaRPr/>
          </a:p>
          <a:p>
            <a:pPr indent="0" lvl="0" marL="228600" marR="0" rtl="0" algn="l">
              <a:lnSpc>
                <a:spcPct val="100000"/>
              </a:lnSpc>
              <a:spcBef>
                <a:spcPts val="0"/>
              </a:spcBef>
              <a:spcAft>
                <a:spcPts val="0"/>
              </a:spcAft>
              <a:buSzPts val="1400"/>
              <a:buNone/>
            </a:pPr>
            <a:r>
              <a:t/>
            </a:r>
            <a:endParaRPr/>
          </a:p>
          <a:p>
            <a:pPr indent="-228600" lvl="0" marL="457200" marR="0" rtl="0" algn="l">
              <a:lnSpc>
                <a:spcPct val="100000"/>
              </a:lnSpc>
              <a:spcBef>
                <a:spcPts val="0"/>
              </a:spcBef>
              <a:spcAft>
                <a:spcPts val="0"/>
              </a:spcAft>
              <a:buSzPts val="1400"/>
              <a:buNone/>
            </a:pPr>
            <a:r>
              <a:rPr lang="zh-CN"/>
              <a:t>HoneyBadger can detect malicious smart contracts, </a:t>
            </a:r>
            <a:r>
              <a:rPr lang="zh-CN"/>
              <a:t>however, it cannot be applied for ambiguous contracts. Meanwhile, it works on source code.</a:t>
            </a:r>
            <a:endParaRPr/>
          </a:p>
          <a:p>
            <a:pPr indent="-228600" lvl="0" marL="457200" marR="0" rtl="0" algn="l">
              <a:lnSpc>
                <a:spcPct val="100000"/>
              </a:lnSpc>
              <a:spcBef>
                <a:spcPts val="0"/>
              </a:spcBef>
              <a:spcAft>
                <a:spcPts val="0"/>
              </a:spcAft>
              <a:buSzPts val="1400"/>
              <a:buNone/>
            </a:pPr>
            <a:r>
              <a:rPr lang="zh-CN"/>
              <a:t>Oyneate, security, zeus, focus on low-level problems.</a:t>
            </a:r>
            <a:endParaRPr/>
          </a:p>
        </p:txBody>
      </p:sp>
      <p:sp>
        <p:nvSpPr>
          <p:cNvPr id="139" name="Google Shape;139;g2292a2eaa75_2_9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92a2eaa75_2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2292a2eaa75_2_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zh-CN"/>
              <a:t>Add limitations on left, challenges on the right side</a:t>
            </a:r>
            <a:endParaRPr/>
          </a:p>
          <a:p>
            <a:pPr indent="-228600" lvl="0" marL="457200" marR="0" rtl="0" algn="l">
              <a:lnSpc>
                <a:spcPct val="100000"/>
              </a:lnSpc>
              <a:spcBef>
                <a:spcPts val="0"/>
              </a:spcBef>
              <a:spcAft>
                <a:spcPts val="0"/>
              </a:spcAft>
              <a:buSzPts val="1400"/>
              <a:buNone/>
            </a:pPr>
            <a:r>
              <a:t/>
            </a:r>
            <a:endParaRPr/>
          </a:p>
          <a:p>
            <a:pPr indent="-228600" lvl="0" marL="457200" marR="0" rtl="0" algn="l">
              <a:lnSpc>
                <a:spcPct val="100000"/>
              </a:lnSpc>
              <a:spcBef>
                <a:spcPts val="0"/>
              </a:spcBef>
              <a:spcAft>
                <a:spcPts val="0"/>
              </a:spcAft>
              <a:buSzPts val="1400"/>
              <a:buNone/>
            </a:pPr>
            <a:r>
              <a:rPr lang="zh-CN"/>
              <a:t>4 </a:t>
            </a:r>
            <a:r>
              <a:rPr lang="zh-CN"/>
              <a:t>requirements</a:t>
            </a:r>
            <a:r>
              <a:rPr lang="zh-CN"/>
              <a:t>: security-centric, bytecode, context, readability</a:t>
            </a:r>
            <a:endParaRPr/>
          </a:p>
          <a:p>
            <a:pPr indent="-228600" lvl="0" marL="457200" marR="0" rtl="0" algn="l">
              <a:lnSpc>
                <a:spcPct val="100000"/>
              </a:lnSpc>
              <a:spcBef>
                <a:spcPts val="0"/>
              </a:spcBef>
              <a:spcAft>
                <a:spcPts val="0"/>
              </a:spcAft>
              <a:buSzPts val="1400"/>
              <a:buNone/>
            </a:pPr>
            <a:r>
              <a:rPr lang="zh-CN"/>
              <a:t>We expect our tex</a:t>
            </a:r>
            <a:r>
              <a:rPr lang="zh-CN"/>
              <a:t>textual descriptions to help end users understand security risks in smart contracts. The </a:t>
            </a:r>
            <a:r>
              <a:rPr lang="zh-CN"/>
              <a:t>descriptions</a:t>
            </a:r>
            <a:r>
              <a:rPr lang="zh-CN"/>
              <a:t> should cover security risks and easy to understand. In such a case, we raise $1, 2, 3$</a:t>
            </a:r>
            <a:endParaRPr/>
          </a:p>
          <a:p>
            <a:pPr indent="-228600" lvl="0" marL="457200" marR="0" rtl="0" algn="l">
              <a:lnSpc>
                <a:spcPct val="100000"/>
              </a:lnSpc>
              <a:spcBef>
                <a:spcPts val="0"/>
              </a:spcBef>
              <a:spcAft>
                <a:spcPts val="0"/>
              </a:spcAft>
              <a:buSzPts val="1400"/>
              <a:buNone/>
            </a:pPr>
            <a:r>
              <a:t/>
            </a:r>
            <a:endParaRPr/>
          </a:p>
          <a:p>
            <a:pPr indent="-228600" lvl="0" marL="457200" marR="0" rtl="0" algn="l">
              <a:lnSpc>
                <a:spcPct val="100000"/>
              </a:lnSpc>
              <a:spcBef>
                <a:spcPts val="0"/>
              </a:spcBef>
              <a:spcAft>
                <a:spcPts val="0"/>
              </a:spcAft>
              <a:buSzPts val="1400"/>
              <a:buNone/>
            </a:pPr>
            <a:r>
              <a:rPr lang="zh-CN"/>
              <a:t>Bytecode: always available, no symbol (func name, var name)</a:t>
            </a:r>
            <a:endParaRPr/>
          </a:p>
          <a:p>
            <a:pPr indent="-228600" lvl="0" marL="457200" marR="0" rtl="0" algn="l">
              <a:lnSpc>
                <a:spcPct val="100000"/>
              </a:lnSpc>
              <a:spcBef>
                <a:spcPts val="0"/>
              </a:spcBef>
              <a:spcAft>
                <a:spcPts val="0"/>
              </a:spcAft>
              <a:buSzPts val="1400"/>
              <a:buNone/>
            </a:pPr>
            <a:r>
              <a:t/>
            </a:r>
            <a:endParaRPr/>
          </a:p>
          <a:p>
            <a:pPr indent="-228600" lvl="0" marL="457200" marR="0" rtl="0" algn="l">
              <a:lnSpc>
                <a:spcPct val="100000"/>
              </a:lnSpc>
              <a:spcBef>
                <a:spcPts val="0"/>
              </a:spcBef>
              <a:spcAft>
                <a:spcPts val="0"/>
              </a:spcAft>
              <a:buSzPts val="1400"/>
              <a:buNone/>
            </a:pPr>
            <a:r>
              <a:rPr lang="zh-CN"/>
              <a:t>context: why happens, under which condition it happens</a:t>
            </a:r>
            <a:endParaRPr/>
          </a:p>
        </p:txBody>
      </p:sp>
      <p:sp>
        <p:nvSpPr>
          <p:cNvPr id="166" name="Google Shape;166;g2292a2eaa75_2_10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92a2eaa75_2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2292a2eaa75_2_1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rtl="0" algn="l">
              <a:spcBef>
                <a:spcPts val="0"/>
              </a:spcBef>
              <a:spcAft>
                <a:spcPts val="0"/>
              </a:spcAft>
              <a:buClr>
                <a:schemeClr val="dk1"/>
              </a:buClr>
              <a:buSzPts val="1100"/>
              <a:buFont typeface="Arial"/>
              <a:buNone/>
            </a:pPr>
            <a:r>
              <a:rPr lang="zh-CN">
                <a:solidFill>
                  <a:schemeClr val="dk1"/>
                </a:solidFill>
              </a:rPr>
              <a:t>perform static analysis to convert each bytecode function to the graph</a:t>
            </a:r>
            <a:endParaRPr>
              <a:solidFill>
                <a:schemeClr val="dk1"/>
              </a:solidFill>
            </a:endParaRPr>
          </a:p>
          <a:p>
            <a:pPr indent="-228600" lvl="0" marL="457200" rtl="0" algn="l">
              <a:spcBef>
                <a:spcPts val="0"/>
              </a:spcBef>
              <a:spcAft>
                <a:spcPts val="0"/>
              </a:spcAft>
              <a:buNone/>
            </a:pPr>
            <a:r>
              <a:t/>
            </a:r>
            <a:endParaRPr>
              <a:solidFill>
                <a:schemeClr val="dk1"/>
              </a:solidFill>
            </a:endParaRPr>
          </a:p>
          <a:p>
            <a:pPr indent="-228600" lvl="0" marL="457200" rtl="0" algn="l">
              <a:spcBef>
                <a:spcPts val="0"/>
              </a:spcBef>
              <a:spcAft>
                <a:spcPts val="0"/>
              </a:spcAft>
              <a:buNone/>
            </a:pPr>
            <a:r>
              <a:t/>
            </a:r>
            <a:endParaRPr>
              <a:solidFill>
                <a:schemeClr val="dk1"/>
              </a:solidFill>
            </a:endParaRPr>
          </a:p>
          <a:p>
            <a:pPr indent="-228600" lvl="0" marL="457200" rtl="0" algn="l">
              <a:spcBef>
                <a:spcPts val="0"/>
              </a:spcBef>
              <a:spcAft>
                <a:spcPts val="0"/>
              </a:spcAft>
              <a:buNone/>
            </a:pPr>
            <a:r>
              <a:t/>
            </a:r>
            <a:endParaRPr>
              <a:solidFill>
                <a:schemeClr val="dk1"/>
              </a:solidFill>
            </a:endParaRPr>
          </a:p>
          <a:p>
            <a:pPr indent="-228600" lvl="0" marL="457200" rtl="0" algn="l">
              <a:spcBef>
                <a:spcPts val="0"/>
              </a:spcBef>
              <a:spcAft>
                <a:spcPts val="0"/>
              </a:spcAft>
              <a:buNone/>
            </a:pPr>
            <a:r>
              <a:rPr lang="zh-CN">
                <a:solidFill>
                  <a:schemeClr val="dk1"/>
                </a:solidFill>
              </a:rPr>
              <a:t>Title Tx2TXT</a:t>
            </a:r>
            <a:endParaRPr>
              <a:solidFill>
                <a:schemeClr val="dk1"/>
              </a:solidFill>
            </a:endParaRPr>
          </a:p>
          <a:p>
            <a:pPr indent="-228600" lvl="0" marL="457200" rtl="0" algn="l">
              <a:spcBef>
                <a:spcPts val="0"/>
              </a:spcBef>
              <a:spcAft>
                <a:spcPts val="0"/>
              </a:spcAft>
              <a:buNone/>
            </a:pPr>
            <a:r>
              <a:t/>
            </a:r>
            <a:endParaRPr>
              <a:solidFill>
                <a:schemeClr val="dk1"/>
              </a:solidFill>
            </a:endParaRPr>
          </a:p>
          <a:p>
            <a:pPr indent="-228600" lvl="0" marL="457200" rtl="0" algn="l">
              <a:spcBef>
                <a:spcPts val="0"/>
              </a:spcBef>
              <a:spcAft>
                <a:spcPts val="0"/>
              </a:spcAft>
              <a:buNone/>
            </a:pPr>
            <a:r>
              <a:rPr lang="zh-CN">
                <a:solidFill>
                  <a:schemeClr val="dk1"/>
                </a:solidFill>
              </a:rPr>
              <a:t>stress new graph representation, capture security context</a:t>
            </a:r>
            <a:endParaRPr>
              <a:solidFill>
                <a:schemeClr val="dk1"/>
              </a:solidFill>
            </a:endParaRPr>
          </a:p>
          <a:p>
            <a:pPr indent="-228600" lvl="0" marL="457200" rtl="0" algn="l">
              <a:spcBef>
                <a:spcPts val="0"/>
              </a:spcBef>
              <a:spcAft>
                <a:spcPts val="0"/>
              </a:spcAft>
              <a:buNone/>
            </a:pPr>
            <a:r>
              <a:t/>
            </a:r>
            <a:endParaRPr>
              <a:solidFill>
                <a:schemeClr val="dk1"/>
              </a:solidFill>
            </a:endParaRPr>
          </a:p>
          <a:p>
            <a:pPr indent="-228600" lvl="0" marL="457200" rtl="0" algn="l">
              <a:spcBef>
                <a:spcPts val="0"/>
              </a:spcBef>
              <a:spcAft>
                <a:spcPts val="0"/>
              </a:spcAft>
              <a:buNone/>
            </a:pPr>
            <a:r>
              <a:rPr lang="zh-CN">
                <a:solidFill>
                  <a:schemeClr val="dk1"/>
                </a:solidFill>
              </a:rPr>
              <a:t>some of the conditions</a:t>
            </a:r>
            <a:endParaRPr>
              <a:solidFill>
                <a:schemeClr val="dk1"/>
              </a:solidFill>
            </a:endParaRPr>
          </a:p>
          <a:p>
            <a:pPr indent="-228600" lvl="0" marL="457200" rtl="0" algn="l">
              <a:spcBef>
                <a:spcPts val="0"/>
              </a:spcBef>
              <a:spcAft>
                <a:spcPts val="0"/>
              </a:spcAft>
              <a:buNone/>
            </a:pPr>
            <a:r>
              <a:t/>
            </a:r>
            <a:endParaRPr>
              <a:solidFill>
                <a:schemeClr val="dk1"/>
              </a:solidFill>
            </a:endParaRPr>
          </a:p>
          <a:p>
            <a:pPr indent="-228600" lvl="0" marL="457200" rtl="0" algn="l">
              <a:spcBef>
                <a:spcPts val="0"/>
              </a:spcBef>
              <a:spcAft>
                <a:spcPts val="0"/>
              </a:spcAft>
              <a:buNone/>
            </a:pPr>
            <a:r>
              <a:t/>
            </a:r>
            <a:endParaRPr>
              <a:solidFill>
                <a:schemeClr val="dk1"/>
              </a:solidFill>
            </a:endParaRPr>
          </a:p>
          <a:p>
            <a:pPr indent="-228600" lvl="0" marL="457200" rtl="0" algn="l">
              <a:spcBef>
                <a:spcPts val="0"/>
              </a:spcBef>
              <a:spcAft>
                <a:spcPts val="0"/>
              </a:spcAft>
              <a:buNone/>
            </a:pPr>
            <a:r>
              <a:t/>
            </a:r>
            <a:endParaRPr>
              <a:solidFill>
                <a:schemeClr val="dk1"/>
              </a:solidFill>
            </a:endParaRPr>
          </a:p>
          <a:p>
            <a:pPr indent="-228600" lvl="0" marL="457200" rtl="0" algn="l">
              <a:spcBef>
                <a:spcPts val="0"/>
              </a:spcBef>
              <a:spcAft>
                <a:spcPts val="0"/>
              </a:spcAft>
              <a:buNone/>
            </a:pPr>
            <a:r>
              <a:rPr lang="zh-CN">
                <a:solidFill>
                  <a:schemeClr val="dk1"/>
                </a:solidFill>
              </a:rPr>
              <a:t>// </a:t>
            </a:r>
            <a:r>
              <a:rPr lang="zh-CN">
                <a:solidFill>
                  <a:schemeClr val="dk1"/>
                </a:solidFill>
              </a:rPr>
              <a:t>Our journey starts with the exploration of transfer-related functions within smart contracts. From there, we construct a comprehensive funds transfer graph that captures the intricate flow of transactions. However, we // encountered a challenge along the way. The graph became complex with numerous conditions, significantly hampering its readability. To overcome this obstacle, we employed a machine-learning mode GCNl // that autonomously incorporates vital conditions into the FTGs. Finally, we convert the graph to natural language using a template</a:t>
            </a:r>
            <a:endParaRPr>
              <a:solidFill>
                <a:schemeClr val="dk1"/>
              </a:solidFill>
            </a:endParaRPr>
          </a:p>
          <a:p>
            <a:pPr indent="-228600" lvl="0" marL="457200" rtl="0" algn="l">
              <a:spcBef>
                <a:spcPts val="0"/>
              </a:spcBef>
              <a:spcAft>
                <a:spcPts val="0"/>
              </a:spcAft>
              <a:buNone/>
            </a:pPr>
            <a:r>
              <a:t/>
            </a:r>
            <a:endParaRPr>
              <a:solidFill>
                <a:schemeClr val="dk1"/>
              </a:solidFill>
            </a:endParaRPr>
          </a:p>
          <a:p>
            <a:pPr indent="-228600" lvl="0" marL="457200" rtl="0" algn="l">
              <a:spcBef>
                <a:spcPts val="0"/>
              </a:spcBef>
              <a:spcAft>
                <a:spcPts val="0"/>
              </a:spcAft>
              <a:buNone/>
            </a:pPr>
            <a:r>
              <a:rPr lang="zh-CN">
                <a:solidFill>
                  <a:schemeClr val="dk1"/>
                </a:solidFill>
              </a:rPr>
              <a:t>Add an example, change icon of smart contract function and description generation</a:t>
            </a:r>
            <a:endParaRPr>
              <a:solidFill>
                <a:schemeClr val="dk1"/>
              </a:solidFill>
            </a:endParaRPr>
          </a:p>
          <a:p>
            <a:pPr indent="-228600" lvl="0" marL="457200" rtl="0" algn="l">
              <a:spcBef>
                <a:spcPts val="0"/>
              </a:spcBef>
              <a:spcAft>
                <a:spcPts val="0"/>
              </a:spcAft>
              <a:buNone/>
            </a:pPr>
            <a:r>
              <a:t/>
            </a:r>
            <a:endParaRPr>
              <a:solidFill>
                <a:schemeClr val="dk1"/>
              </a:solidFill>
            </a:endParaRPr>
          </a:p>
          <a:p>
            <a:pPr indent="-228600" lvl="0" marL="457200" rtl="0" algn="l">
              <a:spcBef>
                <a:spcPts val="0"/>
              </a:spcBef>
              <a:spcAft>
                <a:spcPts val="0"/>
              </a:spcAft>
              <a:buNone/>
            </a:pPr>
            <a:r>
              <a:rPr lang="zh-CN">
                <a:solidFill>
                  <a:schemeClr val="dk1"/>
                </a:solidFill>
              </a:rPr>
              <a:t>target at smart contract bytecode,</a:t>
            </a:r>
            <a:endParaRPr>
              <a:solidFill>
                <a:schemeClr val="dk1"/>
              </a:solidFill>
            </a:endParaRPr>
          </a:p>
          <a:p>
            <a:pPr indent="-228600" lvl="0" marL="457200" rtl="0" algn="l">
              <a:spcBef>
                <a:spcPts val="0"/>
              </a:spcBef>
              <a:spcAft>
                <a:spcPts val="0"/>
              </a:spcAft>
              <a:buClr>
                <a:schemeClr val="dk1"/>
              </a:buClr>
              <a:buSzPts val="1400"/>
              <a:buFont typeface="Arial"/>
              <a:buNone/>
            </a:pPr>
            <a:r>
              <a:rPr lang="zh-CN">
                <a:solidFill>
                  <a:schemeClr val="dk1"/>
                </a:solidFill>
              </a:rPr>
              <a:t>define a new funds transfer graph representation funds transfer context</a:t>
            </a:r>
            <a:endParaRPr>
              <a:solidFill>
                <a:schemeClr val="dk1"/>
              </a:solidFill>
            </a:endParaRPr>
          </a:p>
          <a:p>
            <a:pPr indent="0" lvl="0" marL="0" marR="0" rtl="0" algn="l">
              <a:lnSpc>
                <a:spcPct val="100000"/>
              </a:lnSpc>
              <a:spcBef>
                <a:spcPts val="0"/>
              </a:spcBef>
              <a:spcAft>
                <a:spcPts val="0"/>
              </a:spcAft>
              <a:buNone/>
            </a:pPr>
            <a:r>
              <a:rPr lang="zh-CN"/>
              <a:t>Add some conditions, to enrich context, all conditions added making the graph complex, training a model to select conditions. Best efforts, even if without it, FTG is good enough to capture all critical conditions. Better to add.</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zh-CN"/>
              <a:t>Extract security-related semantics, define a language to convert FTG to nlg.</a:t>
            </a:r>
            <a:endParaRPr/>
          </a:p>
          <a:p>
            <a:pPr indent="0" lvl="0" marL="0" marR="0" rtl="0" algn="l">
              <a:lnSpc>
                <a:spcPct val="100000"/>
              </a:lnSpc>
              <a:spcBef>
                <a:spcPts val="0"/>
              </a:spcBef>
              <a:spcAft>
                <a:spcPts val="0"/>
              </a:spcAft>
              <a:buNone/>
            </a:pPr>
            <a:r>
              <a:t/>
            </a:r>
            <a:endParaRPr/>
          </a:p>
        </p:txBody>
      </p:sp>
      <p:sp>
        <p:nvSpPr>
          <p:cNvPr id="194" name="Google Shape;194;g2292a2eaa75_2_1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292a2eaa75_2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2292a2eaa75_2_1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rtl="0" algn="l">
              <a:lnSpc>
                <a:spcPct val="150000"/>
              </a:lnSpc>
              <a:spcBef>
                <a:spcPts val="0"/>
              </a:spcBef>
              <a:spcAft>
                <a:spcPts val="0"/>
              </a:spcAft>
              <a:buNone/>
            </a:pPr>
            <a:r>
              <a:rPr lang="zh-CN" sz="1000">
                <a:solidFill>
                  <a:srgbClr val="313131"/>
                </a:solidFill>
              </a:rPr>
              <a:t>This is the malicious smart contract that will use user account to make three transactions.</a:t>
            </a:r>
            <a:endParaRPr sz="1000">
              <a:solidFill>
                <a:srgbClr val="313131"/>
              </a:solidFill>
            </a:endParaRPr>
          </a:p>
          <a:p>
            <a:pPr indent="0" lvl="0" marL="457200" rtl="0" algn="l">
              <a:lnSpc>
                <a:spcPct val="150000"/>
              </a:lnSpc>
              <a:spcBef>
                <a:spcPts val="200"/>
              </a:spcBef>
              <a:spcAft>
                <a:spcPts val="0"/>
              </a:spcAft>
              <a:buClr>
                <a:schemeClr val="dk1"/>
              </a:buClr>
              <a:buSzPts val="1100"/>
              <a:buFont typeface="Arial"/>
              <a:buNone/>
            </a:pPr>
            <a:r>
              <a:rPr lang="zh-CN" sz="1000">
                <a:solidFill>
                  <a:srgbClr val="313131"/>
                </a:solidFill>
              </a:rPr>
              <a:t>Just considering the transfer calls is not enough, the context matters. Because benign and malicious transfers have different context.</a:t>
            </a:r>
            <a:endParaRPr sz="1000">
              <a:solidFill>
                <a:srgbClr val="313131"/>
              </a:solidFill>
            </a:endParaRPr>
          </a:p>
          <a:p>
            <a:pPr indent="0" lvl="0" marL="457200" rtl="0" algn="l">
              <a:lnSpc>
                <a:spcPct val="150000"/>
              </a:lnSpc>
              <a:spcBef>
                <a:spcPts val="200"/>
              </a:spcBef>
              <a:spcAft>
                <a:spcPts val="0"/>
              </a:spcAft>
              <a:buNone/>
            </a:pPr>
            <a:r>
              <a:t/>
            </a:r>
            <a:endParaRPr sz="1000">
              <a:solidFill>
                <a:srgbClr val="313131"/>
              </a:solidFill>
            </a:endParaRPr>
          </a:p>
          <a:p>
            <a:pPr indent="0" lvl="0" marL="457200" rtl="0" algn="l">
              <a:lnSpc>
                <a:spcPct val="150000"/>
              </a:lnSpc>
              <a:spcBef>
                <a:spcPts val="200"/>
              </a:spcBef>
              <a:spcAft>
                <a:spcPts val="0"/>
              </a:spcAft>
              <a:buNone/>
            </a:pPr>
            <a:r>
              <a:rPr lang="zh-CN" sz="1000">
                <a:solidFill>
                  <a:srgbClr val="313131"/>
                </a:solidFill>
              </a:rPr>
              <a:t>Our description is designed to complement existing security report, providing context. Tx2TXT is not a standalone tool.</a:t>
            </a:r>
            <a:endParaRPr sz="1000">
              <a:solidFill>
                <a:srgbClr val="313131"/>
              </a:solidFill>
            </a:endParaRPr>
          </a:p>
          <a:p>
            <a:pPr indent="0" lvl="0" marL="457200" rtl="0" algn="l">
              <a:lnSpc>
                <a:spcPct val="150000"/>
              </a:lnSpc>
              <a:spcBef>
                <a:spcPts val="200"/>
              </a:spcBef>
              <a:spcAft>
                <a:spcPts val="0"/>
              </a:spcAft>
              <a:buNone/>
            </a:pPr>
            <a:r>
              <a:t/>
            </a:r>
            <a:endParaRPr sz="1000">
              <a:solidFill>
                <a:srgbClr val="313131"/>
              </a:solidFill>
            </a:endParaRPr>
          </a:p>
          <a:p>
            <a:pPr indent="0" lvl="0" marL="457200" rtl="0" algn="l">
              <a:lnSpc>
                <a:spcPct val="150000"/>
              </a:lnSpc>
              <a:spcBef>
                <a:spcPts val="200"/>
              </a:spcBef>
              <a:spcAft>
                <a:spcPts val="0"/>
              </a:spcAft>
              <a:buNone/>
            </a:pPr>
            <a:r>
              <a:rPr lang="zh-CN" sz="1000">
                <a:solidFill>
                  <a:srgbClr val="313131"/>
                </a:solidFill>
              </a:rPr>
              <a:t>to build this ftg, we first identify  transfer calls, in this case, we can find three transfers.</a:t>
            </a:r>
            <a:endParaRPr sz="1000">
              <a:solidFill>
                <a:srgbClr val="313131"/>
              </a:solidFill>
            </a:endParaRPr>
          </a:p>
          <a:p>
            <a:pPr indent="0" lvl="0" marL="457200" rtl="0" algn="l">
              <a:lnSpc>
                <a:spcPct val="150000"/>
              </a:lnSpc>
              <a:spcBef>
                <a:spcPts val="200"/>
              </a:spcBef>
              <a:spcAft>
                <a:spcPts val="0"/>
              </a:spcAft>
              <a:buNone/>
            </a:pPr>
            <a:r>
              <a:rPr lang="zh-CN" sz="1000">
                <a:solidFill>
                  <a:srgbClr val="313131"/>
                </a:solidFill>
              </a:rPr>
              <a:t>list papers understand security-centric</a:t>
            </a:r>
            <a:endParaRPr sz="1000">
              <a:solidFill>
                <a:srgbClr val="313131"/>
              </a:solidFill>
            </a:endParaRPr>
          </a:p>
          <a:p>
            <a:pPr indent="0" lvl="0" marL="457200" rtl="0" algn="l">
              <a:lnSpc>
                <a:spcPct val="150000"/>
              </a:lnSpc>
              <a:spcBef>
                <a:spcPts val="200"/>
              </a:spcBef>
              <a:spcAft>
                <a:spcPts val="0"/>
              </a:spcAft>
              <a:buNone/>
            </a:pPr>
            <a:r>
              <a:rPr lang="zh-CN" sz="1000">
                <a:solidFill>
                  <a:srgbClr val="313131"/>
                </a:solidFill>
              </a:rPr>
              <a:t>The reason why we list transfer-calls,</a:t>
            </a:r>
            <a:endParaRPr sz="1000">
              <a:solidFill>
                <a:srgbClr val="313131"/>
              </a:solidFill>
            </a:endParaRPr>
          </a:p>
          <a:p>
            <a:pPr indent="0" lvl="0" marL="457200" rtl="0" algn="l">
              <a:lnSpc>
                <a:spcPct val="150000"/>
              </a:lnSpc>
              <a:spcBef>
                <a:spcPts val="200"/>
              </a:spcBef>
              <a:spcAft>
                <a:spcPts val="0"/>
              </a:spcAft>
              <a:buNone/>
            </a:pPr>
            <a:r>
              <a:rPr lang="zh-CN" sz="1000">
                <a:solidFill>
                  <a:srgbClr val="313131"/>
                </a:solidFill>
              </a:rPr>
              <a:t>major of security </a:t>
            </a:r>
            <a:r>
              <a:rPr lang="zh-CN" sz="1000">
                <a:solidFill>
                  <a:srgbClr val="313131"/>
                </a:solidFill>
              </a:rPr>
              <a:t>problems are related  to …</a:t>
            </a:r>
            <a:endParaRPr sz="1000">
              <a:solidFill>
                <a:srgbClr val="313131"/>
              </a:solidFill>
            </a:endParaRPr>
          </a:p>
          <a:p>
            <a:pPr indent="0" lvl="0" marL="457200" rtl="0" algn="l">
              <a:lnSpc>
                <a:spcPct val="150000"/>
              </a:lnSpc>
              <a:spcBef>
                <a:spcPts val="200"/>
              </a:spcBef>
              <a:spcAft>
                <a:spcPts val="0"/>
              </a:spcAft>
              <a:buNone/>
            </a:pPr>
            <a:r>
              <a:rPr lang="zh-CN" sz="1000">
                <a:solidFill>
                  <a:srgbClr val="313131"/>
                </a:solidFill>
              </a:rPr>
              <a:t>The data source of the first transfer is the selling price, which is calculated from the timestamp</a:t>
            </a:r>
            <a:endParaRPr sz="1000">
              <a:solidFill>
                <a:srgbClr val="313131"/>
              </a:solidFill>
            </a:endParaRPr>
          </a:p>
          <a:p>
            <a:pPr indent="0" lvl="0" marL="457200" rtl="0" algn="l">
              <a:lnSpc>
                <a:spcPct val="150000"/>
              </a:lnSpc>
              <a:spcBef>
                <a:spcPts val="200"/>
              </a:spcBef>
              <a:spcAft>
                <a:spcPts val="0"/>
              </a:spcAft>
              <a:buNone/>
            </a:pPr>
            <a:r>
              <a:rPr lang="zh-CN" sz="1000">
                <a:solidFill>
                  <a:srgbClr val="313131"/>
                </a:solidFill>
              </a:rPr>
              <a:t>For the second transfer, because the fee is calculate based on the selling price,  therefore, they share the same data source.</a:t>
            </a:r>
            <a:endParaRPr sz="1000">
              <a:solidFill>
                <a:srgbClr val="313131"/>
              </a:solidFill>
            </a:endParaRPr>
          </a:p>
          <a:p>
            <a:pPr indent="0" lvl="0" marL="457200" rtl="0" algn="l">
              <a:lnSpc>
                <a:spcPct val="150000"/>
              </a:lnSpc>
              <a:spcBef>
                <a:spcPts val="200"/>
              </a:spcBef>
              <a:spcAft>
                <a:spcPts val="0"/>
              </a:spcAft>
              <a:buNone/>
            </a:pPr>
            <a:r>
              <a:rPr lang="zh-CN" sz="1000">
                <a:solidFill>
                  <a:srgbClr val="313131"/>
                </a:solidFill>
              </a:rPr>
              <a:t>For the third transfer, the transferred amount is a constant which is independent from the selling price.</a:t>
            </a:r>
            <a:endParaRPr sz="1000">
              <a:solidFill>
                <a:srgbClr val="313131"/>
              </a:solidFill>
            </a:endParaRPr>
          </a:p>
          <a:p>
            <a:pPr indent="0" lvl="0" marL="457200" rtl="0" algn="l">
              <a:lnSpc>
                <a:spcPct val="150000"/>
              </a:lnSpc>
              <a:spcBef>
                <a:spcPts val="200"/>
              </a:spcBef>
              <a:spcAft>
                <a:spcPts val="0"/>
              </a:spcAft>
              <a:buNone/>
            </a:pPr>
            <a:r>
              <a:t/>
            </a:r>
            <a:endParaRPr sz="1000">
              <a:solidFill>
                <a:srgbClr val="313131"/>
              </a:solidFill>
            </a:endParaRPr>
          </a:p>
          <a:p>
            <a:pPr indent="0" lvl="0" marL="457200" rtl="0" algn="l">
              <a:lnSpc>
                <a:spcPct val="150000"/>
              </a:lnSpc>
              <a:spcBef>
                <a:spcPts val="200"/>
              </a:spcBef>
              <a:spcAft>
                <a:spcPts val="0"/>
              </a:spcAft>
              <a:buNone/>
            </a:pPr>
            <a:r>
              <a:rPr lang="zh-CN" sz="1000">
                <a:solidFill>
                  <a:srgbClr val="313131"/>
                </a:solidFill>
              </a:rPr>
              <a:t>built our  tool upon octopus (~LOC)</a:t>
            </a:r>
            <a:endParaRPr sz="1000">
              <a:solidFill>
                <a:srgbClr val="313131"/>
              </a:solidFill>
            </a:endParaRPr>
          </a:p>
          <a:p>
            <a:pPr indent="0" lvl="0" marL="457200" rtl="0" algn="l">
              <a:lnSpc>
                <a:spcPct val="150000"/>
              </a:lnSpc>
              <a:spcBef>
                <a:spcPts val="200"/>
              </a:spcBef>
              <a:spcAft>
                <a:spcPts val="0"/>
              </a:spcAft>
              <a:buNone/>
            </a:pPr>
            <a:r>
              <a:t/>
            </a:r>
            <a:endParaRPr sz="1000">
              <a:solidFill>
                <a:srgbClr val="313131"/>
              </a:solidFill>
            </a:endParaRPr>
          </a:p>
          <a:p>
            <a:pPr indent="0" lvl="0" marL="457200" rtl="0" algn="l">
              <a:lnSpc>
                <a:spcPct val="150000"/>
              </a:lnSpc>
              <a:spcBef>
                <a:spcPts val="200"/>
              </a:spcBef>
              <a:spcAft>
                <a:spcPts val="0"/>
              </a:spcAft>
              <a:buNone/>
            </a:pPr>
            <a:r>
              <a:t/>
            </a:r>
            <a:endParaRPr sz="1000">
              <a:solidFill>
                <a:srgbClr val="313131"/>
              </a:solidFill>
            </a:endParaRPr>
          </a:p>
          <a:p>
            <a:pPr indent="0" lvl="0" marL="457200" rtl="0" algn="l">
              <a:lnSpc>
                <a:spcPct val="150000"/>
              </a:lnSpc>
              <a:spcBef>
                <a:spcPts val="200"/>
              </a:spcBef>
              <a:spcAft>
                <a:spcPts val="0"/>
              </a:spcAft>
              <a:buNone/>
            </a:pPr>
            <a:r>
              <a:rPr lang="zh-CN" sz="1000">
                <a:solidFill>
                  <a:srgbClr val="313131"/>
                </a:solidFill>
              </a:rPr>
              <a:t>just this ftg is not enough</a:t>
            </a:r>
            <a:endParaRPr sz="1000">
              <a:solidFill>
                <a:srgbClr val="313131"/>
              </a:solidFill>
            </a:endParaRPr>
          </a:p>
          <a:p>
            <a:pPr indent="0" lvl="0" marL="457200" rtl="0" algn="l">
              <a:lnSpc>
                <a:spcPct val="150000"/>
              </a:lnSpc>
              <a:spcBef>
                <a:spcPts val="200"/>
              </a:spcBef>
              <a:spcAft>
                <a:spcPts val="0"/>
              </a:spcAft>
              <a:buNone/>
            </a:pPr>
            <a:r>
              <a:rPr lang="zh-CN" sz="1000">
                <a:solidFill>
                  <a:srgbClr val="313131"/>
                </a:solidFill>
              </a:rPr>
              <a:t>data source matters</a:t>
            </a:r>
            <a:endParaRPr sz="1000">
              <a:solidFill>
                <a:srgbClr val="313131"/>
              </a:solidFill>
            </a:endParaRPr>
          </a:p>
          <a:p>
            <a:pPr indent="0" lvl="0" marL="457200" rtl="0" algn="l">
              <a:lnSpc>
                <a:spcPct val="150000"/>
              </a:lnSpc>
              <a:spcBef>
                <a:spcPts val="200"/>
              </a:spcBef>
              <a:spcAft>
                <a:spcPts val="0"/>
              </a:spcAft>
              <a:buNone/>
            </a:pPr>
            <a:r>
              <a:t/>
            </a:r>
            <a:endParaRPr sz="1000">
              <a:solidFill>
                <a:srgbClr val="313131"/>
              </a:solidFill>
            </a:endParaRPr>
          </a:p>
          <a:p>
            <a:pPr indent="0" lvl="0" marL="457200" rtl="0" algn="l">
              <a:lnSpc>
                <a:spcPct val="150000"/>
              </a:lnSpc>
              <a:spcBef>
                <a:spcPts val="200"/>
              </a:spcBef>
              <a:spcAft>
                <a:spcPts val="0"/>
              </a:spcAft>
              <a:buNone/>
            </a:pPr>
            <a:r>
              <a:rPr lang="zh-CN" sz="1000">
                <a:solidFill>
                  <a:srgbClr val="313131"/>
                </a:solidFill>
              </a:rPr>
              <a:t>change animation step by step</a:t>
            </a:r>
            <a:endParaRPr sz="1000">
              <a:solidFill>
                <a:srgbClr val="313131"/>
              </a:solidFill>
            </a:endParaRPr>
          </a:p>
          <a:p>
            <a:pPr indent="0" lvl="0" marL="457200" rtl="0" algn="l">
              <a:lnSpc>
                <a:spcPct val="150000"/>
              </a:lnSpc>
              <a:spcBef>
                <a:spcPts val="200"/>
              </a:spcBef>
              <a:spcAft>
                <a:spcPts val="0"/>
              </a:spcAft>
              <a:buNone/>
            </a:pPr>
            <a:r>
              <a:t/>
            </a:r>
            <a:endParaRPr sz="1000">
              <a:solidFill>
                <a:srgbClr val="313131"/>
              </a:solidFill>
            </a:endParaRPr>
          </a:p>
          <a:p>
            <a:pPr indent="0" lvl="0" marL="457200" rtl="0" algn="l">
              <a:lnSpc>
                <a:spcPct val="150000"/>
              </a:lnSpc>
              <a:spcBef>
                <a:spcPts val="200"/>
              </a:spcBef>
              <a:spcAft>
                <a:spcPts val="0"/>
              </a:spcAft>
              <a:buNone/>
            </a:pPr>
            <a:r>
              <a:rPr lang="zh-CN" sz="1000">
                <a:solidFill>
                  <a:srgbClr val="313131"/>
                </a:solidFill>
              </a:rPr>
              <a:t>after three transfers, security-centric</a:t>
            </a:r>
            <a:endParaRPr sz="1000">
              <a:solidFill>
                <a:srgbClr val="313131"/>
              </a:solidFill>
            </a:endParaRPr>
          </a:p>
          <a:p>
            <a:pPr indent="0" lvl="0" marL="457200" rtl="0" algn="l">
              <a:lnSpc>
                <a:spcPct val="150000"/>
              </a:lnSpc>
              <a:spcBef>
                <a:spcPts val="200"/>
              </a:spcBef>
              <a:spcAft>
                <a:spcPts val="0"/>
              </a:spcAft>
              <a:buNone/>
            </a:pPr>
            <a:r>
              <a:rPr lang="zh-CN" sz="1000">
                <a:solidFill>
                  <a:srgbClr val="313131"/>
                </a:solidFill>
              </a:rPr>
              <a:t>control-flow first, then dataflow</a:t>
            </a:r>
            <a:endParaRPr sz="1000">
              <a:solidFill>
                <a:srgbClr val="313131"/>
              </a:solidFill>
            </a:endParaRPr>
          </a:p>
          <a:p>
            <a:pPr indent="0" lvl="0" marL="457200" rtl="0" algn="l">
              <a:lnSpc>
                <a:spcPct val="150000"/>
              </a:lnSpc>
              <a:spcBef>
                <a:spcPts val="200"/>
              </a:spcBef>
              <a:spcAft>
                <a:spcPts val="0"/>
              </a:spcAft>
              <a:buNone/>
            </a:pPr>
            <a:r>
              <a:t/>
            </a:r>
            <a:endParaRPr sz="1000">
              <a:solidFill>
                <a:srgbClr val="313131"/>
              </a:solidFill>
            </a:endParaRPr>
          </a:p>
          <a:p>
            <a:pPr indent="0" lvl="0" marL="457200" rtl="0" algn="l">
              <a:lnSpc>
                <a:spcPct val="150000"/>
              </a:lnSpc>
              <a:spcBef>
                <a:spcPts val="200"/>
              </a:spcBef>
              <a:spcAft>
                <a:spcPts val="0"/>
              </a:spcAft>
              <a:buNone/>
            </a:pPr>
            <a:r>
              <a:t/>
            </a:r>
            <a:endParaRPr sz="1000">
              <a:solidFill>
                <a:srgbClr val="313131"/>
              </a:solidFill>
            </a:endParaRPr>
          </a:p>
          <a:p>
            <a:pPr indent="0" lvl="0" marL="457200" rtl="0" algn="l">
              <a:lnSpc>
                <a:spcPct val="150000"/>
              </a:lnSpc>
              <a:spcBef>
                <a:spcPts val="200"/>
              </a:spcBef>
              <a:spcAft>
                <a:spcPts val="0"/>
              </a:spcAft>
              <a:buNone/>
            </a:pPr>
            <a:r>
              <a:rPr lang="zh-CN" sz="1000">
                <a:solidFill>
                  <a:srgbClr val="313131"/>
                </a:solidFill>
              </a:rPr>
              <a:t>ICON put to end </a:t>
            </a:r>
            <a:endParaRPr sz="1000">
              <a:solidFill>
                <a:srgbClr val="313131"/>
              </a:solidFill>
            </a:endParaRPr>
          </a:p>
          <a:p>
            <a:pPr indent="0" lvl="0" marL="457200" rtl="0" algn="l">
              <a:lnSpc>
                <a:spcPct val="150000"/>
              </a:lnSpc>
              <a:spcBef>
                <a:spcPts val="200"/>
              </a:spcBef>
              <a:spcAft>
                <a:spcPts val="0"/>
              </a:spcAft>
              <a:buNone/>
            </a:pPr>
            <a:r>
              <a:t/>
            </a:r>
            <a:endParaRPr sz="1000">
              <a:solidFill>
                <a:srgbClr val="313131"/>
              </a:solidFill>
            </a:endParaRPr>
          </a:p>
          <a:p>
            <a:pPr indent="0" lvl="0" marL="457200" rtl="0" algn="l">
              <a:lnSpc>
                <a:spcPct val="150000"/>
              </a:lnSpc>
              <a:spcBef>
                <a:spcPts val="200"/>
              </a:spcBef>
              <a:spcAft>
                <a:spcPts val="0"/>
              </a:spcAft>
              <a:buNone/>
            </a:pPr>
            <a:r>
              <a:rPr lang="zh-CN" sz="1000">
                <a:solidFill>
                  <a:srgbClr val="313131"/>
                </a:solidFill>
              </a:rPr>
              <a:t>Pay to buy (5eth) user-&gt;seller</a:t>
            </a:r>
            <a:endParaRPr sz="1000">
              <a:solidFill>
                <a:srgbClr val="313131"/>
              </a:solidFill>
            </a:endParaRPr>
          </a:p>
          <a:p>
            <a:pPr indent="0" lvl="0" marL="0" rtl="0" algn="l">
              <a:lnSpc>
                <a:spcPct val="150000"/>
              </a:lnSpc>
              <a:spcBef>
                <a:spcPts val="200"/>
              </a:spcBef>
              <a:spcAft>
                <a:spcPts val="0"/>
              </a:spcAft>
              <a:buNone/>
            </a:pPr>
            <a:r>
              <a:rPr lang="zh-CN" sz="1000">
                <a:solidFill>
                  <a:srgbClr val="313131"/>
                </a:solidFill>
              </a:rPr>
              <a:t>	Pay fee (5* 0.00 xxx= 0.01 eth) user -&gt; fee </a:t>
            </a:r>
            <a:r>
              <a:rPr lang="zh-CN" sz="1000">
                <a:solidFill>
                  <a:srgbClr val="313131"/>
                </a:solidFill>
              </a:rPr>
              <a:t>recipient</a:t>
            </a:r>
            <a:endParaRPr sz="1000">
              <a:solidFill>
                <a:srgbClr val="313131"/>
              </a:solidFill>
            </a:endParaRPr>
          </a:p>
          <a:p>
            <a:pPr indent="0" lvl="0" marL="0" rtl="0" algn="l">
              <a:lnSpc>
                <a:spcPct val="150000"/>
              </a:lnSpc>
              <a:spcBef>
                <a:spcPts val="200"/>
              </a:spcBef>
              <a:spcAft>
                <a:spcPts val="0"/>
              </a:spcAft>
              <a:buNone/>
            </a:pPr>
            <a:r>
              <a:rPr lang="zh-CN" sz="1000">
                <a:solidFill>
                  <a:srgbClr val="313131"/>
                </a:solidFill>
              </a:rPr>
              <a:t>	malicious (10 eth) user -&gt; attacker</a:t>
            </a:r>
            <a:endParaRPr sz="1000">
              <a:solidFill>
                <a:srgbClr val="313131"/>
              </a:solidFill>
            </a:endParaRPr>
          </a:p>
          <a:p>
            <a:pPr indent="0" lvl="0" marL="0" rtl="0" algn="l">
              <a:lnSpc>
                <a:spcPct val="150000"/>
              </a:lnSpc>
              <a:spcBef>
                <a:spcPts val="200"/>
              </a:spcBef>
              <a:spcAft>
                <a:spcPts val="0"/>
              </a:spcAft>
              <a:buNone/>
            </a:pPr>
            <a:r>
              <a:rPr lang="zh-CN" sz="1000">
                <a:solidFill>
                  <a:srgbClr val="313131"/>
                </a:solidFill>
              </a:rPr>
              <a:t>   first amount </a:t>
            </a:r>
            <a:endParaRPr sz="1000">
              <a:solidFill>
                <a:srgbClr val="313131"/>
              </a:solidFill>
            </a:endParaRPr>
          </a:p>
          <a:p>
            <a:pPr indent="0" lvl="0" marL="0" rtl="0" algn="l">
              <a:lnSpc>
                <a:spcPct val="150000"/>
              </a:lnSpc>
              <a:spcBef>
                <a:spcPts val="200"/>
              </a:spcBef>
              <a:spcAft>
                <a:spcPts val="0"/>
              </a:spcAft>
              <a:buNone/>
            </a:pPr>
            <a:r>
              <a:rPr lang="zh-CN" sz="1000">
                <a:solidFill>
                  <a:srgbClr val="313131"/>
                </a:solidFill>
              </a:rPr>
              <a:t>in graph highlight the ether</a:t>
            </a:r>
            <a:endParaRPr sz="1000">
              <a:solidFill>
                <a:srgbClr val="313131"/>
              </a:solidFill>
            </a:endParaRPr>
          </a:p>
          <a:p>
            <a:pPr indent="0" lvl="0" marL="0" rtl="0" algn="l">
              <a:lnSpc>
                <a:spcPct val="150000"/>
              </a:lnSpc>
              <a:spcBef>
                <a:spcPts val="200"/>
              </a:spcBef>
              <a:spcAft>
                <a:spcPts val="0"/>
              </a:spcAft>
              <a:buNone/>
            </a:pPr>
            <a:r>
              <a:t/>
            </a:r>
            <a:endParaRPr sz="1000">
              <a:solidFill>
                <a:srgbClr val="313131"/>
              </a:solidFill>
            </a:endParaRPr>
          </a:p>
          <a:p>
            <a:pPr indent="0" lvl="0" marL="0" rtl="0" algn="l">
              <a:lnSpc>
                <a:spcPct val="150000"/>
              </a:lnSpc>
              <a:spcBef>
                <a:spcPts val="200"/>
              </a:spcBef>
              <a:spcAft>
                <a:spcPts val="0"/>
              </a:spcAft>
              <a:buNone/>
            </a:pPr>
            <a:r>
              <a:rPr lang="zh-CN" sz="1000">
                <a:solidFill>
                  <a:srgbClr val="313131"/>
                </a:solidFill>
              </a:rPr>
              <a:t>To begin with, explain why we list transfers, transfer matters. -&gt; security centric</a:t>
            </a:r>
            <a:endParaRPr sz="1000">
              <a:solidFill>
                <a:srgbClr val="313131"/>
              </a:solidFill>
            </a:endParaRPr>
          </a:p>
          <a:p>
            <a:pPr indent="0" lvl="0" marL="0" rtl="0" algn="l">
              <a:lnSpc>
                <a:spcPct val="150000"/>
              </a:lnSpc>
              <a:spcBef>
                <a:spcPts val="200"/>
              </a:spcBef>
              <a:spcAft>
                <a:spcPts val="0"/>
              </a:spcAft>
              <a:buNone/>
            </a:pPr>
            <a:r>
              <a:rPr lang="zh-CN" sz="1000">
                <a:solidFill>
                  <a:srgbClr val="313131"/>
                </a:solidFill>
              </a:rPr>
              <a:t>First 2 transfers share public source -&gt; context </a:t>
            </a:r>
            <a:endParaRPr sz="1000">
              <a:solidFill>
                <a:srgbClr val="313131"/>
              </a:solidFill>
            </a:endParaRPr>
          </a:p>
          <a:p>
            <a:pPr indent="0" lvl="0" marL="0" rtl="0" algn="l">
              <a:lnSpc>
                <a:spcPct val="150000"/>
              </a:lnSpc>
              <a:spcBef>
                <a:spcPts val="200"/>
              </a:spcBef>
              <a:spcAft>
                <a:spcPts val="0"/>
              </a:spcAft>
              <a:buNone/>
            </a:pPr>
            <a:r>
              <a:rPr lang="zh-CN" sz="1000">
                <a:solidFill>
                  <a:srgbClr val="313131"/>
                </a:solidFill>
              </a:rPr>
              <a:t>  </a:t>
            </a:r>
            <a:endParaRPr sz="1000">
              <a:solidFill>
                <a:srgbClr val="313131"/>
              </a:solidFill>
            </a:endParaRPr>
          </a:p>
          <a:p>
            <a:pPr indent="0" lvl="0" marL="457200" rtl="0" algn="l">
              <a:lnSpc>
                <a:spcPct val="150000"/>
              </a:lnSpc>
              <a:spcBef>
                <a:spcPts val="200"/>
              </a:spcBef>
              <a:spcAft>
                <a:spcPts val="0"/>
              </a:spcAft>
              <a:buNone/>
            </a:pPr>
            <a:r>
              <a:rPr lang="zh-CN" sz="1000">
                <a:solidFill>
                  <a:srgbClr val="313131"/>
                </a:solidFill>
              </a:rPr>
              <a:t>amount transfer, fee transfer</a:t>
            </a:r>
            <a:endParaRPr sz="1000">
              <a:solidFill>
                <a:srgbClr val="313131"/>
              </a:solidFill>
            </a:endParaRPr>
          </a:p>
          <a:p>
            <a:pPr indent="0" lvl="0" marL="457200" rtl="0" algn="l">
              <a:lnSpc>
                <a:spcPct val="150000"/>
              </a:lnSpc>
              <a:spcBef>
                <a:spcPts val="200"/>
              </a:spcBef>
              <a:spcAft>
                <a:spcPts val="0"/>
              </a:spcAft>
              <a:buNone/>
            </a:pPr>
            <a:r>
              <a:rPr lang="zh-CN" sz="1000">
                <a:solidFill>
                  <a:srgbClr val="313131"/>
                </a:solidFill>
              </a:rPr>
              <a:t>new graph representation. Funds transfer, pay the fee ()</a:t>
            </a:r>
            <a:endParaRPr sz="1000">
              <a:solidFill>
                <a:srgbClr val="313131"/>
              </a:solidFill>
            </a:endParaRPr>
          </a:p>
          <a:p>
            <a:pPr indent="0" lvl="0" marL="457200" rtl="0" algn="l">
              <a:lnSpc>
                <a:spcPct val="150000"/>
              </a:lnSpc>
              <a:spcBef>
                <a:spcPts val="200"/>
              </a:spcBef>
              <a:spcAft>
                <a:spcPts val="0"/>
              </a:spcAft>
              <a:buNone/>
            </a:pPr>
            <a:r>
              <a:rPr lang="zh-CN" sz="1000">
                <a:solidFill>
                  <a:srgbClr val="313131"/>
                </a:solidFill>
              </a:rPr>
              <a:t>draw a picture for code, e.g. calculation and transfer…  </a:t>
            </a:r>
            <a:endParaRPr sz="1000">
              <a:solidFill>
                <a:srgbClr val="313131"/>
              </a:solidFill>
            </a:endParaRPr>
          </a:p>
          <a:p>
            <a:pPr indent="0" lvl="0" marL="457200" rtl="0" algn="l">
              <a:lnSpc>
                <a:spcPct val="150000"/>
              </a:lnSpc>
              <a:spcBef>
                <a:spcPts val="200"/>
              </a:spcBef>
              <a:spcAft>
                <a:spcPts val="0"/>
              </a:spcAft>
              <a:buNone/>
            </a:pPr>
            <a:r>
              <a:rPr lang="zh-CN" sz="1000">
                <a:solidFill>
                  <a:srgbClr val="313131"/>
                </a:solidFill>
              </a:rPr>
              <a:t>animation, list one as an example(</a:t>
            </a:r>
            <a:r>
              <a:rPr lang="zh-CN" sz="1000">
                <a:solidFill>
                  <a:srgbClr val="313131"/>
                </a:solidFill>
              </a:rPr>
              <a:t>data-source</a:t>
            </a:r>
            <a:r>
              <a:rPr lang="zh-CN" sz="1000">
                <a:solidFill>
                  <a:srgbClr val="313131"/>
                </a:solidFill>
              </a:rPr>
              <a:t>), dataflow first, reveal all sources, and then finally control-flow</a:t>
            </a:r>
            <a:endParaRPr sz="1000">
              <a:solidFill>
                <a:srgbClr val="313131"/>
              </a:solidFill>
            </a:endParaRPr>
          </a:p>
          <a:p>
            <a:pPr indent="0" lvl="0" marL="457200" rtl="0" algn="l">
              <a:lnSpc>
                <a:spcPct val="150000"/>
              </a:lnSpc>
              <a:spcBef>
                <a:spcPts val="200"/>
              </a:spcBef>
              <a:spcAft>
                <a:spcPts val="0"/>
              </a:spcAft>
              <a:buNone/>
            </a:pPr>
            <a:r>
              <a:rPr lang="zh-CN" sz="1000">
                <a:solidFill>
                  <a:srgbClr val="313131"/>
                </a:solidFill>
              </a:rPr>
              <a:t>The graph can reveal normal transfer and malicious transfer, e.g. constant address, amount; should have data-dependency with previous amount.</a:t>
            </a:r>
            <a:endParaRPr sz="1000">
              <a:solidFill>
                <a:srgbClr val="313131"/>
              </a:solidFill>
            </a:endParaRPr>
          </a:p>
          <a:p>
            <a:pPr indent="-228600" lvl="0" marL="457200" marR="0" rtl="0" algn="l">
              <a:lnSpc>
                <a:spcPct val="100000"/>
              </a:lnSpc>
              <a:spcBef>
                <a:spcPts val="200"/>
              </a:spcBef>
              <a:spcAft>
                <a:spcPts val="0"/>
              </a:spcAft>
              <a:buSzPts val="1400"/>
              <a:buNone/>
            </a:pPr>
            <a:r>
              <a:rPr lang="zh-CN"/>
              <a:t>This is an example of funds transfer graph directly from the bytecode. There are three funds transfers, involving calculating the fee, transfer funds and interest, and a transfer of malicious hidden fee.</a:t>
            </a:r>
            <a:endParaRPr/>
          </a:p>
        </p:txBody>
      </p:sp>
      <p:sp>
        <p:nvSpPr>
          <p:cNvPr id="222" name="Google Shape;222;g2292a2eaa75_2_1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292a2eaa75_2_1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g2292a2eaa75_2_1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zh-CN"/>
              <a:t>The key challenge is how to </a:t>
            </a:r>
            <a:r>
              <a:rPr lang="zh-CN">
                <a:solidFill>
                  <a:schemeClr val="dk1"/>
                </a:solidFill>
              </a:rPr>
              <a:t>identify security conditions, to understand that, let’s see some examples.</a:t>
            </a:r>
            <a:endParaRPr>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lang="zh-CN">
                <a:solidFill>
                  <a:schemeClr val="dk1"/>
                </a:solidFill>
              </a:rPr>
              <a:t>How we identify ss conditions is a node classification problem, to solve it, we feed these features into our custom GCN model to…</a:t>
            </a:r>
            <a:endParaRPr>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a:p>
          <a:p>
            <a:pPr indent="-298450" lvl="0" marL="457200" marR="0" rtl="0" algn="l">
              <a:lnSpc>
                <a:spcPct val="100000"/>
              </a:lnSpc>
              <a:spcBef>
                <a:spcPts val="0"/>
              </a:spcBef>
              <a:spcAft>
                <a:spcPts val="0"/>
              </a:spcAft>
              <a:buSzPts val="1100"/>
              <a:buAutoNum type="arabicPeriod"/>
            </a:pPr>
            <a:r>
              <a:rPr lang="zh-CN"/>
              <a:t>example (a), </a:t>
            </a:r>
            <a:r>
              <a:rPr lang="zh-CN"/>
              <a:t>benign</a:t>
            </a:r>
            <a:r>
              <a:rPr lang="zh-CN"/>
              <a:t> contracts calculating selling price based on the condition. In one branch, it uses addition, in another uses subtraction.</a:t>
            </a:r>
            <a:endParaRPr/>
          </a:p>
          <a:p>
            <a:pPr indent="-228600" lvl="0" marL="457200" marR="0" rtl="0" algn="l">
              <a:lnSpc>
                <a:spcPct val="100000"/>
              </a:lnSpc>
              <a:spcBef>
                <a:spcPts val="0"/>
              </a:spcBef>
              <a:spcAft>
                <a:spcPts val="0"/>
              </a:spcAft>
              <a:buClr>
                <a:srgbClr val="000000"/>
              </a:buClr>
              <a:buSzPts val="1400"/>
              <a:buFont typeface="Arial"/>
              <a:buNone/>
            </a:pPr>
            <a:r>
              <a:rPr lang="zh-CN"/>
              <a:t>because both branches achieve the same goal, they are balanced.</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98450" lvl="0" marL="457200" marR="0" rtl="0" algn="l">
              <a:lnSpc>
                <a:spcPct val="100000"/>
              </a:lnSpc>
              <a:spcBef>
                <a:spcPts val="0"/>
              </a:spcBef>
              <a:spcAft>
                <a:spcPts val="0"/>
              </a:spcAft>
              <a:buSzPts val="1100"/>
              <a:buAutoNum type="arabicPeriod"/>
            </a:pPr>
            <a:r>
              <a:rPr lang="zh-CN"/>
              <a:t>On the other hands, in a logic bomb case, the condition is to check whether whether if reaches a certain time. If the condition is met….</a:t>
            </a:r>
            <a:endParaRPr/>
          </a:p>
          <a:p>
            <a:pPr indent="-228600" lvl="0" marL="457200" marR="0" rtl="0" algn="l">
              <a:lnSpc>
                <a:spcPct val="100000"/>
              </a:lnSpc>
              <a:spcBef>
                <a:spcPts val="0"/>
              </a:spcBef>
              <a:spcAft>
                <a:spcPts val="0"/>
              </a:spcAft>
              <a:buClr>
                <a:srgbClr val="000000"/>
              </a:buClr>
              <a:buSzPts val="1400"/>
              <a:buFont typeface="Arial"/>
              <a:buNone/>
            </a:pPr>
            <a:r>
              <a:rPr lang="zh-CN"/>
              <a:t>Because of that, the two branches are unbalanced.</a:t>
            </a:r>
            <a:endParaRPr/>
          </a:p>
          <a:p>
            <a:pPr indent="-228600" lvl="0" marL="457200" marR="0" rtl="0" algn="l">
              <a:lnSpc>
                <a:spcPct val="100000"/>
              </a:lnSpc>
              <a:spcBef>
                <a:spcPts val="0"/>
              </a:spcBef>
              <a:spcAft>
                <a:spcPts val="0"/>
              </a:spcAft>
              <a:buClr>
                <a:srgbClr val="000000"/>
              </a:buClr>
              <a:buSzPts val="1400"/>
              <a:buFont typeface="Arial"/>
              <a:buNone/>
            </a:pPr>
            <a:r>
              <a:rPr lang="zh-CN"/>
              <a:t>Therefore, we believe that whether two branches are balanced is an important feature to identify ss conditions.</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marR="0" rtl="0" algn="l">
              <a:lnSpc>
                <a:spcPct val="100000"/>
              </a:lnSpc>
              <a:spcBef>
                <a:spcPts val="0"/>
              </a:spcBef>
              <a:spcAft>
                <a:spcPts val="0"/>
              </a:spcAft>
              <a:buClr>
                <a:srgbClr val="000000"/>
              </a:buClr>
              <a:buSzPts val="1400"/>
              <a:buFont typeface="Arial"/>
              <a:buNone/>
            </a:pPr>
            <a:r>
              <a:rPr lang="zh-CN"/>
              <a:t>However, just looking at whether two branches is not enough. Because normal condition check may also have unbalanced branches.</a:t>
            </a:r>
            <a:endParaRPr/>
          </a:p>
          <a:p>
            <a:pPr indent="-228600" lvl="0" marL="457200" marR="0" rtl="0" algn="l">
              <a:lnSpc>
                <a:spcPct val="100000"/>
              </a:lnSpc>
              <a:spcBef>
                <a:spcPts val="0"/>
              </a:spcBef>
              <a:spcAft>
                <a:spcPts val="0"/>
              </a:spcAft>
              <a:buClr>
                <a:srgbClr val="000000"/>
              </a:buClr>
              <a:buSzPts val="1400"/>
              <a:buFont typeface="Arial"/>
              <a:buNone/>
            </a:pPr>
            <a:r>
              <a:rPr lang="zh-CN"/>
              <a:t>input validation, if the condition is met, it reverts.</a:t>
            </a:r>
            <a:endParaRPr/>
          </a:p>
          <a:p>
            <a:pPr indent="-228600" lvl="0" marL="457200" marR="0" rtl="0" algn="l">
              <a:lnSpc>
                <a:spcPct val="100000"/>
              </a:lnSpc>
              <a:spcBef>
                <a:spcPts val="0"/>
              </a:spcBef>
              <a:spcAft>
                <a:spcPts val="0"/>
              </a:spcAft>
              <a:buClr>
                <a:srgbClr val="000000"/>
              </a:buClr>
              <a:buSzPts val="1400"/>
              <a:buFont typeface="Arial"/>
              <a:buNone/>
            </a:pPr>
            <a:r>
              <a:rPr lang="zh-CN"/>
              <a:t>Otherwise, it can performal normal action.</a:t>
            </a:r>
            <a:endParaRPr/>
          </a:p>
          <a:p>
            <a:pPr indent="-228600" lvl="0" marL="457200" marR="0" rtl="0" algn="l">
              <a:lnSpc>
                <a:spcPct val="100000"/>
              </a:lnSpc>
              <a:spcBef>
                <a:spcPts val="0"/>
              </a:spcBef>
              <a:spcAft>
                <a:spcPts val="0"/>
              </a:spcAft>
              <a:buClr>
                <a:srgbClr val="000000"/>
              </a:buClr>
              <a:buSzPts val="1400"/>
              <a:buFont typeface="Arial"/>
              <a:buNone/>
            </a:pPr>
            <a:r>
              <a:rPr lang="zh-CN"/>
              <a:t>Therefore, their two branches are unbalanced.</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0" lvl="0" marL="228600" marR="0" rtl="0" algn="l">
              <a:lnSpc>
                <a:spcPct val="100000"/>
              </a:lnSpc>
              <a:spcBef>
                <a:spcPts val="0"/>
              </a:spcBef>
              <a:spcAft>
                <a:spcPts val="0"/>
              </a:spcAft>
              <a:buClr>
                <a:srgbClr val="000000"/>
              </a:buClr>
              <a:buSzPts val="1400"/>
              <a:buFont typeface="Arial"/>
              <a:buNone/>
            </a:pPr>
            <a:r>
              <a:rPr lang="zh-CN"/>
              <a:t>The only difference between 2nd and 3rd case is the action that performed on the short path. -&gt; highlight revert()</a:t>
            </a:r>
            <a:endParaRPr/>
          </a:p>
          <a:p>
            <a:pPr indent="0" lvl="0" marL="22860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rPr lang="zh-CN"/>
              <a:t>Then we model this problem as a node classfication problem, and feed this features into a GCN model, which can therefore automatically identify ss conditions.</a:t>
            </a:r>
            <a:endParaRPr/>
          </a:p>
          <a:p>
            <a:pPr indent="0" lvl="0" marL="0" marR="0" rtl="0" algn="l">
              <a:lnSpc>
                <a:spcPct val="100000"/>
              </a:lnSpc>
              <a:spcBef>
                <a:spcPts val="0"/>
              </a:spcBef>
              <a:spcAft>
                <a:spcPts val="0"/>
              </a:spcAft>
              <a:buClr>
                <a:srgbClr val="000000"/>
              </a:buClr>
              <a:buSzPts val="1400"/>
              <a:buFont typeface="Arial"/>
              <a:buNone/>
            </a:pPr>
            <a:r>
              <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marR="0" rtl="0" algn="l">
              <a:lnSpc>
                <a:spcPct val="100000"/>
              </a:lnSpc>
              <a:spcBef>
                <a:spcPts val="0"/>
              </a:spcBef>
              <a:spcAft>
                <a:spcPts val="0"/>
              </a:spcAft>
              <a:buClr>
                <a:srgbClr val="000000"/>
              </a:buClr>
              <a:buSzPts val="1400"/>
              <a:buFont typeface="Arial"/>
              <a:buNone/>
            </a:pPr>
            <a:r>
              <a:rPr lang="zh-CN"/>
              <a:t>Both of the branches are used to perform same behavior, just details are different. In this case, one behavior performs add, another one performs sub.</a:t>
            </a:r>
            <a:endParaRPr/>
          </a:p>
          <a:p>
            <a:pPr indent="-228600" lvl="0" marL="457200" marR="0" rtl="0" algn="l">
              <a:lnSpc>
                <a:spcPct val="100000"/>
              </a:lnSpc>
              <a:spcBef>
                <a:spcPts val="0"/>
              </a:spcBef>
              <a:spcAft>
                <a:spcPts val="0"/>
              </a:spcAft>
              <a:buClr>
                <a:srgbClr val="000000"/>
              </a:buClr>
              <a:buSzPts val="1400"/>
              <a:buFont typeface="Arial"/>
              <a:buNone/>
            </a:pPr>
            <a:r>
              <a:rPr lang="zh-CN"/>
              <a:t>This is the time bomb, checks the timestamp, if it meets, the smart contract performs self-destruct, otherwise, it performs normal behavior.</a:t>
            </a:r>
            <a:endParaRPr/>
          </a:p>
          <a:p>
            <a:pPr indent="-228600" lvl="0" marL="457200" marR="0" rtl="0" algn="l">
              <a:lnSpc>
                <a:spcPct val="100000"/>
              </a:lnSpc>
              <a:spcBef>
                <a:spcPts val="0"/>
              </a:spcBef>
              <a:spcAft>
                <a:spcPts val="0"/>
              </a:spcAft>
              <a:buClr>
                <a:srgbClr val="000000"/>
              </a:buClr>
              <a:buSzPts val="1400"/>
              <a:buFont typeface="Arial"/>
              <a:buNone/>
            </a:pPr>
            <a:r>
              <a:rPr lang="zh-CN"/>
              <a:t>Therefore, its two branches are not balanced.</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marR="0" rtl="0" algn="l">
              <a:lnSpc>
                <a:spcPct val="100000"/>
              </a:lnSpc>
              <a:spcBef>
                <a:spcPts val="0"/>
              </a:spcBef>
              <a:spcAft>
                <a:spcPts val="0"/>
              </a:spcAft>
              <a:buClr>
                <a:srgbClr val="000000"/>
              </a:buClr>
              <a:buSzPts val="1400"/>
              <a:buFont typeface="Arial"/>
              <a:buNone/>
            </a:pPr>
            <a:r>
              <a:rPr lang="zh-CN"/>
              <a:t>It is a node classfication problem, and we use GCN</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marR="0" rtl="0" algn="l">
              <a:lnSpc>
                <a:spcPct val="100000"/>
              </a:lnSpc>
              <a:spcBef>
                <a:spcPts val="0"/>
              </a:spcBef>
              <a:spcAft>
                <a:spcPts val="0"/>
              </a:spcAft>
              <a:buClr>
                <a:srgbClr val="000000"/>
              </a:buClr>
              <a:buSzPts val="1400"/>
              <a:buFont typeface="Arial"/>
              <a:buNone/>
            </a:pPr>
            <a:r>
              <a:rPr lang="zh-CN"/>
              <a:t>Based on the </a:t>
            </a:r>
            <a:r>
              <a:rPr lang="zh-CN"/>
              <a:t>comparisons</a:t>
            </a:r>
            <a:r>
              <a:rPr lang="zh-CN"/>
              <a:t>, whether the two branches are balanced is an important judgement for the ss condition.</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marR="0" rtl="0" algn="l">
              <a:lnSpc>
                <a:spcPct val="100000"/>
              </a:lnSpc>
              <a:spcBef>
                <a:spcPts val="0"/>
              </a:spcBef>
              <a:spcAft>
                <a:spcPts val="0"/>
              </a:spcAft>
              <a:buClr>
                <a:srgbClr val="000000"/>
              </a:buClr>
              <a:buSzPts val="1400"/>
              <a:buFont typeface="Arial"/>
              <a:buNone/>
            </a:pPr>
            <a:r>
              <a:rPr lang="zh-CN"/>
              <a:t>x √ after (a) (b)</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marR="0" rtl="0" algn="l">
              <a:lnSpc>
                <a:spcPct val="100000"/>
              </a:lnSpc>
              <a:spcBef>
                <a:spcPts val="0"/>
              </a:spcBef>
              <a:spcAft>
                <a:spcPts val="0"/>
              </a:spcAft>
              <a:buClr>
                <a:srgbClr val="000000"/>
              </a:buClr>
              <a:buSzPts val="1400"/>
              <a:buFont typeface="Arial"/>
              <a:buNone/>
            </a:pPr>
            <a:r>
              <a:rPr lang="zh-CN"/>
              <a:t>add bullet “GCN, library used”</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marR="0" rtl="0" algn="l">
              <a:lnSpc>
                <a:spcPct val="100000"/>
              </a:lnSpc>
              <a:spcBef>
                <a:spcPts val="0"/>
              </a:spcBef>
              <a:spcAft>
                <a:spcPts val="0"/>
              </a:spcAft>
              <a:buClr>
                <a:srgbClr val="000000"/>
              </a:buClr>
              <a:buSzPts val="1400"/>
              <a:buFont typeface="Arial"/>
              <a:buNone/>
            </a:pPr>
            <a:r>
              <a:rPr lang="zh-CN"/>
              <a:t>highlight conditions</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marR="0" rtl="0" algn="l">
              <a:lnSpc>
                <a:spcPct val="100000"/>
              </a:lnSpc>
              <a:spcBef>
                <a:spcPts val="0"/>
              </a:spcBef>
              <a:spcAft>
                <a:spcPts val="0"/>
              </a:spcAft>
              <a:buClr>
                <a:srgbClr val="000000"/>
              </a:buClr>
              <a:buSzPts val="1400"/>
              <a:buFont typeface="Arial"/>
              <a:buNone/>
            </a:pPr>
            <a:r>
              <a:rPr lang="zh-CN"/>
              <a:t>to make it readable, add context, security-centric conditions.</a:t>
            </a:r>
            <a:endParaRPr/>
          </a:p>
          <a:p>
            <a:pPr indent="-228600" lvl="0" marL="457200" marR="0" rtl="0" algn="l">
              <a:lnSpc>
                <a:spcPct val="100000"/>
              </a:lnSpc>
              <a:spcBef>
                <a:spcPts val="0"/>
              </a:spcBef>
              <a:spcAft>
                <a:spcPts val="0"/>
              </a:spcAft>
              <a:buClr>
                <a:srgbClr val="000000"/>
              </a:buClr>
              <a:buSzPts val="1400"/>
              <a:buFont typeface="Arial"/>
              <a:buNone/>
            </a:pPr>
            <a:r>
              <a:rPr lang="zh-CN"/>
              <a:t>GCN, 3 conditions: (1) balanced (2) context (3)</a:t>
            </a:r>
            <a:endParaRPr/>
          </a:p>
          <a:p>
            <a:pPr indent="-228600" lvl="0" marL="457200" marR="0" rtl="0" algn="l">
              <a:lnSpc>
                <a:spcPct val="100000"/>
              </a:lnSpc>
              <a:spcBef>
                <a:spcPts val="0"/>
              </a:spcBef>
              <a:spcAft>
                <a:spcPts val="0"/>
              </a:spcAft>
              <a:buClr>
                <a:srgbClr val="000000"/>
              </a:buClr>
              <a:buSzPts val="1400"/>
              <a:buFont typeface="Arial"/>
              <a:buNone/>
            </a:pPr>
            <a:r>
              <a:rPr lang="zh-CN"/>
              <a:t>Add √ ×</a:t>
            </a:r>
            <a:endParaRPr/>
          </a:p>
          <a:p>
            <a:pPr indent="-228600" lvl="0" marL="457200" marR="0" rtl="0" algn="l">
              <a:lnSpc>
                <a:spcPct val="100000"/>
              </a:lnSpc>
              <a:spcBef>
                <a:spcPts val="0"/>
              </a:spcBef>
              <a:spcAft>
                <a:spcPts val="0"/>
              </a:spcAft>
              <a:buClr>
                <a:srgbClr val="000000"/>
              </a:buClr>
              <a:buSzPts val="1400"/>
              <a:buFont typeface="Arial"/>
              <a:buNone/>
            </a:pPr>
            <a:r>
              <a:rPr lang="zh-CN"/>
              <a:t>time bomb</a:t>
            </a:r>
            <a:endParaRPr/>
          </a:p>
          <a:p>
            <a:pPr indent="-228600" lvl="0" marL="457200" marR="0" rtl="0" algn="l">
              <a:lnSpc>
                <a:spcPct val="100000"/>
              </a:lnSpc>
              <a:spcBef>
                <a:spcPts val="0"/>
              </a:spcBef>
              <a:spcAft>
                <a:spcPts val="0"/>
              </a:spcAft>
              <a:buClr>
                <a:srgbClr val="000000"/>
              </a:buClr>
              <a:buSzPts val="1400"/>
              <a:buFont typeface="Arial"/>
              <a:buNone/>
            </a:pPr>
            <a:r>
              <a:rPr lang="zh-CN"/>
              <a:t>change title to “Adding security sensitive conditions”, how to define security sensitive conditions. change (a) (b) © to animation; Insights/ get the features</a:t>
            </a:r>
            <a:endParaRPr/>
          </a:p>
          <a:p>
            <a:pPr indent="-228600" lvl="0" marL="457200" marR="0" rtl="0" algn="l">
              <a:lnSpc>
                <a:spcPct val="100000"/>
              </a:lnSpc>
              <a:spcBef>
                <a:spcPts val="0"/>
              </a:spcBef>
              <a:spcAft>
                <a:spcPts val="0"/>
              </a:spcAft>
              <a:buClr>
                <a:srgbClr val="000000"/>
              </a:buClr>
              <a:buSzPts val="1400"/>
              <a:buFont typeface="Arial"/>
              <a:buNone/>
            </a:pPr>
            <a:r>
              <a:rPr lang="zh-CN"/>
              <a:t>These are three example cases for condition analysis. Normally, most of the branches in </a:t>
            </a:r>
            <a:r>
              <a:rPr lang="zh-CN"/>
              <a:t>benign</a:t>
            </a:r>
            <a:r>
              <a:rPr lang="zh-CN"/>
              <a:t> dapp can be balanced. And it is a general condition.</a:t>
            </a:r>
            <a:endParaRPr/>
          </a:p>
          <a:p>
            <a:pPr indent="-228600" lvl="0" marL="457200" marR="0" rtl="0" algn="l">
              <a:lnSpc>
                <a:spcPct val="100000"/>
              </a:lnSpc>
              <a:spcBef>
                <a:spcPts val="0"/>
              </a:spcBef>
              <a:spcAft>
                <a:spcPts val="0"/>
              </a:spcAft>
              <a:buClr>
                <a:srgbClr val="000000"/>
              </a:buClr>
              <a:buSzPts val="1400"/>
              <a:buFont typeface="Arial"/>
              <a:buNone/>
            </a:pPr>
            <a:r>
              <a:rPr lang="zh-CN"/>
              <a:t>They both calculate the price.</a:t>
            </a:r>
            <a:endParaRPr/>
          </a:p>
          <a:p>
            <a:pPr indent="-228600" lvl="0" marL="457200" marR="0" rtl="0" algn="l">
              <a:lnSpc>
                <a:spcPct val="100000"/>
              </a:lnSpc>
              <a:spcBef>
                <a:spcPts val="0"/>
              </a:spcBef>
              <a:spcAft>
                <a:spcPts val="0"/>
              </a:spcAft>
              <a:buClr>
                <a:srgbClr val="000000"/>
              </a:buClr>
              <a:buSzPts val="1400"/>
              <a:buFont typeface="Arial"/>
              <a:buNone/>
            </a:pPr>
            <a:r>
              <a:rPr lang="zh-CN"/>
              <a:t>While for malicious ones,  one of the branches can be </a:t>
            </a:r>
            <a:r>
              <a:rPr lang="zh-CN"/>
              <a:t>comparatively</a:t>
            </a:r>
            <a:r>
              <a:rPr lang="zh-CN"/>
              <a:t> short, and it contains malicious behavior. And it is a specific condition. We distinguish it between case 3, which checks user input, it is unbalanced but does not contain malicious behavior.</a:t>
            </a:r>
            <a:endParaRPr/>
          </a:p>
          <a:p>
            <a:pPr indent="0" lvl="0" marL="0" rtl="0" algn="l">
              <a:lnSpc>
                <a:spcPct val="100000"/>
              </a:lnSpc>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Clr>
                <a:schemeClr val="dk1"/>
              </a:buClr>
              <a:buSzPts val="1400"/>
              <a:buFont typeface="Arial"/>
              <a:buNone/>
            </a:pPr>
            <a:r>
              <a:t/>
            </a:r>
            <a:endParaRPr/>
          </a:p>
        </p:txBody>
      </p:sp>
      <p:sp>
        <p:nvSpPr>
          <p:cNvPr id="259" name="Google Shape;259;g2292a2eaa75_2_1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292a2eaa75_2_1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g2292a2eaa75_2_1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rPr lang="zh-CN"/>
              <a:t>link timestamp to 243, add one more slide, just one description</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rPr lang="zh-CN"/>
              <a:t>we still use this example to show.. The key challenge is how to convert low-level information to NL</a:t>
            </a:r>
            <a:endParaRPr/>
          </a:p>
          <a:p>
            <a:pPr indent="0" lvl="0" marL="0" rtl="0" algn="l">
              <a:lnSpc>
                <a:spcPct val="100000"/>
              </a:lnSpc>
              <a:spcBef>
                <a:spcPts val="0"/>
              </a:spcBef>
              <a:spcAft>
                <a:spcPts val="0"/>
              </a:spcAft>
              <a:buSzPts val="1200"/>
              <a:buNone/>
            </a:pPr>
            <a:r>
              <a:rPr lang="zh-CN"/>
              <a:t>to extract the semantics, we look at the type of the data sources. For example, the source of first amount is from timestamp and other GVs</a:t>
            </a:r>
            <a:endParaRPr/>
          </a:p>
          <a:p>
            <a:pPr indent="0" lvl="0" marL="0" rtl="0" algn="l">
              <a:spcBef>
                <a:spcPts val="0"/>
              </a:spcBef>
              <a:spcAft>
                <a:spcPts val="0"/>
              </a:spcAft>
              <a:buClr>
                <a:schemeClr val="dk1"/>
              </a:buClr>
              <a:buSzPts val="1200"/>
              <a:buFont typeface="Arial"/>
              <a:buNone/>
            </a:pPr>
            <a:r>
              <a:rPr lang="zh-CN">
                <a:solidFill>
                  <a:schemeClr val="dk1"/>
                </a:solidFill>
              </a:rPr>
              <a:t>Similarly, transfer can be converted to such set of words, based on parameter types</a:t>
            </a:r>
            <a:endParaRPr>
              <a:solidFill>
                <a:schemeClr val="dk1"/>
              </a:solidFill>
            </a:endParaRPr>
          </a:p>
          <a:p>
            <a:pPr indent="0" lvl="0" marL="0" rtl="0" algn="l">
              <a:spcBef>
                <a:spcPts val="0"/>
              </a:spcBef>
              <a:spcAft>
                <a:spcPts val="0"/>
              </a:spcAft>
              <a:buClr>
                <a:schemeClr val="dk1"/>
              </a:buClr>
              <a:buSzPts val="1200"/>
              <a:buFont typeface="Arial"/>
              <a:buNone/>
            </a:pPr>
            <a:r>
              <a:rPr lang="zh-CN">
                <a:solidFill>
                  <a:schemeClr val="dk1"/>
                </a:solidFill>
              </a:rPr>
              <a:t>In addition to types, we also consider their data dependencies, for example, in the second transfer, the specified amount is calculated from the first amount.</a:t>
            </a:r>
            <a:endParaRPr>
              <a:solidFill>
                <a:schemeClr val="dk1"/>
              </a:solidFill>
            </a:endParaRPr>
          </a:p>
          <a:p>
            <a:pPr indent="0" lvl="0" marL="0" rtl="0" algn="l">
              <a:spcBef>
                <a:spcPts val="0"/>
              </a:spcBef>
              <a:spcAft>
                <a:spcPts val="0"/>
              </a:spcAft>
              <a:buClr>
                <a:schemeClr val="dk1"/>
              </a:buClr>
              <a:buSzPts val="1200"/>
              <a:buFont typeface="Arial"/>
              <a:buNone/>
            </a:pPr>
            <a:r>
              <a:rPr lang="zh-CN">
                <a:solidFill>
                  <a:schemeClr val="dk1"/>
                </a:solidFill>
              </a:rPr>
              <a:t>Because we consider data dependency, the description we generated from the third transfer will be different, because the data source of the third transfer is independent</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rPr lang="zh-CN"/>
              <a:t>Add animation, picture first</a:t>
            </a:r>
            <a:endParaRPr/>
          </a:p>
          <a:p>
            <a:pPr indent="0" lvl="0" marL="0" rtl="0" algn="l">
              <a:lnSpc>
                <a:spcPct val="100000"/>
              </a:lnSpc>
              <a:spcBef>
                <a:spcPts val="0"/>
              </a:spcBef>
              <a:spcAft>
                <a:spcPts val="0"/>
              </a:spcAft>
              <a:buSzPts val="1200"/>
              <a:buNone/>
            </a:pPr>
            <a:r>
              <a:rPr lang="zh-CN"/>
              <a:t>Add two sources: timestamp, global variable</a:t>
            </a:r>
            <a:endParaRPr/>
          </a:p>
          <a:p>
            <a:pPr indent="0" lvl="0" marL="0" rtl="0" algn="l">
              <a:lnSpc>
                <a:spcPct val="100000"/>
              </a:lnSpc>
              <a:spcBef>
                <a:spcPts val="0"/>
              </a:spcBef>
              <a:spcAft>
                <a:spcPts val="0"/>
              </a:spcAft>
              <a:buSzPts val="1200"/>
              <a:buNone/>
            </a:pPr>
            <a:r>
              <a:rPr lang="zh-CN"/>
              <a:t>underline the first amount, share the same source, and then transfers</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rPr lang="zh-CN"/>
              <a:t>define semantics: return value and parameter semantics, application-specific semantics</a:t>
            </a:r>
            <a:endParaRPr/>
          </a:p>
          <a:p>
            <a:pPr indent="0" lvl="0" marL="0" rtl="0" algn="l">
              <a:lnSpc>
                <a:spcPct val="100000"/>
              </a:lnSpc>
              <a:spcBef>
                <a:spcPts val="0"/>
              </a:spcBef>
              <a:spcAft>
                <a:spcPts val="0"/>
              </a:spcAft>
              <a:buSzPts val="1200"/>
              <a:buNone/>
            </a:pPr>
            <a:r>
              <a:rPr lang="zh-CN"/>
              <a:t>add result description</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rPr lang="zh-CN"/>
              <a:t>replace ftg to nlg (animation)</a:t>
            </a:r>
            <a:endParaRPr/>
          </a:p>
          <a:p>
            <a:pPr indent="0" lvl="0" marL="0" rtl="0" algn="l">
              <a:lnSpc>
                <a:spcPct val="100000"/>
              </a:lnSpc>
              <a:spcBef>
                <a:spcPts val="0"/>
              </a:spcBef>
              <a:spcAft>
                <a:spcPts val="0"/>
              </a:spcAft>
              <a:buSzPts val="1200"/>
              <a:buNone/>
            </a:pPr>
            <a:r>
              <a:rPr lang="zh-CN"/>
              <a:t>inputa</a:t>
            </a:r>
            <a:endParaRPr/>
          </a:p>
        </p:txBody>
      </p:sp>
      <p:sp>
        <p:nvSpPr>
          <p:cNvPr id="278" name="Google Shape;278;g2292a2eaa75_2_1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58462f8ff7_1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g258462f8ff7_1_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rPr lang="zh-CN"/>
              <a:t>define semantics: return value and parameter semantics, application-specific semantics</a:t>
            </a:r>
            <a:endParaRPr/>
          </a:p>
          <a:p>
            <a:pPr indent="0" lvl="0" marL="0" rtl="0" algn="l">
              <a:lnSpc>
                <a:spcPct val="100000"/>
              </a:lnSpc>
              <a:spcBef>
                <a:spcPts val="0"/>
              </a:spcBef>
              <a:spcAft>
                <a:spcPts val="0"/>
              </a:spcAft>
              <a:buSzPts val="1200"/>
              <a:buNone/>
            </a:pPr>
            <a:r>
              <a:rPr lang="zh-CN"/>
              <a:t>add result description</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rPr lang="zh-CN"/>
              <a:t>replace ftg to nlg (animation)</a:t>
            </a:r>
            <a:endParaRPr/>
          </a:p>
          <a:p>
            <a:pPr indent="0" lvl="0" marL="0" rtl="0" algn="l">
              <a:lnSpc>
                <a:spcPct val="100000"/>
              </a:lnSpc>
              <a:spcBef>
                <a:spcPts val="0"/>
              </a:spcBef>
              <a:spcAft>
                <a:spcPts val="0"/>
              </a:spcAft>
              <a:buSzPts val="1200"/>
              <a:buNone/>
            </a:pPr>
            <a:r>
              <a:rPr lang="zh-CN"/>
              <a:t>inputa</a:t>
            </a:r>
            <a:endParaRPr/>
          </a:p>
        </p:txBody>
      </p:sp>
      <p:sp>
        <p:nvSpPr>
          <p:cNvPr id="301" name="Google Shape;301;g258462f8ff7_1_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 w/ Bullets 2 col">
  <p:cSld name="Subhead w/ Bullets 2 col">
    <p:spTree>
      <p:nvGrpSpPr>
        <p:cNvPr id="54" name="Shape 54"/>
        <p:cNvGrpSpPr/>
        <p:nvPr/>
      </p:nvGrpSpPr>
      <p:grpSpPr>
        <a:xfrm>
          <a:off x="0" y="0"/>
          <a:ext cx="0" cy="0"/>
          <a:chOff x="0" y="0"/>
          <a:chExt cx="0" cy="0"/>
        </a:xfrm>
      </p:grpSpPr>
      <p:sp>
        <p:nvSpPr>
          <p:cNvPr id="55" name="Google Shape;55;p14"/>
          <p:cNvSpPr txBox="1"/>
          <p:nvPr>
            <p:ph idx="12" type="sldNum"/>
          </p:nvPr>
        </p:nvSpPr>
        <p:spPr>
          <a:xfrm>
            <a:off x="8546351" y="4845705"/>
            <a:ext cx="476700" cy="2738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zh-CN"/>
              <a:t>‹#›</a:t>
            </a:fld>
            <a:endParaRPr/>
          </a:p>
        </p:txBody>
      </p:sp>
      <p:sp>
        <p:nvSpPr>
          <p:cNvPr id="56" name="Google Shape;56;p14"/>
          <p:cNvSpPr txBox="1"/>
          <p:nvPr>
            <p:ph idx="1" type="body"/>
          </p:nvPr>
        </p:nvSpPr>
        <p:spPr>
          <a:xfrm>
            <a:off x="227013" y="1282013"/>
            <a:ext cx="4242000" cy="3288375"/>
          </a:xfrm>
          <a:prstGeom prst="rect">
            <a:avLst/>
          </a:prstGeom>
          <a:noFill/>
          <a:ln>
            <a:noFill/>
          </a:ln>
        </p:spPr>
        <p:txBody>
          <a:bodyPr anchorCtr="0" anchor="t" bIns="45700" lIns="91425" spcFirstLastPara="1" rIns="91425" wrap="square" tIns="45700">
            <a:noAutofit/>
          </a:bodyPr>
          <a:lstStyle>
            <a:lvl1pPr indent="-330200" lvl="0" marL="457200" marR="0" algn="l">
              <a:lnSpc>
                <a:spcPct val="115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algn="l">
              <a:lnSpc>
                <a:spcPct val="115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algn="l">
              <a:lnSpc>
                <a:spcPct val="115000"/>
              </a:lnSpc>
              <a:spcBef>
                <a:spcPts val="1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2100" lvl="3" marL="1828800" marR="0" algn="l">
              <a:lnSpc>
                <a:spcPct val="115000"/>
              </a:lnSpc>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292100" lvl="4" marL="2286000" marR="0" algn="l">
              <a:lnSpc>
                <a:spcPct val="115000"/>
              </a:lnSpc>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9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9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9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14"/>
          <p:cNvSpPr txBox="1"/>
          <p:nvPr>
            <p:ph type="title"/>
          </p:nvPr>
        </p:nvSpPr>
        <p:spPr>
          <a:xfrm>
            <a:off x="227013" y="313765"/>
            <a:ext cx="7303200" cy="40185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lgn="ctr">
              <a:lnSpc>
                <a:spcPct val="100000"/>
              </a:lnSpc>
              <a:spcBef>
                <a:spcPts val="0"/>
              </a:spcBef>
              <a:spcAft>
                <a:spcPts val="0"/>
              </a:spcAft>
              <a:buClr>
                <a:schemeClr val="dk1"/>
              </a:buClr>
              <a:buSzPts val="1400"/>
              <a:buFont typeface="Gill Sans"/>
              <a:buNone/>
              <a:defRPr sz="1800"/>
            </a:lvl2pPr>
            <a:lvl3pPr lvl="2" algn="ctr">
              <a:lnSpc>
                <a:spcPct val="100000"/>
              </a:lnSpc>
              <a:spcBef>
                <a:spcPts val="0"/>
              </a:spcBef>
              <a:spcAft>
                <a:spcPts val="0"/>
              </a:spcAft>
              <a:buClr>
                <a:schemeClr val="dk1"/>
              </a:buClr>
              <a:buSzPts val="1400"/>
              <a:buFont typeface="Gill Sans"/>
              <a:buNone/>
              <a:defRPr sz="1800"/>
            </a:lvl3pPr>
            <a:lvl4pPr lvl="3" algn="ctr">
              <a:lnSpc>
                <a:spcPct val="100000"/>
              </a:lnSpc>
              <a:spcBef>
                <a:spcPts val="0"/>
              </a:spcBef>
              <a:spcAft>
                <a:spcPts val="0"/>
              </a:spcAft>
              <a:buClr>
                <a:schemeClr val="dk1"/>
              </a:buClr>
              <a:buSzPts val="1400"/>
              <a:buFont typeface="Gill Sans"/>
              <a:buNone/>
              <a:defRPr sz="1800"/>
            </a:lvl4pPr>
            <a:lvl5pPr lvl="4" algn="ctr">
              <a:lnSpc>
                <a:spcPct val="100000"/>
              </a:lnSpc>
              <a:spcBef>
                <a:spcPts val="0"/>
              </a:spcBef>
              <a:spcAft>
                <a:spcPts val="0"/>
              </a:spcAft>
              <a:buClr>
                <a:schemeClr val="dk1"/>
              </a:buClr>
              <a:buSzPts val="1400"/>
              <a:buFont typeface="Gill Sans"/>
              <a:buNone/>
              <a:defRPr sz="1800"/>
            </a:lvl5pPr>
            <a:lvl6pPr lvl="5" algn="ctr">
              <a:lnSpc>
                <a:spcPct val="100000"/>
              </a:lnSpc>
              <a:spcBef>
                <a:spcPts val="0"/>
              </a:spcBef>
              <a:spcAft>
                <a:spcPts val="0"/>
              </a:spcAft>
              <a:buClr>
                <a:schemeClr val="dk1"/>
              </a:buClr>
              <a:buSzPts val="1400"/>
              <a:buFont typeface="Gill Sans"/>
              <a:buNone/>
              <a:defRPr sz="1800"/>
            </a:lvl6pPr>
            <a:lvl7pPr lvl="6" algn="ctr">
              <a:lnSpc>
                <a:spcPct val="100000"/>
              </a:lnSpc>
              <a:spcBef>
                <a:spcPts val="0"/>
              </a:spcBef>
              <a:spcAft>
                <a:spcPts val="0"/>
              </a:spcAft>
              <a:buClr>
                <a:schemeClr val="dk1"/>
              </a:buClr>
              <a:buSzPts val="1400"/>
              <a:buFont typeface="Gill Sans"/>
              <a:buNone/>
              <a:defRPr sz="1800"/>
            </a:lvl7pPr>
            <a:lvl8pPr lvl="7" algn="ctr">
              <a:lnSpc>
                <a:spcPct val="100000"/>
              </a:lnSpc>
              <a:spcBef>
                <a:spcPts val="0"/>
              </a:spcBef>
              <a:spcAft>
                <a:spcPts val="0"/>
              </a:spcAft>
              <a:buClr>
                <a:schemeClr val="dk1"/>
              </a:buClr>
              <a:buSzPts val="1400"/>
              <a:buFont typeface="Gill Sans"/>
              <a:buNone/>
              <a:defRPr sz="1800"/>
            </a:lvl8pPr>
            <a:lvl9pPr lvl="8" algn="ctr">
              <a:lnSpc>
                <a:spcPct val="100000"/>
              </a:lnSpc>
              <a:spcBef>
                <a:spcPts val="0"/>
              </a:spcBef>
              <a:spcAft>
                <a:spcPts val="0"/>
              </a:spcAft>
              <a:buClr>
                <a:schemeClr val="dk1"/>
              </a:buClr>
              <a:buSzPts val="1400"/>
              <a:buFont typeface="Gill Sans"/>
              <a:buNone/>
              <a:defRPr sz="1800"/>
            </a:lvl9pPr>
          </a:lstStyle>
          <a:p/>
        </p:txBody>
      </p:sp>
      <p:sp>
        <p:nvSpPr>
          <p:cNvPr id="58" name="Google Shape;58;p14"/>
          <p:cNvSpPr txBox="1"/>
          <p:nvPr>
            <p:ph idx="2" type="body"/>
          </p:nvPr>
        </p:nvSpPr>
        <p:spPr>
          <a:xfrm>
            <a:off x="227013" y="754577"/>
            <a:ext cx="8691600" cy="306000"/>
          </a:xfrm>
          <a:prstGeom prst="rect">
            <a:avLst/>
          </a:prstGeom>
          <a:noFill/>
          <a:ln>
            <a:noFill/>
          </a:ln>
        </p:spPr>
        <p:txBody>
          <a:bodyPr anchorCtr="0" anchor="t" bIns="45700" lIns="91425" spcFirstLastPara="1" rIns="91425" wrap="square" tIns="45700">
            <a:noAutofit/>
          </a:bodyPr>
          <a:lstStyle>
            <a:lvl1pPr indent="-228600" lvl="0" marL="457200" marR="0" algn="l">
              <a:lnSpc>
                <a:spcPct val="11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algn="l">
              <a:lnSpc>
                <a:spcPct val="115000"/>
              </a:lnSpc>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228600" lvl="2" marL="1371600" marR="0" algn="l">
              <a:lnSpc>
                <a:spcPct val="115000"/>
              </a:lnSpc>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3pPr>
            <a:lvl4pPr indent="-228600" lvl="3" marL="1828800" marR="0" algn="l">
              <a:lnSpc>
                <a:spcPct val="115000"/>
              </a:lnSpc>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4pPr>
            <a:lvl5pPr indent="-228600" lvl="4" marL="2286000" marR="0" algn="l">
              <a:lnSpc>
                <a:spcPct val="115000"/>
              </a:lnSpc>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5pPr>
            <a:lvl6pPr indent="-355600" lvl="5" marL="2743200" marR="0" algn="l">
              <a:lnSpc>
                <a:spcPct val="9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9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9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9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9" name="Google Shape;59;p14"/>
          <p:cNvSpPr txBox="1"/>
          <p:nvPr>
            <p:ph idx="3" type="body"/>
          </p:nvPr>
        </p:nvSpPr>
        <p:spPr>
          <a:xfrm>
            <a:off x="4627391" y="1282013"/>
            <a:ext cx="4242000" cy="3288375"/>
          </a:xfrm>
          <a:prstGeom prst="rect">
            <a:avLst/>
          </a:prstGeom>
          <a:noFill/>
          <a:ln>
            <a:noFill/>
          </a:ln>
        </p:spPr>
        <p:txBody>
          <a:bodyPr anchorCtr="0" anchor="t" bIns="45700" lIns="91425" spcFirstLastPara="1" rIns="91425" wrap="square" tIns="45700">
            <a:noAutofit/>
          </a:bodyPr>
          <a:lstStyle>
            <a:lvl1pPr indent="-330200" lvl="0" marL="457200" marR="0" algn="l">
              <a:lnSpc>
                <a:spcPct val="115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algn="l">
              <a:lnSpc>
                <a:spcPct val="115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algn="l">
              <a:lnSpc>
                <a:spcPct val="115000"/>
              </a:lnSpc>
              <a:spcBef>
                <a:spcPts val="1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2100" lvl="3" marL="1828800" marR="0" algn="l">
              <a:lnSpc>
                <a:spcPct val="115000"/>
              </a:lnSpc>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292100" lvl="4" marL="2286000" marR="0" algn="l">
              <a:lnSpc>
                <a:spcPct val="115000"/>
              </a:lnSpc>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9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9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9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0" name="Shape 60"/>
        <p:cNvGrpSpPr/>
        <p:nvPr/>
      </p:nvGrpSpPr>
      <p:grpSpPr>
        <a:xfrm>
          <a:off x="0" y="0"/>
          <a:ext cx="0" cy="0"/>
          <a:chOff x="0" y="0"/>
          <a:chExt cx="0" cy="0"/>
        </a:xfrm>
      </p:grpSpPr>
      <p:sp>
        <p:nvSpPr>
          <p:cNvPr id="61" name="Google Shape;61;p15"/>
          <p:cNvSpPr txBox="1"/>
          <p:nvPr>
            <p:ph type="title"/>
          </p:nvPr>
        </p:nvSpPr>
        <p:spPr>
          <a:xfrm>
            <a:off x="250031" y="1078260"/>
            <a:ext cx="8643900" cy="1707750"/>
          </a:xfrm>
          <a:prstGeom prst="rect">
            <a:avLst/>
          </a:prstGeom>
          <a:noFill/>
          <a:ln>
            <a:noFill/>
          </a:ln>
        </p:spPr>
        <p:txBody>
          <a:bodyPr anchorCtr="0" anchor="b" bIns="50800" lIns="50800" spcFirstLastPara="1" rIns="50800" wrap="square" tIns="50800">
            <a:norm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62" name="Google Shape;62;p15"/>
          <p:cNvSpPr txBox="1"/>
          <p:nvPr>
            <p:ph idx="1" type="body"/>
          </p:nvPr>
        </p:nvSpPr>
        <p:spPr>
          <a:xfrm>
            <a:off x="250031" y="2779365"/>
            <a:ext cx="8643900" cy="683100"/>
          </a:xfrm>
          <a:prstGeom prst="rect">
            <a:avLst/>
          </a:prstGeom>
          <a:noFill/>
          <a:ln>
            <a:noFill/>
          </a:ln>
        </p:spPr>
        <p:txBody>
          <a:bodyPr anchorCtr="0" anchor="t" bIns="50800" lIns="50800" spcFirstLastPara="1" rIns="50800" wrap="square" tIns="50800">
            <a:normAutofit/>
          </a:bodyPr>
          <a:lstStyle>
            <a:lvl1pPr indent="-228600" lvl="0" marL="457200" algn="ctr">
              <a:lnSpc>
                <a:spcPct val="115000"/>
              </a:lnSpc>
              <a:spcBef>
                <a:spcPts val="0"/>
              </a:spcBef>
              <a:spcAft>
                <a:spcPts val="0"/>
              </a:spcAft>
              <a:buSzPts val="1800"/>
              <a:buNone/>
              <a:defRPr/>
            </a:lvl1pPr>
            <a:lvl2pPr indent="-228600" lvl="1" marL="914400" algn="ctr">
              <a:lnSpc>
                <a:spcPct val="115000"/>
              </a:lnSpc>
              <a:spcBef>
                <a:spcPts val="0"/>
              </a:spcBef>
              <a:spcAft>
                <a:spcPts val="0"/>
              </a:spcAft>
              <a:buSzPts val="1400"/>
              <a:buNone/>
              <a:defRPr/>
            </a:lvl2pPr>
            <a:lvl3pPr indent="-228600" lvl="2" marL="1371600" algn="ctr">
              <a:lnSpc>
                <a:spcPct val="115000"/>
              </a:lnSpc>
              <a:spcBef>
                <a:spcPts val="0"/>
              </a:spcBef>
              <a:spcAft>
                <a:spcPts val="0"/>
              </a:spcAft>
              <a:buSzPts val="1400"/>
              <a:buNone/>
              <a:defRPr/>
            </a:lvl3pPr>
            <a:lvl4pPr indent="-228600" lvl="3" marL="1828800" algn="ctr">
              <a:lnSpc>
                <a:spcPct val="115000"/>
              </a:lnSpc>
              <a:spcBef>
                <a:spcPts val="0"/>
              </a:spcBef>
              <a:spcAft>
                <a:spcPts val="0"/>
              </a:spcAft>
              <a:buSzPts val="1400"/>
              <a:buNone/>
              <a:defRPr/>
            </a:lvl4pPr>
            <a:lvl5pPr indent="-228600" lvl="4" marL="2286000" algn="ctr">
              <a:lnSpc>
                <a:spcPct val="115000"/>
              </a:lnSpc>
              <a:spcBef>
                <a:spcPts val="0"/>
              </a:spcBef>
              <a:spcAft>
                <a:spcPts val="0"/>
              </a:spcAft>
              <a:buSzPts val="1400"/>
              <a:buNone/>
              <a:defRPr/>
            </a:lvl5pPr>
            <a:lvl6pPr indent="-342900" lvl="5" marL="2743200" algn="l">
              <a:lnSpc>
                <a:spcPct val="90000"/>
              </a:lnSpc>
              <a:spcBef>
                <a:spcPts val="352"/>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120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3" name="Shape 63"/>
        <p:cNvGrpSpPr/>
        <p:nvPr/>
      </p:nvGrpSpPr>
      <p:grpSpPr>
        <a:xfrm>
          <a:off x="0" y="0"/>
          <a:ext cx="0" cy="0"/>
          <a:chOff x="0" y="0"/>
          <a:chExt cx="0" cy="0"/>
        </a:xfrm>
      </p:grpSpPr>
      <p:sp>
        <p:nvSpPr>
          <p:cNvPr id="64" name="Google Shape;64;p16"/>
          <p:cNvSpPr txBox="1"/>
          <p:nvPr>
            <p:ph type="ctrTitle"/>
          </p:nvPr>
        </p:nvSpPr>
        <p:spPr>
          <a:xfrm>
            <a:off x="311708" y="744575"/>
            <a:ext cx="8520600" cy="2052675"/>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5" name="Google Shape;65;p16"/>
          <p:cNvSpPr txBox="1"/>
          <p:nvPr>
            <p:ph idx="1" type="subTitle"/>
          </p:nvPr>
        </p:nvSpPr>
        <p:spPr>
          <a:xfrm>
            <a:off x="311700" y="2834125"/>
            <a:ext cx="8520600" cy="792675"/>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6" name="Google Shape;66;p16"/>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17"/>
          <p:cNvSpPr txBox="1"/>
          <p:nvPr>
            <p:ph type="title"/>
          </p:nvPr>
        </p:nvSpPr>
        <p:spPr>
          <a:xfrm>
            <a:off x="311700" y="2150850"/>
            <a:ext cx="8520600" cy="841725"/>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9" name="Google Shape;69;p17"/>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3" name="Google Shape;73;p18"/>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4" name="Shape 74"/>
        <p:cNvGrpSpPr/>
        <p:nvPr/>
      </p:nvGrpSpPr>
      <p:grpSpPr>
        <a:xfrm>
          <a:off x="0" y="0"/>
          <a:ext cx="0" cy="0"/>
          <a:chOff x="0" y="0"/>
          <a:chExt cx="0" cy="0"/>
        </a:xfrm>
      </p:grpSpPr>
      <p:sp>
        <p:nvSpPr>
          <p:cNvPr id="75" name="Google Shape;75;p19"/>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6" name="Google Shape;76;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7" name="Google Shape;77;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8" name="Google Shape;78;p19"/>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20"/>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1" name="Google Shape;81;p20"/>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 name="Shape 82"/>
        <p:cNvGrpSpPr/>
        <p:nvPr/>
      </p:nvGrpSpPr>
      <p:grpSpPr>
        <a:xfrm>
          <a:off x="0" y="0"/>
          <a:ext cx="0" cy="0"/>
          <a:chOff x="0" y="0"/>
          <a:chExt cx="0" cy="0"/>
        </a:xfrm>
      </p:grpSpPr>
      <p:sp>
        <p:nvSpPr>
          <p:cNvPr id="83" name="Google Shape;83;p21"/>
          <p:cNvSpPr txBox="1"/>
          <p:nvPr>
            <p:ph type="title"/>
          </p:nvPr>
        </p:nvSpPr>
        <p:spPr>
          <a:xfrm>
            <a:off x="311700" y="555600"/>
            <a:ext cx="2808000" cy="755775"/>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4" name="Google Shape;84;p21"/>
          <p:cNvSpPr txBox="1"/>
          <p:nvPr>
            <p:ph idx="1" type="body"/>
          </p:nvPr>
        </p:nvSpPr>
        <p:spPr>
          <a:xfrm>
            <a:off x="311700" y="1389600"/>
            <a:ext cx="2808000" cy="3179475"/>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5" name="Google Shape;85;p21"/>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6" name="Shape 86"/>
        <p:cNvGrpSpPr/>
        <p:nvPr/>
      </p:nvGrpSpPr>
      <p:grpSpPr>
        <a:xfrm>
          <a:off x="0" y="0"/>
          <a:ext cx="0" cy="0"/>
          <a:chOff x="0" y="0"/>
          <a:chExt cx="0" cy="0"/>
        </a:xfrm>
      </p:grpSpPr>
      <p:sp>
        <p:nvSpPr>
          <p:cNvPr id="87" name="Google Shape;87;p22"/>
          <p:cNvSpPr txBox="1"/>
          <p:nvPr>
            <p:ph type="title"/>
          </p:nvPr>
        </p:nvSpPr>
        <p:spPr>
          <a:xfrm>
            <a:off x="490250" y="450150"/>
            <a:ext cx="6367800" cy="4090725"/>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8" name="Google Shape;88;p22"/>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9" name="Shape 89"/>
        <p:cNvGrpSpPr/>
        <p:nvPr/>
      </p:nvGrpSpPr>
      <p:grpSpPr>
        <a:xfrm>
          <a:off x="0" y="0"/>
          <a:ext cx="0" cy="0"/>
          <a:chOff x="0" y="0"/>
          <a:chExt cx="0" cy="0"/>
        </a:xfrm>
      </p:grpSpPr>
      <p:sp>
        <p:nvSpPr>
          <p:cNvPr id="90" name="Google Shape;90;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2" name="Google Shape;92;p23"/>
          <p:cNvSpPr txBox="1"/>
          <p:nvPr>
            <p:ph idx="1" type="subTitle"/>
          </p:nvPr>
        </p:nvSpPr>
        <p:spPr>
          <a:xfrm>
            <a:off x="265500" y="2803075"/>
            <a:ext cx="4045200" cy="1235025"/>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3" name="Google Shape;93;p23"/>
          <p:cNvSpPr txBox="1"/>
          <p:nvPr>
            <p:ph idx="2" type="body"/>
          </p:nvPr>
        </p:nvSpPr>
        <p:spPr>
          <a:xfrm>
            <a:off x="4939500" y="724075"/>
            <a:ext cx="3837000" cy="3695175"/>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4" name="Google Shape;94;p23"/>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5" name="Shape 95"/>
        <p:cNvGrpSpPr/>
        <p:nvPr/>
      </p:nvGrpSpPr>
      <p:grpSpPr>
        <a:xfrm>
          <a:off x="0" y="0"/>
          <a:ext cx="0" cy="0"/>
          <a:chOff x="0" y="0"/>
          <a:chExt cx="0" cy="0"/>
        </a:xfrm>
      </p:grpSpPr>
      <p:sp>
        <p:nvSpPr>
          <p:cNvPr id="96" name="Google Shape;96;p24"/>
          <p:cNvSpPr txBox="1"/>
          <p:nvPr>
            <p:ph idx="1" type="body"/>
          </p:nvPr>
        </p:nvSpPr>
        <p:spPr>
          <a:xfrm>
            <a:off x="311700" y="4230575"/>
            <a:ext cx="5998800" cy="605025"/>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97" name="Google Shape;97;p24"/>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8" name="Shape 98"/>
        <p:cNvGrpSpPr/>
        <p:nvPr/>
      </p:nvGrpSpPr>
      <p:grpSpPr>
        <a:xfrm>
          <a:off x="0" y="0"/>
          <a:ext cx="0" cy="0"/>
          <a:chOff x="0" y="0"/>
          <a:chExt cx="0" cy="0"/>
        </a:xfrm>
      </p:grpSpPr>
      <p:sp>
        <p:nvSpPr>
          <p:cNvPr id="99" name="Google Shape;99;p25"/>
          <p:cNvSpPr txBox="1"/>
          <p:nvPr>
            <p:ph hasCustomPrompt="1" type="title"/>
          </p:nvPr>
        </p:nvSpPr>
        <p:spPr>
          <a:xfrm>
            <a:off x="311700" y="1106125"/>
            <a:ext cx="8520600" cy="1963575"/>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0" name="Google Shape;100;p25"/>
          <p:cNvSpPr txBox="1"/>
          <p:nvPr>
            <p:ph idx="1" type="body"/>
          </p:nvPr>
        </p:nvSpPr>
        <p:spPr>
          <a:xfrm>
            <a:off x="311700" y="3152225"/>
            <a:ext cx="8520600" cy="1300725"/>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01" name="Google Shape;101;p25"/>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2" name="Shape 102"/>
        <p:cNvGrpSpPr/>
        <p:nvPr/>
      </p:nvGrpSpPr>
      <p:grpSpPr>
        <a:xfrm>
          <a:off x="0" y="0"/>
          <a:ext cx="0" cy="0"/>
          <a:chOff x="0" y="0"/>
          <a:chExt cx="0" cy="0"/>
        </a:xfrm>
      </p:grpSpPr>
      <p:sp>
        <p:nvSpPr>
          <p:cNvPr id="103" name="Google Shape;103;p26"/>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7.png"/><Relationship Id="rId5" Type="http://schemas.openxmlformats.org/officeDocument/2006/relationships/image" Target="../media/image21.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6.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7.png"/><Relationship Id="rId5"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20.png"/><Relationship Id="rId8"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8.png"/><Relationship Id="rId5" Type="http://schemas.openxmlformats.org/officeDocument/2006/relationships/image" Target="../media/image25.png"/><Relationship Id="rId6" Type="http://schemas.openxmlformats.org/officeDocument/2006/relationships/image" Target="../media/image7.png"/><Relationship Id="rId7" Type="http://schemas.openxmlformats.org/officeDocument/2006/relationships/image" Target="../media/image18.png"/><Relationship Id="rId8"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3.png"/><Relationship Id="rId5" Type="http://schemas.openxmlformats.org/officeDocument/2006/relationships/image" Target="../media/image9.png"/><Relationship Id="rId6" Type="http://schemas.openxmlformats.org/officeDocument/2006/relationships/image" Target="../media/image5.png"/><Relationship Id="rId7" Type="http://schemas.openxmlformats.org/officeDocument/2006/relationships/image" Target="../media/image12.png"/><Relationship Id="rId8"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7"/>
          <p:cNvSpPr txBox="1"/>
          <p:nvPr>
            <p:ph idx="12" type="sldNum"/>
          </p:nvPr>
        </p:nvSpPr>
        <p:spPr>
          <a:xfrm>
            <a:off x="8546351" y="4845705"/>
            <a:ext cx="476700" cy="2738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110" name="Google Shape;110;p27"/>
          <p:cNvSpPr txBox="1"/>
          <p:nvPr/>
        </p:nvSpPr>
        <p:spPr>
          <a:xfrm>
            <a:off x="4957525" y="3077625"/>
            <a:ext cx="4065600" cy="1768200"/>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chemeClr val="dk1"/>
              </a:buClr>
              <a:buSzPts val="1100"/>
              <a:buFont typeface="Arial"/>
              <a:buNone/>
            </a:pPr>
            <a:r>
              <a:rPr b="1" lang="zh-CN" sz="2000"/>
              <a:t>Yu Pan</a:t>
            </a:r>
            <a:r>
              <a:rPr lang="zh-CN" sz="2000"/>
              <a:t> (University of Utah)</a:t>
            </a:r>
            <a:endParaRPr sz="2000"/>
          </a:p>
          <a:p>
            <a:pPr indent="0" lvl="0" marL="0" marR="0" rtl="0" algn="l">
              <a:lnSpc>
                <a:spcPct val="100000"/>
              </a:lnSpc>
              <a:spcBef>
                <a:spcPts val="0"/>
              </a:spcBef>
              <a:spcAft>
                <a:spcPts val="0"/>
              </a:spcAft>
              <a:buClr>
                <a:schemeClr val="dk1"/>
              </a:buClr>
              <a:buSzPts val="1100"/>
              <a:buFont typeface="Arial"/>
              <a:buNone/>
            </a:pPr>
            <a:r>
              <a:rPr lang="zh-CN" sz="2000"/>
              <a:t>Zhichao Xu(</a:t>
            </a:r>
            <a:r>
              <a:rPr lang="zh-CN" sz="2000">
                <a:solidFill>
                  <a:schemeClr val="dk1"/>
                </a:solidFill>
              </a:rPr>
              <a:t>University of Utah</a:t>
            </a:r>
            <a:r>
              <a:rPr lang="zh-CN" sz="2000"/>
              <a:t>)</a:t>
            </a:r>
            <a:endParaRPr sz="2000"/>
          </a:p>
          <a:p>
            <a:pPr indent="0" lvl="0" marL="0" marR="0" rtl="0" algn="l">
              <a:lnSpc>
                <a:spcPct val="100000"/>
              </a:lnSpc>
              <a:spcBef>
                <a:spcPts val="0"/>
              </a:spcBef>
              <a:spcAft>
                <a:spcPts val="0"/>
              </a:spcAft>
              <a:buClr>
                <a:schemeClr val="dk1"/>
              </a:buClr>
              <a:buSzPts val="1100"/>
              <a:buFont typeface="Arial"/>
              <a:buNone/>
            </a:pPr>
            <a:r>
              <a:rPr lang="zh-CN" sz="2000"/>
              <a:t>Levi Taiji Li (</a:t>
            </a:r>
            <a:r>
              <a:rPr lang="zh-CN" sz="2000">
                <a:solidFill>
                  <a:schemeClr val="dk1"/>
                </a:solidFill>
              </a:rPr>
              <a:t>University of Utah</a:t>
            </a:r>
            <a:r>
              <a:rPr lang="zh-CN" sz="2000"/>
              <a:t>)</a:t>
            </a:r>
            <a:endParaRPr sz="2000"/>
          </a:p>
          <a:p>
            <a:pPr indent="0" lvl="0" marL="0" marR="0" rtl="0" algn="l">
              <a:lnSpc>
                <a:spcPct val="100000"/>
              </a:lnSpc>
              <a:spcBef>
                <a:spcPts val="0"/>
              </a:spcBef>
              <a:spcAft>
                <a:spcPts val="0"/>
              </a:spcAft>
              <a:buClr>
                <a:schemeClr val="dk1"/>
              </a:buClr>
              <a:buSzPts val="1100"/>
              <a:buFont typeface="Arial"/>
              <a:buNone/>
            </a:pPr>
            <a:r>
              <a:rPr lang="zh-CN" sz="2000"/>
              <a:t>Yunhe Yang </a:t>
            </a:r>
            <a:r>
              <a:rPr lang="zh-CN" sz="2000">
                <a:solidFill>
                  <a:schemeClr val="dk1"/>
                </a:solidFill>
              </a:rPr>
              <a:t>(University of Utah)</a:t>
            </a:r>
            <a:endParaRPr sz="2000"/>
          </a:p>
          <a:p>
            <a:pPr indent="0" lvl="0" marL="0" marR="0" rtl="0" algn="l">
              <a:lnSpc>
                <a:spcPct val="100000"/>
              </a:lnSpc>
              <a:spcBef>
                <a:spcPts val="0"/>
              </a:spcBef>
              <a:spcAft>
                <a:spcPts val="0"/>
              </a:spcAft>
              <a:buClr>
                <a:schemeClr val="dk1"/>
              </a:buClr>
              <a:buSzPts val="1100"/>
              <a:buFont typeface="Arial"/>
              <a:buNone/>
            </a:pPr>
            <a:r>
              <a:rPr lang="zh-CN" sz="2000"/>
              <a:t>Mu Zhang </a:t>
            </a:r>
            <a:r>
              <a:rPr lang="zh-CN" sz="2000">
                <a:solidFill>
                  <a:schemeClr val="dk1"/>
                </a:solidFill>
              </a:rPr>
              <a:t>(University of Utah)</a:t>
            </a:r>
            <a:endParaRPr sz="20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i="1" sz="2000"/>
          </a:p>
          <a:p>
            <a:pPr indent="0" lvl="0" marL="0" marR="0" rtl="0" algn="l">
              <a:lnSpc>
                <a:spcPct val="100000"/>
              </a:lnSpc>
              <a:spcBef>
                <a:spcPts val="0"/>
              </a:spcBef>
              <a:spcAft>
                <a:spcPts val="0"/>
              </a:spcAft>
              <a:buClr>
                <a:srgbClr val="000000"/>
              </a:buClr>
              <a:buSzPts val="2000"/>
              <a:buFont typeface="Arial"/>
              <a:buNone/>
            </a:pPr>
            <a:r>
              <a:t/>
            </a:r>
            <a:endParaRPr i="1" sz="2000"/>
          </a:p>
        </p:txBody>
      </p:sp>
      <p:sp>
        <p:nvSpPr>
          <p:cNvPr id="111" name="Google Shape;111;p27"/>
          <p:cNvSpPr txBox="1"/>
          <p:nvPr>
            <p:ph idx="2" type="body"/>
          </p:nvPr>
        </p:nvSpPr>
        <p:spPr>
          <a:xfrm>
            <a:off x="842819" y="1532466"/>
            <a:ext cx="7854300" cy="1039275"/>
          </a:xfrm>
          <a:prstGeom prst="rect">
            <a:avLst/>
          </a:prstGeom>
          <a:noFill/>
          <a:ln>
            <a:noFill/>
          </a:ln>
        </p:spPr>
        <p:txBody>
          <a:bodyPr anchorCtr="0" anchor="t" bIns="34275" lIns="68550" spcFirstLastPara="1" rIns="68550" wrap="square" tIns="34275">
            <a:noAutofit/>
          </a:bodyPr>
          <a:lstStyle/>
          <a:p>
            <a:pPr indent="0" lvl="0" marL="0" rtl="0" algn="ctr">
              <a:lnSpc>
                <a:spcPct val="115000"/>
              </a:lnSpc>
              <a:spcBef>
                <a:spcPts val="0"/>
              </a:spcBef>
              <a:spcAft>
                <a:spcPts val="0"/>
              </a:spcAft>
              <a:buClr>
                <a:schemeClr val="dk1"/>
              </a:buClr>
              <a:buSzPts val="3000"/>
              <a:buFont typeface="Arial"/>
              <a:buNone/>
            </a:pPr>
            <a:r>
              <a:rPr b="1" lang="zh-CN" sz="2500">
                <a:solidFill>
                  <a:srgbClr val="242021"/>
                </a:solidFill>
                <a:latin typeface="Times New Roman"/>
                <a:ea typeface="Times New Roman"/>
                <a:cs typeface="Times New Roman"/>
                <a:sym typeface="Times New Roman"/>
              </a:rPr>
              <a:t>Automated Generation of Security-Centric Descriptions</a:t>
            </a:r>
            <a:endParaRPr b="1" sz="2500">
              <a:solidFill>
                <a:srgbClr val="24202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b="1" lang="zh-CN" sz="2500">
                <a:solidFill>
                  <a:srgbClr val="242021"/>
                </a:solidFill>
                <a:latin typeface="Times New Roman"/>
                <a:ea typeface="Times New Roman"/>
                <a:cs typeface="Times New Roman"/>
                <a:sym typeface="Times New Roman"/>
              </a:rPr>
              <a:t>for Smart Contract Bytecode</a:t>
            </a:r>
            <a:endParaRPr b="1" sz="2500">
              <a:solidFill>
                <a:srgbClr val="24202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3000"/>
              <a:buFont typeface="Arial"/>
              <a:buNone/>
            </a:pPr>
            <a:r>
              <a:t/>
            </a:r>
            <a:endParaRPr b="1" sz="3600">
              <a:solidFill>
                <a:srgbClr val="242021"/>
              </a:solidFill>
              <a:latin typeface="Times New Roman"/>
              <a:ea typeface="Times New Roman"/>
              <a:cs typeface="Times New Roman"/>
              <a:sym typeface="Times New Roman"/>
            </a:endParaRPr>
          </a:p>
        </p:txBody>
      </p:sp>
      <p:sp>
        <p:nvSpPr>
          <p:cNvPr id="112" name="Google Shape;112;p27"/>
          <p:cNvSpPr txBox="1"/>
          <p:nvPr/>
        </p:nvSpPr>
        <p:spPr>
          <a:xfrm>
            <a:off x="417639" y="3887170"/>
            <a:ext cx="5894400" cy="677700"/>
          </a:xfrm>
          <a:prstGeom prst="rect">
            <a:avLst/>
          </a:prstGeom>
          <a:noFill/>
          <a:ln>
            <a:noFill/>
          </a:ln>
        </p:spPr>
        <p:txBody>
          <a:bodyPr anchorCtr="0" anchor="t" bIns="34275" lIns="68550" spcFirstLastPara="1" rIns="68550" wrap="square" tIns="34275">
            <a:noAutofit/>
          </a:bodyPr>
          <a:lstStyle/>
          <a:p>
            <a:pPr indent="0" lvl="0" marL="0" marR="0" rtl="0" algn="l">
              <a:lnSpc>
                <a:spcPct val="12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3" name="Google Shape;113;p27"/>
          <p:cNvPicPr preferRelativeResize="0"/>
          <p:nvPr/>
        </p:nvPicPr>
        <p:blipFill rotWithShape="1">
          <a:blip r:embed="rId3">
            <a:alphaModFix/>
          </a:blip>
          <a:srcRect b="0" l="0" r="0" t="0"/>
          <a:stretch/>
        </p:blipFill>
        <p:spPr>
          <a:xfrm>
            <a:off x="7452750" y="-20381"/>
            <a:ext cx="1268437" cy="874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6"/>
          <p:cNvSpPr txBox="1"/>
          <p:nvPr/>
        </p:nvSpPr>
        <p:spPr>
          <a:xfrm>
            <a:off x="209568" y="541030"/>
            <a:ext cx="8511600" cy="50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b="1" lang="zh-CN" sz="4400">
                <a:solidFill>
                  <a:schemeClr val="dk1"/>
                </a:solidFill>
                <a:latin typeface="Calibri"/>
                <a:ea typeface="Calibri"/>
                <a:cs typeface="Calibri"/>
                <a:sym typeface="Calibri"/>
              </a:rPr>
              <a:t>Natural Language Generation</a:t>
            </a:r>
            <a:endParaRPr b="1" sz="3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000"/>
              <a:buFont typeface="Arial"/>
              <a:buNone/>
            </a:pPr>
            <a:r>
              <a:t/>
            </a:r>
            <a:endParaRPr b="1" sz="2800">
              <a:solidFill>
                <a:srgbClr val="242021"/>
              </a:solidFill>
              <a:latin typeface="Times New Roman"/>
              <a:ea typeface="Times New Roman"/>
              <a:cs typeface="Times New Roman"/>
              <a:sym typeface="Times New Roman"/>
            </a:endParaRPr>
          </a:p>
        </p:txBody>
      </p:sp>
      <p:sp>
        <p:nvSpPr>
          <p:cNvPr id="324" name="Google Shape;324;p36"/>
          <p:cNvSpPr txBox="1"/>
          <p:nvPr>
            <p:ph idx="12" type="sldNum"/>
          </p:nvPr>
        </p:nvSpPr>
        <p:spPr>
          <a:xfrm>
            <a:off x="8546351" y="4845705"/>
            <a:ext cx="4767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pic>
        <p:nvPicPr>
          <p:cNvPr id="325" name="Google Shape;325;p36"/>
          <p:cNvPicPr preferRelativeResize="0"/>
          <p:nvPr/>
        </p:nvPicPr>
        <p:blipFill rotWithShape="1">
          <a:blip r:embed="rId3">
            <a:alphaModFix/>
          </a:blip>
          <a:srcRect b="0" l="0" r="0" t="0"/>
          <a:stretch/>
        </p:blipFill>
        <p:spPr>
          <a:xfrm>
            <a:off x="7452750" y="-20381"/>
            <a:ext cx="1268436" cy="874576"/>
          </a:xfrm>
          <a:prstGeom prst="rect">
            <a:avLst/>
          </a:prstGeom>
          <a:noFill/>
          <a:ln>
            <a:noFill/>
          </a:ln>
        </p:spPr>
      </p:pic>
      <p:grpSp>
        <p:nvGrpSpPr>
          <p:cNvPr id="326" name="Google Shape;326;p36"/>
          <p:cNvGrpSpPr/>
          <p:nvPr/>
        </p:nvGrpSpPr>
        <p:grpSpPr>
          <a:xfrm>
            <a:off x="1192766" y="1279590"/>
            <a:ext cx="3097170" cy="471688"/>
            <a:chOff x="2012970" y="4591825"/>
            <a:chExt cx="5884800" cy="812834"/>
          </a:xfrm>
        </p:grpSpPr>
        <p:sp>
          <p:nvSpPr>
            <p:cNvPr id="327" name="Google Shape;327;p36"/>
            <p:cNvSpPr/>
            <p:nvPr/>
          </p:nvSpPr>
          <p:spPr>
            <a:xfrm>
              <a:off x="2012970" y="4591825"/>
              <a:ext cx="5884800" cy="523200"/>
            </a:xfrm>
            <a:prstGeom prst="ellipse">
              <a:avLst/>
            </a:prstGeom>
            <a:noFill/>
            <a:ln cap="flat" cmpd="sng" w="25400">
              <a:solidFill>
                <a:srgbClr val="0070C0"/>
              </a:solidFill>
              <a:prstDash val="solid"/>
              <a:miter lim="800000"/>
              <a:headEnd len="sm" w="sm" type="none"/>
              <a:tailEnd len="sm" w="sm" type="none"/>
            </a:ln>
          </p:spPr>
          <p:txBody>
            <a:bodyPr anchorCtr="0" anchor="ctr" bIns="24600" lIns="49225" spcFirstLastPara="1" rIns="49225" wrap="square" tIns="24600">
              <a:noAutofit/>
            </a:bodyPr>
            <a:lstStyle/>
            <a:p>
              <a:pPr indent="0" lvl="0" marL="0" marR="0" rtl="0" algn="ctr">
                <a:spcBef>
                  <a:spcPts val="0"/>
                </a:spcBef>
                <a:spcAft>
                  <a:spcPts val="0"/>
                </a:spcAft>
                <a:buNone/>
              </a:pPr>
              <a:r>
                <a:t/>
              </a:r>
              <a:endParaRPr sz="1000">
                <a:solidFill>
                  <a:srgbClr val="7030A0"/>
                </a:solidFill>
                <a:latin typeface="Calibri"/>
                <a:ea typeface="Calibri"/>
                <a:cs typeface="Calibri"/>
                <a:sym typeface="Calibri"/>
              </a:endParaRPr>
            </a:p>
          </p:txBody>
        </p:sp>
        <p:sp>
          <p:nvSpPr>
            <p:cNvPr id="328" name="Google Shape;328;p36"/>
            <p:cNvSpPr/>
            <p:nvPr/>
          </p:nvSpPr>
          <p:spPr>
            <a:xfrm>
              <a:off x="2624378" y="4635459"/>
              <a:ext cx="4812600" cy="769200"/>
            </a:xfrm>
            <a:prstGeom prst="rect">
              <a:avLst/>
            </a:prstGeom>
            <a:noFill/>
            <a:ln>
              <a:noFill/>
            </a:ln>
          </p:spPr>
          <p:txBody>
            <a:bodyPr anchorCtr="0" anchor="t" bIns="24600" lIns="49225" spcFirstLastPara="1" rIns="49225" wrap="square" tIns="24600">
              <a:noAutofit/>
            </a:bodyPr>
            <a:lstStyle/>
            <a:p>
              <a:pPr indent="0" lvl="0" marL="0" rtl="0" algn="l">
                <a:spcBef>
                  <a:spcPts val="0"/>
                </a:spcBef>
                <a:spcAft>
                  <a:spcPts val="0"/>
                </a:spcAft>
                <a:buNone/>
              </a:pPr>
              <a:r>
                <a:rPr b="1" lang="zh-CN" sz="1300">
                  <a:solidFill>
                    <a:srgbClr val="0070C0"/>
                  </a:solidFill>
                </a:rPr>
                <a:t>Timestamp &amp; “global variable”</a:t>
              </a:r>
              <a:endParaRPr b="1" sz="1300">
                <a:solidFill>
                  <a:srgbClr val="0070C0"/>
                </a:solidFill>
              </a:endParaRPr>
            </a:p>
            <a:p>
              <a:pPr indent="0" lvl="0" marL="0" rtl="0" algn="l">
                <a:spcBef>
                  <a:spcPts val="0"/>
                </a:spcBef>
                <a:spcAft>
                  <a:spcPts val="0"/>
                </a:spcAft>
                <a:buNone/>
              </a:pPr>
              <a:r>
                <a:t/>
              </a:r>
              <a:endParaRPr b="1" sz="1100">
                <a:solidFill>
                  <a:srgbClr val="0070C0"/>
                </a:solidFill>
              </a:endParaRPr>
            </a:p>
            <a:p>
              <a:pPr indent="0" lvl="0" marL="0" marR="0" rtl="0" algn="l">
                <a:spcBef>
                  <a:spcPts val="0"/>
                </a:spcBef>
                <a:spcAft>
                  <a:spcPts val="0"/>
                </a:spcAft>
                <a:buNone/>
              </a:pPr>
              <a:r>
                <a:t/>
              </a:r>
              <a:endParaRPr b="1" sz="1300">
                <a:solidFill>
                  <a:srgbClr val="0070C0"/>
                </a:solidFill>
              </a:endParaRPr>
            </a:p>
            <a:p>
              <a:pPr indent="0" lvl="0" marL="0" marR="0" rtl="0" algn="l">
                <a:spcBef>
                  <a:spcPts val="0"/>
                </a:spcBef>
                <a:spcAft>
                  <a:spcPts val="0"/>
                </a:spcAft>
                <a:buNone/>
              </a:pPr>
              <a:r>
                <a:t/>
              </a:r>
              <a:endParaRPr b="1" sz="1300">
                <a:solidFill>
                  <a:srgbClr val="0070C0"/>
                </a:solidFill>
                <a:latin typeface="Courier"/>
                <a:ea typeface="Courier"/>
                <a:cs typeface="Courier"/>
                <a:sym typeface="Courier"/>
              </a:endParaRPr>
            </a:p>
          </p:txBody>
        </p:sp>
      </p:grpSp>
      <p:cxnSp>
        <p:nvCxnSpPr>
          <p:cNvPr id="329" name="Google Shape;329;p36"/>
          <p:cNvCxnSpPr/>
          <p:nvPr/>
        </p:nvCxnSpPr>
        <p:spPr>
          <a:xfrm>
            <a:off x="3286075" y="1582198"/>
            <a:ext cx="644700" cy="635700"/>
          </a:xfrm>
          <a:prstGeom prst="straightConnector1">
            <a:avLst/>
          </a:prstGeom>
          <a:noFill/>
          <a:ln cap="flat" cmpd="sng" w="25400">
            <a:solidFill>
              <a:srgbClr val="000000"/>
            </a:solidFill>
            <a:prstDash val="dash"/>
            <a:miter lim="800000"/>
            <a:headEnd len="sm" w="sm" type="none"/>
            <a:tailEnd len="lg" w="lg" type="triangle"/>
          </a:ln>
        </p:spPr>
      </p:cxnSp>
      <p:cxnSp>
        <p:nvCxnSpPr>
          <p:cNvPr id="330" name="Google Shape;330;p36"/>
          <p:cNvCxnSpPr>
            <a:stCxn id="331" idx="4"/>
          </p:cNvCxnSpPr>
          <p:nvPr/>
        </p:nvCxnSpPr>
        <p:spPr>
          <a:xfrm flipH="1">
            <a:off x="4010350" y="3679000"/>
            <a:ext cx="816600" cy="895800"/>
          </a:xfrm>
          <a:prstGeom prst="straightConnector1">
            <a:avLst/>
          </a:prstGeom>
          <a:noFill/>
          <a:ln cap="flat" cmpd="sng" w="25400">
            <a:solidFill>
              <a:srgbClr val="C00000"/>
            </a:solidFill>
            <a:prstDash val="dash"/>
            <a:miter lim="800000"/>
            <a:headEnd len="sm" w="sm" type="none"/>
            <a:tailEnd len="lg" w="lg" type="triangle"/>
          </a:ln>
        </p:spPr>
      </p:cxnSp>
      <p:cxnSp>
        <p:nvCxnSpPr>
          <p:cNvPr id="332" name="Google Shape;332;p36"/>
          <p:cNvCxnSpPr/>
          <p:nvPr/>
        </p:nvCxnSpPr>
        <p:spPr>
          <a:xfrm rot="5400000">
            <a:off x="2363150" y="2719366"/>
            <a:ext cx="635400" cy="322500"/>
          </a:xfrm>
          <a:prstGeom prst="curvedConnector3">
            <a:avLst>
              <a:gd fmla="val 50000" name="adj1"/>
            </a:avLst>
          </a:prstGeom>
          <a:noFill/>
          <a:ln cap="flat" cmpd="sng" w="25400">
            <a:solidFill>
              <a:srgbClr val="3A897F"/>
            </a:solidFill>
            <a:prstDash val="solid"/>
            <a:miter lim="800000"/>
            <a:headEnd len="sm" w="sm" type="none"/>
            <a:tailEnd len="lg" w="lg" type="triangle"/>
          </a:ln>
        </p:spPr>
      </p:cxnSp>
      <p:sp>
        <p:nvSpPr>
          <p:cNvPr id="333" name="Google Shape;333;p36"/>
          <p:cNvSpPr/>
          <p:nvPr/>
        </p:nvSpPr>
        <p:spPr>
          <a:xfrm>
            <a:off x="1609800" y="2254723"/>
            <a:ext cx="3538800" cy="379500"/>
          </a:xfrm>
          <a:prstGeom prst="rect">
            <a:avLst/>
          </a:prstGeom>
          <a:solidFill>
            <a:schemeClr val="lt1"/>
          </a:solidFill>
          <a:ln cap="flat" cmpd="sng" w="9525">
            <a:solidFill>
              <a:srgbClr val="3A897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100">
              <a:solidFill>
                <a:srgbClr val="C00000"/>
              </a:solidFill>
            </a:endParaRPr>
          </a:p>
          <a:p>
            <a:pPr indent="0" lvl="0" marL="0" rtl="0" algn="l">
              <a:spcBef>
                <a:spcPts val="0"/>
              </a:spcBef>
              <a:spcAft>
                <a:spcPts val="0"/>
              </a:spcAft>
              <a:buNone/>
            </a:pPr>
            <a:r>
              <a:rPr b="1" lang="zh-CN" sz="1100">
                <a:solidFill>
                  <a:srgbClr val="3A897F"/>
                </a:solidFill>
              </a:rPr>
              <a:t> </a:t>
            </a:r>
            <a:endParaRPr b="1" sz="1100">
              <a:solidFill>
                <a:srgbClr val="3A897F"/>
              </a:solidFill>
            </a:endParaRPr>
          </a:p>
          <a:p>
            <a:pPr indent="0" lvl="0" marL="0" rtl="0" algn="ctr">
              <a:spcBef>
                <a:spcPts val="0"/>
              </a:spcBef>
              <a:spcAft>
                <a:spcPts val="0"/>
              </a:spcAft>
              <a:buNone/>
            </a:pPr>
            <a:r>
              <a:t/>
            </a:r>
            <a:endParaRPr b="1" sz="1100">
              <a:solidFill>
                <a:srgbClr val="3A897F"/>
              </a:solidFill>
            </a:endParaRPr>
          </a:p>
          <a:p>
            <a:pPr indent="0" lvl="0" marL="0" rtl="0" algn="ctr">
              <a:spcBef>
                <a:spcPts val="0"/>
              </a:spcBef>
              <a:spcAft>
                <a:spcPts val="0"/>
              </a:spcAft>
              <a:buClr>
                <a:schemeClr val="dk1"/>
              </a:buClr>
              <a:buSzPts val="1100"/>
              <a:buFont typeface="Arial"/>
              <a:buNone/>
            </a:pPr>
            <a:r>
              <a:rPr b="1" lang="zh-CN" sz="1100">
                <a:solidFill>
                  <a:srgbClr val="3A897F"/>
                </a:solidFill>
              </a:rPr>
              <a:t>&lt;“function”, “transfer”, “</a:t>
            </a:r>
            <a:r>
              <a:rPr b="1" lang="zh-CN" sz="1100" u="sng">
                <a:solidFill>
                  <a:srgbClr val="3A897F"/>
                </a:solidFill>
              </a:rPr>
              <a:t>1</a:t>
            </a:r>
            <a:r>
              <a:rPr b="1" baseline="30000" lang="zh-CN" sz="1100" u="sng">
                <a:solidFill>
                  <a:srgbClr val="3A897F"/>
                </a:solidFill>
              </a:rPr>
              <a:t>st</a:t>
            </a:r>
            <a:r>
              <a:rPr b="1" lang="zh-CN" sz="1100" u="sng">
                <a:solidFill>
                  <a:srgbClr val="3A897F"/>
                </a:solidFill>
              </a:rPr>
              <a:t> amount</a:t>
            </a:r>
            <a:r>
              <a:rPr b="1" lang="zh-CN" sz="1100">
                <a:solidFill>
                  <a:srgbClr val="3A897F"/>
                </a:solidFill>
              </a:rPr>
              <a:t>”, “from 1</a:t>
            </a:r>
            <a:r>
              <a:rPr b="1" baseline="30000" lang="zh-CN" sz="1100">
                <a:solidFill>
                  <a:srgbClr val="3A897F"/>
                </a:solidFill>
              </a:rPr>
              <a:t>st</a:t>
            </a:r>
            <a:r>
              <a:rPr b="1" lang="zh-CN" sz="1100">
                <a:solidFill>
                  <a:srgbClr val="3A897F"/>
                </a:solidFill>
              </a:rPr>
              <a:t> input address to 2</a:t>
            </a:r>
            <a:r>
              <a:rPr b="1" baseline="30000" lang="zh-CN" sz="1100">
                <a:solidFill>
                  <a:srgbClr val="3A897F"/>
                </a:solidFill>
              </a:rPr>
              <a:t>nd</a:t>
            </a:r>
            <a:r>
              <a:rPr b="1" lang="zh-CN" sz="1100">
                <a:solidFill>
                  <a:srgbClr val="3A897F"/>
                </a:solidFill>
              </a:rPr>
              <a:t> input address”&gt;</a:t>
            </a:r>
            <a:endParaRPr b="1" sz="1100">
              <a:solidFill>
                <a:srgbClr val="3A897F"/>
              </a:solidFill>
              <a:latin typeface="Courier"/>
              <a:ea typeface="Courier"/>
              <a:cs typeface="Courier"/>
              <a:sym typeface="Courier"/>
            </a:endParaRPr>
          </a:p>
          <a:p>
            <a:pPr indent="0" lvl="0" marL="0" rtl="0" algn="l">
              <a:spcBef>
                <a:spcPts val="0"/>
              </a:spcBef>
              <a:spcAft>
                <a:spcPts val="0"/>
              </a:spcAft>
              <a:buNone/>
            </a:pPr>
            <a:r>
              <a:t/>
            </a:r>
            <a:endParaRPr b="1" sz="1100">
              <a:solidFill>
                <a:srgbClr val="3A897F"/>
              </a:solidFill>
            </a:endParaRPr>
          </a:p>
          <a:p>
            <a:pPr indent="0" lvl="0" marL="0" rtl="0" algn="ctr">
              <a:spcBef>
                <a:spcPts val="0"/>
              </a:spcBef>
              <a:spcAft>
                <a:spcPts val="0"/>
              </a:spcAft>
              <a:buNone/>
            </a:pPr>
            <a:r>
              <a:t/>
            </a:r>
            <a:endParaRPr b="1" sz="1100">
              <a:solidFill>
                <a:srgbClr val="3A897F"/>
              </a:solidFill>
            </a:endParaRPr>
          </a:p>
          <a:p>
            <a:pPr indent="0" lvl="0" marL="0" rtl="0" algn="l">
              <a:spcBef>
                <a:spcPts val="0"/>
              </a:spcBef>
              <a:spcAft>
                <a:spcPts val="0"/>
              </a:spcAft>
              <a:buNone/>
            </a:pPr>
            <a:r>
              <a:t/>
            </a:r>
            <a:endParaRPr b="1" sz="1100">
              <a:solidFill>
                <a:srgbClr val="3A897F"/>
              </a:solidFill>
            </a:endParaRPr>
          </a:p>
        </p:txBody>
      </p:sp>
      <p:sp>
        <p:nvSpPr>
          <p:cNvPr id="334" name="Google Shape;334;p36"/>
          <p:cNvSpPr/>
          <p:nvPr/>
        </p:nvSpPr>
        <p:spPr>
          <a:xfrm>
            <a:off x="166950" y="3192729"/>
            <a:ext cx="3538800" cy="557400"/>
          </a:xfrm>
          <a:prstGeom prst="rect">
            <a:avLst/>
          </a:prstGeom>
          <a:solidFill>
            <a:schemeClr val="lt1"/>
          </a:solidFill>
          <a:ln cap="flat" cmpd="sng" w="9525">
            <a:solidFill>
              <a:srgbClr val="3A897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100">
              <a:solidFill>
                <a:srgbClr val="C00000"/>
              </a:solidFill>
            </a:endParaRPr>
          </a:p>
          <a:p>
            <a:pPr indent="0" lvl="0" marL="0" rtl="0" algn="l">
              <a:spcBef>
                <a:spcPts val="0"/>
              </a:spcBef>
              <a:spcAft>
                <a:spcPts val="0"/>
              </a:spcAft>
              <a:buNone/>
            </a:pPr>
            <a:r>
              <a:t/>
            </a:r>
            <a:endParaRPr b="1" sz="1100">
              <a:solidFill>
                <a:srgbClr val="3A897F"/>
              </a:solidFill>
            </a:endParaRPr>
          </a:p>
          <a:p>
            <a:pPr indent="0" lvl="0" marL="0" rtl="0" algn="l">
              <a:spcBef>
                <a:spcPts val="0"/>
              </a:spcBef>
              <a:spcAft>
                <a:spcPts val="0"/>
              </a:spcAft>
              <a:buNone/>
            </a:pPr>
            <a:r>
              <a:rPr b="1" lang="zh-CN" sz="1100">
                <a:solidFill>
                  <a:srgbClr val="3A897F"/>
                </a:solidFill>
              </a:rPr>
              <a:t>%398 = CALL(%397, %35B, %38D, %388, %38B, %388, %386) </a:t>
            </a:r>
            <a:r>
              <a:rPr b="1" lang="zh-CN" sz="1100">
                <a:solidFill>
                  <a:srgbClr val="3A897F"/>
                </a:solidFill>
                <a:latin typeface="Courier"/>
                <a:ea typeface="Courier"/>
                <a:cs typeface="Courier"/>
                <a:sym typeface="Courier"/>
              </a:rPr>
              <a:t>/*transferFrom#2*/</a:t>
            </a:r>
            <a:endParaRPr sz="1100">
              <a:solidFill>
                <a:srgbClr val="3A897F"/>
              </a:solidFill>
            </a:endParaRPr>
          </a:p>
          <a:p>
            <a:pPr indent="0" lvl="0" marL="0" rtl="0" algn="ctr">
              <a:spcBef>
                <a:spcPts val="0"/>
              </a:spcBef>
              <a:spcAft>
                <a:spcPts val="0"/>
              </a:spcAft>
              <a:buNone/>
            </a:pPr>
            <a:r>
              <a:t/>
            </a:r>
            <a:endParaRPr b="1" sz="1100">
              <a:solidFill>
                <a:srgbClr val="C00000"/>
              </a:solidFill>
            </a:endParaRPr>
          </a:p>
          <a:p>
            <a:pPr indent="0" lvl="0" marL="0" rtl="0" algn="l">
              <a:spcBef>
                <a:spcPts val="0"/>
              </a:spcBef>
              <a:spcAft>
                <a:spcPts val="0"/>
              </a:spcAft>
              <a:buNone/>
            </a:pPr>
            <a:r>
              <a:t/>
            </a:r>
            <a:endParaRPr b="1" sz="1300">
              <a:solidFill>
                <a:srgbClr val="3A897F"/>
              </a:solidFill>
            </a:endParaRPr>
          </a:p>
        </p:txBody>
      </p:sp>
      <p:sp>
        <p:nvSpPr>
          <p:cNvPr id="335" name="Google Shape;335;p36"/>
          <p:cNvSpPr/>
          <p:nvPr/>
        </p:nvSpPr>
        <p:spPr>
          <a:xfrm>
            <a:off x="0" y="4307975"/>
            <a:ext cx="4010400" cy="635400"/>
          </a:xfrm>
          <a:prstGeom prst="rect">
            <a:avLst/>
          </a:prstGeom>
          <a:solidFill>
            <a:schemeClr val="lt1"/>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100">
              <a:solidFill>
                <a:srgbClr val="C00000"/>
              </a:solidFill>
            </a:endParaRPr>
          </a:p>
          <a:p>
            <a:pPr indent="0" lvl="0" marL="0" rtl="0" algn="l">
              <a:spcBef>
                <a:spcPts val="0"/>
              </a:spcBef>
              <a:spcAft>
                <a:spcPts val="0"/>
              </a:spcAft>
              <a:buNone/>
            </a:pPr>
            <a:r>
              <a:t/>
            </a:r>
            <a:endParaRPr b="1" sz="1100">
              <a:solidFill>
                <a:srgbClr val="C00000"/>
              </a:solidFill>
            </a:endParaRPr>
          </a:p>
          <a:p>
            <a:pPr indent="0" lvl="0" marL="0" rtl="0" algn="l">
              <a:spcBef>
                <a:spcPts val="0"/>
              </a:spcBef>
              <a:spcAft>
                <a:spcPts val="0"/>
              </a:spcAft>
              <a:buNone/>
            </a:pPr>
            <a:r>
              <a:t/>
            </a:r>
            <a:endParaRPr b="1" sz="1100">
              <a:solidFill>
                <a:srgbClr val="C00000"/>
              </a:solidFill>
            </a:endParaRPr>
          </a:p>
          <a:p>
            <a:pPr indent="0" lvl="0" marL="0" rtl="0" algn="l">
              <a:spcBef>
                <a:spcPts val="0"/>
              </a:spcBef>
              <a:spcAft>
                <a:spcPts val="0"/>
              </a:spcAft>
              <a:buNone/>
            </a:pPr>
            <a:r>
              <a:rPr b="1" lang="zh-CN" sz="1100">
                <a:solidFill>
                  <a:srgbClr val="C00000"/>
                </a:solidFill>
              </a:rPr>
              <a:t>%3CF = CALL(%3CE, %39A, %3C4, %3BF, %3C2, %3BF, %3BD) </a:t>
            </a:r>
            <a:r>
              <a:rPr b="1" lang="zh-CN" sz="1100">
                <a:solidFill>
                  <a:srgbClr val="C00000"/>
                </a:solidFill>
                <a:latin typeface="Courier"/>
                <a:ea typeface="Courier"/>
                <a:cs typeface="Courier"/>
                <a:sym typeface="Courier"/>
              </a:rPr>
              <a:t>/*transferFrom#3*/</a:t>
            </a:r>
            <a:endParaRPr b="1" sz="1100">
              <a:solidFill>
                <a:srgbClr val="C00000"/>
              </a:solidFill>
              <a:latin typeface="Courier"/>
              <a:ea typeface="Courier"/>
              <a:cs typeface="Courier"/>
              <a:sym typeface="Courier"/>
            </a:endParaRPr>
          </a:p>
          <a:p>
            <a:pPr indent="0" lvl="0" marL="0" rtl="0" algn="ctr">
              <a:spcBef>
                <a:spcPts val="0"/>
              </a:spcBef>
              <a:spcAft>
                <a:spcPts val="0"/>
              </a:spcAft>
              <a:buNone/>
            </a:pPr>
            <a:r>
              <a:t/>
            </a:r>
            <a:endParaRPr b="1" sz="1100">
              <a:solidFill>
                <a:srgbClr val="C00000"/>
              </a:solidFill>
            </a:endParaRPr>
          </a:p>
          <a:p>
            <a:pPr indent="0" lvl="0" marL="0" rtl="0" algn="l">
              <a:spcBef>
                <a:spcPts val="0"/>
              </a:spcBef>
              <a:spcAft>
                <a:spcPts val="0"/>
              </a:spcAft>
              <a:buNone/>
            </a:pPr>
            <a:r>
              <a:t/>
            </a:r>
            <a:endParaRPr b="1" sz="1300">
              <a:solidFill>
                <a:srgbClr val="C00000"/>
              </a:solidFill>
            </a:endParaRPr>
          </a:p>
          <a:p>
            <a:pPr indent="0" lvl="0" marL="0" rtl="0" algn="l">
              <a:spcBef>
                <a:spcPts val="0"/>
              </a:spcBef>
              <a:spcAft>
                <a:spcPts val="0"/>
              </a:spcAft>
              <a:buNone/>
            </a:pPr>
            <a:r>
              <a:t/>
            </a:r>
            <a:endParaRPr/>
          </a:p>
        </p:txBody>
      </p:sp>
      <p:cxnSp>
        <p:nvCxnSpPr>
          <p:cNvPr id="336" name="Google Shape;336;p36"/>
          <p:cNvCxnSpPr/>
          <p:nvPr/>
        </p:nvCxnSpPr>
        <p:spPr>
          <a:xfrm rot="5400000">
            <a:off x="1628800" y="3961700"/>
            <a:ext cx="538800" cy="134700"/>
          </a:xfrm>
          <a:prstGeom prst="curvedConnector3">
            <a:avLst>
              <a:gd fmla="val 50000" name="adj1"/>
            </a:avLst>
          </a:prstGeom>
          <a:noFill/>
          <a:ln cap="flat" cmpd="sng" w="25400">
            <a:solidFill>
              <a:srgbClr val="C00000"/>
            </a:solidFill>
            <a:prstDash val="solid"/>
            <a:miter lim="800000"/>
            <a:headEnd len="sm" w="sm" type="none"/>
            <a:tailEnd len="lg" w="lg" type="triangle"/>
          </a:ln>
        </p:spPr>
      </p:cxnSp>
      <p:sp>
        <p:nvSpPr>
          <p:cNvPr id="331" name="Google Shape;331;p36"/>
          <p:cNvSpPr/>
          <p:nvPr/>
        </p:nvSpPr>
        <p:spPr>
          <a:xfrm>
            <a:off x="3784900" y="3263200"/>
            <a:ext cx="2084100" cy="415800"/>
          </a:xfrm>
          <a:prstGeom prst="ellipse">
            <a:avLst/>
          </a:prstGeom>
          <a:noFill/>
          <a:ln cap="flat" cmpd="sng" w="25400">
            <a:solidFill>
              <a:schemeClr val="accent4"/>
            </a:solidFill>
            <a:prstDash val="solid"/>
            <a:miter lim="800000"/>
            <a:headEnd len="sm" w="sm" type="none"/>
            <a:tailEnd len="sm" w="sm" type="none"/>
          </a:ln>
        </p:spPr>
        <p:txBody>
          <a:bodyPr anchorCtr="0" anchor="ctr" bIns="24600" lIns="49225" spcFirstLastPara="1" rIns="49225" wrap="square" tIns="24600">
            <a:noAutofit/>
          </a:bodyPr>
          <a:lstStyle/>
          <a:p>
            <a:pPr indent="0" lvl="0" marL="0" rtl="0" algn="ctr">
              <a:spcBef>
                <a:spcPts val="0"/>
              </a:spcBef>
              <a:spcAft>
                <a:spcPts val="0"/>
              </a:spcAft>
              <a:buNone/>
            </a:pPr>
            <a:r>
              <a:t/>
            </a:r>
            <a:endParaRPr b="1" sz="1100">
              <a:solidFill>
                <a:srgbClr val="FF9900"/>
              </a:solidFill>
            </a:endParaRPr>
          </a:p>
          <a:p>
            <a:pPr indent="0" lvl="0" marL="0" rtl="0" algn="ctr">
              <a:spcBef>
                <a:spcPts val="0"/>
              </a:spcBef>
              <a:spcAft>
                <a:spcPts val="0"/>
              </a:spcAft>
              <a:buNone/>
            </a:pPr>
            <a:r>
              <a:rPr b="1" lang="zh-CN" sz="1100">
                <a:solidFill>
                  <a:srgbClr val="FF9900"/>
                </a:solidFill>
              </a:rPr>
              <a:t>%3B0 = SLOAD(%3A3)</a:t>
            </a:r>
            <a:endParaRPr b="1" sz="1100">
              <a:solidFill>
                <a:srgbClr val="FF9900"/>
              </a:solidFill>
            </a:endParaRPr>
          </a:p>
          <a:p>
            <a:pPr indent="0" lvl="0" marL="0" marR="0" rtl="0" algn="ctr">
              <a:spcBef>
                <a:spcPts val="0"/>
              </a:spcBef>
              <a:spcAft>
                <a:spcPts val="0"/>
              </a:spcAft>
              <a:buNone/>
            </a:pPr>
            <a:r>
              <a:t/>
            </a:r>
            <a:endParaRPr b="1" sz="1300">
              <a:solidFill>
                <a:srgbClr val="FF9900"/>
              </a:solidFill>
            </a:endParaRPr>
          </a:p>
        </p:txBody>
      </p:sp>
      <p:cxnSp>
        <p:nvCxnSpPr>
          <p:cNvPr id="337" name="Google Shape;337;p36"/>
          <p:cNvCxnSpPr/>
          <p:nvPr/>
        </p:nvCxnSpPr>
        <p:spPr>
          <a:xfrm flipH="1">
            <a:off x="937350" y="1562275"/>
            <a:ext cx="817200" cy="1646400"/>
          </a:xfrm>
          <a:prstGeom prst="straightConnector1">
            <a:avLst/>
          </a:prstGeom>
          <a:noFill/>
          <a:ln cap="flat" cmpd="sng" w="25400">
            <a:solidFill>
              <a:srgbClr val="000000"/>
            </a:solidFill>
            <a:prstDash val="dash"/>
            <a:miter lim="800000"/>
            <a:headEnd len="sm" w="sm" type="none"/>
            <a:tailEnd len="lg" w="lg"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7"/>
          <p:cNvSpPr txBox="1"/>
          <p:nvPr/>
        </p:nvSpPr>
        <p:spPr>
          <a:xfrm>
            <a:off x="209568" y="541030"/>
            <a:ext cx="8511600" cy="50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b="1" lang="zh-CN" sz="4400">
                <a:solidFill>
                  <a:schemeClr val="dk1"/>
                </a:solidFill>
                <a:latin typeface="Calibri"/>
                <a:ea typeface="Calibri"/>
                <a:cs typeface="Calibri"/>
                <a:sym typeface="Calibri"/>
              </a:rPr>
              <a:t>Natural Language Generation</a:t>
            </a:r>
            <a:endParaRPr b="1" sz="3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000"/>
              <a:buFont typeface="Arial"/>
              <a:buNone/>
            </a:pPr>
            <a:r>
              <a:t/>
            </a:r>
            <a:endParaRPr b="1" sz="2800">
              <a:solidFill>
                <a:srgbClr val="242021"/>
              </a:solidFill>
              <a:latin typeface="Times New Roman"/>
              <a:ea typeface="Times New Roman"/>
              <a:cs typeface="Times New Roman"/>
              <a:sym typeface="Times New Roman"/>
            </a:endParaRPr>
          </a:p>
        </p:txBody>
      </p:sp>
      <p:sp>
        <p:nvSpPr>
          <p:cNvPr id="344" name="Google Shape;344;p37"/>
          <p:cNvSpPr txBox="1"/>
          <p:nvPr>
            <p:ph idx="12" type="sldNum"/>
          </p:nvPr>
        </p:nvSpPr>
        <p:spPr>
          <a:xfrm>
            <a:off x="8546351" y="4845705"/>
            <a:ext cx="4767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pic>
        <p:nvPicPr>
          <p:cNvPr id="345" name="Google Shape;345;p37"/>
          <p:cNvPicPr preferRelativeResize="0"/>
          <p:nvPr/>
        </p:nvPicPr>
        <p:blipFill rotWithShape="1">
          <a:blip r:embed="rId3">
            <a:alphaModFix/>
          </a:blip>
          <a:srcRect b="0" l="0" r="0" t="0"/>
          <a:stretch/>
        </p:blipFill>
        <p:spPr>
          <a:xfrm>
            <a:off x="7452750" y="-20381"/>
            <a:ext cx="1268436" cy="874576"/>
          </a:xfrm>
          <a:prstGeom prst="rect">
            <a:avLst/>
          </a:prstGeom>
          <a:noFill/>
          <a:ln>
            <a:noFill/>
          </a:ln>
        </p:spPr>
      </p:pic>
      <p:grpSp>
        <p:nvGrpSpPr>
          <p:cNvPr id="346" name="Google Shape;346;p37"/>
          <p:cNvGrpSpPr/>
          <p:nvPr/>
        </p:nvGrpSpPr>
        <p:grpSpPr>
          <a:xfrm>
            <a:off x="1192766" y="1279590"/>
            <a:ext cx="3097170" cy="471688"/>
            <a:chOff x="2012970" y="4591825"/>
            <a:chExt cx="5884800" cy="812834"/>
          </a:xfrm>
        </p:grpSpPr>
        <p:sp>
          <p:nvSpPr>
            <p:cNvPr id="347" name="Google Shape;347;p37"/>
            <p:cNvSpPr/>
            <p:nvPr/>
          </p:nvSpPr>
          <p:spPr>
            <a:xfrm>
              <a:off x="2012970" y="4591825"/>
              <a:ext cx="5884800" cy="523200"/>
            </a:xfrm>
            <a:prstGeom prst="ellipse">
              <a:avLst/>
            </a:prstGeom>
            <a:noFill/>
            <a:ln cap="flat" cmpd="sng" w="25400">
              <a:solidFill>
                <a:srgbClr val="0070C0"/>
              </a:solidFill>
              <a:prstDash val="solid"/>
              <a:miter lim="800000"/>
              <a:headEnd len="sm" w="sm" type="none"/>
              <a:tailEnd len="sm" w="sm" type="none"/>
            </a:ln>
          </p:spPr>
          <p:txBody>
            <a:bodyPr anchorCtr="0" anchor="ctr" bIns="24600" lIns="49225" spcFirstLastPara="1" rIns="49225" wrap="square" tIns="24600">
              <a:noAutofit/>
            </a:bodyPr>
            <a:lstStyle/>
            <a:p>
              <a:pPr indent="0" lvl="0" marL="0" marR="0" rtl="0" algn="ctr">
                <a:spcBef>
                  <a:spcPts val="0"/>
                </a:spcBef>
                <a:spcAft>
                  <a:spcPts val="0"/>
                </a:spcAft>
                <a:buNone/>
              </a:pPr>
              <a:r>
                <a:t/>
              </a:r>
              <a:endParaRPr sz="1000">
                <a:solidFill>
                  <a:srgbClr val="7030A0"/>
                </a:solidFill>
                <a:latin typeface="Calibri"/>
                <a:ea typeface="Calibri"/>
                <a:cs typeface="Calibri"/>
                <a:sym typeface="Calibri"/>
              </a:endParaRPr>
            </a:p>
          </p:txBody>
        </p:sp>
        <p:sp>
          <p:nvSpPr>
            <p:cNvPr id="348" name="Google Shape;348;p37"/>
            <p:cNvSpPr/>
            <p:nvPr/>
          </p:nvSpPr>
          <p:spPr>
            <a:xfrm>
              <a:off x="2624378" y="4635459"/>
              <a:ext cx="4812600" cy="769200"/>
            </a:xfrm>
            <a:prstGeom prst="rect">
              <a:avLst/>
            </a:prstGeom>
            <a:noFill/>
            <a:ln>
              <a:noFill/>
            </a:ln>
          </p:spPr>
          <p:txBody>
            <a:bodyPr anchorCtr="0" anchor="t" bIns="24600" lIns="49225" spcFirstLastPara="1" rIns="49225" wrap="square" tIns="24600">
              <a:noAutofit/>
            </a:bodyPr>
            <a:lstStyle/>
            <a:p>
              <a:pPr indent="0" lvl="0" marL="0" rtl="0" algn="l">
                <a:spcBef>
                  <a:spcPts val="0"/>
                </a:spcBef>
                <a:spcAft>
                  <a:spcPts val="0"/>
                </a:spcAft>
                <a:buNone/>
              </a:pPr>
              <a:r>
                <a:rPr b="1" lang="zh-CN" sz="1300">
                  <a:solidFill>
                    <a:srgbClr val="0070C0"/>
                  </a:solidFill>
                </a:rPr>
                <a:t>Timestamp &amp; “global variable”</a:t>
              </a:r>
              <a:endParaRPr b="1" sz="1300">
                <a:solidFill>
                  <a:srgbClr val="0070C0"/>
                </a:solidFill>
              </a:endParaRPr>
            </a:p>
            <a:p>
              <a:pPr indent="0" lvl="0" marL="0" rtl="0" algn="l">
                <a:spcBef>
                  <a:spcPts val="0"/>
                </a:spcBef>
                <a:spcAft>
                  <a:spcPts val="0"/>
                </a:spcAft>
                <a:buNone/>
              </a:pPr>
              <a:r>
                <a:t/>
              </a:r>
              <a:endParaRPr b="1" sz="1100">
                <a:solidFill>
                  <a:srgbClr val="0070C0"/>
                </a:solidFill>
              </a:endParaRPr>
            </a:p>
            <a:p>
              <a:pPr indent="0" lvl="0" marL="0" marR="0" rtl="0" algn="l">
                <a:spcBef>
                  <a:spcPts val="0"/>
                </a:spcBef>
                <a:spcAft>
                  <a:spcPts val="0"/>
                </a:spcAft>
                <a:buNone/>
              </a:pPr>
              <a:r>
                <a:t/>
              </a:r>
              <a:endParaRPr b="1" sz="1300">
                <a:solidFill>
                  <a:srgbClr val="0070C0"/>
                </a:solidFill>
              </a:endParaRPr>
            </a:p>
            <a:p>
              <a:pPr indent="0" lvl="0" marL="0" marR="0" rtl="0" algn="l">
                <a:spcBef>
                  <a:spcPts val="0"/>
                </a:spcBef>
                <a:spcAft>
                  <a:spcPts val="0"/>
                </a:spcAft>
                <a:buNone/>
              </a:pPr>
              <a:r>
                <a:t/>
              </a:r>
              <a:endParaRPr b="1" sz="1300">
                <a:solidFill>
                  <a:srgbClr val="0070C0"/>
                </a:solidFill>
                <a:latin typeface="Courier"/>
                <a:ea typeface="Courier"/>
                <a:cs typeface="Courier"/>
                <a:sym typeface="Courier"/>
              </a:endParaRPr>
            </a:p>
          </p:txBody>
        </p:sp>
      </p:grpSp>
      <p:cxnSp>
        <p:nvCxnSpPr>
          <p:cNvPr id="349" name="Google Shape;349;p37"/>
          <p:cNvCxnSpPr/>
          <p:nvPr/>
        </p:nvCxnSpPr>
        <p:spPr>
          <a:xfrm>
            <a:off x="3286075" y="1582198"/>
            <a:ext cx="644700" cy="635700"/>
          </a:xfrm>
          <a:prstGeom prst="straightConnector1">
            <a:avLst/>
          </a:prstGeom>
          <a:noFill/>
          <a:ln cap="flat" cmpd="sng" w="25400">
            <a:solidFill>
              <a:srgbClr val="000000"/>
            </a:solidFill>
            <a:prstDash val="dash"/>
            <a:miter lim="800000"/>
            <a:headEnd len="sm" w="sm" type="none"/>
            <a:tailEnd len="lg" w="lg" type="triangle"/>
          </a:ln>
        </p:spPr>
      </p:cxnSp>
      <p:cxnSp>
        <p:nvCxnSpPr>
          <p:cNvPr id="350" name="Google Shape;350;p37"/>
          <p:cNvCxnSpPr>
            <a:stCxn id="351" idx="4"/>
          </p:cNvCxnSpPr>
          <p:nvPr/>
        </p:nvCxnSpPr>
        <p:spPr>
          <a:xfrm flipH="1">
            <a:off x="4010350" y="3679000"/>
            <a:ext cx="816600" cy="895800"/>
          </a:xfrm>
          <a:prstGeom prst="straightConnector1">
            <a:avLst/>
          </a:prstGeom>
          <a:noFill/>
          <a:ln cap="flat" cmpd="sng" w="25400">
            <a:solidFill>
              <a:srgbClr val="C00000"/>
            </a:solidFill>
            <a:prstDash val="dash"/>
            <a:miter lim="800000"/>
            <a:headEnd len="sm" w="sm" type="none"/>
            <a:tailEnd len="lg" w="lg" type="triangle"/>
          </a:ln>
        </p:spPr>
      </p:cxnSp>
      <p:cxnSp>
        <p:nvCxnSpPr>
          <p:cNvPr id="352" name="Google Shape;352;p37"/>
          <p:cNvCxnSpPr/>
          <p:nvPr/>
        </p:nvCxnSpPr>
        <p:spPr>
          <a:xfrm rot="5400000">
            <a:off x="2363150" y="2719366"/>
            <a:ext cx="635400" cy="322500"/>
          </a:xfrm>
          <a:prstGeom prst="curvedConnector3">
            <a:avLst>
              <a:gd fmla="val 50000" name="adj1"/>
            </a:avLst>
          </a:prstGeom>
          <a:noFill/>
          <a:ln cap="flat" cmpd="sng" w="25400">
            <a:solidFill>
              <a:srgbClr val="3A897F"/>
            </a:solidFill>
            <a:prstDash val="solid"/>
            <a:miter lim="800000"/>
            <a:headEnd len="sm" w="sm" type="none"/>
            <a:tailEnd len="lg" w="lg" type="triangle"/>
          </a:ln>
        </p:spPr>
      </p:cxnSp>
      <p:sp>
        <p:nvSpPr>
          <p:cNvPr id="353" name="Google Shape;353;p37"/>
          <p:cNvSpPr/>
          <p:nvPr/>
        </p:nvSpPr>
        <p:spPr>
          <a:xfrm>
            <a:off x="1609800" y="2254723"/>
            <a:ext cx="3538800" cy="379500"/>
          </a:xfrm>
          <a:prstGeom prst="rect">
            <a:avLst/>
          </a:prstGeom>
          <a:solidFill>
            <a:schemeClr val="lt1"/>
          </a:solidFill>
          <a:ln cap="flat" cmpd="sng" w="9525">
            <a:solidFill>
              <a:srgbClr val="3A897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100">
              <a:solidFill>
                <a:srgbClr val="C00000"/>
              </a:solidFill>
            </a:endParaRPr>
          </a:p>
          <a:p>
            <a:pPr indent="0" lvl="0" marL="0" rtl="0" algn="l">
              <a:spcBef>
                <a:spcPts val="0"/>
              </a:spcBef>
              <a:spcAft>
                <a:spcPts val="0"/>
              </a:spcAft>
              <a:buNone/>
            </a:pPr>
            <a:r>
              <a:rPr b="1" lang="zh-CN" sz="1100">
                <a:solidFill>
                  <a:srgbClr val="3A897F"/>
                </a:solidFill>
              </a:rPr>
              <a:t> </a:t>
            </a:r>
            <a:endParaRPr b="1" sz="1100">
              <a:solidFill>
                <a:srgbClr val="3A897F"/>
              </a:solidFill>
            </a:endParaRPr>
          </a:p>
          <a:p>
            <a:pPr indent="0" lvl="0" marL="0" rtl="0" algn="ctr">
              <a:spcBef>
                <a:spcPts val="0"/>
              </a:spcBef>
              <a:spcAft>
                <a:spcPts val="0"/>
              </a:spcAft>
              <a:buNone/>
            </a:pPr>
            <a:r>
              <a:t/>
            </a:r>
            <a:endParaRPr b="1" sz="1100">
              <a:solidFill>
                <a:srgbClr val="3A897F"/>
              </a:solidFill>
            </a:endParaRPr>
          </a:p>
          <a:p>
            <a:pPr indent="0" lvl="0" marL="0" rtl="0" algn="ctr">
              <a:spcBef>
                <a:spcPts val="0"/>
              </a:spcBef>
              <a:spcAft>
                <a:spcPts val="0"/>
              </a:spcAft>
              <a:buClr>
                <a:schemeClr val="dk1"/>
              </a:buClr>
              <a:buSzPts val="1100"/>
              <a:buFont typeface="Arial"/>
              <a:buNone/>
            </a:pPr>
            <a:r>
              <a:rPr b="1" lang="zh-CN" sz="1100">
                <a:solidFill>
                  <a:srgbClr val="3A897F"/>
                </a:solidFill>
              </a:rPr>
              <a:t>&lt;“function”, “transfer”, “1</a:t>
            </a:r>
            <a:r>
              <a:rPr b="1" baseline="30000" lang="zh-CN" sz="1100">
                <a:solidFill>
                  <a:srgbClr val="3A897F"/>
                </a:solidFill>
              </a:rPr>
              <a:t>st</a:t>
            </a:r>
            <a:r>
              <a:rPr b="1" lang="zh-CN" sz="1100">
                <a:solidFill>
                  <a:srgbClr val="3A897F"/>
                </a:solidFill>
              </a:rPr>
              <a:t> amount”, “from 1</a:t>
            </a:r>
            <a:r>
              <a:rPr b="1" baseline="30000" lang="zh-CN" sz="1100">
                <a:solidFill>
                  <a:srgbClr val="3A897F"/>
                </a:solidFill>
              </a:rPr>
              <a:t>st</a:t>
            </a:r>
            <a:r>
              <a:rPr b="1" lang="zh-CN" sz="1100">
                <a:solidFill>
                  <a:srgbClr val="3A897F"/>
                </a:solidFill>
              </a:rPr>
              <a:t> input address to 2</a:t>
            </a:r>
            <a:r>
              <a:rPr b="1" baseline="30000" lang="zh-CN" sz="1100">
                <a:solidFill>
                  <a:srgbClr val="3A897F"/>
                </a:solidFill>
              </a:rPr>
              <a:t>nd</a:t>
            </a:r>
            <a:r>
              <a:rPr b="1" lang="zh-CN" sz="1100">
                <a:solidFill>
                  <a:srgbClr val="3A897F"/>
                </a:solidFill>
              </a:rPr>
              <a:t> input address”&gt;</a:t>
            </a:r>
            <a:endParaRPr b="1" sz="1100">
              <a:solidFill>
                <a:srgbClr val="3A897F"/>
              </a:solidFill>
              <a:latin typeface="Courier"/>
              <a:ea typeface="Courier"/>
              <a:cs typeface="Courier"/>
              <a:sym typeface="Courier"/>
            </a:endParaRPr>
          </a:p>
          <a:p>
            <a:pPr indent="0" lvl="0" marL="0" rtl="0" algn="l">
              <a:spcBef>
                <a:spcPts val="0"/>
              </a:spcBef>
              <a:spcAft>
                <a:spcPts val="0"/>
              </a:spcAft>
              <a:buNone/>
            </a:pPr>
            <a:r>
              <a:t/>
            </a:r>
            <a:endParaRPr b="1" sz="1100">
              <a:solidFill>
                <a:srgbClr val="3A897F"/>
              </a:solidFill>
            </a:endParaRPr>
          </a:p>
          <a:p>
            <a:pPr indent="0" lvl="0" marL="0" rtl="0" algn="ctr">
              <a:spcBef>
                <a:spcPts val="0"/>
              </a:spcBef>
              <a:spcAft>
                <a:spcPts val="0"/>
              </a:spcAft>
              <a:buNone/>
            </a:pPr>
            <a:r>
              <a:t/>
            </a:r>
            <a:endParaRPr b="1" sz="1100">
              <a:solidFill>
                <a:srgbClr val="3A897F"/>
              </a:solidFill>
            </a:endParaRPr>
          </a:p>
          <a:p>
            <a:pPr indent="0" lvl="0" marL="0" rtl="0" algn="l">
              <a:spcBef>
                <a:spcPts val="0"/>
              </a:spcBef>
              <a:spcAft>
                <a:spcPts val="0"/>
              </a:spcAft>
              <a:buNone/>
            </a:pPr>
            <a:r>
              <a:t/>
            </a:r>
            <a:endParaRPr b="1" sz="1100">
              <a:solidFill>
                <a:srgbClr val="3A897F"/>
              </a:solidFill>
            </a:endParaRPr>
          </a:p>
        </p:txBody>
      </p:sp>
      <p:sp>
        <p:nvSpPr>
          <p:cNvPr id="354" name="Google Shape;354;p37"/>
          <p:cNvSpPr/>
          <p:nvPr/>
        </p:nvSpPr>
        <p:spPr>
          <a:xfrm>
            <a:off x="166950" y="3192729"/>
            <a:ext cx="3538800" cy="557400"/>
          </a:xfrm>
          <a:prstGeom prst="rect">
            <a:avLst/>
          </a:prstGeom>
          <a:solidFill>
            <a:schemeClr val="lt1"/>
          </a:solidFill>
          <a:ln cap="flat" cmpd="sng" w="9525">
            <a:solidFill>
              <a:srgbClr val="3A897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100">
              <a:solidFill>
                <a:srgbClr val="C00000"/>
              </a:solidFill>
            </a:endParaRPr>
          </a:p>
          <a:p>
            <a:pPr indent="0" lvl="0" marL="0" rtl="0" algn="l">
              <a:spcBef>
                <a:spcPts val="0"/>
              </a:spcBef>
              <a:spcAft>
                <a:spcPts val="0"/>
              </a:spcAft>
              <a:buNone/>
            </a:pPr>
            <a:r>
              <a:t/>
            </a:r>
            <a:endParaRPr b="1" sz="1100">
              <a:solidFill>
                <a:srgbClr val="3A897F"/>
              </a:solidFill>
            </a:endParaRPr>
          </a:p>
          <a:p>
            <a:pPr indent="0" lvl="0" marL="0" rtl="0" algn="ctr">
              <a:spcBef>
                <a:spcPts val="0"/>
              </a:spcBef>
              <a:spcAft>
                <a:spcPts val="0"/>
              </a:spcAft>
              <a:buNone/>
            </a:pPr>
            <a:r>
              <a:t/>
            </a:r>
            <a:endParaRPr b="1" sz="1100">
              <a:solidFill>
                <a:srgbClr val="3A897F"/>
              </a:solidFill>
            </a:endParaRPr>
          </a:p>
          <a:p>
            <a:pPr indent="0" lvl="0" marL="0" rtl="0" algn="ctr">
              <a:spcBef>
                <a:spcPts val="0"/>
              </a:spcBef>
              <a:spcAft>
                <a:spcPts val="0"/>
              </a:spcAft>
              <a:buClr>
                <a:schemeClr val="dk1"/>
              </a:buClr>
              <a:buSzPts val="1100"/>
              <a:buFont typeface="Arial"/>
              <a:buNone/>
            </a:pPr>
            <a:r>
              <a:rPr b="1" lang="zh-CN" sz="1100">
                <a:solidFill>
                  <a:srgbClr val="3A897F"/>
                </a:solidFill>
              </a:rPr>
              <a:t>&lt;“function”, “transfer”, “2</a:t>
            </a:r>
            <a:r>
              <a:rPr b="1" baseline="30000" lang="zh-CN" sz="1100">
                <a:solidFill>
                  <a:srgbClr val="3A897F"/>
                </a:solidFill>
              </a:rPr>
              <a:t>nd</a:t>
            </a:r>
            <a:r>
              <a:rPr b="1" lang="zh-CN" sz="1100">
                <a:solidFill>
                  <a:srgbClr val="3A897F"/>
                </a:solidFill>
              </a:rPr>
              <a:t> amount calculated from </a:t>
            </a:r>
            <a:r>
              <a:rPr b="1" lang="zh-CN" sz="1100" u="sng">
                <a:solidFill>
                  <a:srgbClr val="3A897F"/>
                </a:solidFill>
              </a:rPr>
              <a:t>1</a:t>
            </a:r>
            <a:r>
              <a:rPr b="1" baseline="30000" lang="zh-CN" sz="1100" u="sng">
                <a:solidFill>
                  <a:srgbClr val="3A897F"/>
                </a:solidFill>
              </a:rPr>
              <a:t>st</a:t>
            </a:r>
            <a:r>
              <a:rPr b="1" lang="zh-CN" sz="1100" u="sng">
                <a:solidFill>
                  <a:srgbClr val="3A897F"/>
                </a:solidFill>
              </a:rPr>
              <a:t> amount</a:t>
            </a:r>
            <a:r>
              <a:rPr b="1" lang="zh-CN" sz="1100">
                <a:solidFill>
                  <a:srgbClr val="3A897F"/>
                </a:solidFill>
              </a:rPr>
              <a:t>”, “from </a:t>
            </a:r>
            <a:r>
              <a:rPr b="1" lang="zh-CN" sz="1100" u="sng">
                <a:solidFill>
                  <a:srgbClr val="3A897F"/>
                </a:solidFill>
              </a:rPr>
              <a:t>1</a:t>
            </a:r>
            <a:r>
              <a:rPr b="1" baseline="30000" lang="zh-CN" sz="1100" u="sng">
                <a:solidFill>
                  <a:srgbClr val="3A897F"/>
                </a:solidFill>
              </a:rPr>
              <a:t>st</a:t>
            </a:r>
            <a:r>
              <a:rPr b="1" lang="zh-CN" sz="1100" u="sng">
                <a:solidFill>
                  <a:srgbClr val="3A897F"/>
                </a:solidFill>
              </a:rPr>
              <a:t> input address</a:t>
            </a:r>
            <a:r>
              <a:rPr b="1" lang="zh-CN" sz="1100">
                <a:solidFill>
                  <a:srgbClr val="3A897F"/>
                </a:solidFill>
              </a:rPr>
              <a:t> to a third-party address”&gt;</a:t>
            </a:r>
            <a:endParaRPr b="1" sz="1100">
              <a:solidFill>
                <a:srgbClr val="3A897F"/>
              </a:solidFill>
              <a:latin typeface="Courier"/>
              <a:ea typeface="Courier"/>
              <a:cs typeface="Courier"/>
              <a:sym typeface="Courier"/>
            </a:endParaRPr>
          </a:p>
          <a:p>
            <a:pPr indent="0" lvl="0" marL="0" rtl="0" algn="l">
              <a:spcBef>
                <a:spcPts val="0"/>
              </a:spcBef>
              <a:spcAft>
                <a:spcPts val="0"/>
              </a:spcAft>
              <a:buNone/>
            </a:pPr>
            <a:r>
              <a:t/>
            </a:r>
            <a:endParaRPr b="1" sz="1100">
              <a:solidFill>
                <a:srgbClr val="3A897F"/>
              </a:solidFill>
            </a:endParaRPr>
          </a:p>
          <a:p>
            <a:pPr indent="0" lvl="0" marL="0" rtl="0" algn="ctr">
              <a:spcBef>
                <a:spcPts val="0"/>
              </a:spcBef>
              <a:spcAft>
                <a:spcPts val="0"/>
              </a:spcAft>
              <a:buNone/>
            </a:pPr>
            <a:r>
              <a:t/>
            </a:r>
            <a:endParaRPr b="1" sz="1100">
              <a:solidFill>
                <a:srgbClr val="C00000"/>
              </a:solidFill>
            </a:endParaRPr>
          </a:p>
          <a:p>
            <a:pPr indent="0" lvl="0" marL="0" rtl="0" algn="l">
              <a:spcBef>
                <a:spcPts val="0"/>
              </a:spcBef>
              <a:spcAft>
                <a:spcPts val="0"/>
              </a:spcAft>
              <a:buNone/>
            </a:pPr>
            <a:r>
              <a:t/>
            </a:r>
            <a:endParaRPr b="1" sz="1300">
              <a:solidFill>
                <a:srgbClr val="3A897F"/>
              </a:solidFill>
            </a:endParaRPr>
          </a:p>
        </p:txBody>
      </p:sp>
      <p:sp>
        <p:nvSpPr>
          <p:cNvPr id="355" name="Google Shape;355;p37"/>
          <p:cNvSpPr/>
          <p:nvPr/>
        </p:nvSpPr>
        <p:spPr>
          <a:xfrm>
            <a:off x="0" y="4307975"/>
            <a:ext cx="4010400" cy="635700"/>
          </a:xfrm>
          <a:prstGeom prst="rect">
            <a:avLst/>
          </a:prstGeom>
          <a:solidFill>
            <a:schemeClr val="lt1"/>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100">
              <a:solidFill>
                <a:srgbClr val="C00000"/>
              </a:solidFill>
            </a:endParaRPr>
          </a:p>
          <a:p>
            <a:pPr indent="0" lvl="0" marL="0" rtl="0" algn="l">
              <a:spcBef>
                <a:spcPts val="0"/>
              </a:spcBef>
              <a:spcAft>
                <a:spcPts val="0"/>
              </a:spcAft>
              <a:buNone/>
            </a:pPr>
            <a:r>
              <a:t/>
            </a:r>
            <a:endParaRPr b="1" sz="1100">
              <a:solidFill>
                <a:srgbClr val="C00000"/>
              </a:solidFill>
            </a:endParaRPr>
          </a:p>
          <a:p>
            <a:pPr indent="0" lvl="0" marL="0" rtl="0" algn="l">
              <a:spcBef>
                <a:spcPts val="0"/>
              </a:spcBef>
              <a:spcAft>
                <a:spcPts val="0"/>
              </a:spcAft>
              <a:buNone/>
            </a:pPr>
            <a:r>
              <a:t/>
            </a:r>
            <a:endParaRPr b="1" sz="1100">
              <a:solidFill>
                <a:srgbClr val="C00000"/>
              </a:solidFill>
            </a:endParaRPr>
          </a:p>
          <a:p>
            <a:pPr indent="0" lvl="0" marL="0" rtl="0" algn="l">
              <a:spcBef>
                <a:spcPts val="0"/>
              </a:spcBef>
              <a:spcAft>
                <a:spcPts val="0"/>
              </a:spcAft>
              <a:buNone/>
            </a:pPr>
            <a:r>
              <a:rPr b="1" lang="zh-CN" sz="1100">
                <a:solidFill>
                  <a:srgbClr val="C00000"/>
                </a:solidFill>
              </a:rPr>
              <a:t>%3CF = CALL(%3CE, %39A, %3C4, %3BF, %3C2, %3BF, %3BD) </a:t>
            </a:r>
            <a:r>
              <a:rPr b="1" lang="zh-CN" sz="1100">
                <a:solidFill>
                  <a:srgbClr val="C00000"/>
                </a:solidFill>
                <a:latin typeface="Courier"/>
                <a:ea typeface="Courier"/>
                <a:cs typeface="Courier"/>
                <a:sym typeface="Courier"/>
              </a:rPr>
              <a:t>/*transferFrom#3*/</a:t>
            </a:r>
            <a:endParaRPr b="1" sz="1100">
              <a:solidFill>
                <a:srgbClr val="C00000"/>
              </a:solidFill>
              <a:latin typeface="Courier"/>
              <a:ea typeface="Courier"/>
              <a:cs typeface="Courier"/>
              <a:sym typeface="Courier"/>
            </a:endParaRPr>
          </a:p>
          <a:p>
            <a:pPr indent="0" lvl="0" marL="0" rtl="0" algn="ctr">
              <a:spcBef>
                <a:spcPts val="0"/>
              </a:spcBef>
              <a:spcAft>
                <a:spcPts val="0"/>
              </a:spcAft>
              <a:buNone/>
            </a:pPr>
            <a:r>
              <a:t/>
            </a:r>
            <a:endParaRPr b="1" sz="1100">
              <a:solidFill>
                <a:srgbClr val="C00000"/>
              </a:solidFill>
            </a:endParaRPr>
          </a:p>
          <a:p>
            <a:pPr indent="0" lvl="0" marL="0" rtl="0" algn="l">
              <a:spcBef>
                <a:spcPts val="0"/>
              </a:spcBef>
              <a:spcAft>
                <a:spcPts val="0"/>
              </a:spcAft>
              <a:buNone/>
            </a:pPr>
            <a:r>
              <a:t/>
            </a:r>
            <a:endParaRPr b="1" sz="1300">
              <a:solidFill>
                <a:srgbClr val="C00000"/>
              </a:solidFill>
            </a:endParaRPr>
          </a:p>
          <a:p>
            <a:pPr indent="0" lvl="0" marL="0" rtl="0" algn="l">
              <a:spcBef>
                <a:spcPts val="0"/>
              </a:spcBef>
              <a:spcAft>
                <a:spcPts val="0"/>
              </a:spcAft>
              <a:buNone/>
            </a:pPr>
            <a:r>
              <a:t/>
            </a:r>
            <a:endParaRPr/>
          </a:p>
        </p:txBody>
      </p:sp>
      <p:cxnSp>
        <p:nvCxnSpPr>
          <p:cNvPr id="356" name="Google Shape;356;p37"/>
          <p:cNvCxnSpPr/>
          <p:nvPr/>
        </p:nvCxnSpPr>
        <p:spPr>
          <a:xfrm rot="5400000">
            <a:off x="1628800" y="3961700"/>
            <a:ext cx="538800" cy="134700"/>
          </a:xfrm>
          <a:prstGeom prst="curvedConnector3">
            <a:avLst>
              <a:gd fmla="val 50000" name="adj1"/>
            </a:avLst>
          </a:prstGeom>
          <a:noFill/>
          <a:ln cap="flat" cmpd="sng" w="25400">
            <a:solidFill>
              <a:srgbClr val="C00000"/>
            </a:solidFill>
            <a:prstDash val="solid"/>
            <a:miter lim="800000"/>
            <a:headEnd len="sm" w="sm" type="none"/>
            <a:tailEnd len="lg" w="lg" type="triangle"/>
          </a:ln>
        </p:spPr>
      </p:cxnSp>
      <p:sp>
        <p:nvSpPr>
          <p:cNvPr id="351" name="Google Shape;351;p37"/>
          <p:cNvSpPr/>
          <p:nvPr/>
        </p:nvSpPr>
        <p:spPr>
          <a:xfrm>
            <a:off x="3784900" y="3263200"/>
            <a:ext cx="2084100" cy="415800"/>
          </a:xfrm>
          <a:prstGeom prst="ellipse">
            <a:avLst/>
          </a:prstGeom>
          <a:noFill/>
          <a:ln cap="flat" cmpd="sng" w="25400">
            <a:solidFill>
              <a:schemeClr val="accent4"/>
            </a:solidFill>
            <a:prstDash val="solid"/>
            <a:miter lim="800000"/>
            <a:headEnd len="sm" w="sm" type="none"/>
            <a:tailEnd len="sm" w="sm" type="none"/>
          </a:ln>
        </p:spPr>
        <p:txBody>
          <a:bodyPr anchorCtr="0" anchor="ctr" bIns="24600" lIns="49225" spcFirstLastPara="1" rIns="49225" wrap="square" tIns="24600">
            <a:noAutofit/>
          </a:bodyPr>
          <a:lstStyle/>
          <a:p>
            <a:pPr indent="0" lvl="0" marL="0" rtl="0" algn="ctr">
              <a:spcBef>
                <a:spcPts val="0"/>
              </a:spcBef>
              <a:spcAft>
                <a:spcPts val="0"/>
              </a:spcAft>
              <a:buNone/>
            </a:pPr>
            <a:r>
              <a:t/>
            </a:r>
            <a:endParaRPr b="1" sz="1100">
              <a:solidFill>
                <a:srgbClr val="FF9900"/>
              </a:solidFill>
            </a:endParaRPr>
          </a:p>
          <a:p>
            <a:pPr indent="0" lvl="0" marL="0" rtl="0" algn="ctr">
              <a:spcBef>
                <a:spcPts val="0"/>
              </a:spcBef>
              <a:spcAft>
                <a:spcPts val="0"/>
              </a:spcAft>
              <a:buNone/>
            </a:pPr>
            <a:r>
              <a:rPr b="1" lang="zh-CN" sz="1100">
                <a:solidFill>
                  <a:srgbClr val="FF9900"/>
                </a:solidFill>
              </a:rPr>
              <a:t>%3B0 = SLOAD(%3A3)</a:t>
            </a:r>
            <a:endParaRPr b="1" sz="1100">
              <a:solidFill>
                <a:srgbClr val="FF9900"/>
              </a:solidFill>
            </a:endParaRPr>
          </a:p>
          <a:p>
            <a:pPr indent="0" lvl="0" marL="0" marR="0" rtl="0" algn="ctr">
              <a:spcBef>
                <a:spcPts val="0"/>
              </a:spcBef>
              <a:spcAft>
                <a:spcPts val="0"/>
              </a:spcAft>
              <a:buNone/>
            </a:pPr>
            <a:r>
              <a:t/>
            </a:r>
            <a:endParaRPr b="1" sz="1300">
              <a:solidFill>
                <a:srgbClr val="FF9900"/>
              </a:solidFill>
            </a:endParaRPr>
          </a:p>
        </p:txBody>
      </p:sp>
      <p:cxnSp>
        <p:nvCxnSpPr>
          <p:cNvPr id="357" name="Google Shape;357;p37"/>
          <p:cNvCxnSpPr/>
          <p:nvPr/>
        </p:nvCxnSpPr>
        <p:spPr>
          <a:xfrm flipH="1">
            <a:off x="937350" y="1562275"/>
            <a:ext cx="817200" cy="1646400"/>
          </a:xfrm>
          <a:prstGeom prst="straightConnector1">
            <a:avLst/>
          </a:prstGeom>
          <a:noFill/>
          <a:ln cap="flat" cmpd="sng" w="25400">
            <a:solidFill>
              <a:srgbClr val="000000"/>
            </a:solidFill>
            <a:prstDash val="dash"/>
            <a:miter lim="800000"/>
            <a:headEnd len="sm" w="sm" type="none"/>
            <a:tailEnd len="lg" w="lg"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8"/>
          <p:cNvSpPr txBox="1"/>
          <p:nvPr/>
        </p:nvSpPr>
        <p:spPr>
          <a:xfrm>
            <a:off x="209568" y="541030"/>
            <a:ext cx="8511600" cy="50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b="1" lang="zh-CN" sz="4400">
                <a:solidFill>
                  <a:schemeClr val="dk1"/>
                </a:solidFill>
                <a:latin typeface="Calibri"/>
                <a:ea typeface="Calibri"/>
                <a:cs typeface="Calibri"/>
                <a:sym typeface="Calibri"/>
              </a:rPr>
              <a:t>Natural Language Generation</a:t>
            </a:r>
            <a:endParaRPr b="1" sz="3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000"/>
              <a:buFont typeface="Arial"/>
              <a:buNone/>
            </a:pPr>
            <a:r>
              <a:t/>
            </a:r>
            <a:endParaRPr b="1" sz="2800">
              <a:solidFill>
                <a:srgbClr val="242021"/>
              </a:solidFill>
              <a:latin typeface="Times New Roman"/>
              <a:ea typeface="Times New Roman"/>
              <a:cs typeface="Times New Roman"/>
              <a:sym typeface="Times New Roman"/>
            </a:endParaRPr>
          </a:p>
        </p:txBody>
      </p:sp>
      <p:sp>
        <p:nvSpPr>
          <p:cNvPr id="364" name="Google Shape;364;p38"/>
          <p:cNvSpPr txBox="1"/>
          <p:nvPr>
            <p:ph idx="12" type="sldNum"/>
          </p:nvPr>
        </p:nvSpPr>
        <p:spPr>
          <a:xfrm>
            <a:off x="8546351" y="4845705"/>
            <a:ext cx="4767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pic>
        <p:nvPicPr>
          <p:cNvPr id="365" name="Google Shape;365;p38"/>
          <p:cNvPicPr preferRelativeResize="0"/>
          <p:nvPr/>
        </p:nvPicPr>
        <p:blipFill rotWithShape="1">
          <a:blip r:embed="rId3">
            <a:alphaModFix/>
          </a:blip>
          <a:srcRect b="0" l="0" r="0" t="0"/>
          <a:stretch/>
        </p:blipFill>
        <p:spPr>
          <a:xfrm>
            <a:off x="7452750" y="-20381"/>
            <a:ext cx="1268436" cy="874576"/>
          </a:xfrm>
          <a:prstGeom prst="rect">
            <a:avLst/>
          </a:prstGeom>
          <a:noFill/>
          <a:ln>
            <a:noFill/>
          </a:ln>
        </p:spPr>
      </p:pic>
      <p:grpSp>
        <p:nvGrpSpPr>
          <p:cNvPr id="366" name="Google Shape;366;p38"/>
          <p:cNvGrpSpPr/>
          <p:nvPr/>
        </p:nvGrpSpPr>
        <p:grpSpPr>
          <a:xfrm>
            <a:off x="1192766" y="1279590"/>
            <a:ext cx="3097170" cy="471688"/>
            <a:chOff x="2012970" y="4591825"/>
            <a:chExt cx="5884800" cy="812834"/>
          </a:xfrm>
        </p:grpSpPr>
        <p:sp>
          <p:nvSpPr>
            <p:cNvPr id="367" name="Google Shape;367;p38"/>
            <p:cNvSpPr/>
            <p:nvPr/>
          </p:nvSpPr>
          <p:spPr>
            <a:xfrm>
              <a:off x="2012970" y="4591825"/>
              <a:ext cx="5884800" cy="523200"/>
            </a:xfrm>
            <a:prstGeom prst="ellipse">
              <a:avLst/>
            </a:prstGeom>
            <a:noFill/>
            <a:ln cap="flat" cmpd="sng" w="25400">
              <a:solidFill>
                <a:srgbClr val="0070C0"/>
              </a:solidFill>
              <a:prstDash val="solid"/>
              <a:miter lim="800000"/>
              <a:headEnd len="sm" w="sm" type="none"/>
              <a:tailEnd len="sm" w="sm" type="none"/>
            </a:ln>
          </p:spPr>
          <p:txBody>
            <a:bodyPr anchorCtr="0" anchor="ctr" bIns="24600" lIns="49225" spcFirstLastPara="1" rIns="49225" wrap="square" tIns="24600">
              <a:noAutofit/>
            </a:bodyPr>
            <a:lstStyle/>
            <a:p>
              <a:pPr indent="0" lvl="0" marL="0" marR="0" rtl="0" algn="ctr">
                <a:spcBef>
                  <a:spcPts val="0"/>
                </a:spcBef>
                <a:spcAft>
                  <a:spcPts val="0"/>
                </a:spcAft>
                <a:buNone/>
              </a:pPr>
              <a:r>
                <a:t/>
              </a:r>
              <a:endParaRPr sz="1000">
                <a:solidFill>
                  <a:srgbClr val="7030A0"/>
                </a:solidFill>
                <a:latin typeface="Calibri"/>
                <a:ea typeface="Calibri"/>
                <a:cs typeface="Calibri"/>
                <a:sym typeface="Calibri"/>
              </a:endParaRPr>
            </a:p>
          </p:txBody>
        </p:sp>
        <p:sp>
          <p:nvSpPr>
            <p:cNvPr id="368" name="Google Shape;368;p38"/>
            <p:cNvSpPr/>
            <p:nvPr/>
          </p:nvSpPr>
          <p:spPr>
            <a:xfrm>
              <a:off x="2624378" y="4635459"/>
              <a:ext cx="4812600" cy="769200"/>
            </a:xfrm>
            <a:prstGeom prst="rect">
              <a:avLst/>
            </a:prstGeom>
            <a:noFill/>
            <a:ln>
              <a:noFill/>
            </a:ln>
          </p:spPr>
          <p:txBody>
            <a:bodyPr anchorCtr="0" anchor="t" bIns="24600" lIns="49225" spcFirstLastPara="1" rIns="49225" wrap="square" tIns="24600">
              <a:noAutofit/>
            </a:bodyPr>
            <a:lstStyle/>
            <a:p>
              <a:pPr indent="0" lvl="0" marL="0" rtl="0" algn="l">
                <a:spcBef>
                  <a:spcPts val="0"/>
                </a:spcBef>
                <a:spcAft>
                  <a:spcPts val="0"/>
                </a:spcAft>
                <a:buNone/>
              </a:pPr>
              <a:r>
                <a:rPr b="1" lang="zh-CN" sz="1300">
                  <a:solidFill>
                    <a:srgbClr val="0070C0"/>
                  </a:solidFill>
                </a:rPr>
                <a:t>Timestamp &amp; “global variable”</a:t>
              </a:r>
              <a:endParaRPr b="1" sz="1300">
                <a:solidFill>
                  <a:srgbClr val="0070C0"/>
                </a:solidFill>
              </a:endParaRPr>
            </a:p>
            <a:p>
              <a:pPr indent="0" lvl="0" marL="0" rtl="0" algn="l">
                <a:spcBef>
                  <a:spcPts val="0"/>
                </a:spcBef>
                <a:spcAft>
                  <a:spcPts val="0"/>
                </a:spcAft>
                <a:buNone/>
              </a:pPr>
              <a:r>
                <a:t/>
              </a:r>
              <a:endParaRPr b="1" sz="1100">
                <a:solidFill>
                  <a:srgbClr val="0070C0"/>
                </a:solidFill>
              </a:endParaRPr>
            </a:p>
            <a:p>
              <a:pPr indent="0" lvl="0" marL="0" marR="0" rtl="0" algn="l">
                <a:spcBef>
                  <a:spcPts val="0"/>
                </a:spcBef>
                <a:spcAft>
                  <a:spcPts val="0"/>
                </a:spcAft>
                <a:buNone/>
              </a:pPr>
              <a:r>
                <a:t/>
              </a:r>
              <a:endParaRPr b="1" sz="1300">
                <a:solidFill>
                  <a:srgbClr val="0070C0"/>
                </a:solidFill>
              </a:endParaRPr>
            </a:p>
            <a:p>
              <a:pPr indent="0" lvl="0" marL="0" marR="0" rtl="0" algn="l">
                <a:spcBef>
                  <a:spcPts val="0"/>
                </a:spcBef>
                <a:spcAft>
                  <a:spcPts val="0"/>
                </a:spcAft>
                <a:buNone/>
              </a:pPr>
              <a:r>
                <a:t/>
              </a:r>
              <a:endParaRPr b="1" sz="1300">
                <a:solidFill>
                  <a:srgbClr val="0070C0"/>
                </a:solidFill>
                <a:latin typeface="Courier"/>
                <a:ea typeface="Courier"/>
                <a:cs typeface="Courier"/>
                <a:sym typeface="Courier"/>
              </a:endParaRPr>
            </a:p>
          </p:txBody>
        </p:sp>
      </p:grpSp>
      <p:cxnSp>
        <p:nvCxnSpPr>
          <p:cNvPr id="369" name="Google Shape;369;p38"/>
          <p:cNvCxnSpPr/>
          <p:nvPr/>
        </p:nvCxnSpPr>
        <p:spPr>
          <a:xfrm>
            <a:off x="3286075" y="1582198"/>
            <a:ext cx="644700" cy="635700"/>
          </a:xfrm>
          <a:prstGeom prst="straightConnector1">
            <a:avLst/>
          </a:prstGeom>
          <a:noFill/>
          <a:ln cap="flat" cmpd="sng" w="25400">
            <a:solidFill>
              <a:srgbClr val="000000"/>
            </a:solidFill>
            <a:prstDash val="dash"/>
            <a:miter lim="800000"/>
            <a:headEnd len="sm" w="sm" type="none"/>
            <a:tailEnd len="lg" w="lg" type="triangle"/>
          </a:ln>
        </p:spPr>
      </p:cxnSp>
      <p:cxnSp>
        <p:nvCxnSpPr>
          <p:cNvPr id="370" name="Google Shape;370;p38"/>
          <p:cNvCxnSpPr>
            <a:stCxn id="371" idx="4"/>
          </p:cNvCxnSpPr>
          <p:nvPr/>
        </p:nvCxnSpPr>
        <p:spPr>
          <a:xfrm flipH="1">
            <a:off x="4010350" y="3679000"/>
            <a:ext cx="816600" cy="895800"/>
          </a:xfrm>
          <a:prstGeom prst="straightConnector1">
            <a:avLst/>
          </a:prstGeom>
          <a:noFill/>
          <a:ln cap="flat" cmpd="sng" w="25400">
            <a:solidFill>
              <a:srgbClr val="C00000"/>
            </a:solidFill>
            <a:prstDash val="dash"/>
            <a:miter lim="800000"/>
            <a:headEnd len="sm" w="sm" type="none"/>
            <a:tailEnd len="lg" w="lg" type="triangle"/>
          </a:ln>
        </p:spPr>
      </p:cxnSp>
      <p:cxnSp>
        <p:nvCxnSpPr>
          <p:cNvPr id="372" name="Google Shape;372;p38"/>
          <p:cNvCxnSpPr/>
          <p:nvPr/>
        </p:nvCxnSpPr>
        <p:spPr>
          <a:xfrm rot="5400000">
            <a:off x="2363150" y="2719366"/>
            <a:ext cx="635400" cy="322500"/>
          </a:xfrm>
          <a:prstGeom prst="curvedConnector3">
            <a:avLst>
              <a:gd fmla="val 50000" name="adj1"/>
            </a:avLst>
          </a:prstGeom>
          <a:noFill/>
          <a:ln cap="flat" cmpd="sng" w="25400">
            <a:solidFill>
              <a:srgbClr val="3A897F"/>
            </a:solidFill>
            <a:prstDash val="solid"/>
            <a:miter lim="800000"/>
            <a:headEnd len="sm" w="sm" type="none"/>
            <a:tailEnd len="lg" w="lg" type="triangle"/>
          </a:ln>
        </p:spPr>
      </p:cxnSp>
      <p:sp>
        <p:nvSpPr>
          <p:cNvPr id="373" name="Google Shape;373;p38"/>
          <p:cNvSpPr/>
          <p:nvPr/>
        </p:nvSpPr>
        <p:spPr>
          <a:xfrm>
            <a:off x="1609800" y="2254723"/>
            <a:ext cx="3538800" cy="379500"/>
          </a:xfrm>
          <a:prstGeom prst="rect">
            <a:avLst/>
          </a:prstGeom>
          <a:solidFill>
            <a:schemeClr val="lt1"/>
          </a:solidFill>
          <a:ln cap="flat" cmpd="sng" w="9525">
            <a:solidFill>
              <a:srgbClr val="3A897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100">
              <a:solidFill>
                <a:srgbClr val="C00000"/>
              </a:solidFill>
            </a:endParaRPr>
          </a:p>
          <a:p>
            <a:pPr indent="0" lvl="0" marL="0" rtl="0" algn="l">
              <a:spcBef>
                <a:spcPts val="0"/>
              </a:spcBef>
              <a:spcAft>
                <a:spcPts val="0"/>
              </a:spcAft>
              <a:buNone/>
            </a:pPr>
            <a:r>
              <a:rPr b="1" lang="zh-CN" sz="1100">
                <a:solidFill>
                  <a:srgbClr val="3A897F"/>
                </a:solidFill>
              </a:rPr>
              <a:t> </a:t>
            </a:r>
            <a:endParaRPr b="1" sz="1100">
              <a:solidFill>
                <a:srgbClr val="3A897F"/>
              </a:solidFill>
            </a:endParaRPr>
          </a:p>
          <a:p>
            <a:pPr indent="0" lvl="0" marL="0" rtl="0" algn="ctr">
              <a:spcBef>
                <a:spcPts val="0"/>
              </a:spcBef>
              <a:spcAft>
                <a:spcPts val="0"/>
              </a:spcAft>
              <a:buNone/>
            </a:pPr>
            <a:r>
              <a:t/>
            </a:r>
            <a:endParaRPr b="1" sz="1100">
              <a:solidFill>
                <a:srgbClr val="3A897F"/>
              </a:solidFill>
            </a:endParaRPr>
          </a:p>
          <a:p>
            <a:pPr indent="0" lvl="0" marL="0" rtl="0" algn="ctr">
              <a:spcBef>
                <a:spcPts val="0"/>
              </a:spcBef>
              <a:spcAft>
                <a:spcPts val="0"/>
              </a:spcAft>
              <a:buNone/>
            </a:pPr>
            <a:r>
              <a:rPr b="1" lang="zh-CN" sz="1100">
                <a:solidFill>
                  <a:srgbClr val="3A897F"/>
                </a:solidFill>
              </a:rPr>
              <a:t>&lt;“function”, “transfer”, “1</a:t>
            </a:r>
            <a:r>
              <a:rPr b="1" baseline="30000" lang="zh-CN" sz="1100">
                <a:solidFill>
                  <a:srgbClr val="3A897F"/>
                </a:solidFill>
              </a:rPr>
              <a:t>st</a:t>
            </a:r>
            <a:r>
              <a:rPr b="1" lang="zh-CN" sz="1100">
                <a:solidFill>
                  <a:srgbClr val="3A897F"/>
                </a:solidFill>
              </a:rPr>
              <a:t> amount”, “from 1</a:t>
            </a:r>
            <a:r>
              <a:rPr b="1" baseline="30000" lang="zh-CN" sz="1100">
                <a:solidFill>
                  <a:srgbClr val="3A897F"/>
                </a:solidFill>
              </a:rPr>
              <a:t>st</a:t>
            </a:r>
            <a:r>
              <a:rPr b="1" lang="zh-CN" sz="1100">
                <a:solidFill>
                  <a:srgbClr val="3A897F"/>
                </a:solidFill>
              </a:rPr>
              <a:t> input address to 2</a:t>
            </a:r>
            <a:r>
              <a:rPr b="1" baseline="30000" lang="zh-CN" sz="1100">
                <a:solidFill>
                  <a:srgbClr val="3A897F"/>
                </a:solidFill>
              </a:rPr>
              <a:t>nd</a:t>
            </a:r>
            <a:r>
              <a:rPr b="1" lang="zh-CN" sz="1100">
                <a:solidFill>
                  <a:srgbClr val="3A897F"/>
                </a:solidFill>
              </a:rPr>
              <a:t> input address”&gt;</a:t>
            </a:r>
            <a:endParaRPr b="1" sz="1100">
              <a:solidFill>
                <a:srgbClr val="3A897F"/>
              </a:solidFill>
              <a:latin typeface="Courier"/>
              <a:ea typeface="Courier"/>
              <a:cs typeface="Courier"/>
              <a:sym typeface="Courier"/>
            </a:endParaRPr>
          </a:p>
          <a:p>
            <a:pPr indent="0" lvl="0" marL="0" rtl="0" algn="l">
              <a:spcBef>
                <a:spcPts val="0"/>
              </a:spcBef>
              <a:spcAft>
                <a:spcPts val="0"/>
              </a:spcAft>
              <a:buNone/>
            </a:pPr>
            <a:r>
              <a:t/>
            </a:r>
            <a:endParaRPr b="1" sz="1100">
              <a:solidFill>
                <a:srgbClr val="3A897F"/>
              </a:solidFill>
            </a:endParaRPr>
          </a:p>
          <a:p>
            <a:pPr indent="0" lvl="0" marL="0" rtl="0" algn="ctr">
              <a:spcBef>
                <a:spcPts val="0"/>
              </a:spcBef>
              <a:spcAft>
                <a:spcPts val="0"/>
              </a:spcAft>
              <a:buNone/>
            </a:pPr>
            <a:r>
              <a:t/>
            </a:r>
            <a:endParaRPr b="1" sz="1100">
              <a:solidFill>
                <a:srgbClr val="3A897F"/>
              </a:solidFill>
            </a:endParaRPr>
          </a:p>
          <a:p>
            <a:pPr indent="0" lvl="0" marL="0" rtl="0" algn="l">
              <a:spcBef>
                <a:spcPts val="0"/>
              </a:spcBef>
              <a:spcAft>
                <a:spcPts val="0"/>
              </a:spcAft>
              <a:buNone/>
            </a:pPr>
            <a:r>
              <a:t/>
            </a:r>
            <a:endParaRPr b="1" sz="1100">
              <a:solidFill>
                <a:srgbClr val="3A897F"/>
              </a:solidFill>
            </a:endParaRPr>
          </a:p>
        </p:txBody>
      </p:sp>
      <p:sp>
        <p:nvSpPr>
          <p:cNvPr id="374" name="Google Shape;374;p38"/>
          <p:cNvSpPr/>
          <p:nvPr/>
        </p:nvSpPr>
        <p:spPr>
          <a:xfrm>
            <a:off x="166950" y="3192729"/>
            <a:ext cx="3538800" cy="557400"/>
          </a:xfrm>
          <a:prstGeom prst="rect">
            <a:avLst/>
          </a:prstGeom>
          <a:solidFill>
            <a:schemeClr val="lt1"/>
          </a:solidFill>
          <a:ln cap="flat" cmpd="sng" w="9525">
            <a:solidFill>
              <a:srgbClr val="3A897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100">
              <a:solidFill>
                <a:srgbClr val="C00000"/>
              </a:solidFill>
            </a:endParaRPr>
          </a:p>
          <a:p>
            <a:pPr indent="0" lvl="0" marL="0" rtl="0" algn="l">
              <a:spcBef>
                <a:spcPts val="0"/>
              </a:spcBef>
              <a:spcAft>
                <a:spcPts val="0"/>
              </a:spcAft>
              <a:buNone/>
            </a:pPr>
            <a:r>
              <a:t/>
            </a:r>
            <a:endParaRPr b="1" sz="1100">
              <a:solidFill>
                <a:srgbClr val="3A897F"/>
              </a:solidFill>
            </a:endParaRPr>
          </a:p>
          <a:p>
            <a:pPr indent="0" lvl="0" marL="0" rtl="0" algn="ctr">
              <a:spcBef>
                <a:spcPts val="0"/>
              </a:spcBef>
              <a:spcAft>
                <a:spcPts val="0"/>
              </a:spcAft>
              <a:buNone/>
            </a:pPr>
            <a:r>
              <a:t/>
            </a:r>
            <a:endParaRPr b="1" sz="1100">
              <a:solidFill>
                <a:srgbClr val="3A897F"/>
              </a:solidFill>
            </a:endParaRPr>
          </a:p>
          <a:p>
            <a:pPr indent="0" lvl="0" marL="0" rtl="0" algn="ctr">
              <a:spcBef>
                <a:spcPts val="0"/>
              </a:spcBef>
              <a:spcAft>
                <a:spcPts val="0"/>
              </a:spcAft>
              <a:buNone/>
            </a:pPr>
            <a:r>
              <a:t/>
            </a:r>
            <a:endParaRPr b="1" sz="1100">
              <a:solidFill>
                <a:srgbClr val="3A897F"/>
              </a:solidFill>
            </a:endParaRPr>
          </a:p>
          <a:p>
            <a:pPr indent="0" lvl="0" marL="0" rtl="0" algn="ctr">
              <a:spcBef>
                <a:spcPts val="0"/>
              </a:spcBef>
              <a:spcAft>
                <a:spcPts val="0"/>
              </a:spcAft>
              <a:buClr>
                <a:schemeClr val="dk1"/>
              </a:buClr>
              <a:buSzPts val="1100"/>
              <a:buFont typeface="Arial"/>
              <a:buNone/>
            </a:pPr>
            <a:r>
              <a:rPr b="1" lang="zh-CN" sz="1100">
                <a:solidFill>
                  <a:srgbClr val="3A897F"/>
                </a:solidFill>
              </a:rPr>
              <a:t>&lt;“function”, “transfer”, “2</a:t>
            </a:r>
            <a:r>
              <a:rPr b="1" baseline="30000" lang="zh-CN" sz="1100">
                <a:solidFill>
                  <a:srgbClr val="3A897F"/>
                </a:solidFill>
              </a:rPr>
              <a:t>nd</a:t>
            </a:r>
            <a:r>
              <a:rPr b="1" lang="zh-CN" sz="1100">
                <a:solidFill>
                  <a:srgbClr val="3A897F"/>
                </a:solidFill>
              </a:rPr>
              <a:t> amount calculated from </a:t>
            </a:r>
            <a:r>
              <a:rPr b="1" lang="zh-CN" sz="1100" u="sng">
                <a:solidFill>
                  <a:srgbClr val="3A897F"/>
                </a:solidFill>
              </a:rPr>
              <a:t>1</a:t>
            </a:r>
            <a:r>
              <a:rPr b="1" baseline="30000" lang="zh-CN" sz="1100" u="sng">
                <a:solidFill>
                  <a:srgbClr val="3A897F"/>
                </a:solidFill>
              </a:rPr>
              <a:t>st</a:t>
            </a:r>
            <a:r>
              <a:rPr b="1" lang="zh-CN" sz="1100" u="sng">
                <a:solidFill>
                  <a:srgbClr val="3A897F"/>
                </a:solidFill>
              </a:rPr>
              <a:t> amount</a:t>
            </a:r>
            <a:r>
              <a:rPr b="1" lang="zh-CN" sz="1100">
                <a:solidFill>
                  <a:srgbClr val="3A897F"/>
                </a:solidFill>
              </a:rPr>
              <a:t>”, “from </a:t>
            </a:r>
            <a:r>
              <a:rPr b="1" lang="zh-CN" sz="1100" u="sng">
                <a:solidFill>
                  <a:srgbClr val="3A897F"/>
                </a:solidFill>
              </a:rPr>
              <a:t>1</a:t>
            </a:r>
            <a:r>
              <a:rPr b="1" baseline="30000" lang="zh-CN" sz="1100" u="sng">
                <a:solidFill>
                  <a:srgbClr val="3A897F"/>
                </a:solidFill>
              </a:rPr>
              <a:t>st</a:t>
            </a:r>
            <a:r>
              <a:rPr b="1" lang="zh-CN" sz="1100" u="sng">
                <a:solidFill>
                  <a:srgbClr val="3A897F"/>
                </a:solidFill>
              </a:rPr>
              <a:t> input address</a:t>
            </a:r>
            <a:r>
              <a:rPr b="1" lang="zh-CN" sz="1100">
                <a:solidFill>
                  <a:srgbClr val="3A897F"/>
                </a:solidFill>
              </a:rPr>
              <a:t> to a third-party address”&gt;</a:t>
            </a:r>
            <a:endParaRPr b="1" sz="1100">
              <a:solidFill>
                <a:srgbClr val="3A897F"/>
              </a:solidFill>
              <a:latin typeface="Courier"/>
              <a:ea typeface="Courier"/>
              <a:cs typeface="Courier"/>
              <a:sym typeface="Courier"/>
            </a:endParaRPr>
          </a:p>
          <a:p>
            <a:pPr indent="0" lvl="0" marL="0" rtl="0" algn="ctr">
              <a:spcBef>
                <a:spcPts val="0"/>
              </a:spcBef>
              <a:spcAft>
                <a:spcPts val="0"/>
              </a:spcAft>
              <a:buNone/>
            </a:pPr>
            <a:r>
              <a:t/>
            </a:r>
            <a:endParaRPr b="1" sz="1100">
              <a:solidFill>
                <a:srgbClr val="3A897F"/>
              </a:solidFill>
            </a:endParaRPr>
          </a:p>
          <a:p>
            <a:pPr indent="0" lvl="0" marL="0" rtl="0" algn="l">
              <a:spcBef>
                <a:spcPts val="0"/>
              </a:spcBef>
              <a:spcAft>
                <a:spcPts val="0"/>
              </a:spcAft>
              <a:buNone/>
            </a:pPr>
            <a:r>
              <a:t/>
            </a:r>
            <a:endParaRPr b="1" sz="1100">
              <a:solidFill>
                <a:srgbClr val="3A897F"/>
              </a:solidFill>
            </a:endParaRPr>
          </a:p>
          <a:p>
            <a:pPr indent="0" lvl="0" marL="0" rtl="0" algn="ctr">
              <a:spcBef>
                <a:spcPts val="0"/>
              </a:spcBef>
              <a:spcAft>
                <a:spcPts val="0"/>
              </a:spcAft>
              <a:buNone/>
            </a:pPr>
            <a:r>
              <a:t/>
            </a:r>
            <a:endParaRPr b="1" sz="1100">
              <a:solidFill>
                <a:srgbClr val="C00000"/>
              </a:solidFill>
            </a:endParaRPr>
          </a:p>
          <a:p>
            <a:pPr indent="0" lvl="0" marL="0" rtl="0" algn="l">
              <a:spcBef>
                <a:spcPts val="0"/>
              </a:spcBef>
              <a:spcAft>
                <a:spcPts val="0"/>
              </a:spcAft>
              <a:buNone/>
            </a:pPr>
            <a:r>
              <a:t/>
            </a:r>
            <a:endParaRPr b="1" sz="1300">
              <a:solidFill>
                <a:srgbClr val="3A897F"/>
              </a:solidFill>
            </a:endParaRPr>
          </a:p>
        </p:txBody>
      </p:sp>
      <p:sp>
        <p:nvSpPr>
          <p:cNvPr id="375" name="Google Shape;375;p38"/>
          <p:cNvSpPr/>
          <p:nvPr/>
        </p:nvSpPr>
        <p:spPr>
          <a:xfrm>
            <a:off x="0" y="4307975"/>
            <a:ext cx="4010400" cy="635700"/>
          </a:xfrm>
          <a:prstGeom prst="rect">
            <a:avLst/>
          </a:prstGeom>
          <a:solidFill>
            <a:schemeClr val="lt1"/>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100">
              <a:solidFill>
                <a:srgbClr val="C00000"/>
              </a:solidFill>
            </a:endParaRPr>
          </a:p>
          <a:p>
            <a:pPr indent="0" lvl="0" marL="0" rtl="0" algn="l">
              <a:spcBef>
                <a:spcPts val="0"/>
              </a:spcBef>
              <a:spcAft>
                <a:spcPts val="0"/>
              </a:spcAft>
              <a:buNone/>
            </a:pPr>
            <a:r>
              <a:t/>
            </a:r>
            <a:endParaRPr b="1" sz="1100">
              <a:solidFill>
                <a:srgbClr val="C00000"/>
              </a:solidFill>
            </a:endParaRPr>
          </a:p>
          <a:p>
            <a:pPr indent="0" lvl="0" marL="0" rtl="0" algn="l">
              <a:spcBef>
                <a:spcPts val="0"/>
              </a:spcBef>
              <a:spcAft>
                <a:spcPts val="0"/>
              </a:spcAft>
              <a:buNone/>
            </a:pPr>
            <a:r>
              <a:t/>
            </a:r>
            <a:endParaRPr b="1" sz="1100">
              <a:solidFill>
                <a:srgbClr val="C00000"/>
              </a:solidFill>
            </a:endParaRPr>
          </a:p>
          <a:p>
            <a:pPr indent="0" lvl="0" marL="0" rtl="0" algn="l">
              <a:spcBef>
                <a:spcPts val="0"/>
              </a:spcBef>
              <a:spcAft>
                <a:spcPts val="0"/>
              </a:spcAft>
              <a:buNone/>
            </a:pPr>
            <a:r>
              <a:rPr b="1" lang="zh-CN" sz="1100">
                <a:solidFill>
                  <a:srgbClr val="C00000"/>
                </a:solidFill>
              </a:rPr>
              <a:t>%3CF = CALL(%3CE, %39A, %3C4, %3BF, %3C2, %3BF, %3BD) </a:t>
            </a:r>
            <a:r>
              <a:rPr b="1" lang="zh-CN" sz="1100">
                <a:solidFill>
                  <a:srgbClr val="C00000"/>
                </a:solidFill>
                <a:latin typeface="Courier"/>
                <a:ea typeface="Courier"/>
                <a:cs typeface="Courier"/>
                <a:sym typeface="Courier"/>
              </a:rPr>
              <a:t>/*transferFrom#3*/</a:t>
            </a:r>
            <a:endParaRPr b="1" sz="1100">
              <a:solidFill>
                <a:srgbClr val="C00000"/>
              </a:solidFill>
              <a:latin typeface="Courier"/>
              <a:ea typeface="Courier"/>
              <a:cs typeface="Courier"/>
              <a:sym typeface="Courier"/>
            </a:endParaRPr>
          </a:p>
          <a:p>
            <a:pPr indent="0" lvl="0" marL="0" rtl="0" algn="ctr">
              <a:spcBef>
                <a:spcPts val="0"/>
              </a:spcBef>
              <a:spcAft>
                <a:spcPts val="0"/>
              </a:spcAft>
              <a:buNone/>
            </a:pPr>
            <a:r>
              <a:t/>
            </a:r>
            <a:endParaRPr b="1" sz="1100">
              <a:solidFill>
                <a:srgbClr val="C00000"/>
              </a:solidFill>
            </a:endParaRPr>
          </a:p>
          <a:p>
            <a:pPr indent="0" lvl="0" marL="0" rtl="0" algn="l">
              <a:spcBef>
                <a:spcPts val="0"/>
              </a:spcBef>
              <a:spcAft>
                <a:spcPts val="0"/>
              </a:spcAft>
              <a:buNone/>
            </a:pPr>
            <a:r>
              <a:t/>
            </a:r>
            <a:endParaRPr b="1" sz="1300">
              <a:solidFill>
                <a:srgbClr val="C00000"/>
              </a:solidFill>
            </a:endParaRPr>
          </a:p>
          <a:p>
            <a:pPr indent="0" lvl="0" marL="0" rtl="0" algn="l">
              <a:spcBef>
                <a:spcPts val="0"/>
              </a:spcBef>
              <a:spcAft>
                <a:spcPts val="0"/>
              </a:spcAft>
              <a:buNone/>
            </a:pPr>
            <a:r>
              <a:t/>
            </a:r>
            <a:endParaRPr/>
          </a:p>
        </p:txBody>
      </p:sp>
      <p:cxnSp>
        <p:nvCxnSpPr>
          <p:cNvPr id="376" name="Google Shape;376;p38"/>
          <p:cNvCxnSpPr/>
          <p:nvPr/>
        </p:nvCxnSpPr>
        <p:spPr>
          <a:xfrm rot="5400000">
            <a:off x="1628800" y="3961700"/>
            <a:ext cx="538800" cy="134700"/>
          </a:xfrm>
          <a:prstGeom prst="curvedConnector3">
            <a:avLst>
              <a:gd fmla="val 50000" name="adj1"/>
            </a:avLst>
          </a:prstGeom>
          <a:noFill/>
          <a:ln cap="flat" cmpd="sng" w="25400">
            <a:solidFill>
              <a:srgbClr val="C00000"/>
            </a:solidFill>
            <a:prstDash val="solid"/>
            <a:miter lim="800000"/>
            <a:headEnd len="sm" w="sm" type="none"/>
            <a:tailEnd len="lg" w="lg" type="triangle"/>
          </a:ln>
        </p:spPr>
      </p:cxnSp>
      <p:sp>
        <p:nvSpPr>
          <p:cNvPr id="371" name="Google Shape;371;p38"/>
          <p:cNvSpPr/>
          <p:nvPr/>
        </p:nvSpPr>
        <p:spPr>
          <a:xfrm>
            <a:off x="3784900" y="3263200"/>
            <a:ext cx="2084100" cy="415800"/>
          </a:xfrm>
          <a:prstGeom prst="ellipse">
            <a:avLst/>
          </a:prstGeom>
          <a:noFill/>
          <a:ln cap="flat" cmpd="sng" w="25400">
            <a:solidFill>
              <a:schemeClr val="accent4"/>
            </a:solidFill>
            <a:prstDash val="solid"/>
            <a:miter lim="800000"/>
            <a:headEnd len="sm" w="sm" type="none"/>
            <a:tailEnd len="sm" w="sm" type="none"/>
          </a:ln>
        </p:spPr>
        <p:txBody>
          <a:bodyPr anchorCtr="0" anchor="ctr" bIns="24600" lIns="49225" spcFirstLastPara="1" rIns="49225" wrap="square" tIns="24600">
            <a:noAutofit/>
          </a:bodyPr>
          <a:lstStyle/>
          <a:p>
            <a:pPr indent="0" lvl="0" marL="0" rtl="0" algn="ctr">
              <a:spcBef>
                <a:spcPts val="0"/>
              </a:spcBef>
              <a:spcAft>
                <a:spcPts val="0"/>
              </a:spcAft>
              <a:buNone/>
            </a:pPr>
            <a:r>
              <a:t/>
            </a:r>
            <a:endParaRPr b="1" sz="1100">
              <a:solidFill>
                <a:srgbClr val="FF9900"/>
              </a:solidFill>
            </a:endParaRPr>
          </a:p>
          <a:p>
            <a:pPr indent="0" lvl="0" marL="0" rtl="0" algn="ctr">
              <a:spcBef>
                <a:spcPts val="0"/>
              </a:spcBef>
              <a:spcAft>
                <a:spcPts val="0"/>
              </a:spcAft>
              <a:buNone/>
            </a:pPr>
            <a:r>
              <a:t/>
            </a:r>
            <a:endParaRPr b="1" sz="1300">
              <a:solidFill>
                <a:srgbClr val="FF9900"/>
              </a:solidFill>
            </a:endParaRPr>
          </a:p>
          <a:p>
            <a:pPr indent="0" lvl="0" marL="0" rtl="0" algn="ctr">
              <a:spcBef>
                <a:spcPts val="0"/>
              </a:spcBef>
              <a:spcAft>
                <a:spcPts val="0"/>
              </a:spcAft>
              <a:buNone/>
            </a:pPr>
            <a:r>
              <a:rPr b="1" lang="zh-CN" sz="1300">
                <a:solidFill>
                  <a:srgbClr val="FF9900"/>
                </a:solidFill>
              </a:rPr>
              <a:t>“global variable”</a:t>
            </a:r>
            <a:endParaRPr b="1" sz="1300">
              <a:solidFill>
                <a:srgbClr val="FF9900"/>
              </a:solidFill>
            </a:endParaRPr>
          </a:p>
          <a:p>
            <a:pPr indent="0" lvl="0" marL="0" rtl="0" algn="ctr">
              <a:spcBef>
                <a:spcPts val="0"/>
              </a:spcBef>
              <a:spcAft>
                <a:spcPts val="0"/>
              </a:spcAft>
              <a:buNone/>
            </a:pPr>
            <a:r>
              <a:t/>
            </a:r>
            <a:endParaRPr b="1" sz="1100">
              <a:solidFill>
                <a:srgbClr val="FF9900"/>
              </a:solidFill>
            </a:endParaRPr>
          </a:p>
          <a:p>
            <a:pPr indent="0" lvl="0" marL="0" marR="0" rtl="0" algn="ctr">
              <a:spcBef>
                <a:spcPts val="0"/>
              </a:spcBef>
              <a:spcAft>
                <a:spcPts val="0"/>
              </a:spcAft>
              <a:buNone/>
            </a:pPr>
            <a:r>
              <a:t/>
            </a:r>
            <a:endParaRPr b="1" sz="1300">
              <a:solidFill>
                <a:srgbClr val="FF9900"/>
              </a:solidFill>
            </a:endParaRPr>
          </a:p>
        </p:txBody>
      </p:sp>
      <p:cxnSp>
        <p:nvCxnSpPr>
          <p:cNvPr id="377" name="Google Shape;377;p38"/>
          <p:cNvCxnSpPr/>
          <p:nvPr/>
        </p:nvCxnSpPr>
        <p:spPr>
          <a:xfrm flipH="1">
            <a:off x="937350" y="1562275"/>
            <a:ext cx="817200" cy="1646400"/>
          </a:xfrm>
          <a:prstGeom prst="straightConnector1">
            <a:avLst/>
          </a:prstGeom>
          <a:noFill/>
          <a:ln cap="flat" cmpd="sng" w="25400">
            <a:solidFill>
              <a:srgbClr val="000000"/>
            </a:solidFill>
            <a:prstDash val="dash"/>
            <a:miter lim="800000"/>
            <a:headEnd len="sm" w="sm" type="none"/>
            <a:tailEnd len="lg" w="lg"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9"/>
          <p:cNvSpPr txBox="1"/>
          <p:nvPr/>
        </p:nvSpPr>
        <p:spPr>
          <a:xfrm>
            <a:off x="209568" y="541030"/>
            <a:ext cx="8511600" cy="50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b="1" lang="zh-CN" sz="4400">
                <a:solidFill>
                  <a:schemeClr val="dk1"/>
                </a:solidFill>
                <a:latin typeface="Calibri"/>
                <a:ea typeface="Calibri"/>
                <a:cs typeface="Calibri"/>
                <a:sym typeface="Calibri"/>
              </a:rPr>
              <a:t>Natural Language Generation</a:t>
            </a:r>
            <a:endParaRPr b="1" sz="3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000"/>
              <a:buFont typeface="Arial"/>
              <a:buNone/>
            </a:pPr>
            <a:r>
              <a:t/>
            </a:r>
            <a:endParaRPr b="1" sz="2800">
              <a:solidFill>
                <a:srgbClr val="242021"/>
              </a:solidFill>
              <a:latin typeface="Times New Roman"/>
              <a:ea typeface="Times New Roman"/>
              <a:cs typeface="Times New Roman"/>
              <a:sym typeface="Times New Roman"/>
            </a:endParaRPr>
          </a:p>
        </p:txBody>
      </p:sp>
      <p:sp>
        <p:nvSpPr>
          <p:cNvPr id="384" name="Google Shape;384;p39"/>
          <p:cNvSpPr txBox="1"/>
          <p:nvPr>
            <p:ph idx="12" type="sldNum"/>
          </p:nvPr>
        </p:nvSpPr>
        <p:spPr>
          <a:xfrm>
            <a:off x="8546351" y="4845705"/>
            <a:ext cx="4767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pic>
        <p:nvPicPr>
          <p:cNvPr id="385" name="Google Shape;385;p39"/>
          <p:cNvPicPr preferRelativeResize="0"/>
          <p:nvPr/>
        </p:nvPicPr>
        <p:blipFill rotWithShape="1">
          <a:blip r:embed="rId3">
            <a:alphaModFix/>
          </a:blip>
          <a:srcRect b="0" l="0" r="0" t="0"/>
          <a:stretch/>
        </p:blipFill>
        <p:spPr>
          <a:xfrm>
            <a:off x="7452750" y="-20381"/>
            <a:ext cx="1268436" cy="874576"/>
          </a:xfrm>
          <a:prstGeom prst="rect">
            <a:avLst/>
          </a:prstGeom>
          <a:noFill/>
          <a:ln>
            <a:noFill/>
          </a:ln>
        </p:spPr>
      </p:pic>
      <p:sp>
        <p:nvSpPr>
          <p:cNvPr id="386" name="Google Shape;386;p39"/>
          <p:cNvSpPr/>
          <p:nvPr/>
        </p:nvSpPr>
        <p:spPr>
          <a:xfrm>
            <a:off x="4904900" y="1339375"/>
            <a:ext cx="1718700" cy="273900"/>
          </a:xfrm>
          <a:prstGeom prst="roundRect">
            <a:avLst>
              <a:gd fmla="val 16667" name="adj"/>
            </a:avLst>
          </a:prstGeom>
          <a:solidFill>
            <a:srgbClr val="E06666"/>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600">
                <a:latin typeface="Impact"/>
                <a:ea typeface="Impact"/>
                <a:cs typeface="Impact"/>
                <a:sym typeface="Impact"/>
              </a:rPr>
              <a:t>Security-Centric</a:t>
            </a:r>
            <a:endParaRPr sz="1600">
              <a:latin typeface="Impact"/>
              <a:ea typeface="Impact"/>
              <a:cs typeface="Impact"/>
              <a:sym typeface="Impact"/>
            </a:endParaRPr>
          </a:p>
        </p:txBody>
      </p:sp>
      <p:sp>
        <p:nvSpPr>
          <p:cNvPr id="387" name="Google Shape;387;p39"/>
          <p:cNvSpPr/>
          <p:nvPr/>
        </p:nvSpPr>
        <p:spPr>
          <a:xfrm>
            <a:off x="6827638" y="1339375"/>
            <a:ext cx="1718700" cy="273900"/>
          </a:xfrm>
          <a:prstGeom prst="roundRect">
            <a:avLst>
              <a:gd fmla="val 16667" name="adj"/>
            </a:avLst>
          </a:prstGeom>
          <a:solidFill>
            <a:srgbClr val="B4A7D6"/>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600">
                <a:latin typeface="Impact"/>
                <a:ea typeface="Impact"/>
                <a:cs typeface="Impact"/>
                <a:sym typeface="Impact"/>
              </a:rPr>
              <a:t>Readability</a:t>
            </a:r>
            <a:endParaRPr sz="1600">
              <a:latin typeface="Impact"/>
              <a:ea typeface="Impact"/>
              <a:cs typeface="Impact"/>
              <a:sym typeface="Impact"/>
            </a:endParaRPr>
          </a:p>
        </p:txBody>
      </p:sp>
      <p:grpSp>
        <p:nvGrpSpPr>
          <p:cNvPr id="388" name="Google Shape;388;p39"/>
          <p:cNvGrpSpPr/>
          <p:nvPr/>
        </p:nvGrpSpPr>
        <p:grpSpPr>
          <a:xfrm>
            <a:off x="1192766" y="1279590"/>
            <a:ext cx="3097170" cy="471688"/>
            <a:chOff x="2012970" y="4591825"/>
            <a:chExt cx="5884800" cy="812834"/>
          </a:xfrm>
        </p:grpSpPr>
        <p:sp>
          <p:nvSpPr>
            <p:cNvPr id="389" name="Google Shape;389;p39"/>
            <p:cNvSpPr/>
            <p:nvPr/>
          </p:nvSpPr>
          <p:spPr>
            <a:xfrm>
              <a:off x="2012970" y="4591825"/>
              <a:ext cx="5884800" cy="523200"/>
            </a:xfrm>
            <a:prstGeom prst="ellipse">
              <a:avLst/>
            </a:prstGeom>
            <a:noFill/>
            <a:ln cap="flat" cmpd="sng" w="25400">
              <a:solidFill>
                <a:srgbClr val="0070C0"/>
              </a:solidFill>
              <a:prstDash val="solid"/>
              <a:miter lim="800000"/>
              <a:headEnd len="sm" w="sm" type="none"/>
              <a:tailEnd len="sm" w="sm" type="none"/>
            </a:ln>
          </p:spPr>
          <p:txBody>
            <a:bodyPr anchorCtr="0" anchor="ctr" bIns="24600" lIns="49225" spcFirstLastPara="1" rIns="49225" wrap="square" tIns="24600">
              <a:noAutofit/>
            </a:bodyPr>
            <a:lstStyle/>
            <a:p>
              <a:pPr indent="0" lvl="0" marL="0" marR="0" rtl="0" algn="ctr">
                <a:spcBef>
                  <a:spcPts val="0"/>
                </a:spcBef>
                <a:spcAft>
                  <a:spcPts val="0"/>
                </a:spcAft>
                <a:buNone/>
              </a:pPr>
              <a:r>
                <a:t/>
              </a:r>
              <a:endParaRPr sz="1000">
                <a:solidFill>
                  <a:srgbClr val="7030A0"/>
                </a:solidFill>
                <a:latin typeface="Calibri"/>
                <a:ea typeface="Calibri"/>
                <a:cs typeface="Calibri"/>
                <a:sym typeface="Calibri"/>
              </a:endParaRPr>
            </a:p>
          </p:txBody>
        </p:sp>
        <p:sp>
          <p:nvSpPr>
            <p:cNvPr id="390" name="Google Shape;390;p39"/>
            <p:cNvSpPr/>
            <p:nvPr/>
          </p:nvSpPr>
          <p:spPr>
            <a:xfrm>
              <a:off x="2624378" y="4635459"/>
              <a:ext cx="4812600" cy="769200"/>
            </a:xfrm>
            <a:prstGeom prst="rect">
              <a:avLst/>
            </a:prstGeom>
            <a:noFill/>
            <a:ln>
              <a:noFill/>
            </a:ln>
          </p:spPr>
          <p:txBody>
            <a:bodyPr anchorCtr="0" anchor="t" bIns="24600" lIns="49225" spcFirstLastPara="1" rIns="49225" wrap="square" tIns="24600">
              <a:noAutofit/>
            </a:bodyPr>
            <a:lstStyle/>
            <a:p>
              <a:pPr indent="0" lvl="0" marL="0" marR="0" rtl="0" algn="l">
                <a:spcBef>
                  <a:spcPts val="0"/>
                </a:spcBef>
                <a:spcAft>
                  <a:spcPts val="0"/>
                </a:spcAft>
                <a:buNone/>
              </a:pPr>
              <a:r>
                <a:rPr b="1" lang="zh-CN" sz="1300">
                  <a:solidFill>
                    <a:srgbClr val="0070C0"/>
                  </a:solidFill>
                </a:rPr>
                <a:t>Timestamp &amp; “global variable”</a:t>
              </a:r>
              <a:endParaRPr b="1" sz="1300">
                <a:solidFill>
                  <a:srgbClr val="0070C0"/>
                </a:solidFill>
                <a:latin typeface="Arial"/>
                <a:ea typeface="Arial"/>
                <a:cs typeface="Arial"/>
                <a:sym typeface="Arial"/>
              </a:endParaRPr>
            </a:p>
            <a:p>
              <a:pPr indent="0" lvl="0" marL="0" marR="0" rtl="0" algn="l">
                <a:spcBef>
                  <a:spcPts val="0"/>
                </a:spcBef>
                <a:spcAft>
                  <a:spcPts val="0"/>
                </a:spcAft>
                <a:buNone/>
              </a:pPr>
              <a:r>
                <a:t/>
              </a:r>
              <a:endParaRPr b="1" sz="1300">
                <a:solidFill>
                  <a:srgbClr val="0070C0"/>
                </a:solidFill>
                <a:latin typeface="Courier"/>
                <a:ea typeface="Courier"/>
                <a:cs typeface="Courier"/>
                <a:sym typeface="Courier"/>
              </a:endParaRPr>
            </a:p>
          </p:txBody>
        </p:sp>
      </p:grpSp>
      <p:cxnSp>
        <p:nvCxnSpPr>
          <p:cNvPr id="391" name="Google Shape;391;p39"/>
          <p:cNvCxnSpPr/>
          <p:nvPr/>
        </p:nvCxnSpPr>
        <p:spPr>
          <a:xfrm>
            <a:off x="3286075" y="1582198"/>
            <a:ext cx="644700" cy="635700"/>
          </a:xfrm>
          <a:prstGeom prst="straightConnector1">
            <a:avLst/>
          </a:prstGeom>
          <a:noFill/>
          <a:ln cap="flat" cmpd="sng" w="25400">
            <a:solidFill>
              <a:srgbClr val="000000"/>
            </a:solidFill>
            <a:prstDash val="dash"/>
            <a:miter lim="800000"/>
            <a:headEnd len="sm" w="sm" type="none"/>
            <a:tailEnd len="lg" w="lg" type="triangle"/>
          </a:ln>
        </p:spPr>
      </p:cxnSp>
      <p:cxnSp>
        <p:nvCxnSpPr>
          <p:cNvPr id="392" name="Google Shape;392;p39"/>
          <p:cNvCxnSpPr>
            <a:stCxn id="393" idx="4"/>
          </p:cNvCxnSpPr>
          <p:nvPr/>
        </p:nvCxnSpPr>
        <p:spPr>
          <a:xfrm flipH="1">
            <a:off x="4010350" y="3679000"/>
            <a:ext cx="816600" cy="895800"/>
          </a:xfrm>
          <a:prstGeom prst="straightConnector1">
            <a:avLst/>
          </a:prstGeom>
          <a:noFill/>
          <a:ln cap="flat" cmpd="sng" w="25400">
            <a:solidFill>
              <a:srgbClr val="C00000"/>
            </a:solidFill>
            <a:prstDash val="dash"/>
            <a:miter lim="800000"/>
            <a:headEnd len="sm" w="sm" type="none"/>
            <a:tailEnd len="lg" w="lg" type="triangle"/>
          </a:ln>
        </p:spPr>
      </p:cxnSp>
      <p:cxnSp>
        <p:nvCxnSpPr>
          <p:cNvPr id="394" name="Google Shape;394;p39"/>
          <p:cNvCxnSpPr/>
          <p:nvPr/>
        </p:nvCxnSpPr>
        <p:spPr>
          <a:xfrm rot="5400000">
            <a:off x="2363150" y="2719366"/>
            <a:ext cx="635400" cy="322500"/>
          </a:xfrm>
          <a:prstGeom prst="curvedConnector3">
            <a:avLst>
              <a:gd fmla="val 50000" name="adj1"/>
            </a:avLst>
          </a:prstGeom>
          <a:noFill/>
          <a:ln cap="flat" cmpd="sng" w="25400">
            <a:solidFill>
              <a:srgbClr val="3A897F"/>
            </a:solidFill>
            <a:prstDash val="solid"/>
            <a:miter lim="800000"/>
            <a:headEnd len="sm" w="sm" type="none"/>
            <a:tailEnd len="lg" w="lg" type="triangle"/>
          </a:ln>
        </p:spPr>
      </p:cxnSp>
      <p:sp>
        <p:nvSpPr>
          <p:cNvPr id="395" name="Google Shape;395;p39"/>
          <p:cNvSpPr/>
          <p:nvPr/>
        </p:nvSpPr>
        <p:spPr>
          <a:xfrm>
            <a:off x="1609800" y="2254723"/>
            <a:ext cx="3538800" cy="379500"/>
          </a:xfrm>
          <a:prstGeom prst="rect">
            <a:avLst/>
          </a:prstGeom>
          <a:solidFill>
            <a:schemeClr val="lt1"/>
          </a:solidFill>
          <a:ln cap="flat" cmpd="sng" w="9525">
            <a:solidFill>
              <a:srgbClr val="3A897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100">
              <a:solidFill>
                <a:srgbClr val="C00000"/>
              </a:solidFill>
            </a:endParaRPr>
          </a:p>
          <a:p>
            <a:pPr indent="0" lvl="0" marL="0" rtl="0" algn="ctr">
              <a:spcBef>
                <a:spcPts val="0"/>
              </a:spcBef>
              <a:spcAft>
                <a:spcPts val="0"/>
              </a:spcAft>
              <a:buNone/>
            </a:pPr>
            <a:r>
              <a:rPr b="1" lang="zh-CN" sz="1100">
                <a:solidFill>
                  <a:srgbClr val="3A897F"/>
                </a:solidFill>
              </a:rPr>
              <a:t>&lt;“function”, “transfer”, “1</a:t>
            </a:r>
            <a:r>
              <a:rPr b="1" baseline="30000" lang="zh-CN" sz="1100">
                <a:solidFill>
                  <a:srgbClr val="3A897F"/>
                </a:solidFill>
              </a:rPr>
              <a:t>st</a:t>
            </a:r>
            <a:r>
              <a:rPr b="1" lang="zh-CN" sz="1100">
                <a:solidFill>
                  <a:srgbClr val="3A897F"/>
                </a:solidFill>
              </a:rPr>
              <a:t> amount”, “from 1</a:t>
            </a:r>
            <a:r>
              <a:rPr b="1" baseline="30000" lang="zh-CN" sz="1100">
                <a:solidFill>
                  <a:srgbClr val="3A897F"/>
                </a:solidFill>
              </a:rPr>
              <a:t>st</a:t>
            </a:r>
            <a:r>
              <a:rPr b="1" lang="zh-CN" sz="1100">
                <a:solidFill>
                  <a:srgbClr val="3A897F"/>
                </a:solidFill>
              </a:rPr>
              <a:t> input address to 2</a:t>
            </a:r>
            <a:r>
              <a:rPr b="1" baseline="30000" lang="zh-CN" sz="1100">
                <a:solidFill>
                  <a:srgbClr val="3A897F"/>
                </a:solidFill>
              </a:rPr>
              <a:t>nd</a:t>
            </a:r>
            <a:r>
              <a:rPr b="1" lang="zh-CN" sz="1100">
                <a:solidFill>
                  <a:srgbClr val="3A897F"/>
                </a:solidFill>
              </a:rPr>
              <a:t> input address”&gt;</a:t>
            </a:r>
            <a:endParaRPr b="1" sz="1100">
              <a:solidFill>
                <a:srgbClr val="3A897F"/>
              </a:solidFill>
              <a:latin typeface="Courier"/>
              <a:ea typeface="Courier"/>
              <a:cs typeface="Courier"/>
              <a:sym typeface="Courier"/>
            </a:endParaRPr>
          </a:p>
          <a:p>
            <a:pPr indent="0" lvl="0" marL="0" rtl="0" algn="l">
              <a:spcBef>
                <a:spcPts val="0"/>
              </a:spcBef>
              <a:spcAft>
                <a:spcPts val="0"/>
              </a:spcAft>
              <a:buNone/>
            </a:pPr>
            <a:r>
              <a:t/>
            </a:r>
            <a:endParaRPr b="1" sz="1300">
              <a:solidFill>
                <a:srgbClr val="3A897F"/>
              </a:solidFill>
            </a:endParaRPr>
          </a:p>
        </p:txBody>
      </p:sp>
      <p:sp>
        <p:nvSpPr>
          <p:cNvPr id="396" name="Google Shape;396;p39"/>
          <p:cNvSpPr/>
          <p:nvPr/>
        </p:nvSpPr>
        <p:spPr>
          <a:xfrm>
            <a:off x="166950" y="3192729"/>
            <a:ext cx="3538800" cy="557400"/>
          </a:xfrm>
          <a:prstGeom prst="rect">
            <a:avLst/>
          </a:prstGeom>
          <a:solidFill>
            <a:schemeClr val="lt1"/>
          </a:solidFill>
          <a:ln cap="flat" cmpd="sng" w="9525">
            <a:solidFill>
              <a:srgbClr val="3A897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100">
              <a:solidFill>
                <a:srgbClr val="C00000"/>
              </a:solidFill>
            </a:endParaRPr>
          </a:p>
          <a:p>
            <a:pPr indent="0" lvl="0" marL="0" rtl="0" algn="ctr">
              <a:spcBef>
                <a:spcPts val="0"/>
              </a:spcBef>
              <a:spcAft>
                <a:spcPts val="0"/>
              </a:spcAft>
              <a:buNone/>
            </a:pPr>
            <a:r>
              <a:t/>
            </a:r>
            <a:endParaRPr b="1" sz="1100">
              <a:solidFill>
                <a:srgbClr val="3A897F"/>
              </a:solidFill>
            </a:endParaRPr>
          </a:p>
          <a:p>
            <a:pPr indent="0" lvl="0" marL="0" rtl="0" algn="ctr">
              <a:spcBef>
                <a:spcPts val="0"/>
              </a:spcBef>
              <a:spcAft>
                <a:spcPts val="0"/>
              </a:spcAft>
              <a:buClr>
                <a:schemeClr val="dk1"/>
              </a:buClr>
              <a:buSzPts val="1100"/>
              <a:buFont typeface="Arial"/>
              <a:buNone/>
            </a:pPr>
            <a:r>
              <a:rPr b="1" lang="zh-CN" sz="1100">
                <a:solidFill>
                  <a:srgbClr val="3A897F"/>
                </a:solidFill>
              </a:rPr>
              <a:t>&lt;“function”, “transfer”, “2</a:t>
            </a:r>
            <a:r>
              <a:rPr b="1" baseline="30000" lang="zh-CN" sz="1100">
                <a:solidFill>
                  <a:srgbClr val="3A897F"/>
                </a:solidFill>
              </a:rPr>
              <a:t>nd</a:t>
            </a:r>
            <a:r>
              <a:rPr b="1" lang="zh-CN" sz="1100">
                <a:solidFill>
                  <a:srgbClr val="3A897F"/>
                </a:solidFill>
              </a:rPr>
              <a:t> amount calculated from </a:t>
            </a:r>
            <a:r>
              <a:rPr b="1" lang="zh-CN" sz="1100" u="sng">
                <a:solidFill>
                  <a:srgbClr val="3A897F"/>
                </a:solidFill>
              </a:rPr>
              <a:t>1</a:t>
            </a:r>
            <a:r>
              <a:rPr b="1" baseline="30000" lang="zh-CN" sz="1100" u="sng">
                <a:solidFill>
                  <a:srgbClr val="3A897F"/>
                </a:solidFill>
              </a:rPr>
              <a:t>st</a:t>
            </a:r>
            <a:r>
              <a:rPr b="1" lang="zh-CN" sz="1100" u="sng">
                <a:solidFill>
                  <a:srgbClr val="3A897F"/>
                </a:solidFill>
              </a:rPr>
              <a:t> amount</a:t>
            </a:r>
            <a:r>
              <a:rPr b="1" lang="zh-CN" sz="1100">
                <a:solidFill>
                  <a:srgbClr val="3A897F"/>
                </a:solidFill>
              </a:rPr>
              <a:t>”, “from </a:t>
            </a:r>
            <a:r>
              <a:rPr b="1" lang="zh-CN" sz="1100" u="sng">
                <a:solidFill>
                  <a:srgbClr val="3A897F"/>
                </a:solidFill>
              </a:rPr>
              <a:t>1</a:t>
            </a:r>
            <a:r>
              <a:rPr b="1" baseline="30000" lang="zh-CN" sz="1100" u="sng">
                <a:solidFill>
                  <a:srgbClr val="3A897F"/>
                </a:solidFill>
              </a:rPr>
              <a:t>st</a:t>
            </a:r>
            <a:r>
              <a:rPr b="1" lang="zh-CN" sz="1100" u="sng">
                <a:solidFill>
                  <a:srgbClr val="3A897F"/>
                </a:solidFill>
              </a:rPr>
              <a:t> input address</a:t>
            </a:r>
            <a:r>
              <a:rPr b="1" lang="zh-CN" sz="1100">
                <a:solidFill>
                  <a:srgbClr val="3A897F"/>
                </a:solidFill>
              </a:rPr>
              <a:t> to a third-party address”&gt;</a:t>
            </a:r>
            <a:endParaRPr b="1" sz="1100">
              <a:solidFill>
                <a:srgbClr val="3A897F"/>
              </a:solidFill>
              <a:latin typeface="Courier"/>
              <a:ea typeface="Courier"/>
              <a:cs typeface="Courier"/>
              <a:sym typeface="Courier"/>
            </a:endParaRPr>
          </a:p>
          <a:p>
            <a:pPr indent="0" lvl="0" marL="0" rtl="0" algn="ctr">
              <a:spcBef>
                <a:spcPts val="0"/>
              </a:spcBef>
              <a:spcAft>
                <a:spcPts val="0"/>
              </a:spcAft>
              <a:buNone/>
            </a:pPr>
            <a:r>
              <a:t/>
            </a:r>
            <a:endParaRPr b="1" sz="1100">
              <a:solidFill>
                <a:srgbClr val="3A897F"/>
              </a:solidFill>
            </a:endParaRPr>
          </a:p>
          <a:p>
            <a:pPr indent="0" lvl="0" marL="0" rtl="0" algn="l">
              <a:spcBef>
                <a:spcPts val="0"/>
              </a:spcBef>
              <a:spcAft>
                <a:spcPts val="0"/>
              </a:spcAft>
              <a:buNone/>
            </a:pPr>
            <a:r>
              <a:t/>
            </a:r>
            <a:endParaRPr b="1" sz="1300">
              <a:solidFill>
                <a:srgbClr val="3A897F"/>
              </a:solidFill>
            </a:endParaRPr>
          </a:p>
        </p:txBody>
      </p:sp>
      <p:sp>
        <p:nvSpPr>
          <p:cNvPr id="397" name="Google Shape;397;p39"/>
          <p:cNvSpPr/>
          <p:nvPr/>
        </p:nvSpPr>
        <p:spPr>
          <a:xfrm>
            <a:off x="0" y="4307975"/>
            <a:ext cx="4010400" cy="635400"/>
          </a:xfrm>
          <a:prstGeom prst="rect">
            <a:avLst/>
          </a:prstGeom>
          <a:solidFill>
            <a:schemeClr val="lt1"/>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100">
              <a:solidFill>
                <a:srgbClr val="C00000"/>
              </a:solidFill>
            </a:endParaRPr>
          </a:p>
          <a:p>
            <a:pPr indent="0" lvl="0" marL="0" rtl="0" algn="ctr">
              <a:spcBef>
                <a:spcPts val="0"/>
              </a:spcBef>
              <a:spcAft>
                <a:spcPts val="0"/>
              </a:spcAft>
              <a:buNone/>
            </a:pPr>
            <a:r>
              <a:rPr b="1" lang="zh-CN" sz="1100">
                <a:solidFill>
                  <a:srgbClr val="C00000"/>
                </a:solidFill>
              </a:rPr>
              <a:t>&lt;“function”, “transfer”, “3</a:t>
            </a:r>
            <a:r>
              <a:rPr b="1" baseline="30000" lang="zh-CN" sz="1100">
                <a:solidFill>
                  <a:srgbClr val="C00000"/>
                </a:solidFill>
              </a:rPr>
              <a:t>rd </a:t>
            </a:r>
            <a:r>
              <a:rPr b="1" lang="zh-CN" sz="1100">
                <a:solidFill>
                  <a:srgbClr val="C00000"/>
                </a:solidFill>
              </a:rPr>
              <a:t>amount from global variable”, “from </a:t>
            </a:r>
            <a:r>
              <a:rPr b="1" lang="zh-CN" sz="1100" u="sng">
                <a:solidFill>
                  <a:srgbClr val="C00000"/>
                </a:solidFill>
              </a:rPr>
              <a:t>1</a:t>
            </a:r>
            <a:r>
              <a:rPr b="1" baseline="30000" lang="zh-CN" sz="1100" u="sng">
                <a:solidFill>
                  <a:srgbClr val="C00000"/>
                </a:solidFill>
              </a:rPr>
              <a:t>st</a:t>
            </a:r>
            <a:r>
              <a:rPr b="1" lang="zh-CN" sz="1100" u="sng">
                <a:solidFill>
                  <a:srgbClr val="C00000"/>
                </a:solidFill>
              </a:rPr>
              <a:t> input address </a:t>
            </a:r>
            <a:r>
              <a:rPr b="1" lang="zh-CN" sz="1100">
                <a:solidFill>
                  <a:srgbClr val="C00000"/>
                </a:solidFill>
              </a:rPr>
              <a:t>to another third-party address”&gt;</a:t>
            </a:r>
            <a:endParaRPr b="1" sz="1100">
              <a:solidFill>
                <a:srgbClr val="C00000"/>
              </a:solidFill>
              <a:latin typeface="Courier"/>
              <a:ea typeface="Courier"/>
              <a:cs typeface="Courier"/>
              <a:sym typeface="Courier"/>
            </a:endParaRPr>
          </a:p>
          <a:p>
            <a:pPr indent="0" lvl="0" marL="0" rtl="0" algn="l">
              <a:spcBef>
                <a:spcPts val="0"/>
              </a:spcBef>
              <a:spcAft>
                <a:spcPts val="0"/>
              </a:spcAft>
              <a:buNone/>
            </a:pPr>
            <a:r>
              <a:t/>
            </a:r>
            <a:endParaRPr b="1" sz="1300">
              <a:solidFill>
                <a:srgbClr val="C00000"/>
              </a:solidFill>
            </a:endParaRPr>
          </a:p>
          <a:p>
            <a:pPr indent="0" lvl="0" marL="0" rtl="0" algn="l">
              <a:spcBef>
                <a:spcPts val="0"/>
              </a:spcBef>
              <a:spcAft>
                <a:spcPts val="0"/>
              </a:spcAft>
              <a:buNone/>
            </a:pPr>
            <a:r>
              <a:t/>
            </a:r>
            <a:endParaRPr/>
          </a:p>
        </p:txBody>
      </p:sp>
      <p:cxnSp>
        <p:nvCxnSpPr>
          <p:cNvPr id="398" name="Google Shape;398;p39"/>
          <p:cNvCxnSpPr/>
          <p:nvPr/>
        </p:nvCxnSpPr>
        <p:spPr>
          <a:xfrm rot="5400000">
            <a:off x="1628800" y="3961700"/>
            <a:ext cx="538800" cy="134700"/>
          </a:xfrm>
          <a:prstGeom prst="curvedConnector3">
            <a:avLst>
              <a:gd fmla="val 50000" name="adj1"/>
            </a:avLst>
          </a:prstGeom>
          <a:noFill/>
          <a:ln cap="flat" cmpd="sng" w="25400">
            <a:solidFill>
              <a:srgbClr val="C00000"/>
            </a:solidFill>
            <a:prstDash val="solid"/>
            <a:miter lim="800000"/>
            <a:headEnd len="sm" w="sm" type="none"/>
            <a:tailEnd len="lg" w="lg" type="triangle"/>
          </a:ln>
        </p:spPr>
      </p:cxnSp>
      <p:sp>
        <p:nvSpPr>
          <p:cNvPr id="393" name="Google Shape;393;p39"/>
          <p:cNvSpPr/>
          <p:nvPr/>
        </p:nvSpPr>
        <p:spPr>
          <a:xfrm>
            <a:off x="3784900" y="3263200"/>
            <a:ext cx="2084100" cy="415800"/>
          </a:xfrm>
          <a:prstGeom prst="ellipse">
            <a:avLst/>
          </a:prstGeom>
          <a:noFill/>
          <a:ln cap="flat" cmpd="sng" w="25400">
            <a:solidFill>
              <a:schemeClr val="accent4"/>
            </a:solidFill>
            <a:prstDash val="solid"/>
            <a:miter lim="800000"/>
            <a:headEnd len="sm" w="sm" type="none"/>
            <a:tailEnd len="sm" w="sm" type="none"/>
          </a:ln>
        </p:spPr>
        <p:txBody>
          <a:bodyPr anchorCtr="0" anchor="ctr" bIns="24600" lIns="49225" spcFirstLastPara="1" rIns="49225" wrap="square" tIns="24600">
            <a:noAutofit/>
          </a:bodyPr>
          <a:lstStyle/>
          <a:p>
            <a:pPr indent="0" lvl="0" marL="0" marR="0" rtl="0" algn="ctr">
              <a:spcBef>
                <a:spcPts val="0"/>
              </a:spcBef>
              <a:spcAft>
                <a:spcPts val="0"/>
              </a:spcAft>
              <a:buNone/>
            </a:pPr>
            <a:r>
              <a:rPr b="1" lang="zh-CN" sz="1300">
                <a:solidFill>
                  <a:srgbClr val="FF9900"/>
                </a:solidFill>
              </a:rPr>
              <a:t>“global variable”</a:t>
            </a:r>
            <a:endParaRPr b="1" sz="1300">
              <a:solidFill>
                <a:srgbClr val="FF9900"/>
              </a:solidFill>
            </a:endParaRPr>
          </a:p>
        </p:txBody>
      </p:sp>
      <p:cxnSp>
        <p:nvCxnSpPr>
          <p:cNvPr id="399" name="Google Shape;399;p39"/>
          <p:cNvCxnSpPr/>
          <p:nvPr/>
        </p:nvCxnSpPr>
        <p:spPr>
          <a:xfrm flipH="1">
            <a:off x="937400" y="1538250"/>
            <a:ext cx="841200" cy="1670400"/>
          </a:xfrm>
          <a:prstGeom prst="straightConnector1">
            <a:avLst/>
          </a:prstGeom>
          <a:noFill/>
          <a:ln cap="flat" cmpd="sng" w="25400">
            <a:solidFill>
              <a:srgbClr val="000000"/>
            </a:solidFill>
            <a:prstDash val="dash"/>
            <a:miter lim="800000"/>
            <a:headEnd len="sm" w="sm" type="none"/>
            <a:tailEnd len="lg" w="lg"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0"/>
          <p:cNvSpPr txBox="1"/>
          <p:nvPr/>
        </p:nvSpPr>
        <p:spPr>
          <a:xfrm>
            <a:off x="209568" y="541030"/>
            <a:ext cx="8511600" cy="50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b="1" lang="zh-CN" sz="4400">
                <a:solidFill>
                  <a:schemeClr val="dk1"/>
                </a:solidFill>
                <a:latin typeface="Calibri"/>
                <a:ea typeface="Calibri"/>
                <a:cs typeface="Calibri"/>
                <a:sym typeface="Calibri"/>
              </a:rPr>
              <a:t>Natural Language Generation</a:t>
            </a:r>
            <a:endParaRPr b="1" sz="3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000"/>
              <a:buFont typeface="Arial"/>
              <a:buNone/>
            </a:pPr>
            <a:r>
              <a:t/>
            </a:r>
            <a:endParaRPr b="1" sz="2800">
              <a:solidFill>
                <a:srgbClr val="242021"/>
              </a:solidFill>
              <a:latin typeface="Times New Roman"/>
              <a:ea typeface="Times New Roman"/>
              <a:cs typeface="Times New Roman"/>
              <a:sym typeface="Times New Roman"/>
            </a:endParaRPr>
          </a:p>
        </p:txBody>
      </p:sp>
      <p:sp>
        <p:nvSpPr>
          <p:cNvPr id="406" name="Google Shape;406;p40"/>
          <p:cNvSpPr txBox="1"/>
          <p:nvPr>
            <p:ph idx="12" type="sldNum"/>
          </p:nvPr>
        </p:nvSpPr>
        <p:spPr>
          <a:xfrm>
            <a:off x="8546351" y="4845705"/>
            <a:ext cx="4767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pic>
        <p:nvPicPr>
          <p:cNvPr id="407" name="Google Shape;407;p40"/>
          <p:cNvPicPr preferRelativeResize="0"/>
          <p:nvPr/>
        </p:nvPicPr>
        <p:blipFill rotWithShape="1">
          <a:blip r:embed="rId3">
            <a:alphaModFix/>
          </a:blip>
          <a:srcRect b="0" l="0" r="0" t="0"/>
          <a:stretch/>
        </p:blipFill>
        <p:spPr>
          <a:xfrm>
            <a:off x="7452750" y="-20381"/>
            <a:ext cx="1268436" cy="874576"/>
          </a:xfrm>
          <a:prstGeom prst="rect">
            <a:avLst/>
          </a:prstGeom>
          <a:noFill/>
          <a:ln>
            <a:noFill/>
          </a:ln>
        </p:spPr>
      </p:pic>
      <p:sp>
        <p:nvSpPr>
          <p:cNvPr id="408" name="Google Shape;408;p40"/>
          <p:cNvSpPr/>
          <p:nvPr/>
        </p:nvSpPr>
        <p:spPr>
          <a:xfrm>
            <a:off x="4904900" y="1339375"/>
            <a:ext cx="1718700" cy="273900"/>
          </a:xfrm>
          <a:prstGeom prst="roundRect">
            <a:avLst>
              <a:gd fmla="val 16667" name="adj"/>
            </a:avLst>
          </a:prstGeom>
          <a:solidFill>
            <a:srgbClr val="E06666"/>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600">
                <a:latin typeface="Impact"/>
                <a:ea typeface="Impact"/>
                <a:cs typeface="Impact"/>
                <a:sym typeface="Impact"/>
              </a:rPr>
              <a:t>Security-Centric</a:t>
            </a:r>
            <a:endParaRPr sz="1600">
              <a:latin typeface="Impact"/>
              <a:ea typeface="Impact"/>
              <a:cs typeface="Impact"/>
              <a:sym typeface="Impact"/>
            </a:endParaRPr>
          </a:p>
        </p:txBody>
      </p:sp>
      <p:sp>
        <p:nvSpPr>
          <p:cNvPr id="409" name="Google Shape;409;p40"/>
          <p:cNvSpPr/>
          <p:nvPr/>
        </p:nvSpPr>
        <p:spPr>
          <a:xfrm>
            <a:off x="6827638" y="1339375"/>
            <a:ext cx="1718700" cy="273900"/>
          </a:xfrm>
          <a:prstGeom prst="roundRect">
            <a:avLst>
              <a:gd fmla="val 16667" name="adj"/>
            </a:avLst>
          </a:prstGeom>
          <a:solidFill>
            <a:srgbClr val="B4A7D6"/>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600">
                <a:latin typeface="Impact"/>
                <a:ea typeface="Impact"/>
                <a:cs typeface="Impact"/>
                <a:sym typeface="Impact"/>
              </a:rPr>
              <a:t>Readability</a:t>
            </a:r>
            <a:endParaRPr sz="1600">
              <a:latin typeface="Impact"/>
              <a:ea typeface="Impact"/>
              <a:cs typeface="Impact"/>
              <a:sym typeface="Impact"/>
            </a:endParaRPr>
          </a:p>
        </p:txBody>
      </p:sp>
      <p:pic>
        <p:nvPicPr>
          <p:cNvPr id="410" name="Google Shape;410;p40"/>
          <p:cNvPicPr preferRelativeResize="0"/>
          <p:nvPr/>
        </p:nvPicPr>
        <p:blipFill>
          <a:blip r:embed="rId4">
            <a:alphaModFix/>
          </a:blip>
          <a:stretch>
            <a:fillRect/>
          </a:stretch>
        </p:blipFill>
        <p:spPr>
          <a:xfrm>
            <a:off x="152400" y="1765675"/>
            <a:ext cx="8839199" cy="2681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1"/>
          <p:cNvSpPr txBox="1"/>
          <p:nvPr/>
        </p:nvSpPr>
        <p:spPr>
          <a:xfrm>
            <a:off x="185518" y="602255"/>
            <a:ext cx="8511600" cy="500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0"/>
              <a:buFont typeface="Arial"/>
              <a:buNone/>
            </a:pPr>
            <a:r>
              <a:t/>
            </a:r>
            <a:endParaRPr b="1" i="0" sz="2800" u="none" cap="none" strike="noStrike">
              <a:solidFill>
                <a:schemeClr val="dk1"/>
              </a:solidFill>
              <a:latin typeface="Times New Roman"/>
              <a:ea typeface="Times New Roman"/>
              <a:cs typeface="Times New Roman"/>
              <a:sym typeface="Times New Roman"/>
            </a:endParaRPr>
          </a:p>
        </p:txBody>
      </p:sp>
      <p:sp>
        <p:nvSpPr>
          <p:cNvPr id="417" name="Google Shape;417;p41"/>
          <p:cNvSpPr txBox="1"/>
          <p:nvPr>
            <p:ph idx="12" type="sldNum"/>
          </p:nvPr>
        </p:nvSpPr>
        <p:spPr>
          <a:xfrm>
            <a:off x="8546351" y="4845705"/>
            <a:ext cx="476700" cy="2738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pic>
        <p:nvPicPr>
          <p:cNvPr id="418" name="Google Shape;418;p41"/>
          <p:cNvPicPr preferRelativeResize="0"/>
          <p:nvPr/>
        </p:nvPicPr>
        <p:blipFill rotWithShape="1">
          <a:blip r:embed="rId3">
            <a:alphaModFix/>
          </a:blip>
          <a:srcRect b="0" l="0" r="0" t="0"/>
          <a:stretch/>
        </p:blipFill>
        <p:spPr>
          <a:xfrm>
            <a:off x="7452750" y="-20381"/>
            <a:ext cx="1268437" cy="874575"/>
          </a:xfrm>
          <a:prstGeom prst="rect">
            <a:avLst/>
          </a:prstGeom>
          <a:noFill/>
          <a:ln>
            <a:noFill/>
          </a:ln>
        </p:spPr>
      </p:pic>
      <p:sp>
        <p:nvSpPr>
          <p:cNvPr id="419" name="Google Shape;419;p41"/>
          <p:cNvSpPr txBox="1"/>
          <p:nvPr/>
        </p:nvSpPr>
        <p:spPr>
          <a:xfrm>
            <a:off x="762000" y="202224"/>
            <a:ext cx="80772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zh-CN" sz="4000">
                <a:solidFill>
                  <a:srgbClr val="000000"/>
                </a:solidFill>
                <a:latin typeface="Calibri"/>
                <a:ea typeface="Calibri"/>
                <a:cs typeface="Calibri"/>
                <a:sym typeface="Calibri"/>
              </a:rPr>
              <a:t>E</a:t>
            </a:r>
            <a:r>
              <a:rPr b="1" lang="zh-CN" sz="3200">
                <a:solidFill>
                  <a:srgbClr val="000000"/>
                </a:solidFill>
                <a:latin typeface="Calibri"/>
                <a:ea typeface="Calibri"/>
                <a:cs typeface="Calibri"/>
                <a:sym typeface="Calibri"/>
              </a:rPr>
              <a:t>VALUATION</a:t>
            </a:r>
            <a:r>
              <a:rPr b="1" lang="zh-CN" sz="4000">
                <a:solidFill>
                  <a:srgbClr val="000000"/>
                </a:solidFill>
                <a:latin typeface="Calibri"/>
                <a:ea typeface="Calibri"/>
                <a:cs typeface="Calibri"/>
                <a:sym typeface="Calibri"/>
              </a:rPr>
              <a:t>: </a:t>
            </a:r>
            <a:r>
              <a:rPr b="1" lang="zh-CN" sz="3600">
                <a:solidFill>
                  <a:srgbClr val="000000"/>
                </a:solidFill>
                <a:latin typeface="Calibri"/>
                <a:ea typeface="Calibri"/>
                <a:cs typeface="Calibri"/>
                <a:sym typeface="Calibri"/>
              </a:rPr>
              <a:t>Readability</a:t>
            </a:r>
            <a:endParaRPr b="1" sz="2400">
              <a:solidFill>
                <a:srgbClr val="000000"/>
              </a:solidFill>
              <a:latin typeface="Calibri"/>
              <a:ea typeface="Calibri"/>
              <a:cs typeface="Calibri"/>
              <a:sym typeface="Calibri"/>
            </a:endParaRPr>
          </a:p>
        </p:txBody>
      </p:sp>
      <p:sp>
        <p:nvSpPr>
          <p:cNvPr id="420" name="Google Shape;420;p41"/>
          <p:cNvSpPr txBox="1"/>
          <p:nvPr/>
        </p:nvSpPr>
        <p:spPr>
          <a:xfrm>
            <a:off x="1066800" y="1197310"/>
            <a:ext cx="8077200" cy="3222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zh-CN" sz="2800">
                <a:latin typeface="Calibri"/>
                <a:ea typeface="Calibri"/>
                <a:cs typeface="Calibri"/>
                <a:sym typeface="Calibri"/>
              </a:rPr>
              <a:t>Q1: </a:t>
            </a:r>
            <a:r>
              <a:rPr lang="zh-CN" sz="2800">
                <a:solidFill>
                  <a:srgbClr val="000000"/>
                </a:solidFill>
                <a:latin typeface="Calibri"/>
                <a:ea typeface="Calibri"/>
                <a:cs typeface="Calibri"/>
                <a:sym typeface="Calibri"/>
              </a:rPr>
              <a:t>Can average users read the machine generated descriptions?</a:t>
            </a:r>
            <a:endParaRPr sz="2800">
              <a:solidFill>
                <a:srgbClr val="000000"/>
              </a:solidFill>
              <a:latin typeface="Calibri"/>
              <a:ea typeface="Calibri"/>
              <a:cs typeface="Calibri"/>
              <a:sym typeface="Calibri"/>
            </a:endParaRPr>
          </a:p>
        </p:txBody>
      </p:sp>
      <p:pic>
        <p:nvPicPr>
          <p:cNvPr id="421" name="Google Shape;421;p41"/>
          <p:cNvPicPr preferRelativeResize="0"/>
          <p:nvPr/>
        </p:nvPicPr>
        <p:blipFill>
          <a:blip r:embed="rId4">
            <a:alphaModFix/>
          </a:blip>
          <a:stretch>
            <a:fillRect/>
          </a:stretch>
        </p:blipFill>
        <p:spPr>
          <a:xfrm>
            <a:off x="961600" y="2191575"/>
            <a:ext cx="6261651" cy="2779750"/>
          </a:xfrm>
          <a:prstGeom prst="rect">
            <a:avLst/>
          </a:prstGeom>
          <a:noFill/>
          <a:ln>
            <a:noFill/>
          </a:ln>
        </p:spPr>
      </p:pic>
      <p:sp>
        <p:nvSpPr>
          <p:cNvPr id="422" name="Google Shape;422;p41"/>
          <p:cNvSpPr txBox="1"/>
          <p:nvPr/>
        </p:nvSpPr>
        <p:spPr>
          <a:xfrm>
            <a:off x="3422150" y="1793050"/>
            <a:ext cx="2612700" cy="2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a:t>R</a:t>
            </a:r>
            <a:r>
              <a:rPr b="1" lang="zh-CN"/>
              <a:t>eadability Score</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2"/>
          <p:cNvSpPr txBox="1"/>
          <p:nvPr>
            <p:ph idx="12" type="sldNum"/>
          </p:nvPr>
        </p:nvSpPr>
        <p:spPr>
          <a:xfrm>
            <a:off x="8546351" y="4845705"/>
            <a:ext cx="476700" cy="2738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pic>
        <p:nvPicPr>
          <p:cNvPr id="429" name="Google Shape;429;p42"/>
          <p:cNvPicPr preferRelativeResize="0"/>
          <p:nvPr/>
        </p:nvPicPr>
        <p:blipFill rotWithShape="1">
          <a:blip r:embed="rId3">
            <a:alphaModFix/>
          </a:blip>
          <a:srcRect b="0" l="0" r="0" t="0"/>
          <a:stretch/>
        </p:blipFill>
        <p:spPr>
          <a:xfrm>
            <a:off x="7452750" y="-20381"/>
            <a:ext cx="1268437" cy="874575"/>
          </a:xfrm>
          <a:prstGeom prst="rect">
            <a:avLst/>
          </a:prstGeom>
          <a:noFill/>
          <a:ln>
            <a:noFill/>
          </a:ln>
        </p:spPr>
      </p:pic>
      <p:sp>
        <p:nvSpPr>
          <p:cNvPr id="430" name="Google Shape;430;p42"/>
          <p:cNvSpPr txBox="1"/>
          <p:nvPr/>
        </p:nvSpPr>
        <p:spPr>
          <a:xfrm>
            <a:off x="762000" y="202224"/>
            <a:ext cx="80772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zh-CN" sz="4000">
                <a:solidFill>
                  <a:srgbClr val="000000"/>
                </a:solidFill>
                <a:latin typeface="Calibri"/>
                <a:ea typeface="Calibri"/>
                <a:cs typeface="Calibri"/>
                <a:sym typeface="Calibri"/>
              </a:rPr>
              <a:t>E</a:t>
            </a:r>
            <a:r>
              <a:rPr b="1" lang="zh-CN" sz="3200">
                <a:solidFill>
                  <a:srgbClr val="000000"/>
                </a:solidFill>
                <a:latin typeface="Calibri"/>
                <a:ea typeface="Calibri"/>
                <a:cs typeface="Calibri"/>
                <a:sym typeface="Calibri"/>
              </a:rPr>
              <a:t>VALUATION</a:t>
            </a:r>
            <a:r>
              <a:rPr b="1" lang="zh-CN" sz="4000">
                <a:solidFill>
                  <a:srgbClr val="000000"/>
                </a:solidFill>
                <a:latin typeface="Calibri"/>
                <a:ea typeface="Calibri"/>
                <a:cs typeface="Calibri"/>
                <a:sym typeface="Calibri"/>
              </a:rPr>
              <a:t>: </a:t>
            </a:r>
            <a:r>
              <a:rPr b="1" lang="zh-CN" sz="3600">
                <a:solidFill>
                  <a:srgbClr val="000000"/>
                </a:solidFill>
                <a:latin typeface="Calibri"/>
                <a:ea typeface="Calibri"/>
                <a:cs typeface="Calibri"/>
                <a:sym typeface="Calibri"/>
              </a:rPr>
              <a:t>Security-Awareness</a:t>
            </a:r>
            <a:endParaRPr b="1" sz="2400">
              <a:solidFill>
                <a:srgbClr val="000000"/>
              </a:solidFill>
              <a:latin typeface="Calibri"/>
              <a:ea typeface="Calibri"/>
              <a:cs typeface="Calibri"/>
              <a:sym typeface="Calibri"/>
            </a:endParaRPr>
          </a:p>
        </p:txBody>
      </p:sp>
      <p:sp>
        <p:nvSpPr>
          <p:cNvPr id="431" name="Google Shape;431;p42"/>
          <p:cNvSpPr txBox="1"/>
          <p:nvPr/>
        </p:nvSpPr>
        <p:spPr>
          <a:xfrm>
            <a:off x="990600" y="641885"/>
            <a:ext cx="8077200" cy="3222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b="1" sz="2400">
              <a:latin typeface="Calibri"/>
              <a:ea typeface="Calibri"/>
              <a:cs typeface="Calibri"/>
              <a:sym typeface="Calibri"/>
            </a:endParaRPr>
          </a:p>
          <a:p>
            <a:pPr indent="0" lvl="0" marL="0" rtl="0" algn="l">
              <a:spcBef>
                <a:spcPts val="0"/>
              </a:spcBef>
              <a:spcAft>
                <a:spcPts val="0"/>
              </a:spcAft>
              <a:buNone/>
            </a:pPr>
            <a:r>
              <a:rPr b="1" lang="zh-CN" sz="2400">
                <a:latin typeface="Calibri"/>
                <a:ea typeface="Calibri"/>
                <a:cs typeface="Calibri"/>
                <a:sym typeface="Calibri"/>
              </a:rPr>
              <a:t>Q2</a:t>
            </a:r>
            <a:r>
              <a:rPr b="1" lang="zh-CN" sz="2400">
                <a:solidFill>
                  <a:srgbClr val="000000"/>
                </a:solidFill>
                <a:latin typeface="Calibri"/>
                <a:ea typeface="Calibri"/>
                <a:cs typeface="Calibri"/>
                <a:sym typeface="Calibri"/>
              </a:rPr>
              <a:t>:</a:t>
            </a:r>
            <a:r>
              <a:rPr lang="zh-CN" sz="2400">
                <a:solidFill>
                  <a:srgbClr val="000000"/>
                </a:solidFill>
                <a:latin typeface="Calibri"/>
                <a:ea typeface="Calibri"/>
                <a:cs typeface="Calibri"/>
                <a:sym typeface="Calibri"/>
              </a:rPr>
              <a:t> Developer’s descriptions cannot faithfully reflect the </a:t>
            </a:r>
            <a:r>
              <a:rPr lang="zh-CN" sz="2400">
                <a:latin typeface="Calibri"/>
                <a:ea typeface="Calibri"/>
                <a:cs typeface="Calibri"/>
                <a:sym typeface="Calibri"/>
              </a:rPr>
              <a:t>security problems</a:t>
            </a:r>
            <a:r>
              <a:rPr lang="zh-CN" sz="2400">
                <a:solidFill>
                  <a:srgbClr val="000000"/>
                </a:solidFill>
                <a:latin typeface="Calibri"/>
                <a:ea typeface="Calibri"/>
                <a:cs typeface="Calibri"/>
                <a:sym typeface="Calibri"/>
              </a:rPr>
              <a:t> of </a:t>
            </a:r>
            <a:r>
              <a:rPr lang="zh-CN" sz="2400">
                <a:latin typeface="Calibri"/>
                <a:ea typeface="Calibri"/>
                <a:cs typeface="Calibri"/>
                <a:sym typeface="Calibri"/>
              </a:rPr>
              <a:t>smart contracts</a:t>
            </a:r>
            <a:r>
              <a:rPr lang="zh-CN" sz="2400">
                <a:solidFill>
                  <a:srgbClr val="000000"/>
                </a:solidFill>
                <a:latin typeface="Calibri"/>
                <a:ea typeface="Calibri"/>
                <a:cs typeface="Calibri"/>
                <a:sym typeface="Calibri"/>
              </a:rPr>
              <a:t>. Can we do better?</a:t>
            </a:r>
            <a:endParaRPr sz="2400">
              <a:solidFill>
                <a:srgbClr val="000000"/>
              </a:solidFill>
              <a:latin typeface="Calibri"/>
              <a:ea typeface="Calibri"/>
              <a:cs typeface="Calibri"/>
              <a:sym typeface="Calibri"/>
            </a:endParaRPr>
          </a:p>
        </p:txBody>
      </p:sp>
      <p:sp>
        <p:nvSpPr>
          <p:cNvPr id="432" name="Google Shape;432;p42"/>
          <p:cNvSpPr txBox="1"/>
          <p:nvPr/>
        </p:nvSpPr>
        <p:spPr>
          <a:xfrm>
            <a:off x="2147475" y="1768800"/>
            <a:ext cx="4096200" cy="3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a:t>Contract Adoption Rate</a:t>
            </a:r>
            <a:endParaRPr b="1"/>
          </a:p>
        </p:txBody>
      </p:sp>
      <p:pic>
        <p:nvPicPr>
          <p:cNvPr id="433" name="Google Shape;433;p42"/>
          <p:cNvPicPr preferRelativeResize="0"/>
          <p:nvPr/>
        </p:nvPicPr>
        <p:blipFill>
          <a:blip r:embed="rId4">
            <a:alphaModFix/>
          </a:blip>
          <a:stretch>
            <a:fillRect/>
          </a:stretch>
        </p:blipFill>
        <p:spPr>
          <a:xfrm>
            <a:off x="1940709" y="2535898"/>
            <a:ext cx="1859628" cy="689975"/>
          </a:xfrm>
          <a:prstGeom prst="rect">
            <a:avLst/>
          </a:prstGeom>
          <a:noFill/>
          <a:ln>
            <a:noFill/>
          </a:ln>
        </p:spPr>
      </p:pic>
      <p:pic>
        <p:nvPicPr>
          <p:cNvPr id="434" name="Google Shape;434;p42"/>
          <p:cNvPicPr preferRelativeResize="0"/>
          <p:nvPr/>
        </p:nvPicPr>
        <p:blipFill>
          <a:blip r:embed="rId5">
            <a:alphaModFix/>
          </a:blip>
          <a:stretch>
            <a:fillRect/>
          </a:stretch>
        </p:blipFill>
        <p:spPr>
          <a:xfrm>
            <a:off x="1940711" y="3225875"/>
            <a:ext cx="1768310" cy="689975"/>
          </a:xfrm>
          <a:prstGeom prst="rect">
            <a:avLst/>
          </a:prstGeom>
          <a:noFill/>
          <a:ln>
            <a:noFill/>
          </a:ln>
        </p:spPr>
      </p:pic>
      <p:pic>
        <p:nvPicPr>
          <p:cNvPr id="435" name="Google Shape;435;p42"/>
          <p:cNvPicPr preferRelativeResize="0"/>
          <p:nvPr/>
        </p:nvPicPr>
        <p:blipFill>
          <a:blip r:embed="rId6">
            <a:alphaModFix/>
          </a:blip>
          <a:stretch>
            <a:fillRect/>
          </a:stretch>
        </p:blipFill>
        <p:spPr>
          <a:xfrm>
            <a:off x="1940700" y="3972850"/>
            <a:ext cx="1268425" cy="625196"/>
          </a:xfrm>
          <a:prstGeom prst="rect">
            <a:avLst/>
          </a:prstGeom>
          <a:noFill/>
          <a:ln>
            <a:noFill/>
          </a:ln>
        </p:spPr>
      </p:pic>
      <p:pic>
        <p:nvPicPr>
          <p:cNvPr id="436" name="Google Shape;436;p42"/>
          <p:cNvPicPr preferRelativeResize="0"/>
          <p:nvPr/>
        </p:nvPicPr>
        <p:blipFill>
          <a:blip r:embed="rId7">
            <a:alphaModFix/>
          </a:blip>
          <a:stretch>
            <a:fillRect/>
          </a:stretch>
        </p:blipFill>
        <p:spPr>
          <a:xfrm>
            <a:off x="3800337" y="2518961"/>
            <a:ext cx="1460728" cy="723851"/>
          </a:xfrm>
          <a:prstGeom prst="rect">
            <a:avLst/>
          </a:prstGeom>
          <a:noFill/>
          <a:ln>
            <a:noFill/>
          </a:ln>
        </p:spPr>
      </p:pic>
      <p:pic>
        <p:nvPicPr>
          <p:cNvPr id="437" name="Google Shape;437;p42"/>
          <p:cNvPicPr preferRelativeResize="0"/>
          <p:nvPr/>
        </p:nvPicPr>
        <p:blipFill>
          <a:blip r:embed="rId8">
            <a:alphaModFix/>
          </a:blip>
          <a:stretch>
            <a:fillRect/>
          </a:stretch>
        </p:blipFill>
        <p:spPr>
          <a:xfrm>
            <a:off x="2013650" y="2190000"/>
            <a:ext cx="4500849" cy="273900"/>
          </a:xfrm>
          <a:prstGeom prst="rect">
            <a:avLst/>
          </a:prstGeom>
          <a:noFill/>
          <a:ln>
            <a:noFill/>
          </a:ln>
        </p:spPr>
      </p:pic>
      <p:pic>
        <p:nvPicPr>
          <p:cNvPr id="438" name="Google Shape;438;p42"/>
          <p:cNvPicPr preferRelativeResize="0"/>
          <p:nvPr/>
        </p:nvPicPr>
        <p:blipFill>
          <a:blip r:embed="rId7">
            <a:alphaModFix/>
          </a:blip>
          <a:stretch>
            <a:fillRect/>
          </a:stretch>
        </p:blipFill>
        <p:spPr>
          <a:xfrm>
            <a:off x="3705100" y="3240875"/>
            <a:ext cx="1460750" cy="689975"/>
          </a:xfrm>
          <a:prstGeom prst="rect">
            <a:avLst/>
          </a:prstGeom>
          <a:noFill/>
          <a:ln>
            <a:noFill/>
          </a:ln>
        </p:spPr>
      </p:pic>
      <p:pic>
        <p:nvPicPr>
          <p:cNvPr id="439" name="Google Shape;439;p42"/>
          <p:cNvPicPr preferRelativeResize="0"/>
          <p:nvPr/>
        </p:nvPicPr>
        <p:blipFill>
          <a:blip r:embed="rId7">
            <a:alphaModFix/>
          </a:blip>
          <a:stretch>
            <a:fillRect/>
          </a:stretch>
        </p:blipFill>
        <p:spPr>
          <a:xfrm>
            <a:off x="3209135" y="3972850"/>
            <a:ext cx="1323614" cy="625200"/>
          </a:xfrm>
          <a:prstGeom prst="rect">
            <a:avLst/>
          </a:prstGeom>
          <a:noFill/>
          <a:ln>
            <a:noFill/>
          </a:ln>
        </p:spPr>
      </p:pic>
      <p:sp>
        <p:nvSpPr>
          <p:cNvPr id="440" name="Google Shape;440;p42"/>
          <p:cNvSpPr txBox="1"/>
          <p:nvPr/>
        </p:nvSpPr>
        <p:spPr>
          <a:xfrm>
            <a:off x="5721900" y="2485425"/>
            <a:ext cx="7926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200"/>
              <a:t>79.5%</a:t>
            </a:r>
            <a:endParaRPr b="1" sz="1200"/>
          </a:p>
        </p:txBody>
      </p:sp>
      <p:sp>
        <p:nvSpPr>
          <p:cNvPr id="441" name="Google Shape;441;p42"/>
          <p:cNvSpPr txBox="1"/>
          <p:nvPr/>
        </p:nvSpPr>
        <p:spPr>
          <a:xfrm>
            <a:off x="5721900" y="2717150"/>
            <a:ext cx="7926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200"/>
              <a:t>39.4</a:t>
            </a:r>
            <a:r>
              <a:rPr b="1" lang="zh-CN" sz="1200"/>
              <a:t>%</a:t>
            </a:r>
            <a:endParaRPr b="1" sz="1200"/>
          </a:p>
        </p:txBody>
      </p:sp>
      <p:sp>
        <p:nvSpPr>
          <p:cNvPr id="442" name="Google Shape;442;p42"/>
          <p:cNvSpPr txBox="1"/>
          <p:nvPr/>
        </p:nvSpPr>
        <p:spPr>
          <a:xfrm>
            <a:off x="5721900" y="2973500"/>
            <a:ext cx="7926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200"/>
              <a:t>30.2%</a:t>
            </a:r>
            <a:endParaRPr b="1" sz="1200"/>
          </a:p>
        </p:txBody>
      </p:sp>
      <p:sp>
        <p:nvSpPr>
          <p:cNvPr id="443" name="Google Shape;443;p42"/>
          <p:cNvSpPr txBox="1"/>
          <p:nvPr/>
        </p:nvSpPr>
        <p:spPr>
          <a:xfrm>
            <a:off x="5721900" y="3211400"/>
            <a:ext cx="7926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200"/>
              <a:t>86</a:t>
            </a:r>
            <a:r>
              <a:rPr b="1" lang="zh-CN" sz="1200"/>
              <a:t>.3%</a:t>
            </a:r>
            <a:endParaRPr b="1" sz="1200"/>
          </a:p>
        </p:txBody>
      </p:sp>
      <p:sp>
        <p:nvSpPr>
          <p:cNvPr id="444" name="Google Shape;444;p42"/>
          <p:cNvSpPr txBox="1"/>
          <p:nvPr/>
        </p:nvSpPr>
        <p:spPr>
          <a:xfrm>
            <a:off x="5721900" y="3443125"/>
            <a:ext cx="7926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200"/>
              <a:t>30.2%</a:t>
            </a:r>
            <a:endParaRPr b="1" sz="1200"/>
          </a:p>
        </p:txBody>
      </p:sp>
      <p:sp>
        <p:nvSpPr>
          <p:cNvPr id="445" name="Google Shape;445;p42"/>
          <p:cNvSpPr txBox="1"/>
          <p:nvPr/>
        </p:nvSpPr>
        <p:spPr>
          <a:xfrm>
            <a:off x="5721900" y="3677938"/>
            <a:ext cx="7926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200"/>
              <a:t>2</a:t>
            </a:r>
            <a:r>
              <a:rPr b="1" lang="zh-CN" sz="1200"/>
              <a:t>0.4%</a:t>
            </a:r>
            <a:endParaRPr b="1" sz="1200"/>
          </a:p>
        </p:txBody>
      </p:sp>
      <p:sp>
        <p:nvSpPr>
          <p:cNvPr id="446" name="Google Shape;446;p42"/>
          <p:cNvSpPr txBox="1"/>
          <p:nvPr/>
        </p:nvSpPr>
        <p:spPr>
          <a:xfrm>
            <a:off x="5721900" y="3912750"/>
            <a:ext cx="7926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200"/>
              <a:t>85</a:t>
            </a:r>
            <a:r>
              <a:rPr b="1" lang="zh-CN" sz="1200"/>
              <a:t>.0%</a:t>
            </a:r>
            <a:endParaRPr b="1" sz="1200"/>
          </a:p>
        </p:txBody>
      </p:sp>
      <p:sp>
        <p:nvSpPr>
          <p:cNvPr id="447" name="Google Shape;447;p42"/>
          <p:cNvSpPr txBox="1"/>
          <p:nvPr/>
        </p:nvSpPr>
        <p:spPr>
          <a:xfrm>
            <a:off x="5721900" y="4144475"/>
            <a:ext cx="7926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200"/>
              <a:t>83</a:t>
            </a:r>
            <a:r>
              <a:rPr b="1" lang="zh-CN" sz="1200"/>
              <a:t>.4%</a:t>
            </a:r>
            <a:endParaRPr b="1" sz="1200"/>
          </a:p>
        </p:txBody>
      </p:sp>
      <p:sp>
        <p:nvSpPr>
          <p:cNvPr id="448" name="Google Shape;448;p42"/>
          <p:cNvSpPr txBox="1"/>
          <p:nvPr/>
        </p:nvSpPr>
        <p:spPr>
          <a:xfrm>
            <a:off x="5721900" y="4382375"/>
            <a:ext cx="7926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200"/>
              <a:t>8</a:t>
            </a:r>
            <a:r>
              <a:rPr b="1" lang="zh-CN" sz="1200"/>
              <a:t>0.2%</a:t>
            </a:r>
            <a:endParaRPr b="1"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3"/>
          <p:cNvSpPr txBox="1"/>
          <p:nvPr>
            <p:ph idx="12" type="sldNum"/>
          </p:nvPr>
        </p:nvSpPr>
        <p:spPr>
          <a:xfrm>
            <a:off x="8546351" y="4845705"/>
            <a:ext cx="476700" cy="2738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pic>
        <p:nvPicPr>
          <p:cNvPr id="455" name="Google Shape;455;p43"/>
          <p:cNvPicPr preferRelativeResize="0"/>
          <p:nvPr/>
        </p:nvPicPr>
        <p:blipFill rotWithShape="1">
          <a:blip r:embed="rId3">
            <a:alphaModFix/>
          </a:blip>
          <a:srcRect b="0" l="0" r="0" t="0"/>
          <a:stretch/>
        </p:blipFill>
        <p:spPr>
          <a:xfrm>
            <a:off x="7452750" y="-20381"/>
            <a:ext cx="1268437" cy="874575"/>
          </a:xfrm>
          <a:prstGeom prst="rect">
            <a:avLst/>
          </a:prstGeom>
          <a:noFill/>
          <a:ln>
            <a:noFill/>
          </a:ln>
        </p:spPr>
      </p:pic>
      <p:sp>
        <p:nvSpPr>
          <p:cNvPr id="456" name="Google Shape;456;p43"/>
          <p:cNvSpPr txBox="1"/>
          <p:nvPr/>
        </p:nvSpPr>
        <p:spPr>
          <a:xfrm>
            <a:off x="762000" y="202224"/>
            <a:ext cx="80772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zh-CN" sz="4000">
                <a:solidFill>
                  <a:srgbClr val="000000"/>
                </a:solidFill>
                <a:latin typeface="Calibri"/>
                <a:ea typeface="Calibri"/>
                <a:cs typeface="Calibri"/>
                <a:sym typeface="Calibri"/>
              </a:rPr>
              <a:t>Conclusion</a:t>
            </a:r>
            <a:endParaRPr b="1" sz="4000">
              <a:solidFill>
                <a:srgbClr val="000000"/>
              </a:solidFill>
              <a:latin typeface="Calibri"/>
              <a:ea typeface="Calibri"/>
              <a:cs typeface="Calibri"/>
              <a:sym typeface="Calibri"/>
            </a:endParaRPr>
          </a:p>
        </p:txBody>
      </p:sp>
      <p:sp>
        <p:nvSpPr>
          <p:cNvPr id="457" name="Google Shape;457;p43"/>
          <p:cNvSpPr txBox="1"/>
          <p:nvPr/>
        </p:nvSpPr>
        <p:spPr>
          <a:xfrm>
            <a:off x="762000" y="1197310"/>
            <a:ext cx="8077200" cy="3222900"/>
          </a:xfrm>
          <a:prstGeom prst="rect">
            <a:avLst/>
          </a:prstGeom>
          <a:noFill/>
          <a:ln>
            <a:noFill/>
          </a:ln>
        </p:spPr>
        <p:txBody>
          <a:bodyPr anchorCtr="0" anchor="t" bIns="45700" lIns="91425" spcFirstLastPara="1" rIns="91425" wrap="square" tIns="45700">
            <a:normAutofit fontScale="92500" lnSpcReduction="10000"/>
          </a:bodyPr>
          <a:lstStyle/>
          <a:p>
            <a:pPr indent="-327660" lvl="0" marL="342900" rtl="0" algn="l">
              <a:spcBef>
                <a:spcPts val="0"/>
              </a:spcBef>
              <a:spcAft>
                <a:spcPts val="0"/>
              </a:spcAft>
              <a:buClr>
                <a:srgbClr val="000000"/>
              </a:buClr>
              <a:buSzPct val="100000"/>
              <a:buChar char="•"/>
            </a:pPr>
            <a:r>
              <a:rPr lang="zh-CN" sz="3200">
                <a:solidFill>
                  <a:srgbClr val="000000"/>
                </a:solidFill>
                <a:latin typeface="Calibri"/>
                <a:ea typeface="Calibri"/>
                <a:cs typeface="Calibri"/>
                <a:sym typeface="Calibri"/>
              </a:rPr>
              <a:t>We propose a novel technique that </a:t>
            </a:r>
            <a:r>
              <a:rPr b="1" lang="zh-CN" sz="3200">
                <a:latin typeface="Calibri"/>
                <a:ea typeface="Calibri"/>
                <a:cs typeface="Calibri"/>
                <a:sym typeface="Calibri"/>
              </a:rPr>
              <a:t>automatically create security-centric textual</a:t>
            </a:r>
            <a:endParaRPr b="1" sz="3200">
              <a:latin typeface="Calibri"/>
              <a:ea typeface="Calibri"/>
              <a:cs typeface="Calibri"/>
              <a:sym typeface="Calibri"/>
            </a:endParaRPr>
          </a:p>
          <a:p>
            <a:pPr indent="0" lvl="0" marL="342900" rtl="0" algn="l">
              <a:spcBef>
                <a:spcPts val="0"/>
              </a:spcBef>
              <a:spcAft>
                <a:spcPts val="0"/>
              </a:spcAft>
              <a:buNone/>
            </a:pPr>
            <a:r>
              <a:rPr b="1" lang="zh-CN" sz="3200">
                <a:latin typeface="Calibri"/>
                <a:ea typeface="Calibri"/>
                <a:cs typeface="Calibri"/>
                <a:sym typeface="Calibri"/>
              </a:rPr>
              <a:t>descriptions from smart contract bytecode</a:t>
            </a:r>
            <a:endParaRPr b="1" sz="3200">
              <a:latin typeface="Calibri"/>
              <a:ea typeface="Calibri"/>
              <a:cs typeface="Calibri"/>
              <a:sym typeface="Calibri"/>
            </a:endParaRPr>
          </a:p>
          <a:p>
            <a:pPr indent="-327660" lvl="0" marL="342900" rtl="0" algn="l">
              <a:spcBef>
                <a:spcPts val="640"/>
              </a:spcBef>
              <a:spcAft>
                <a:spcPts val="0"/>
              </a:spcAft>
              <a:buClr>
                <a:srgbClr val="000000"/>
              </a:buClr>
              <a:buSzPct val="100000"/>
              <a:buChar char="•"/>
            </a:pPr>
            <a:r>
              <a:rPr lang="zh-CN" sz="3200">
                <a:solidFill>
                  <a:srgbClr val="000000"/>
                </a:solidFill>
                <a:latin typeface="Calibri"/>
                <a:ea typeface="Calibri"/>
                <a:cs typeface="Calibri"/>
                <a:sym typeface="Calibri"/>
              </a:rPr>
              <a:t>We implement </a:t>
            </a:r>
            <a:r>
              <a:rPr b="1" lang="zh-CN" sz="3200">
                <a:highlight>
                  <a:srgbClr val="EA9999"/>
                </a:highlight>
                <a:latin typeface="Calibri"/>
                <a:ea typeface="Calibri"/>
                <a:cs typeface="Calibri"/>
                <a:sym typeface="Calibri"/>
              </a:rPr>
              <a:t>Tx2TXT</a:t>
            </a:r>
            <a:r>
              <a:rPr lang="zh-CN" sz="3200">
                <a:solidFill>
                  <a:srgbClr val="000000"/>
                </a:solidFill>
                <a:latin typeface="Calibri"/>
                <a:ea typeface="Calibri"/>
                <a:cs typeface="Calibri"/>
                <a:sym typeface="Calibri"/>
              </a:rPr>
              <a:t> which combines </a:t>
            </a:r>
            <a:r>
              <a:rPr b="1" lang="zh-CN" sz="3200">
                <a:solidFill>
                  <a:srgbClr val="000000"/>
                </a:solidFill>
                <a:highlight>
                  <a:srgbClr val="F9CB9C"/>
                </a:highlight>
                <a:latin typeface="Calibri"/>
                <a:ea typeface="Calibri"/>
                <a:cs typeface="Calibri"/>
                <a:sym typeface="Calibri"/>
              </a:rPr>
              <a:t>program analysis</a:t>
            </a:r>
            <a:r>
              <a:rPr b="1" lang="zh-CN" sz="3200">
                <a:solidFill>
                  <a:srgbClr val="000000"/>
                </a:solidFill>
                <a:latin typeface="Calibri"/>
                <a:ea typeface="Calibri"/>
                <a:cs typeface="Calibri"/>
                <a:sym typeface="Calibri"/>
              </a:rPr>
              <a:t>, </a:t>
            </a:r>
            <a:r>
              <a:rPr b="1" lang="zh-CN" sz="3200">
                <a:highlight>
                  <a:srgbClr val="9FC5E8"/>
                </a:highlight>
                <a:latin typeface="Calibri"/>
                <a:ea typeface="Calibri"/>
                <a:cs typeface="Calibri"/>
                <a:sym typeface="Calibri"/>
              </a:rPr>
              <a:t>machine learning</a:t>
            </a:r>
            <a:r>
              <a:rPr b="1" lang="zh-CN" sz="3200">
                <a:solidFill>
                  <a:srgbClr val="000000"/>
                </a:solidFill>
                <a:latin typeface="Calibri"/>
                <a:ea typeface="Calibri"/>
                <a:cs typeface="Calibri"/>
                <a:sym typeface="Calibri"/>
              </a:rPr>
              <a:t> and </a:t>
            </a:r>
            <a:r>
              <a:rPr b="1" lang="zh-CN" sz="3200">
                <a:solidFill>
                  <a:srgbClr val="000000"/>
                </a:solidFill>
                <a:highlight>
                  <a:srgbClr val="B6D7A8"/>
                </a:highlight>
                <a:latin typeface="Calibri"/>
                <a:ea typeface="Calibri"/>
                <a:cs typeface="Calibri"/>
                <a:sym typeface="Calibri"/>
              </a:rPr>
              <a:t>natural language</a:t>
            </a:r>
            <a:r>
              <a:rPr b="1" lang="zh-CN" sz="3200">
                <a:solidFill>
                  <a:srgbClr val="000000"/>
                </a:solidFill>
                <a:latin typeface="Calibri"/>
                <a:ea typeface="Calibri"/>
                <a:cs typeface="Calibri"/>
                <a:sym typeface="Calibri"/>
              </a:rPr>
              <a:t> </a:t>
            </a:r>
            <a:r>
              <a:rPr b="1" lang="zh-CN" sz="3200">
                <a:solidFill>
                  <a:srgbClr val="000000"/>
                </a:solidFill>
                <a:highlight>
                  <a:srgbClr val="B6D7A8"/>
                </a:highlight>
                <a:latin typeface="Calibri"/>
                <a:ea typeface="Calibri"/>
                <a:cs typeface="Calibri"/>
                <a:sym typeface="Calibri"/>
              </a:rPr>
              <a:t>generation</a:t>
            </a:r>
            <a:r>
              <a:rPr lang="zh-CN" sz="3200">
                <a:solidFill>
                  <a:srgbClr val="000000"/>
                </a:solidFill>
                <a:latin typeface="Calibri"/>
                <a:ea typeface="Calibri"/>
                <a:cs typeface="Calibri"/>
                <a:sym typeface="Calibri"/>
              </a:rPr>
              <a:t> to create security-centric, concise and human-readable descriptions.</a:t>
            </a:r>
            <a:endParaRPr sz="3200">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pic>
        <p:nvPicPr>
          <p:cNvPr id="463" name="Google Shape;463;p44"/>
          <p:cNvPicPr preferRelativeResize="0"/>
          <p:nvPr/>
        </p:nvPicPr>
        <p:blipFill rotWithShape="1">
          <a:blip r:embed="rId3">
            <a:alphaModFix/>
          </a:blip>
          <a:srcRect b="10506" l="-6220" r="6219" t="0"/>
          <a:stretch/>
        </p:blipFill>
        <p:spPr>
          <a:xfrm>
            <a:off x="2006788" y="1922824"/>
            <a:ext cx="4443425" cy="2811650"/>
          </a:xfrm>
          <a:prstGeom prst="rect">
            <a:avLst/>
          </a:prstGeom>
          <a:noFill/>
          <a:ln>
            <a:noFill/>
          </a:ln>
        </p:spPr>
      </p:pic>
      <p:sp>
        <p:nvSpPr>
          <p:cNvPr id="464" name="Google Shape;464;p44"/>
          <p:cNvSpPr txBox="1"/>
          <p:nvPr/>
        </p:nvSpPr>
        <p:spPr>
          <a:xfrm>
            <a:off x="-723376" y="1012795"/>
            <a:ext cx="10216200" cy="507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700"/>
              <a:buFont typeface="Arial"/>
              <a:buNone/>
            </a:pPr>
            <a:r>
              <a:rPr b="1" i="0" lang="zh-CN" sz="2700" u="none" cap="none" strike="noStrike">
                <a:solidFill>
                  <a:srgbClr val="0070C0"/>
                </a:solidFill>
                <a:latin typeface="Arial Black"/>
                <a:ea typeface="Arial Black"/>
                <a:cs typeface="Arial Black"/>
                <a:sym typeface="Arial Black"/>
              </a:rPr>
              <a:t>Thank You!</a:t>
            </a:r>
            <a:endParaRPr b="0" i="0" sz="2700" u="none" cap="none" strike="noStrike">
              <a:solidFill>
                <a:srgbClr val="0070C0"/>
              </a:solidFill>
              <a:latin typeface="Arial"/>
              <a:ea typeface="Arial"/>
              <a:cs typeface="Arial"/>
              <a:sym typeface="Arial"/>
            </a:endParaRPr>
          </a:p>
        </p:txBody>
      </p:sp>
      <p:sp>
        <p:nvSpPr>
          <p:cNvPr id="465" name="Google Shape;465;p44"/>
          <p:cNvSpPr txBox="1"/>
          <p:nvPr>
            <p:ph idx="4294967295" type="sldNum"/>
          </p:nvPr>
        </p:nvSpPr>
        <p:spPr>
          <a:xfrm>
            <a:off x="8667750" y="4845844"/>
            <a:ext cx="476250" cy="273844"/>
          </a:xfrm>
          <a:prstGeom prst="rect">
            <a:avLst/>
          </a:prstGeom>
          <a:noFill/>
          <a:ln>
            <a:noFill/>
          </a:ln>
        </p:spPr>
        <p:txBody>
          <a:bodyPr anchorCtr="0" anchor="t" bIns="45700" lIns="91425" spcFirstLastPara="1" rIns="91425" wrap="square" tIns="45700">
            <a:normAutofit lnSpcReduction="20000"/>
          </a:bodyPr>
          <a:lstStyle/>
          <a:p>
            <a:pPr indent="0" lvl="0" marL="0" marR="0" rtl="0" algn="l">
              <a:lnSpc>
                <a:spcPct val="100000"/>
              </a:lnSpc>
              <a:spcBef>
                <a:spcPts val="0"/>
              </a:spcBef>
              <a:spcAft>
                <a:spcPts val="0"/>
              </a:spcAft>
              <a:buSzPts val="1400"/>
              <a:buNone/>
            </a:pPr>
            <a:r>
              <a:t/>
            </a:r>
            <a:endParaRPr b="0" i="0" sz="1400" u="none" cap="none" strike="noStrike">
              <a:solidFill>
                <a:srgbClr val="000000"/>
              </a:solidFill>
              <a:latin typeface="Arial"/>
              <a:ea typeface="Arial"/>
              <a:cs typeface="Arial"/>
              <a:sym typeface="Arial"/>
            </a:endParaRPr>
          </a:p>
        </p:txBody>
      </p:sp>
      <p:pic>
        <p:nvPicPr>
          <p:cNvPr id="466" name="Google Shape;466;p44"/>
          <p:cNvPicPr preferRelativeResize="0"/>
          <p:nvPr/>
        </p:nvPicPr>
        <p:blipFill rotWithShape="1">
          <a:blip r:embed="rId4">
            <a:alphaModFix/>
          </a:blip>
          <a:srcRect b="0" l="0" r="0" t="0"/>
          <a:stretch/>
        </p:blipFill>
        <p:spPr>
          <a:xfrm>
            <a:off x="7452750" y="-20381"/>
            <a:ext cx="1268436" cy="8745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8"/>
          <p:cNvSpPr txBox="1"/>
          <p:nvPr/>
        </p:nvSpPr>
        <p:spPr>
          <a:xfrm>
            <a:off x="187918" y="916805"/>
            <a:ext cx="8511600" cy="50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0"/>
              <a:buFont typeface="Arial"/>
              <a:buNone/>
            </a:pPr>
            <a:r>
              <a:rPr b="1" lang="zh-CN" sz="2800">
                <a:solidFill>
                  <a:srgbClr val="242021"/>
                </a:solidFill>
                <a:latin typeface="Times New Roman"/>
                <a:ea typeface="Times New Roman"/>
                <a:cs typeface="Times New Roman"/>
                <a:sym typeface="Times New Roman"/>
              </a:rPr>
              <a:t>DApp UI is hard to understand</a:t>
            </a:r>
            <a:endParaRPr b="1" sz="2800">
              <a:solidFill>
                <a:srgbClr val="24202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000"/>
              <a:buFont typeface="Arial"/>
              <a:buNone/>
            </a:pPr>
            <a:r>
              <a:t/>
            </a:r>
            <a:endParaRPr b="1" sz="2800">
              <a:solidFill>
                <a:srgbClr val="24202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000"/>
              <a:buFont typeface="Arial"/>
              <a:buNone/>
            </a:pPr>
            <a:r>
              <a:t/>
            </a:r>
            <a:endParaRPr b="1" sz="2800">
              <a:solidFill>
                <a:srgbClr val="242021"/>
              </a:solidFill>
              <a:latin typeface="Times New Roman"/>
              <a:ea typeface="Times New Roman"/>
              <a:cs typeface="Times New Roman"/>
              <a:sym typeface="Times New Roman"/>
            </a:endParaRPr>
          </a:p>
        </p:txBody>
      </p:sp>
      <p:sp>
        <p:nvSpPr>
          <p:cNvPr id="120" name="Google Shape;120;p28"/>
          <p:cNvSpPr txBox="1"/>
          <p:nvPr>
            <p:ph idx="12" type="sldNum"/>
          </p:nvPr>
        </p:nvSpPr>
        <p:spPr>
          <a:xfrm>
            <a:off x="8546351" y="4845705"/>
            <a:ext cx="4767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400"/>
              <a:buFont typeface="Arial"/>
              <a:buNone/>
            </a:pPr>
            <a:r>
              <a:t/>
            </a:r>
            <a:endParaRPr/>
          </a:p>
        </p:txBody>
      </p:sp>
      <p:pic>
        <p:nvPicPr>
          <p:cNvPr id="121" name="Google Shape;121;p28"/>
          <p:cNvPicPr preferRelativeResize="0"/>
          <p:nvPr/>
        </p:nvPicPr>
        <p:blipFill rotWithShape="1">
          <a:blip r:embed="rId3">
            <a:alphaModFix/>
          </a:blip>
          <a:srcRect b="0" l="0" r="0" t="0"/>
          <a:stretch/>
        </p:blipFill>
        <p:spPr>
          <a:xfrm>
            <a:off x="7452750" y="-20381"/>
            <a:ext cx="1268436" cy="874576"/>
          </a:xfrm>
          <a:prstGeom prst="rect">
            <a:avLst/>
          </a:prstGeom>
          <a:noFill/>
          <a:ln>
            <a:noFill/>
          </a:ln>
        </p:spPr>
      </p:pic>
      <p:pic>
        <p:nvPicPr>
          <p:cNvPr id="122" name="Google Shape;122;p28"/>
          <p:cNvPicPr preferRelativeResize="0"/>
          <p:nvPr/>
        </p:nvPicPr>
        <p:blipFill>
          <a:blip r:embed="rId4">
            <a:alphaModFix/>
          </a:blip>
          <a:stretch>
            <a:fillRect/>
          </a:stretch>
        </p:blipFill>
        <p:spPr>
          <a:xfrm>
            <a:off x="152900" y="1555750"/>
            <a:ext cx="4657226" cy="3486950"/>
          </a:xfrm>
          <a:prstGeom prst="rect">
            <a:avLst/>
          </a:prstGeom>
          <a:noFill/>
          <a:ln>
            <a:noFill/>
          </a:ln>
        </p:spPr>
      </p:pic>
      <p:sp>
        <p:nvSpPr>
          <p:cNvPr id="123" name="Google Shape;123;p28"/>
          <p:cNvSpPr txBox="1"/>
          <p:nvPr/>
        </p:nvSpPr>
        <p:spPr>
          <a:xfrm>
            <a:off x="5787425" y="2411350"/>
            <a:ext cx="337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a:solidFill>
                  <a:schemeClr val="dk1"/>
                </a:solidFill>
              </a:rPr>
              <a:t>Transfer ether, </a:t>
            </a:r>
            <a:r>
              <a:rPr b="1" lang="zh-CN">
                <a:solidFill>
                  <a:srgbClr val="FF0000"/>
                </a:solidFill>
              </a:rPr>
              <a:t>but to whom</a:t>
            </a:r>
            <a:r>
              <a:rPr b="1" lang="zh-CN">
                <a:solidFill>
                  <a:schemeClr val="dk1"/>
                </a:solidFill>
              </a:rPr>
              <a:t>?</a:t>
            </a:r>
            <a:endParaRPr b="1">
              <a:solidFill>
                <a:schemeClr val="dk1"/>
              </a:solidFill>
            </a:endParaRPr>
          </a:p>
        </p:txBody>
      </p:sp>
      <p:sp>
        <p:nvSpPr>
          <p:cNvPr id="124" name="Google Shape;124;p28"/>
          <p:cNvSpPr txBox="1"/>
          <p:nvPr/>
        </p:nvSpPr>
        <p:spPr>
          <a:xfrm>
            <a:off x="5595950" y="2851175"/>
            <a:ext cx="3564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100">
                <a:solidFill>
                  <a:schemeClr val="dk1"/>
                </a:solidFill>
              </a:rPr>
              <a:t>			</a:t>
            </a:r>
            <a:endParaRPr sz="1100">
              <a:solidFill>
                <a:schemeClr val="dk1"/>
              </a:solidFill>
            </a:endParaRPr>
          </a:p>
          <a:p>
            <a:pPr indent="0" lvl="0" marL="0" rtl="0" algn="l">
              <a:spcBef>
                <a:spcPts val="0"/>
              </a:spcBef>
              <a:spcAft>
                <a:spcPts val="0"/>
              </a:spcAft>
              <a:buNone/>
            </a:pPr>
            <a:r>
              <a:t/>
            </a:r>
            <a:endParaRPr b="1">
              <a:solidFill>
                <a:srgbClr val="CC4125"/>
              </a:solidFill>
            </a:endParaRPr>
          </a:p>
        </p:txBody>
      </p:sp>
      <p:cxnSp>
        <p:nvCxnSpPr>
          <p:cNvPr id="125" name="Google Shape;125;p28"/>
          <p:cNvCxnSpPr/>
          <p:nvPr/>
        </p:nvCxnSpPr>
        <p:spPr>
          <a:xfrm>
            <a:off x="4664825" y="2567400"/>
            <a:ext cx="1122600" cy="0"/>
          </a:xfrm>
          <a:prstGeom prst="straightConnector1">
            <a:avLst/>
          </a:prstGeom>
          <a:noFill/>
          <a:ln cap="flat" cmpd="sng" w="9525">
            <a:solidFill>
              <a:schemeClr val="dk2"/>
            </a:solidFill>
            <a:prstDash val="solid"/>
            <a:round/>
            <a:headEnd len="med" w="med" type="none"/>
            <a:tailEnd len="med" w="med" type="triangle"/>
          </a:ln>
        </p:spPr>
      </p:cxnSp>
      <p:cxnSp>
        <p:nvCxnSpPr>
          <p:cNvPr id="126" name="Google Shape;126;p28"/>
          <p:cNvCxnSpPr/>
          <p:nvPr/>
        </p:nvCxnSpPr>
        <p:spPr>
          <a:xfrm flipH="1" rot="10800000">
            <a:off x="4677875" y="3294875"/>
            <a:ext cx="1096500" cy="8700"/>
          </a:xfrm>
          <a:prstGeom prst="straightConnector1">
            <a:avLst/>
          </a:prstGeom>
          <a:noFill/>
          <a:ln cap="flat" cmpd="sng" w="9525">
            <a:solidFill>
              <a:schemeClr val="dk2"/>
            </a:solidFill>
            <a:prstDash val="solid"/>
            <a:round/>
            <a:headEnd len="med" w="med" type="none"/>
            <a:tailEnd len="med" w="med" type="triangle"/>
          </a:ln>
        </p:spPr>
      </p:cxnSp>
      <p:sp>
        <p:nvSpPr>
          <p:cNvPr id="127" name="Google Shape;127;p28"/>
          <p:cNvSpPr txBox="1"/>
          <p:nvPr/>
        </p:nvSpPr>
        <p:spPr>
          <a:xfrm>
            <a:off x="5771650" y="3085350"/>
            <a:ext cx="356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a:solidFill>
                  <a:schemeClr val="dk1"/>
                </a:solidFill>
              </a:rPr>
              <a:t>Set the deadline</a:t>
            </a:r>
            <a:r>
              <a:rPr b="1" lang="zh-CN">
                <a:solidFill>
                  <a:schemeClr val="dk1"/>
                </a:solidFill>
              </a:rPr>
              <a:t>, </a:t>
            </a:r>
            <a:r>
              <a:rPr b="1" lang="zh-CN">
                <a:solidFill>
                  <a:srgbClr val="FF0000"/>
                </a:solidFill>
              </a:rPr>
              <a:t>but whether check it</a:t>
            </a:r>
            <a:r>
              <a:rPr b="1" lang="zh-CN">
                <a:solidFill>
                  <a:srgbClr val="FF0000"/>
                </a:solidFill>
              </a:rPr>
              <a:t>,</a:t>
            </a:r>
            <a:endParaRPr b="1">
              <a:solidFill>
                <a:srgbClr val="FF0000"/>
              </a:solidFill>
            </a:endParaRPr>
          </a:p>
          <a:p>
            <a:pPr indent="0" lvl="0" marL="0" rtl="0" algn="l">
              <a:spcBef>
                <a:spcPts val="0"/>
              </a:spcBef>
              <a:spcAft>
                <a:spcPts val="0"/>
              </a:spcAft>
              <a:buNone/>
            </a:pPr>
            <a:r>
              <a:rPr b="1" lang="zh-CN">
                <a:solidFill>
                  <a:srgbClr val="FF0000"/>
                </a:solidFill>
              </a:rPr>
              <a:t>in what context</a:t>
            </a:r>
            <a:r>
              <a:rPr b="1" lang="zh-CN">
                <a:solidFill>
                  <a:schemeClr val="dk1"/>
                </a:solidFill>
              </a:rPr>
              <a:t>?</a:t>
            </a:r>
            <a:endParaRPr b="1">
              <a:solidFill>
                <a:schemeClr val="dk1"/>
              </a:solidFill>
            </a:endParaRPr>
          </a:p>
        </p:txBody>
      </p:sp>
      <p:sp>
        <p:nvSpPr>
          <p:cNvPr id="128" name="Google Shape;128;p28"/>
          <p:cNvSpPr txBox="1"/>
          <p:nvPr/>
        </p:nvSpPr>
        <p:spPr>
          <a:xfrm>
            <a:off x="5399650" y="1324975"/>
            <a:ext cx="291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a:solidFill>
                  <a:srgbClr val="FF9900"/>
                </a:solidFill>
              </a:rPr>
              <a:t>Can users understand the UI?</a:t>
            </a:r>
            <a:endParaRPr b="1">
              <a:solidFill>
                <a:srgbClr val="FF9900"/>
              </a:solidFill>
            </a:endParaRPr>
          </a:p>
        </p:txBody>
      </p:sp>
      <p:sp>
        <p:nvSpPr>
          <p:cNvPr id="129" name="Google Shape;129;p28"/>
          <p:cNvSpPr/>
          <p:nvPr/>
        </p:nvSpPr>
        <p:spPr>
          <a:xfrm>
            <a:off x="1902875" y="1510750"/>
            <a:ext cx="1096500" cy="400200"/>
          </a:xfrm>
          <a:prstGeom prst="flowChartConnector">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8"/>
          <p:cNvSpPr/>
          <p:nvPr/>
        </p:nvSpPr>
        <p:spPr>
          <a:xfrm>
            <a:off x="61050" y="2018350"/>
            <a:ext cx="1122600" cy="793200"/>
          </a:xfrm>
          <a:prstGeom prst="flowChartConnector">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8"/>
          <p:cNvSpPr/>
          <p:nvPr/>
        </p:nvSpPr>
        <p:spPr>
          <a:xfrm>
            <a:off x="1183650" y="2411350"/>
            <a:ext cx="793200" cy="400200"/>
          </a:xfrm>
          <a:prstGeom prst="flowChartConnector">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8"/>
          <p:cNvSpPr/>
          <p:nvPr/>
        </p:nvSpPr>
        <p:spPr>
          <a:xfrm>
            <a:off x="106950" y="2851175"/>
            <a:ext cx="1030800" cy="400200"/>
          </a:xfrm>
          <a:prstGeom prst="flowChartConnector">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8"/>
          <p:cNvSpPr/>
          <p:nvPr/>
        </p:nvSpPr>
        <p:spPr>
          <a:xfrm>
            <a:off x="2385525" y="4473300"/>
            <a:ext cx="1500900" cy="569400"/>
          </a:xfrm>
          <a:prstGeom prst="flowChartConnecto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8"/>
          <p:cNvSpPr txBox="1"/>
          <p:nvPr/>
        </p:nvSpPr>
        <p:spPr>
          <a:xfrm>
            <a:off x="204925" y="1516400"/>
            <a:ext cx="1618800" cy="2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800"/>
              <a:t>Opensea auction example</a:t>
            </a:r>
            <a:endParaRPr b="1" sz="800"/>
          </a:p>
        </p:txBody>
      </p:sp>
      <p:pic>
        <p:nvPicPr>
          <p:cNvPr id="135" name="Google Shape;135;p28"/>
          <p:cNvPicPr preferRelativeResize="0"/>
          <p:nvPr/>
        </p:nvPicPr>
        <p:blipFill>
          <a:blip r:embed="rId5">
            <a:alphaModFix/>
          </a:blip>
          <a:stretch>
            <a:fillRect/>
          </a:stretch>
        </p:blipFill>
        <p:spPr>
          <a:xfrm>
            <a:off x="3886425" y="1393132"/>
            <a:ext cx="793200" cy="46164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9"/>
          <p:cNvSpPr txBox="1"/>
          <p:nvPr/>
        </p:nvSpPr>
        <p:spPr>
          <a:xfrm>
            <a:off x="185518" y="854205"/>
            <a:ext cx="8511600" cy="50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0"/>
              <a:buFont typeface="Arial"/>
              <a:buNone/>
            </a:pPr>
            <a:r>
              <a:rPr b="1" lang="zh-CN" sz="2800">
                <a:solidFill>
                  <a:srgbClr val="242021"/>
                </a:solidFill>
                <a:latin typeface="Times New Roman"/>
                <a:ea typeface="Times New Roman"/>
                <a:cs typeface="Times New Roman"/>
                <a:sym typeface="Times New Roman"/>
              </a:rPr>
              <a:t>Existing Work</a:t>
            </a:r>
            <a:endParaRPr b="1" sz="2800">
              <a:solidFill>
                <a:srgbClr val="24202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000"/>
              <a:buFont typeface="Arial"/>
              <a:buNone/>
            </a:pPr>
            <a:r>
              <a:t/>
            </a:r>
            <a:endParaRPr b="1" sz="2800">
              <a:solidFill>
                <a:srgbClr val="242021"/>
              </a:solidFill>
              <a:latin typeface="Times New Roman"/>
              <a:ea typeface="Times New Roman"/>
              <a:cs typeface="Times New Roman"/>
              <a:sym typeface="Times New Roman"/>
            </a:endParaRPr>
          </a:p>
        </p:txBody>
      </p:sp>
      <p:sp>
        <p:nvSpPr>
          <p:cNvPr id="142" name="Google Shape;142;p29"/>
          <p:cNvSpPr txBox="1"/>
          <p:nvPr>
            <p:ph idx="12" type="sldNum"/>
          </p:nvPr>
        </p:nvSpPr>
        <p:spPr>
          <a:xfrm>
            <a:off x="8546351" y="4845705"/>
            <a:ext cx="476700" cy="2738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r>
              <a:t/>
            </a:r>
            <a:endParaRPr/>
          </a:p>
        </p:txBody>
      </p:sp>
      <p:sp>
        <p:nvSpPr>
          <p:cNvPr id="143" name="Google Shape;143;p29"/>
          <p:cNvSpPr txBox="1"/>
          <p:nvPr/>
        </p:nvSpPr>
        <p:spPr>
          <a:xfrm>
            <a:off x="286325" y="1290763"/>
            <a:ext cx="6063300" cy="3610800"/>
          </a:xfrm>
          <a:prstGeom prst="rect">
            <a:avLst/>
          </a:prstGeom>
          <a:noFill/>
          <a:ln>
            <a:noFill/>
          </a:ln>
        </p:spPr>
        <p:txBody>
          <a:bodyPr anchorCtr="0" anchor="t" bIns="45700" lIns="91425" spcFirstLastPara="1" rIns="91425" wrap="square" tIns="45700">
            <a:noAutofit/>
          </a:bodyPr>
          <a:lstStyle/>
          <a:p>
            <a:pPr indent="0" lvl="0" marL="127000" marR="0" rtl="0" algn="l">
              <a:lnSpc>
                <a:spcPct val="100000"/>
              </a:lnSpc>
              <a:spcBef>
                <a:spcPts val="0"/>
              </a:spcBef>
              <a:spcAft>
                <a:spcPts val="0"/>
              </a:spcAft>
              <a:buClr>
                <a:srgbClr val="000000"/>
              </a:buClr>
              <a:buSzPts val="2000"/>
              <a:buFont typeface="Arial"/>
              <a:buNone/>
            </a:pPr>
            <a:r>
              <a:rPr b="1" lang="zh-CN" sz="1600">
                <a:solidFill>
                  <a:schemeClr val="dk1"/>
                </a:solidFill>
              </a:rPr>
              <a:t>Source to description</a:t>
            </a:r>
            <a:endParaRPr b="0" i="0" sz="800" u="none" cap="none" strike="noStrike">
              <a:solidFill>
                <a:srgbClr val="000000"/>
              </a:solidFill>
              <a:latin typeface="Arial"/>
              <a:ea typeface="Arial"/>
              <a:cs typeface="Arial"/>
              <a:sym typeface="Arial"/>
            </a:endParaRPr>
          </a:p>
          <a:p>
            <a:pPr indent="0" lvl="0" marL="0" rtl="0" algn="l">
              <a:spcBef>
                <a:spcPts val="0"/>
              </a:spcBef>
              <a:spcAft>
                <a:spcPts val="0"/>
              </a:spcAft>
              <a:buClr>
                <a:schemeClr val="dk1"/>
              </a:buClr>
              <a:buSzPts val="2000"/>
              <a:buFont typeface="Arial"/>
              <a:buNone/>
            </a:pPr>
            <a:r>
              <a:t/>
            </a:r>
            <a:endParaRPr sz="1600"/>
          </a:p>
        </p:txBody>
      </p:sp>
      <p:pic>
        <p:nvPicPr>
          <p:cNvPr id="144" name="Google Shape;144;p29"/>
          <p:cNvPicPr preferRelativeResize="0"/>
          <p:nvPr/>
        </p:nvPicPr>
        <p:blipFill rotWithShape="1">
          <a:blip r:embed="rId3">
            <a:alphaModFix/>
          </a:blip>
          <a:srcRect b="0" l="0" r="0" t="0"/>
          <a:stretch/>
        </p:blipFill>
        <p:spPr>
          <a:xfrm>
            <a:off x="7452750" y="-20381"/>
            <a:ext cx="1268437" cy="874575"/>
          </a:xfrm>
          <a:prstGeom prst="rect">
            <a:avLst/>
          </a:prstGeom>
          <a:noFill/>
          <a:ln>
            <a:noFill/>
          </a:ln>
        </p:spPr>
      </p:pic>
      <p:sp>
        <p:nvSpPr>
          <p:cNvPr id="145" name="Google Shape;145;p29"/>
          <p:cNvSpPr txBox="1"/>
          <p:nvPr/>
        </p:nvSpPr>
        <p:spPr>
          <a:xfrm>
            <a:off x="5169975" y="1290775"/>
            <a:ext cx="2912100" cy="646500"/>
          </a:xfrm>
          <a:prstGeom prst="rect">
            <a:avLst/>
          </a:prstGeom>
          <a:noFill/>
          <a:ln>
            <a:noFill/>
          </a:ln>
        </p:spPr>
        <p:txBody>
          <a:bodyPr anchorCtr="0" anchor="t" bIns="91425" lIns="91425" spcFirstLastPara="1" rIns="91425" wrap="square" tIns="91425">
            <a:spAutoFit/>
          </a:bodyPr>
          <a:lstStyle/>
          <a:p>
            <a:pPr indent="0" lvl="0" marL="127000" rtl="0" algn="l">
              <a:spcBef>
                <a:spcPts val="0"/>
              </a:spcBef>
              <a:spcAft>
                <a:spcPts val="0"/>
              </a:spcAft>
              <a:buClr>
                <a:schemeClr val="dk1"/>
              </a:buClr>
              <a:buSzPts val="2000"/>
              <a:buFont typeface="Arial"/>
              <a:buNone/>
            </a:pPr>
            <a:r>
              <a:rPr b="1" lang="zh-CN" sz="1600">
                <a:solidFill>
                  <a:schemeClr val="dk1"/>
                </a:solidFill>
              </a:rPr>
              <a:t>Bytecode to report</a:t>
            </a:r>
            <a:endParaRPr sz="1600">
              <a:solidFill>
                <a:schemeClr val="dk1"/>
              </a:solidFill>
            </a:endParaRPr>
          </a:p>
          <a:p>
            <a:pPr indent="0" lvl="0" marL="0" rtl="0" algn="l">
              <a:spcBef>
                <a:spcPts val="0"/>
              </a:spcBef>
              <a:spcAft>
                <a:spcPts val="0"/>
              </a:spcAft>
              <a:buNone/>
            </a:pPr>
            <a:r>
              <a:t/>
            </a:r>
            <a:endParaRPr/>
          </a:p>
        </p:txBody>
      </p:sp>
      <p:sp>
        <p:nvSpPr>
          <p:cNvPr id="146" name="Google Shape;146;p29"/>
          <p:cNvSpPr txBox="1"/>
          <p:nvPr/>
        </p:nvSpPr>
        <p:spPr>
          <a:xfrm>
            <a:off x="3470975" y="1838925"/>
            <a:ext cx="1940700" cy="5541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zh-CN" sz="800"/>
              <a:t>Description: public function player submit bet only of game is active bet is valid can be called</a:t>
            </a:r>
            <a:endParaRPr b="1" sz="800"/>
          </a:p>
        </p:txBody>
      </p:sp>
      <p:sp>
        <p:nvSpPr>
          <p:cNvPr id="147" name="Google Shape;147;p29"/>
          <p:cNvSpPr txBox="1"/>
          <p:nvPr/>
        </p:nvSpPr>
        <p:spPr>
          <a:xfrm>
            <a:off x="128600" y="4308425"/>
            <a:ext cx="4010400" cy="738900"/>
          </a:xfrm>
          <a:prstGeom prst="rect">
            <a:avLst/>
          </a:prstGeom>
          <a:noFill/>
          <a:ln>
            <a:noFill/>
          </a:ln>
        </p:spPr>
        <p:txBody>
          <a:bodyPr anchorCtr="0" anchor="t" bIns="91425" lIns="91425" spcFirstLastPara="1" rIns="91425" wrap="square" tIns="91425">
            <a:spAutoFit/>
          </a:bodyPr>
          <a:lstStyle/>
          <a:p>
            <a:pPr indent="-234950" lvl="0" marL="285750" rtl="0" algn="l">
              <a:spcBef>
                <a:spcPts val="0"/>
              </a:spcBef>
              <a:spcAft>
                <a:spcPts val="0"/>
              </a:spcAft>
              <a:buSzPts val="1200"/>
              <a:buChar char="•"/>
            </a:pPr>
            <a:r>
              <a:rPr lang="zh-CN" sz="1200"/>
              <a:t>Based on source code </a:t>
            </a:r>
            <a:endParaRPr sz="1200"/>
          </a:p>
          <a:p>
            <a:pPr indent="-234950" lvl="0" marL="285750" rtl="0" algn="l">
              <a:spcBef>
                <a:spcPts val="0"/>
              </a:spcBef>
              <a:spcAft>
                <a:spcPts val="0"/>
              </a:spcAft>
              <a:buSzPts val="1200"/>
              <a:buChar char="•"/>
            </a:pPr>
            <a:r>
              <a:rPr lang="zh-CN" sz="1200"/>
              <a:t>Not security-centric</a:t>
            </a:r>
            <a:endParaRPr sz="1200"/>
          </a:p>
          <a:p>
            <a:pPr indent="0" lvl="0" marL="0" rtl="0" algn="l">
              <a:spcBef>
                <a:spcPts val="0"/>
              </a:spcBef>
              <a:spcAft>
                <a:spcPts val="0"/>
              </a:spcAft>
              <a:buNone/>
            </a:pPr>
            <a:r>
              <a:t/>
            </a:r>
            <a:endParaRPr sz="1200"/>
          </a:p>
        </p:txBody>
      </p:sp>
      <p:sp>
        <p:nvSpPr>
          <p:cNvPr id="148" name="Google Shape;148;p29"/>
          <p:cNvSpPr txBox="1"/>
          <p:nvPr/>
        </p:nvSpPr>
        <p:spPr>
          <a:xfrm>
            <a:off x="5439825" y="3908225"/>
            <a:ext cx="349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9" name="Google Shape;149;p29"/>
          <p:cNvSpPr txBox="1"/>
          <p:nvPr/>
        </p:nvSpPr>
        <p:spPr>
          <a:xfrm>
            <a:off x="2732225" y="1671738"/>
            <a:ext cx="9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0" name="Google Shape;150;p29"/>
          <p:cNvSpPr txBox="1"/>
          <p:nvPr/>
        </p:nvSpPr>
        <p:spPr>
          <a:xfrm>
            <a:off x="2468225" y="1520575"/>
            <a:ext cx="1171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800"/>
              <a:t>from comments</a:t>
            </a:r>
            <a:endParaRPr sz="800"/>
          </a:p>
          <a:p>
            <a:pPr indent="0" lvl="0" marL="0" rtl="0" algn="l">
              <a:spcBef>
                <a:spcPts val="0"/>
              </a:spcBef>
              <a:spcAft>
                <a:spcPts val="0"/>
              </a:spcAft>
              <a:buClr>
                <a:schemeClr val="dk1"/>
              </a:buClr>
              <a:buSzPts val="1100"/>
              <a:buFont typeface="Arial"/>
              <a:buNone/>
            </a:pPr>
            <a:r>
              <a:rPr lang="zh-CN" sz="800">
                <a:solidFill>
                  <a:schemeClr val="dk1"/>
                </a:solidFill>
              </a:rPr>
              <a:t>MMTrans’(ICPC 21)</a:t>
            </a:r>
            <a:endParaRPr sz="800">
              <a:solidFill>
                <a:schemeClr val="dk1"/>
              </a:solidFill>
            </a:endParaRPr>
          </a:p>
          <a:p>
            <a:pPr indent="0" lvl="0" marL="0" rtl="0" algn="l">
              <a:spcBef>
                <a:spcPts val="0"/>
              </a:spcBef>
              <a:spcAft>
                <a:spcPts val="0"/>
              </a:spcAft>
              <a:buNone/>
            </a:pPr>
            <a:r>
              <a:t/>
            </a:r>
            <a:endParaRPr sz="800"/>
          </a:p>
        </p:txBody>
      </p:sp>
      <p:cxnSp>
        <p:nvCxnSpPr>
          <p:cNvPr id="151" name="Google Shape;151;p29"/>
          <p:cNvCxnSpPr>
            <a:stCxn id="152" idx="3"/>
            <a:endCxn id="153" idx="1"/>
          </p:cNvCxnSpPr>
          <p:nvPr/>
        </p:nvCxnSpPr>
        <p:spPr>
          <a:xfrm>
            <a:off x="3045452" y="3047138"/>
            <a:ext cx="760500" cy="0"/>
          </a:xfrm>
          <a:prstGeom prst="straightConnector1">
            <a:avLst/>
          </a:prstGeom>
          <a:noFill/>
          <a:ln cap="flat" cmpd="sng" w="9525">
            <a:solidFill>
              <a:schemeClr val="dk2"/>
            </a:solidFill>
            <a:prstDash val="solid"/>
            <a:round/>
            <a:headEnd len="med" w="med" type="none"/>
            <a:tailEnd len="med" w="med" type="triangle"/>
          </a:ln>
        </p:spPr>
      </p:cxnSp>
      <p:sp>
        <p:nvSpPr>
          <p:cNvPr id="154" name="Google Shape;154;p29"/>
          <p:cNvSpPr txBox="1"/>
          <p:nvPr/>
        </p:nvSpPr>
        <p:spPr>
          <a:xfrm>
            <a:off x="2986100" y="2429975"/>
            <a:ext cx="1849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800"/>
              <a:t>from variable name,</a:t>
            </a:r>
            <a:endParaRPr sz="800"/>
          </a:p>
          <a:p>
            <a:pPr indent="0" lvl="0" marL="0" rtl="0" algn="l">
              <a:spcBef>
                <a:spcPts val="0"/>
              </a:spcBef>
              <a:spcAft>
                <a:spcPts val="0"/>
              </a:spcAft>
              <a:buNone/>
            </a:pPr>
            <a:r>
              <a:rPr lang="zh-CN" sz="800"/>
              <a:t>function name</a:t>
            </a:r>
            <a:endParaRPr sz="800"/>
          </a:p>
          <a:p>
            <a:pPr indent="0" lvl="0" marL="0" rtl="0" algn="l">
              <a:spcBef>
                <a:spcPts val="0"/>
              </a:spcBef>
              <a:spcAft>
                <a:spcPts val="0"/>
              </a:spcAft>
              <a:buNone/>
            </a:pPr>
            <a:r>
              <a:rPr lang="zh-CN" sz="800"/>
              <a:t>ChatGPT</a:t>
            </a:r>
            <a:endParaRPr sz="800"/>
          </a:p>
        </p:txBody>
      </p:sp>
      <p:sp>
        <p:nvSpPr>
          <p:cNvPr id="153" name="Google Shape;153;p29"/>
          <p:cNvSpPr txBox="1"/>
          <p:nvPr/>
        </p:nvSpPr>
        <p:spPr>
          <a:xfrm>
            <a:off x="3805813" y="2708575"/>
            <a:ext cx="1849200" cy="677100"/>
          </a:xfrm>
          <a:prstGeom prst="rect">
            <a:avLst/>
          </a:prstGeom>
          <a:noFill/>
          <a:ln cap="flat" cmpd="sng" w="9525">
            <a:solidFill>
              <a:srgbClr val="0070C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zh-CN" sz="800"/>
              <a:t>The playerMakeBet function facilitates player bet submissions and updates relevant data structures accordingly.</a:t>
            </a:r>
            <a:endParaRPr b="1" sz="800"/>
          </a:p>
        </p:txBody>
      </p:sp>
      <p:sp>
        <p:nvSpPr>
          <p:cNvPr id="155" name="Google Shape;155;p29"/>
          <p:cNvSpPr txBox="1"/>
          <p:nvPr/>
        </p:nvSpPr>
        <p:spPr>
          <a:xfrm>
            <a:off x="7168950" y="1937275"/>
            <a:ext cx="993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cxnSp>
        <p:nvCxnSpPr>
          <p:cNvPr id="156" name="Google Shape;156;p29"/>
          <p:cNvCxnSpPr/>
          <p:nvPr/>
        </p:nvCxnSpPr>
        <p:spPr>
          <a:xfrm>
            <a:off x="6271388" y="2924275"/>
            <a:ext cx="8700" cy="595500"/>
          </a:xfrm>
          <a:prstGeom prst="straightConnector1">
            <a:avLst/>
          </a:prstGeom>
          <a:noFill/>
          <a:ln cap="flat" cmpd="sng" w="9525">
            <a:solidFill>
              <a:schemeClr val="dk2"/>
            </a:solidFill>
            <a:prstDash val="solid"/>
            <a:round/>
            <a:headEnd len="med" w="med" type="none"/>
            <a:tailEnd len="med" w="med" type="triangle"/>
          </a:ln>
        </p:spPr>
      </p:cxnSp>
      <p:sp>
        <p:nvSpPr>
          <p:cNvPr id="157" name="Google Shape;157;p29"/>
          <p:cNvSpPr txBox="1"/>
          <p:nvPr/>
        </p:nvSpPr>
        <p:spPr>
          <a:xfrm>
            <a:off x="5230775" y="3519775"/>
            <a:ext cx="2543100" cy="5541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zh-CN" sz="800">
                <a:solidFill>
                  <a:srgbClr val="202124"/>
                </a:solidFill>
                <a:highlight>
                  <a:srgbClr val="FFFFFF"/>
                </a:highlight>
              </a:rPr>
              <a:t>There is a reentrancy problem in the contract</a:t>
            </a:r>
            <a:endParaRPr b="1" sz="800"/>
          </a:p>
          <a:p>
            <a:pPr indent="0" lvl="0" marL="0" rtl="0" algn="l">
              <a:spcBef>
                <a:spcPts val="0"/>
              </a:spcBef>
              <a:spcAft>
                <a:spcPts val="0"/>
              </a:spcAft>
              <a:buNone/>
            </a:pPr>
            <a:r>
              <a:rPr b="1" lang="zh-CN" sz="800"/>
              <a:t>There is an Uninitialised struct problem in line #15</a:t>
            </a:r>
            <a:endParaRPr b="1" sz="800"/>
          </a:p>
        </p:txBody>
      </p:sp>
      <p:sp>
        <p:nvSpPr>
          <p:cNvPr id="158" name="Google Shape;158;p29"/>
          <p:cNvSpPr txBox="1"/>
          <p:nvPr/>
        </p:nvSpPr>
        <p:spPr>
          <a:xfrm>
            <a:off x="4620825" y="4286575"/>
            <a:ext cx="4010400" cy="923400"/>
          </a:xfrm>
          <a:prstGeom prst="rect">
            <a:avLst/>
          </a:prstGeom>
          <a:noFill/>
          <a:ln>
            <a:noFill/>
          </a:ln>
        </p:spPr>
        <p:txBody>
          <a:bodyPr anchorCtr="0" anchor="t" bIns="91425" lIns="91425" spcFirstLastPara="1" rIns="91425" wrap="square" tIns="91425">
            <a:spAutoFit/>
          </a:bodyPr>
          <a:lstStyle/>
          <a:p>
            <a:pPr indent="-234950" lvl="0" marL="285750" rtl="0" algn="l">
              <a:spcBef>
                <a:spcPts val="0"/>
              </a:spcBef>
              <a:spcAft>
                <a:spcPts val="0"/>
              </a:spcAft>
              <a:buSzPts val="1200"/>
              <a:buChar char="•"/>
            </a:pPr>
            <a:r>
              <a:rPr lang="zh-CN" sz="1200"/>
              <a:t>No context</a:t>
            </a:r>
            <a:endParaRPr sz="1200"/>
          </a:p>
          <a:p>
            <a:pPr indent="-234950" lvl="0" marL="285750" rtl="0" algn="l">
              <a:spcBef>
                <a:spcPts val="0"/>
              </a:spcBef>
              <a:spcAft>
                <a:spcPts val="0"/>
              </a:spcAft>
              <a:buSzPts val="1200"/>
              <a:buChar char="•"/>
            </a:pPr>
            <a:r>
              <a:rPr lang="zh-CN" sz="1200"/>
              <a:t>Focus on specific problems</a:t>
            </a:r>
            <a:endParaRPr sz="1200"/>
          </a:p>
          <a:p>
            <a:pPr indent="-234950" lvl="0" marL="285750" rtl="0" algn="l">
              <a:spcBef>
                <a:spcPts val="0"/>
              </a:spcBef>
              <a:spcAft>
                <a:spcPts val="0"/>
              </a:spcAft>
              <a:buSzPts val="1200"/>
              <a:buChar char="•"/>
            </a:pPr>
            <a:r>
              <a:rPr lang="zh-CN" sz="1200"/>
              <a:t>Too professional for end-user to understand</a:t>
            </a:r>
            <a:endParaRPr sz="1200"/>
          </a:p>
          <a:p>
            <a:pPr indent="0" lvl="0" marL="0" rtl="0" algn="l">
              <a:spcBef>
                <a:spcPts val="0"/>
              </a:spcBef>
              <a:spcAft>
                <a:spcPts val="0"/>
              </a:spcAft>
              <a:buNone/>
            </a:pPr>
            <a:r>
              <a:t/>
            </a:r>
            <a:endParaRPr sz="1200"/>
          </a:p>
        </p:txBody>
      </p:sp>
      <p:sp>
        <p:nvSpPr>
          <p:cNvPr id="159" name="Google Shape;159;p29"/>
          <p:cNvSpPr txBox="1"/>
          <p:nvPr/>
        </p:nvSpPr>
        <p:spPr>
          <a:xfrm>
            <a:off x="6635175" y="3152113"/>
            <a:ext cx="993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800"/>
              <a:t>securify (CCS 18)</a:t>
            </a:r>
            <a:endParaRPr sz="800"/>
          </a:p>
        </p:txBody>
      </p:sp>
      <p:pic>
        <p:nvPicPr>
          <p:cNvPr id="160" name="Google Shape;160;p29"/>
          <p:cNvPicPr preferRelativeResize="0"/>
          <p:nvPr/>
        </p:nvPicPr>
        <p:blipFill>
          <a:blip r:embed="rId4">
            <a:alphaModFix/>
          </a:blip>
          <a:stretch>
            <a:fillRect/>
          </a:stretch>
        </p:blipFill>
        <p:spPr>
          <a:xfrm>
            <a:off x="5759775" y="1786225"/>
            <a:ext cx="993600" cy="1397850"/>
          </a:xfrm>
          <a:prstGeom prst="rect">
            <a:avLst/>
          </a:prstGeom>
          <a:noFill/>
          <a:ln>
            <a:noFill/>
          </a:ln>
        </p:spPr>
      </p:pic>
      <p:pic>
        <p:nvPicPr>
          <p:cNvPr id="152" name="Google Shape;152;p29"/>
          <p:cNvPicPr preferRelativeResize="0"/>
          <p:nvPr/>
        </p:nvPicPr>
        <p:blipFill>
          <a:blip r:embed="rId5">
            <a:alphaModFix/>
          </a:blip>
          <a:stretch>
            <a:fillRect/>
          </a:stretch>
        </p:blipFill>
        <p:spPr>
          <a:xfrm>
            <a:off x="55300" y="1879125"/>
            <a:ext cx="2990152" cy="2336025"/>
          </a:xfrm>
          <a:prstGeom prst="rect">
            <a:avLst/>
          </a:prstGeom>
          <a:noFill/>
          <a:ln>
            <a:noFill/>
          </a:ln>
        </p:spPr>
      </p:pic>
      <p:sp>
        <p:nvSpPr>
          <p:cNvPr id="161" name="Google Shape;161;p29"/>
          <p:cNvSpPr/>
          <p:nvPr/>
        </p:nvSpPr>
        <p:spPr>
          <a:xfrm>
            <a:off x="55300" y="1904125"/>
            <a:ext cx="1477500" cy="341100"/>
          </a:xfrm>
          <a:prstGeom prst="roundRect">
            <a:avLst>
              <a:gd fmla="val 16667" name="adj"/>
            </a:avLst>
          </a:prstGeom>
          <a:noFill/>
          <a:ln cap="flat" cmpd="sng" w="952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 name="Google Shape;162;p29"/>
          <p:cNvCxnSpPr>
            <a:stCxn id="161" idx="3"/>
          </p:cNvCxnSpPr>
          <p:nvPr/>
        </p:nvCxnSpPr>
        <p:spPr>
          <a:xfrm>
            <a:off x="1532800" y="2074675"/>
            <a:ext cx="1927800" cy="11100"/>
          </a:xfrm>
          <a:prstGeom prst="straightConnector1">
            <a:avLst/>
          </a:prstGeom>
          <a:noFill/>
          <a:ln cap="flat" cmpd="sng" w="9525">
            <a:solidFill>
              <a:srgbClr val="C0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nvSpPr>
        <p:spPr>
          <a:xfrm>
            <a:off x="82793" y="-20370"/>
            <a:ext cx="8511600" cy="50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0"/>
              <a:buFont typeface="Arial"/>
              <a:buNone/>
            </a:pPr>
            <a:r>
              <a:rPr b="1" lang="zh-CN" sz="2800">
                <a:solidFill>
                  <a:srgbClr val="242021"/>
                </a:solidFill>
                <a:latin typeface="Times New Roman"/>
                <a:ea typeface="Times New Roman"/>
                <a:cs typeface="Times New Roman"/>
                <a:sym typeface="Times New Roman"/>
              </a:rPr>
              <a:t>Challenges &amp; Requirements</a:t>
            </a:r>
            <a:endParaRPr b="1" sz="2800">
              <a:solidFill>
                <a:srgbClr val="24202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000"/>
              <a:buFont typeface="Arial"/>
              <a:buNone/>
            </a:pPr>
            <a:r>
              <a:t/>
            </a:r>
            <a:endParaRPr b="1" sz="2800">
              <a:solidFill>
                <a:srgbClr val="24202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000"/>
              <a:buFont typeface="Arial"/>
              <a:buNone/>
            </a:pPr>
            <a:r>
              <a:t/>
            </a:r>
            <a:endParaRPr b="1" i="0" sz="2800" u="none" cap="none" strike="noStrike">
              <a:solidFill>
                <a:schemeClr val="dk1"/>
              </a:solidFill>
              <a:latin typeface="Times New Roman"/>
              <a:ea typeface="Times New Roman"/>
              <a:cs typeface="Times New Roman"/>
              <a:sym typeface="Times New Roman"/>
            </a:endParaRPr>
          </a:p>
        </p:txBody>
      </p:sp>
      <p:sp>
        <p:nvSpPr>
          <p:cNvPr id="169" name="Google Shape;169;p30"/>
          <p:cNvSpPr txBox="1"/>
          <p:nvPr>
            <p:ph idx="12" type="sldNum"/>
          </p:nvPr>
        </p:nvSpPr>
        <p:spPr>
          <a:xfrm>
            <a:off x="8546351" y="4845705"/>
            <a:ext cx="476700" cy="2738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r>
              <a:t/>
            </a:r>
            <a:endParaRPr/>
          </a:p>
        </p:txBody>
      </p:sp>
      <p:pic>
        <p:nvPicPr>
          <p:cNvPr id="170" name="Google Shape;170;p30"/>
          <p:cNvPicPr preferRelativeResize="0"/>
          <p:nvPr/>
        </p:nvPicPr>
        <p:blipFill rotWithShape="1">
          <a:blip r:embed="rId3">
            <a:alphaModFix/>
          </a:blip>
          <a:srcRect b="0" l="0" r="0" t="0"/>
          <a:stretch/>
        </p:blipFill>
        <p:spPr>
          <a:xfrm>
            <a:off x="7452750" y="-20381"/>
            <a:ext cx="1268437" cy="874575"/>
          </a:xfrm>
          <a:prstGeom prst="rect">
            <a:avLst/>
          </a:prstGeom>
          <a:noFill/>
          <a:ln>
            <a:noFill/>
          </a:ln>
        </p:spPr>
      </p:pic>
      <p:sp>
        <p:nvSpPr>
          <p:cNvPr id="171" name="Google Shape;171;p30"/>
          <p:cNvSpPr/>
          <p:nvPr/>
        </p:nvSpPr>
        <p:spPr>
          <a:xfrm>
            <a:off x="4391425" y="1367600"/>
            <a:ext cx="632100" cy="632700"/>
          </a:xfrm>
          <a:prstGeom prst="ellipse">
            <a:avLst/>
          </a:prstGeom>
          <a:gradFill>
            <a:gsLst>
              <a:gs pos="0">
                <a:srgbClr val="C27BA0"/>
              </a:gs>
              <a:gs pos="100000">
                <a:srgbClr val="EAD1DC"/>
              </a:gs>
            </a:gsLst>
            <a:lin ang="5400012" scaled="0"/>
          </a:gradFill>
          <a:ln>
            <a:noFill/>
          </a:ln>
          <a:effectLst>
            <a:outerShdw blurRad="40000" rotWithShape="0" dir="5400000" dist="23000">
              <a:srgbClr val="00000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0"/>
          <p:cNvSpPr/>
          <p:nvPr/>
        </p:nvSpPr>
        <p:spPr>
          <a:xfrm>
            <a:off x="4600750" y="1454825"/>
            <a:ext cx="169950" cy="417899"/>
          </a:xfrm>
          <a:prstGeom prst="rect">
            <a:avLst/>
          </a:prstGeom>
        </p:spPr>
        <p:txBody>
          <a:bodyPr>
            <a:prstTxWarp prst="textPlain"/>
          </a:bodyPr>
          <a:lstStyle/>
          <a:p>
            <a:pPr lvl="0" algn="ctr"/>
            <a:r>
              <a:rPr b="0" i="0">
                <a:ln cap="flat" cmpd="sng" w="28575">
                  <a:solidFill>
                    <a:srgbClr val="666666"/>
                  </a:solidFill>
                  <a:prstDash val="solid"/>
                  <a:round/>
                  <a:headEnd len="sm" w="sm" type="none"/>
                  <a:tailEnd len="sm" w="sm" type="none"/>
                </a:ln>
                <a:solidFill>
                  <a:schemeClr val="lt1"/>
                </a:solidFill>
                <a:latin typeface="Arial Black"/>
              </a:rPr>
              <a:t>1</a:t>
            </a:r>
          </a:p>
        </p:txBody>
      </p:sp>
      <p:sp>
        <p:nvSpPr>
          <p:cNvPr id="173" name="Google Shape;173;p30"/>
          <p:cNvSpPr/>
          <p:nvPr/>
        </p:nvSpPr>
        <p:spPr>
          <a:xfrm>
            <a:off x="5023525" y="1335950"/>
            <a:ext cx="3365700" cy="696000"/>
          </a:xfrm>
          <a:prstGeom prst="roundRect">
            <a:avLst>
              <a:gd fmla="val 16667" name="adj"/>
            </a:avLst>
          </a:prstGeom>
          <a:solidFill>
            <a:srgbClr val="E06666"/>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2600">
                <a:latin typeface="Impact"/>
                <a:ea typeface="Impact"/>
                <a:cs typeface="Impact"/>
                <a:sym typeface="Impact"/>
              </a:rPr>
              <a:t>Security-Centric</a:t>
            </a:r>
            <a:endParaRPr sz="2600">
              <a:latin typeface="Impact"/>
              <a:ea typeface="Impact"/>
              <a:cs typeface="Impact"/>
              <a:sym typeface="Impact"/>
            </a:endParaRPr>
          </a:p>
        </p:txBody>
      </p:sp>
      <p:sp>
        <p:nvSpPr>
          <p:cNvPr id="174" name="Google Shape;174;p30"/>
          <p:cNvSpPr/>
          <p:nvPr/>
        </p:nvSpPr>
        <p:spPr>
          <a:xfrm>
            <a:off x="4391438" y="2223175"/>
            <a:ext cx="632100" cy="632700"/>
          </a:xfrm>
          <a:prstGeom prst="ellipse">
            <a:avLst/>
          </a:prstGeom>
          <a:gradFill>
            <a:gsLst>
              <a:gs pos="0">
                <a:srgbClr val="F6B26B"/>
              </a:gs>
              <a:gs pos="50000">
                <a:srgbClr val="D0E0E3"/>
              </a:gs>
              <a:gs pos="100000">
                <a:srgbClr val="6D9EEB"/>
              </a:gs>
            </a:gsLst>
            <a:lin ang="5400012" scaled="0"/>
          </a:gradFill>
          <a:ln>
            <a:noFill/>
          </a:ln>
          <a:effectLst>
            <a:outerShdw blurRad="40000" rotWithShape="0" dir="5400000" dist="23000">
              <a:srgbClr val="00000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0"/>
          <p:cNvSpPr/>
          <p:nvPr/>
        </p:nvSpPr>
        <p:spPr>
          <a:xfrm>
            <a:off x="4583750" y="2330575"/>
            <a:ext cx="247464" cy="417899"/>
          </a:xfrm>
          <a:prstGeom prst="rect">
            <a:avLst/>
          </a:prstGeom>
        </p:spPr>
        <p:txBody>
          <a:bodyPr>
            <a:prstTxWarp prst="textPlain"/>
          </a:bodyPr>
          <a:lstStyle/>
          <a:p>
            <a:pPr lvl="0" algn="ctr"/>
            <a:r>
              <a:rPr b="0" i="0">
                <a:ln cap="flat" cmpd="sng" w="28575">
                  <a:solidFill>
                    <a:schemeClr val="dk2"/>
                  </a:solidFill>
                  <a:prstDash val="solid"/>
                  <a:round/>
                  <a:headEnd len="sm" w="sm" type="none"/>
                  <a:tailEnd len="sm" w="sm" type="none"/>
                </a:ln>
                <a:solidFill>
                  <a:schemeClr val="lt1"/>
                </a:solidFill>
                <a:latin typeface="Arial Black"/>
              </a:rPr>
              <a:t>2</a:t>
            </a:r>
          </a:p>
        </p:txBody>
      </p:sp>
      <p:sp>
        <p:nvSpPr>
          <p:cNvPr id="176" name="Google Shape;176;p30"/>
          <p:cNvSpPr/>
          <p:nvPr/>
        </p:nvSpPr>
        <p:spPr>
          <a:xfrm>
            <a:off x="5023525" y="2217363"/>
            <a:ext cx="3365700" cy="632700"/>
          </a:xfrm>
          <a:prstGeom prst="roundRect">
            <a:avLst>
              <a:gd fmla="val 16667" name="adj"/>
            </a:avLst>
          </a:prstGeom>
          <a:solidFill>
            <a:srgbClr val="FFD966"/>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2600">
                <a:latin typeface="Impact"/>
                <a:ea typeface="Impact"/>
                <a:cs typeface="Impact"/>
                <a:sym typeface="Impact"/>
              </a:rPr>
              <a:t> Bytecode</a:t>
            </a:r>
            <a:endParaRPr sz="2600">
              <a:latin typeface="Impact"/>
              <a:ea typeface="Impact"/>
              <a:cs typeface="Impact"/>
              <a:sym typeface="Impact"/>
            </a:endParaRPr>
          </a:p>
        </p:txBody>
      </p:sp>
      <p:sp>
        <p:nvSpPr>
          <p:cNvPr id="177" name="Google Shape;177;p30"/>
          <p:cNvSpPr/>
          <p:nvPr/>
        </p:nvSpPr>
        <p:spPr>
          <a:xfrm>
            <a:off x="4391438" y="3067125"/>
            <a:ext cx="632100" cy="632700"/>
          </a:xfrm>
          <a:prstGeom prst="ellipse">
            <a:avLst/>
          </a:prstGeom>
          <a:gradFill>
            <a:gsLst>
              <a:gs pos="0">
                <a:srgbClr val="A4C2F4"/>
              </a:gs>
              <a:gs pos="30000">
                <a:srgbClr val="9FC5E8"/>
              </a:gs>
              <a:gs pos="55000">
                <a:srgbClr val="B4A7D6"/>
              </a:gs>
              <a:gs pos="83000">
                <a:srgbClr val="B4A7D6"/>
              </a:gs>
              <a:gs pos="100000">
                <a:srgbClr val="8E7CC3"/>
              </a:gs>
            </a:gsLst>
            <a:lin ang="5400012" scaled="0"/>
          </a:gradFill>
          <a:ln>
            <a:noFill/>
          </a:ln>
          <a:effectLst>
            <a:outerShdw blurRad="40000" rotWithShape="0" dir="5400000" dist="23000">
              <a:srgbClr val="00000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0"/>
          <p:cNvSpPr/>
          <p:nvPr/>
        </p:nvSpPr>
        <p:spPr>
          <a:xfrm>
            <a:off x="4584987" y="3155263"/>
            <a:ext cx="244977" cy="424788"/>
          </a:xfrm>
          <a:prstGeom prst="rect">
            <a:avLst/>
          </a:prstGeom>
        </p:spPr>
        <p:txBody>
          <a:bodyPr>
            <a:prstTxWarp prst="textPlain"/>
          </a:bodyPr>
          <a:lstStyle/>
          <a:p>
            <a:pPr lvl="0" algn="ctr"/>
            <a:r>
              <a:rPr b="0" i="0">
                <a:ln cap="flat" cmpd="sng" w="28575">
                  <a:solidFill>
                    <a:schemeClr val="dk2"/>
                  </a:solidFill>
                  <a:prstDash val="solid"/>
                  <a:round/>
                  <a:headEnd len="sm" w="sm" type="none"/>
                  <a:tailEnd len="sm" w="sm" type="none"/>
                </a:ln>
                <a:solidFill>
                  <a:schemeClr val="lt1"/>
                </a:solidFill>
                <a:latin typeface="Arial Black"/>
              </a:rPr>
              <a:t>3</a:t>
            </a:r>
          </a:p>
        </p:txBody>
      </p:sp>
      <p:sp>
        <p:nvSpPr>
          <p:cNvPr id="179" name="Google Shape;179;p30"/>
          <p:cNvSpPr/>
          <p:nvPr/>
        </p:nvSpPr>
        <p:spPr>
          <a:xfrm>
            <a:off x="5023525" y="3047088"/>
            <a:ext cx="3365700" cy="632700"/>
          </a:xfrm>
          <a:prstGeom prst="roundRect">
            <a:avLst>
              <a:gd fmla="val 16667" name="adj"/>
            </a:avLst>
          </a:prstGeom>
          <a:solidFill>
            <a:srgbClr val="A4C2F4"/>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2600">
                <a:latin typeface="Impact"/>
                <a:ea typeface="Impact"/>
                <a:cs typeface="Impact"/>
                <a:sym typeface="Impact"/>
              </a:rPr>
              <a:t>Context</a:t>
            </a:r>
            <a:endParaRPr sz="2600">
              <a:latin typeface="Impact"/>
              <a:ea typeface="Impact"/>
              <a:cs typeface="Impact"/>
              <a:sym typeface="Impact"/>
            </a:endParaRPr>
          </a:p>
        </p:txBody>
      </p:sp>
      <p:sp>
        <p:nvSpPr>
          <p:cNvPr id="180" name="Google Shape;180;p30"/>
          <p:cNvSpPr/>
          <p:nvPr/>
        </p:nvSpPr>
        <p:spPr>
          <a:xfrm>
            <a:off x="4391413" y="3911075"/>
            <a:ext cx="632100" cy="632700"/>
          </a:xfrm>
          <a:prstGeom prst="ellipse">
            <a:avLst/>
          </a:prstGeom>
          <a:gradFill>
            <a:gsLst>
              <a:gs pos="0">
                <a:srgbClr val="917CB5"/>
              </a:gs>
              <a:gs pos="100000">
                <a:srgbClr val="EFEFEF"/>
              </a:gs>
            </a:gsLst>
            <a:lin ang="5400012" scaled="0"/>
          </a:gradFill>
          <a:ln>
            <a:noFill/>
          </a:ln>
          <a:effectLst>
            <a:outerShdw blurRad="40000" rotWithShape="0" dir="5400000" dist="23000">
              <a:srgbClr val="00000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0"/>
          <p:cNvSpPr/>
          <p:nvPr/>
        </p:nvSpPr>
        <p:spPr>
          <a:xfrm>
            <a:off x="4556187" y="4018475"/>
            <a:ext cx="259070" cy="417899"/>
          </a:xfrm>
          <a:prstGeom prst="rect">
            <a:avLst/>
          </a:prstGeom>
        </p:spPr>
        <p:txBody>
          <a:bodyPr>
            <a:prstTxWarp prst="textPlain"/>
          </a:bodyPr>
          <a:lstStyle/>
          <a:p>
            <a:pPr lvl="0" algn="ctr"/>
            <a:r>
              <a:rPr b="0" i="0">
                <a:ln cap="flat" cmpd="sng" w="28575">
                  <a:solidFill>
                    <a:schemeClr val="dk2"/>
                  </a:solidFill>
                  <a:prstDash val="solid"/>
                  <a:round/>
                  <a:headEnd len="sm" w="sm" type="none"/>
                  <a:tailEnd len="sm" w="sm" type="none"/>
                </a:ln>
                <a:solidFill>
                  <a:schemeClr val="lt1"/>
                </a:solidFill>
                <a:latin typeface="Arial Black"/>
              </a:rPr>
              <a:t>4</a:t>
            </a:r>
          </a:p>
        </p:txBody>
      </p:sp>
      <p:sp>
        <p:nvSpPr>
          <p:cNvPr id="182" name="Google Shape;182;p30"/>
          <p:cNvSpPr/>
          <p:nvPr/>
        </p:nvSpPr>
        <p:spPr>
          <a:xfrm>
            <a:off x="4990600" y="3871025"/>
            <a:ext cx="3365700" cy="696000"/>
          </a:xfrm>
          <a:prstGeom prst="roundRect">
            <a:avLst>
              <a:gd fmla="val 16667" name="adj"/>
            </a:avLst>
          </a:prstGeom>
          <a:solidFill>
            <a:srgbClr val="B4A7D6"/>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2600">
                <a:latin typeface="Impact"/>
                <a:ea typeface="Impact"/>
                <a:cs typeface="Impact"/>
                <a:sym typeface="Impact"/>
              </a:rPr>
              <a:t>Readability</a:t>
            </a:r>
            <a:endParaRPr sz="2600">
              <a:latin typeface="Impact"/>
              <a:ea typeface="Impact"/>
              <a:cs typeface="Impact"/>
              <a:sym typeface="Impact"/>
            </a:endParaRPr>
          </a:p>
        </p:txBody>
      </p:sp>
      <p:sp>
        <p:nvSpPr>
          <p:cNvPr id="183" name="Google Shape;183;p30"/>
          <p:cNvSpPr txBox="1"/>
          <p:nvPr/>
        </p:nvSpPr>
        <p:spPr>
          <a:xfrm>
            <a:off x="279800" y="2247025"/>
            <a:ext cx="3495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2600">
                <a:solidFill>
                  <a:schemeClr val="dk1"/>
                </a:solidFill>
              </a:rPr>
              <a:t>Source code only</a:t>
            </a:r>
            <a:endParaRPr b="1" sz="2600">
              <a:solidFill>
                <a:schemeClr val="dk1"/>
              </a:solidFill>
            </a:endParaRPr>
          </a:p>
        </p:txBody>
      </p:sp>
      <p:sp>
        <p:nvSpPr>
          <p:cNvPr id="184" name="Google Shape;184;p30"/>
          <p:cNvSpPr txBox="1"/>
          <p:nvPr/>
        </p:nvSpPr>
        <p:spPr>
          <a:xfrm>
            <a:off x="279800" y="3070950"/>
            <a:ext cx="3258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2600">
                <a:solidFill>
                  <a:schemeClr val="dk1"/>
                </a:solidFill>
              </a:rPr>
              <a:t>No context</a:t>
            </a:r>
            <a:endParaRPr b="1" sz="2600">
              <a:solidFill>
                <a:schemeClr val="dk1"/>
              </a:solidFill>
            </a:endParaRPr>
          </a:p>
        </p:txBody>
      </p:sp>
      <p:sp>
        <p:nvSpPr>
          <p:cNvPr id="185" name="Google Shape;185;p30"/>
          <p:cNvSpPr txBox="1"/>
          <p:nvPr/>
        </p:nvSpPr>
        <p:spPr>
          <a:xfrm>
            <a:off x="279800" y="3894875"/>
            <a:ext cx="3938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2600">
                <a:solidFill>
                  <a:schemeClr val="dk1"/>
                </a:solidFill>
              </a:rPr>
              <a:t>Difficult to understand</a:t>
            </a:r>
            <a:endParaRPr b="1" sz="2600">
              <a:solidFill>
                <a:schemeClr val="dk1"/>
              </a:solidFill>
            </a:endParaRPr>
          </a:p>
        </p:txBody>
      </p:sp>
      <p:sp>
        <p:nvSpPr>
          <p:cNvPr id="186" name="Google Shape;186;p30"/>
          <p:cNvSpPr txBox="1"/>
          <p:nvPr/>
        </p:nvSpPr>
        <p:spPr>
          <a:xfrm>
            <a:off x="-173350" y="1391450"/>
            <a:ext cx="4088400" cy="585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zh-CN" sz="2600">
                <a:solidFill>
                  <a:schemeClr val="dk1"/>
                </a:solidFill>
              </a:rPr>
              <a:t>Not security-centric</a:t>
            </a:r>
            <a:endParaRPr b="1" sz="2600">
              <a:solidFill>
                <a:schemeClr val="dk1"/>
              </a:solidFill>
            </a:endParaRPr>
          </a:p>
        </p:txBody>
      </p:sp>
      <p:sp>
        <p:nvSpPr>
          <p:cNvPr id="187" name="Google Shape;187;p30"/>
          <p:cNvSpPr/>
          <p:nvPr/>
        </p:nvSpPr>
        <p:spPr>
          <a:xfrm>
            <a:off x="145475" y="1451388"/>
            <a:ext cx="134325" cy="424774"/>
          </a:xfrm>
          <a:prstGeom prst="rect">
            <a:avLst/>
          </a:prstGeom>
        </p:spPr>
        <p:txBody>
          <a:bodyPr>
            <a:prstTxWarp prst="textPlain"/>
          </a:bodyPr>
          <a:lstStyle/>
          <a:p>
            <a:pPr lvl="0" algn="ctr"/>
            <a:r>
              <a:rPr b="0" i="0">
                <a:ln cap="flat" cmpd="sng" w="9525">
                  <a:solidFill>
                    <a:srgbClr val="C00000"/>
                  </a:solidFill>
                  <a:prstDash val="solid"/>
                  <a:round/>
                  <a:headEnd len="sm" w="sm" type="none"/>
                  <a:tailEnd len="sm" w="sm" type="none"/>
                </a:ln>
                <a:solidFill>
                  <a:srgbClr val="C00000"/>
                </a:solidFill>
                <a:latin typeface="Arial"/>
              </a:rPr>
              <a:t>!</a:t>
            </a:r>
          </a:p>
        </p:txBody>
      </p:sp>
      <p:sp>
        <p:nvSpPr>
          <p:cNvPr id="188" name="Google Shape;188;p30"/>
          <p:cNvSpPr/>
          <p:nvPr/>
        </p:nvSpPr>
        <p:spPr>
          <a:xfrm>
            <a:off x="145475" y="2303325"/>
            <a:ext cx="134325" cy="424774"/>
          </a:xfrm>
          <a:prstGeom prst="rect">
            <a:avLst/>
          </a:prstGeom>
        </p:spPr>
        <p:txBody>
          <a:bodyPr>
            <a:prstTxWarp prst="textPlain"/>
          </a:bodyPr>
          <a:lstStyle/>
          <a:p>
            <a:pPr lvl="0" algn="ctr"/>
            <a:r>
              <a:rPr b="0" i="0">
                <a:ln cap="flat" cmpd="sng" w="9525">
                  <a:solidFill>
                    <a:srgbClr val="C00000"/>
                  </a:solidFill>
                  <a:prstDash val="solid"/>
                  <a:round/>
                  <a:headEnd len="sm" w="sm" type="none"/>
                  <a:tailEnd len="sm" w="sm" type="none"/>
                </a:ln>
                <a:solidFill>
                  <a:srgbClr val="C00000"/>
                </a:solidFill>
                <a:latin typeface="Arial"/>
              </a:rPr>
              <a:t>!</a:t>
            </a:r>
          </a:p>
        </p:txBody>
      </p:sp>
      <p:sp>
        <p:nvSpPr>
          <p:cNvPr id="189" name="Google Shape;189;p30"/>
          <p:cNvSpPr/>
          <p:nvPr/>
        </p:nvSpPr>
        <p:spPr>
          <a:xfrm>
            <a:off x="145475" y="3176363"/>
            <a:ext cx="134325" cy="424774"/>
          </a:xfrm>
          <a:prstGeom prst="rect">
            <a:avLst/>
          </a:prstGeom>
        </p:spPr>
        <p:txBody>
          <a:bodyPr>
            <a:prstTxWarp prst="textPlain"/>
          </a:bodyPr>
          <a:lstStyle/>
          <a:p>
            <a:pPr lvl="0" algn="ctr"/>
            <a:r>
              <a:rPr b="0" i="0">
                <a:ln cap="flat" cmpd="sng" w="9525">
                  <a:solidFill>
                    <a:srgbClr val="C00000"/>
                  </a:solidFill>
                  <a:prstDash val="solid"/>
                  <a:round/>
                  <a:headEnd len="sm" w="sm" type="none"/>
                  <a:tailEnd len="sm" w="sm" type="none"/>
                </a:ln>
                <a:solidFill>
                  <a:srgbClr val="C00000"/>
                </a:solidFill>
                <a:latin typeface="Arial"/>
              </a:rPr>
              <a:t>!</a:t>
            </a:r>
          </a:p>
        </p:txBody>
      </p:sp>
      <p:sp>
        <p:nvSpPr>
          <p:cNvPr id="190" name="Google Shape;190;p30"/>
          <p:cNvSpPr/>
          <p:nvPr/>
        </p:nvSpPr>
        <p:spPr>
          <a:xfrm>
            <a:off x="145475" y="3974988"/>
            <a:ext cx="134325" cy="424774"/>
          </a:xfrm>
          <a:prstGeom prst="rect">
            <a:avLst/>
          </a:prstGeom>
        </p:spPr>
        <p:txBody>
          <a:bodyPr>
            <a:prstTxWarp prst="textPlain"/>
          </a:bodyPr>
          <a:lstStyle/>
          <a:p>
            <a:pPr lvl="0" algn="ctr"/>
            <a:r>
              <a:rPr b="0" i="0">
                <a:ln cap="flat" cmpd="sng" w="9525">
                  <a:solidFill>
                    <a:srgbClr val="C00000"/>
                  </a:solidFill>
                  <a:prstDash val="solid"/>
                  <a:round/>
                  <a:headEnd len="sm" w="sm" type="none"/>
                  <a:tailEnd len="sm" w="sm" type="none"/>
                </a:ln>
                <a:solidFill>
                  <a:srgbClr val="C00000"/>
                </a:solidFill>
                <a:latin typeface="Arial"/>
              </a:rPr>
              <a: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nvSpPr>
        <p:spPr>
          <a:xfrm>
            <a:off x="185518" y="602255"/>
            <a:ext cx="8511600" cy="5006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b="1" lang="zh-CN" sz="4400">
                <a:solidFill>
                  <a:schemeClr val="dk1"/>
                </a:solidFill>
                <a:latin typeface="Calibri"/>
                <a:ea typeface="Calibri"/>
                <a:cs typeface="Calibri"/>
                <a:sym typeface="Calibri"/>
              </a:rPr>
              <a:t>Approach Overview Tx2TXT</a:t>
            </a:r>
            <a:endParaRPr b="1" sz="4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000"/>
              <a:buFont typeface="Arial"/>
              <a:buNone/>
            </a:pPr>
            <a:r>
              <a:t/>
            </a:r>
            <a:endParaRPr b="1" sz="2800">
              <a:solidFill>
                <a:srgbClr val="24202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000"/>
              <a:buFont typeface="Arial"/>
              <a:buNone/>
            </a:pPr>
            <a:r>
              <a:t/>
            </a:r>
            <a:endParaRPr b="1" i="0" sz="2800" u="none" cap="none" strike="noStrike">
              <a:solidFill>
                <a:srgbClr val="242021"/>
              </a:solidFill>
              <a:latin typeface="Times New Roman"/>
              <a:ea typeface="Times New Roman"/>
              <a:cs typeface="Times New Roman"/>
              <a:sym typeface="Times New Roman"/>
            </a:endParaRPr>
          </a:p>
        </p:txBody>
      </p:sp>
      <p:pic>
        <p:nvPicPr>
          <p:cNvPr id="197" name="Google Shape;197;p31"/>
          <p:cNvPicPr preferRelativeResize="0"/>
          <p:nvPr/>
        </p:nvPicPr>
        <p:blipFill rotWithShape="1">
          <a:blip r:embed="rId3">
            <a:alphaModFix/>
          </a:blip>
          <a:srcRect b="0" l="0" r="0" t="0"/>
          <a:stretch/>
        </p:blipFill>
        <p:spPr>
          <a:xfrm>
            <a:off x="7452750" y="-20381"/>
            <a:ext cx="1268437" cy="874575"/>
          </a:xfrm>
          <a:prstGeom prst="rect">
            <a:avLst/>
          </a:prstGeom>
          <a:noFill/>
          <a:ln>
            <a:noFill/>
          </a:ln>
        </p:spPr>
      </p:pic>
      <p:sp>
        <p:nvSpPr>
          <p:cNvPr id="198" name="Google Shape;198;p31"/>
          <p:cNvSpPr/>
          <p:nvPr/>
        </p:nvSpPr>
        <p:spPr>
          <a:xfrm>
            <a:off x="185525" y="3793600"/>
            <a:ext cx="1718700" cy="273900"/>
          </a:xfrm>
          <a:prstGeom prst="roundRect">
            <a:avLst>
              <a:gd fmla="val 16667" name="adj"/>
            </a:avLst>
          </a:prstGeom>
          <a:solidFill>
            <a:srgbClr val="FFD966"/>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600">
                <a:latin typeface="Impact"/>
                <a:ea typeface="Impact"/>
                <a:cs typeface="Impact"/>
                <a:sym typeface="Impact"/>
              </a:rPr>
              <a:t> Bytecode</a:t>
            </a:r>
            <a:endParaRPr sz="1600">
              <a:latin typeface="Impact"/>
              <a:ea typeface="Impact"/>
              <a:cs typeface="Impact"/>
              <a:sym typeface="Impact"/>
            </a:endParaRPr>
          </a:p>
        </p:txBody>
      </p:sp>
      <p:sp>
        <p:nvSpPr>
          <p:cNvPr id="199" name="Google Shape;199;p31"/>
          <p:cNvSpPr/>
          <p:nvPr/>
        </p:nvSpPr>
        <p:spPr>
          <a:xfrm>
            <a:off x="2565125" y="3793600"/>
            <a:ext cx="1718700" cy="273900"/>
          </a:xfrm>
          <a:prstGeom prst="roundRect">
            <a:avLst>
              <a:gd fmla="val 16667" name="adj"/>
            </a:avLst>
          </a:prstGeom>
          <a:solidFill>
            <a:srgbClr val="E06666"/>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600">
                <a:latin typeface="Impact"/>
                <a:ea typeface="Impact"/>
                <a:cs typeface="Impact"/>
                <a:sym typeface="Impact"/>
              </a:rPr>
              <a:t>Security-Centric</a:t>
            </a:r>
            <a:endParaRPr sz="1600">
              <a:latin typeface="Impact"/>
              <a:ea typeface="Impact"/>
              <a:cs typeface="Impact"/>
              <a:sym typeface="Impact"/>
            </a:endParaRPr>
          </a:p>
        </p:txBody>
      </p:sp>
      <p:sp>
        <p:nvSpPr>
          <p:cNvPr id="200" name="Google Shape;200;p31"/>
          <p:cNvSpPr/>
          <p:nvPr/>
        </p:nvSpPr>
        <p:spPr>
          <a:xfrm>
            <a:off x="2565125" y="4161599"/>
            <a:ext cx="1718700" cy="273900"/>
          </a:xfrm>
          <a:prstGeom prst="roundRect">
            <a:avLst>
              <a:gd fmla="val 16667" name="adj"/>
            </a:avLst>
          </a:prstGeom>
          <a:solidFill>
            <a:srgbClr val="A4C2F4"/>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600">
                <a:latin typeface="Impact"/>
                <a:ea typeface="Impact"/>
                <a:cs typeface="Impact"/>
                <a:sym typeface="Impact"/>
              </a:rPr>
              <a:t>Context</a:t>
            </a:r>
            <a:endParaRPr sz="1600">
              <a:latin typeface="Impact"/>
              <a:ea typeface="Impact"/>
              <a:cs typeface="Impact"/>
              <a:sym typeface="Impact"/>
            </a:endParaRPr>
          </a:p>
        </p:txBody>
      </p:sp>
      <p:sp>
        <p:nvSpPr>
          <p:cNvPr id="201" name="Google Shape;201;p31"/>
          <p:cNvSpPr/>
          <p:nvPr/>
        </p:nvSpPr>
        <p:spPr>
          <a:xfrm>
            <a:off x="4944750" y="3793600"/>
            <a:ext cx="1718700" cy="273900"/>
          </a:xfrm>
          <a:prstGeom prst="roundRect">
            <a:avLst>
              <a:gd fmla="val 16667" name="adj"/>
            </a:avLst>
          </a:prstGeom>
          <a:solidFill>
            <a:srgbClr val="E06666"/>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600">
                <a:latin typeface="Impact"/>
                <a:ea typeface="Impact"/>
                <a:cs typeface="Impact"/>
                <a:sym typeface="Impact"/>
              </a:rPr>
              <a:t>Security-Centric</a:t>
            </a:r>
            <a:endParaRPr sz="1600">
              <a:latin typeface="Impact"/>
              <a:ea typeface="Impact"/>
              <a:cs typeface="Impact"/>
              <a:sym typeface="Impact"/>
            </a:endParaRPr>
          </a:p>
        </p:txBody>
      </p:sp>
      <p:sp>
        <p:nvSpPr>
          <p:cNvPr id="202" name="Google Shape;202;p31"/>
          <p:cNvSpPr/>
          <p:nvPr/>
        </p:nvSpPr>
        <p:spPr>
          <a:xfrm>
            <a:off x="4944750" y="4161600"/>
            <a:ext cx="1718700" cy="273900"/>
          </a:xfrm>
          <a:prstGeom prst="roundRect">
            <a:avLst>
              <a:gd fmla="val 16667" name="adj"/>
            </a:avLst>
          </a:prstGeom>
          <a:solidFill>
            <a:srgbClr val="B4A7D6"/>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600">
                <a:latin typeface="Impact"/>
                <a:ea typeface="Impact"/>
                <a:cs typeface="Impact"/>
                <a:sym typeface="Impact"/>
              </a:rPr>
              <a:t>Readability</a:t>
            </a:r>
            <a:endParaRPr sz="1600">
              <a:latin typeface="Impact"/>
              <a:ea typeface="Impact"/>
              <a:cs typeface="Impact"/>
              <a:sym typeface="Impact"/>
            </a:endParaRPr>
          </a:p>
        </p:txBody>
      </p:sp>
      <p:sp>
        <p:nvSpPr>
          <p:cNvPr id="203" name="Google Shape;203;p31"/>
          <p:cNvSpPr/>
          <p:nvPr/>
        </p:nvSpPr>
        <p:spPr>
          <a:xfrm>
            <a:off x="7224550" y="3793600"/>
            <a:ext cx="1718700" cy="273900"/>
          </a:xfrm>
          <a:prstGeom prst="roundRect">
            <a:avLst>
              <a:gd fmla="val 16667" name="adj"/>
            </a:avLst>
          </a:prstGeom>
          <a:solidFill>
            <a:srgbClr val="E06666"/>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600">
                <a:latin typeface="Impact"/>
                <a:ea typeface="Impact"/>
                <a:cs typeface="Impact"/>
                <a:sym typeface="Impact"/>
              </a:rPr>
              <a:t>Security-Centric</a:t>
            </a:r>
            <a:endParaRPr sz="1600">
              <a:latin typeface="Impact"/>
              <a:ea typeface="Impact"/>
              <a:cs typeface="Impact"/>
              <a:sym typeface="Impact"/>
            </a:endParaRPr>
          </a:p>
        </p:txBody>
      </p:sp>
      <p:sp>
        <p:nvSpPr>
          <p:cNvPr id="204" name="Google Shape;204;p31"/>
          <p:cNvSpPr/>
          <p:nvPr/>
        </p:nvSpPr>
        <p:spPr>
          <a:xfrm>
            <a:off x="7224563" y="4161600"/>
            <a:ext cx="1718700" cy="273900"/>
          </a:xfrm>
          <a:prstGeom prst="roundRect">
            <a:avLst>
              <a:gd fmla="val 16667" name="adj"/>
            </a:avLst>
          </a:prstGeom>
          <a:solidFill>
            <a:srgbClr val="B4A7D6"/>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600">
                <a:latin typeface="Impact"/>
                <a:ea typeface="Impact"/>
                <a:cs typeface="Impact"/>
                <a:sym typeface="Impact"/>
              </a:rPr>
              <a:t>Readability</a:t>
            </a:r>
            <a:endParaRPr sz="1600">
              <a:latin typeface="Impact"/>
              <a:ea typeface="Impact"/>
              <a:cs typeface="Impact"/>
              <a:sym typeface="Impact"/>
            </a:endParaRPr>
          </a:p>
        </p:txBody>
      </p:sp>
      <p:pic>
        <p:nvPicPr>
          <p:cNvPr id="205" name="Google Shape;205;p31"/>
          <p:cNvPicPr preferRelativeResize="0"/>
          <p:nvPr/>
        </p:nvPicPr>
        <p:blipFill>
          <a:blip r:embed="rId4">
            <a:alphaModFix/>
          </a:blip>
          <a:stretch>
            <a:fillRect/>
          </a:stretch>
        </p:blipFill>
        <p:spPr>
          <a:xfrm>
            <a:off x="1869225" y="2233097"/>
            <a:ext cx="717358" cy="273900"/>
          </a:xfrm>
          <a:prstGeom prst="rect">
            <a:avLst/>
          </a:prstGeom>
          <a:noFill/>
          <a:ln>
            <a:noFill/>
          </a:ln>
        </p:spPr>
      </p:pic>
      <p:pic>
        <p:nvPicPr>
          <p:cNvPr id="206" name="Google Shape;206;p31"/>
          <p:cNvPicPr preferRelativeResize="0"/>
          <p:nvPr/>
        </p:nvPicPr>
        <p:blipFill>
          <a:blip r:embed="rId5">
            <a:alphaModFix/>
          </a:blip>
          <a:stretch>
            <a:fillRect/>
          </a:stretch>
        </p:blipFill>
        <p:spPr>
          <a:xfrm>
            <a:off x="2730849" y="1840650"/>
            <a:ext cx="1607500" cy="1215175"/>
          </a:xfrm>
          <a:prstGeom prst="rect">
            <a:avLst/>
          </a:prstGeom>
          <a:noFill/>
          <a:ln>
            <a:noFill/>
          </a:ln>
        </p:spPr>
      </p:pic>
      <p:pic>
        <p:nvPicPr>
          <p:cNvPr id="207" name="Google Shape;207;p31"/>
          <p:cNvPicPr preferRelativeResize="0"/>
          <p:nvPr/>
        </p:nvPicPr>
        <p:blipFill>
          <a:blip r:embed="rId4">
            <a:alphaModFix/>
          </a:blip>
          <a:stretch>
            <a:fillRect/>
          </a:stretch>
        </p:blipFill>
        <p:spPr>
          <a:xfrm>
            <a:off x="4445075" y="2233097"/>
            <a:ext cx="717358" cy="273900"/>
          </a:xfrm>
          <a:prstGeom prst="rect">
            <a:avLst/>
          </a:prstGeom>
          <a:noFill/>
          <a:ln>
            <a:noFill/>
          </a:ln>
        </p:spPr>
      </p:pic>
      <p:sp>
        <p:nvSpPr>
          <p:cNvPr id="208" name="Google Shape;208;p31"/>
          <p:cNvSpPr txBox="1"/>
          <p:nvPr/>
        </p:nvSpPr>
        <p:spPr>
          <a:xfrm>
            <a:off x="2495775" y="3055813"/>
            <a:ext cx="2121900" cy="93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zh-CN" sz="1500">
                <a:solidFill>
                  <a:schemeClr val="dk1"/>
                </a:solidFill>
              </a:rPr>
              <a:t>Funds Transfer </a:t>
            </a:r>
            <a:endParaRPr b="1"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zh-CN" sz="1500">
                <a:solidFill>
                  <a:schemeClr val="dk1"/>
                </a:solidFill>
              </a:rPr>
              <a:t>Graph Construction</a:t>
            </a:r>
            <a:endParaRPr b="1" sz="1500">
              <a:solidFill>
                <a:schemeClr val="dk1"/>
              </a:solidFill>
            </a:endParaRPr>
          </a:p>
          <a:p>
            <a:pPr indent="0" lvl="0" marL="0" rtl="0" algn="l">
              <a:spcBef>
                <a:spcPts val="0"/>
              </a:spcBef>
              <a:spcAft>
                <a:spcPts val="0"/>
              </a:spcAft>
              <a:buNone/>
            </a:pPr>
            <a:r>
              <a:t/>
            </a:r>
            <a:endParaRPr/>
          </a:p>
        </p:txBody>
      </p:sp>
      <p:pic>
        <p:nvPicPr>
          <p:cNvPr id="209" name="Google Shape;209;p31"/>
          <p:cNvPicPr preferRelativeResize="0"/>
          <p:nvPr/>
        </p:nvPicPr>
        <p:blipFill>
          <a:blip r:embed="rId4">
            <a:alphaModFix/>
          </a:blip>
          <a:stretch>
            <a:fillRect/>
          </a:stretch>
        </p:blipFill>
        <p:spPr>
          <a:xfrm>
            <a:off x="6594400" y="2233097"/>
            <a:ext cx="717358" cy="273900"/>
          </a:xfrm>
          <a:prstGeom prst="rect">
            <a:avLst/>
          </a:prstGeom>
          <a:noFill/>
          <a:ln>
            <a:noFill/>
          </a:ln>
        </p:spPr>
      </p:pic>
      <p:pic>
        <p:nvPicPr>
          <p:cNvPr id="210" name="Google Shape;210;p31"/>
          <p:cNvPicPr preferRelativeResize="0"/>
          <p:nvPr/>
        </p:nvPicPr>
        <p:blipFill>
          <a:blip r:embed="rId6">
            <a:alphaModFix/>
          </a:blip>
          <a:stretch>
            <a:fillRect/>
          </a:stretch>
        </p:blipFill>
        <p:spPr>
          <a:xfrm>
            <a:off x="5145112" y="1866875"/>
            <a:ext cx="1552025" cy="1162725"/>
          </a:xfrm>
          <a:prstGeom prst="rect">
            <a:avLst/>
          </a:prstGeom>
          <a:noFill/>
          <a:ln>
            <a:noFill/>
          </a:ln>
        </p:spPr>
      </p:pic>
      <p:sp>
        <p:nvSpPr>
          <p:cNvPr id="211" name="Google Shape;211;p31"/>
          <p:cNvSpPr txBox="1"/>
          <p:nvPr/>
        </p:nvSpPr>
        <p:spPr>
          <a:xfrm>
            <a:off x="132500" y="3055825"/>
            <a:ext cx="2121900" cy="93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zh-CN" sz="1500">
                <a:solidFill>
                  <a:schemeClr val="dk1"/>
                </a:solidFill>
              </a:rPr>
              <a:t>Smart Contract Function</a:t>
            </a:r>
            <a:endParaRPr b="1" sz="1500">
              <a:solidFill>
                <a:schemeClr val="dk1"/>
              </a:solidFill>
            </a:endParaRPr>
          </a:p>
          <a:p>
            <a:pPr indent="0" lvl="0" marL="0" rtl="0" algn="l">
              <a:spcBef>
                <a:spcPts val="0"/>
              </a:spcBef>
              <a:spcAft>
                <a:spcPts val="0"/>
              </a:spcAft>
              <a:buNone/>
            </a:pPr>
            <a:r>
              <a:t/>
            </a:r>
            <a:endParaRPr/>
          </a:p>
        </p:txBody>
      </p:sp>
      <p:sp>
        <p:nvSpPr>
          <p:cNvPr id="212" name="Google Shape;212;p31"/>
          <p:cNvSpPr txBox="1"/>
          <p:nvPr/>
        </p:nvSpPr>
        <p:spPr>
          <a:xfrm>
            <a:off x="4933800" y="3055822"/>
            <a:ext cx="2121900" cy="93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zh-CN" sz="1500">
                <a:solidFill>
                  <a:schemeClr val="dk1"/>
                </a:solidFill>
              </a:rPr>
              <a:t>Select insertion of </a:t>
            </a:r>
            <a:endParaRPr b="1"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zh-CN" sz="1500">
                <a:solidFill>
                  <a:schemeClr val="dk1"/>
                </a:solidFill>
              </a:rPr>
              <a:t>Conditions</a:t>
            </a:r>
            <a:endParaRPr b="1" sz="1500">
              <a:solidFill>
                <a:schemeClr val="dk1"/>
              </a:solidFill>
            </a:endParaRPr>
          </a:p>
          <a:p>
            <a:pPr indent="0" lvl="0" marL="0" rtl="0" algn="l">
              <a:spcBef>
                <a:spcPts val="0"/>
              </a:spcBef>
              <a:spcAft>
                <a:spcPts val="0"/>
              </a:spcAft>
              <a:buNone/>
            </a:pPr>
            <a:r>
              <a:t/>
            </a:r>
            <a:endParaRPr/>
          </a:p>
        </p:txBody>
      </p:sp>
      <p:pic>
        <p:nvPicPr>
          <p:cNvPr id="213" name="Google Shape;213;p31"/>
          <p:cNvPicPr preferRelativeResize="0"/>
          <p:nvPr/>
        </p:nvPicPr>
        <p:blipFill>
          <a:blip r:embed="rId7">
            <a:alphaModFix/>
          </a:blip>
          <a:stretch>
            <a:fillRect/>
          </a:stretch>
        </p:blipFill>
        <p:spPr>
          <a:xfrm>
            <a:off x="7311750" y="1866875"/>
            <a:ext cx="1776726" cy="1215175"/>
          </a:xfrm>
          <a:prstGeom prst="rect">
            <a:avLst/>
          </a:prstGeom>
          <a:noFill/>
          <a:ln>
            <a:noFill/>
          </a:ln>
        </p:spPr>
      </p:pic>
      <p:sp>
        <p:nvSpPr>
          <p:cNvPr id="214" name="Google Shape;214;p31"/>
          <p:cNvSpPr txBox="1"/>
          <p:nvPr/>
        </p:nvSpPr>
        <p:spPr>
          <a:xfrm>
            <a:off x="7224575" y="3055825"/>
            <a:ext cx="1551900" cy="119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zh-CN" sz="1500">
                <a:solidFill>
                  <a:schemeClr val="dk1"/>
                </a:solidFill>
              </a:rPr>
              <a:t>Description</a:t>
            </a:r>
            <a:endParaRPr b="1"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zh-CN" sz="1500">
                <a:solidFill>
                  <a:schemeClr val="dk1"/>
                </a:solidFill>
              </a:rPr>
              <a:t>Generation</a:t>
            </a:r>
            <a:endParaRPr b="1"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500">
              <a:solidFill>
                <a:schemeClr val="dk1"/>
              </a:solidFill>
            </a:endParaRPr>
          </a:p>
          <a:p>
            <a:pPr indent="0" lvl="0" marL="0" rtl="0" algn="l">
              <a:spcBef>
                <a:spcPts val="0"/>
              </a:spcBef>
              <a:spcAft>
                <a:spcPts val="0"/>
              </a:spcAft>
              <a:buNone/>
            </a:pPr>
            <a:r>
              <a:t/>
            </a:r>
            <a:endParaRPr/>
          </a:p>
        </p:txBody>
      </p:sp>
      <p:pic>
        <p:nvPicPr>
          <p:cNvPr id="215" name="Google Shape;215;p31"/>
          <p:cNvPicPr preferRelativeResize="0"/>
          <p:nvPr/>
        </p:nvPicPr>
        <p:blipFill>
          <a:blip r:embed="rId8">
            <a:alphaModFix/>
          </a:blip>
          <a:stretch>
            <a:fillRect/>
          </a:stretch>
        </p:blipFill>
        <p:spPr>
          <a:xfrm>
            <a:off x="307000" y="1749324"/>
            <a:ext cx="1174301" cy="1306498"/>
          </a:xfrm>
          <a:prstGeom prst="rect">
            <a:avLst/>
          </a:prstGeom>
          <a:noFill/>
          <a:ln>
            <a:noFill/>
          </a:ln>
        </p:spPr>
      </p:pic>
      <p:sp>
        <p:nvSpPr>
          <p:cNvPr id="216" name="Google Shape;216;p31"/>
          <p:cNvSpPr txBox="1"/>
          <p:nvPr/>
        </p:nvSpPr>
        <p:spPr>
          <a:xfrm>
            <a:off x="1768850" y="1749325"/>
            <a:ext cx="11742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a:t>static analysis</a:t>
            </a:r>
            <a:endParaRPr b="1"/>
          </a:p>
        </p:txBody>
      </p:sp>
      <p:sp>
        <p:nvSpPr>
          <p:cNvPr id="217" name="Google Shape;217;p31"/>
          <p:cNvSpPr txBox="1"/>
          <p:nvPr/>
        </p:nvSpPr>
        <p:spPr>
          <a:xfrm>
            <a:off x="4338350" y="1749325"/>
            <a:ext cx="11742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a:t>machine</a:t>
            </a:r>
            <a:r>
              <a:rPr b="1" lang="zh-CN"/>
              <a:t> learning</a:t>
            </a:r>
            <a:endParaRPr b="1"/>
          </a:p>
        </p:txBody>
      </p:sp>
      <p:sp>
        <p:nvSpPr>
          <p:cNvPr id="218" name="Google Shape;218;p31"/>
          <p:cNvSpPr txBox="1"/>
          <p:nvPr/>
        </p:nvSpPr>
        <p:spPr>
          <a:xfrm>
            <a:off x="6365975" y="1650825"/>
            <a:ext cx="11742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a:t>security</a:t>
            </a:r>
            <a:endParaRPr b="1"/>
          </a:p>
          <a:p>
            <a:pPr indent="0" lvl="0" marL="0" rtl="0" algn="l">
              <a:spcBef>
                <a:spcPts val="0"/>
              </a:spcBef>
              <a:spcAft>
                <a:spcPts val="0"/>
              </a:spcAft>
              <a:buNone/>
            </a:pPr>
            <a:r>
              <a:rPr b="1" lang="zh-CN"/>
              <a:t>semantics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nvSpPr>
        <p:spPr>
          <a:xfrm>
            <a:off x="185518" y="602255"/>
            <a:ext cx="8511600" cy="50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0"/>
              <a:buFont typeface="Arial"/>
              <a:buNone/>
            </a:pPr>
            <a:r>
              <a:rPr b="1" lang="zh-CN" sz="2800">
                <a:solidFill>
                  <a:srgbClr val="242021"/>
                </a:solidFill>
                <a:latin typeface="Times New Roman"/>
                <a:ea typeface="Times New Roman"/>
                <a:cs typeface="Times New Roman"/>
                <a:sym typeface="Times New Roman"/>
              </a:rPr>
              <a:t>Funds Transfer Graph</a:t>
            </a:r>
            <a:endParaRPr b="1" i="0" sz="2800" u="none" cap="none" strike="noStrike">
              <a:solidFill>
                <a:schemeClr val="dk1"/>
              </a:solidFill>
              <a:latin typeface="Times New Roman"/>
              <a:ea typeface="Times New Roman"/>
              <a:cs typeface="Times New Roman"/>
              <a:sym typeface="Times New Roman"/>
            </a:endParaRPr>
          </a:p>
        </p:txBody>
      </p:sp>
      <p:pic>
        <p:nvPicPr>
          <p:cNvPr id="225" name="Google Shape;225;p32"/>
          <p:cNvPicPr preferRelativeResize="0"/>
          <p:nvPr/>
        </p:nvPicPr>
        <p:blipFill rotWithShape="1">
          <a:blip r:embed="rId3">
            <a:alphaModFix/>
          </a:blip>
          <a:srcRect b="0" l="0" r="0" t="0"/>
          <a:stretch/>
        </p:blipFill>
        <p:spPr>
          <a:xfrm>
            <a:off x="7452750" y="-20381"/>
            <a:ext cx="1268437" cy="874575"/>
          </a:xfrm>
          <a:prstGeom prst="rect">
            <a:avLst/>
          </a:prstGeom>
          <a:noFill/>
          <a:ln>
            <a:noFill/>
          </a:ln>
        </p:spPr>
      </p:pic>
      <p:sp>
        <p:nvSpPr>
          <p:cNvPr id="226" name="Google Shape;226;p32"/>
          <p:cNvSpPr/>
          <p:nvPr/>
        </p:nvSpPr>
        <p:spPr>
          <a:xfrm>
            <a:off x="4041813" y="715613"/>
            <a:ext cx="1718700" cy="273900"/>
          </a:xfrm>
          <a:prstGeom prst="roundRect">
            <a:avLst>
              <a:gd fmla="val 16667" name="adj"/>
            </a:avLst>
          </a:prstGeom>
          <a:solidFill>
            <a:srgbClr val="E06666"/>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600">
                <a:latin typeface="Impact"/>
                <a:ea typeface="Impact"/>
                <a:cs typeface="Impact"/>
                <a:sym typeface="Impact"/>
              </a:rPr>
              <a:t>Security-Centric</a:t>
            </a:r>
            <a:endParaRPr sz="1600">
              <a:latin typeface="Impact"/>
              <a:ea typeface="Impact"/>
              <a:cs typeface="Impact"/>
              <a:sym typeface="Impact"/>
            </a:endParaRPr>
          </a:p>
        </p:txBody>
      </p:sp>
      <p:sp>
        <p:nvSpPr>
          <p:cNvPr id="227" name="Google Shape;227;p32"/>
          <p:cNvSpPr/>
          <p:nvPr/>
        </p:nvSpPr>
        <p:spPr>
          <a:xfrm>
            <a:off x="5875700" y="715624"/>
            <a:ext cx="1718700" cy="273900"/>
          </a:xfrm>
          <a:prstGeom prst="roundRect">
            <a:avLst>
              <a:gd fmla="val 16667" name="adj"/>
            </a:avLst>
          </a:prstGeom>
          <a:solidFill>
            <a:srgbClr val="A4C2F4"/>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600">
                <a:latin typeface="Impact"/>
                <a:ea typeface="Impact"/>
                <a:cs typeface="Impact"/>
                <a:sym typeface="Impact"/>
              </a:rPr>
              <a:t>Context</a:t>
            </a:r>
            <a:endParaRPr sz="1600">
              <a:latin typeface="Impact"/>
              <a:ea typeface="Impact"/>
              <a:cs typeface="Impact"/>
              <a:sym typeface="Impact"/>
            </a:endParaRPr>
          </a:p>
        </p:txBody>
      </p:sp>
      <p:grpSp>
        <p:nvGrpSpPr>
          <p:cNvPr id="228" name="Google Shape;228;p32"/>
          <p:cNvGrpSpPr/>
          <p:nvPr/>
        </p:nvGrpSpPr>
        <p:grpSpPr>
          <a:xfrm>
            <a:off x="5055991" y="1203995"/>
            <a:ext cx="3097170" cy="457219"/>
            <a:chOff x="2012970" y="4591825"/>
            <a:chExt cx="5884800" cy="812834"/>
          </a:xfrm>
        </p:grpSpPr>
        <p:sp>
          <p:nvSpPr>
            <p:cNvPr id="229" name="Google Shape;229;p32"/>
            <p:cNvSpPr/>
            <p:nvPr/>
          </p:nvSpPr>
          <p:spPr>
            <a:xfrm>
              <a:off x="2012970" y="4591825"/>
              <a:ext cx="5884800" cy="523200"/>
            </a:xfrm>
            <a:prstGeom prst="ellipse">
              <a:avLst/>
            </a:prstGeom>
            <a:noFill/>
            <a:ln cap="flat" cmpd="sng" w="25400">
              <a:solidFill>
                <a:srgbClr val="0070C0"/>
              </a:solidFill>
              <a:prstDash val="solid"/>
              <a:miter lim="800000"/>
              <a:headEnd len="sm" w="sm" type="none"/>
              <a:tailEnd len="sm" w="sm" type="none"/>
            </a:ln>
          </p:spPr>
          <p:txBody>
            <a:bodyPr anchorCtr="0" anchor="ctr" bIns="24600" lIns="49225" spcFirstLastPara="1" rIns="49225" wrap="square" tIns="24600">
              <a:noAutofit/>
            </a:bodyPr>
            <a:lstStyle/>
            <a:p>
              <a:pPr indent="0" lvl="0" marL="0" marR="0" rtl="0" algn="ctr">
                <a:spcBef>
                  <a:spcPts val="0"/>
                </a:spcBef>
                <a:spcAft>
                  <a:spcPts val="0"/>
                </a:spcAft>
                <a:buNone/>
              </a:pPr>
              <a:r>
                <a:t/>
              </a:r>
              <a:endParaRPr sz="1000">
                <a:solidFill>
                  <a:srgbClr val="7030A0"/>
                </a:solidFill>
                <a:latin typeface="Calibri"/>
                <a:ea typeface="Calibri"/>
                <a:cs typeface="Calibri"/>
                <a:sym typeface="Calibri"/>
              </a:endParaRPr>
            </a:p>
          </p:txBody>
        </p:sp>
        <p:sp>
          <p:nvSpPr>
            <p:cNvPr id="230" name="Google Shape;230;p32"/>
            <p:cNvSpPr/>
            <p:nvPr/>
          </p:nvSpPr>
          <p:spPr>
            <a:xfrm>
              <a:off x="2624378" y="4635459"/>
              <a:ext cx="4812600" cy="769200"/>
            </a:xfrm>
            <a:prstGeom prst="rect">
              <a:avLst/>
            </a:prstGeom>
            <a:noFill/>
            <a:ln>
              <a:noFill/>
            </a:ln>
          </p:spPr>
          <p:txBody>
            <a:bodyPr anchorCtr="0" anchor="t" bIns="24600" lIns="49225" spcFirstLastPara="1" rIns="49225" wrap="square" tIns="24600">
              <a:noAutofit/>
            </a:bodyPr>
            <a:lstStyle/>
            <a:p>
              <a:pPr indent="0" lvl="0" marL="0" marR="0" rtl="0" algn="l">
                <a:spcBef>
                  <a:spcPts val="0"/>
                </a:spcBef>
                <a:spcAft>
                  <a:spcPts val="0"/>
                </a:spcAft>
                <a:buNone/>
              </a:pPr>
              <a:r>
                <a:rPr b="1" lang="zh-CN" sz="1300">
                  <a:solidFill>
                    <a:srgbClr val="0070C0"/>
                  </a:solidFill>
                  <a:latin typeface="Arial"/>
                  <a:ea typeface="Arial"/>
                  <a:cs typeface="Arial"/>
                  <a:sym typeface="Arial"/>
                </a:rPr>
                <a:t>%243 = DUP6(%4D)</a:t>
              </a:r>
              <a:endParaRPr b="1" sz="1300">
                <a:solidFill>
                  <a:srgbClr val="0070C0"/>
                </a:solidFill>
                <a:latin typeface="Arial"/>
                <a:ea typeface="Arial"/>
                <a:cs typeface="Arial"/>
                <a:sym typeface="Arial"/>
              </a:endParaRPr>
            </a:p>
            <a:p>
              <a:pPr indent="0" lvl="0" marL="0" marR="0" rtl="0" algn="l">
                <a:spcBef>
                  <a:spcPts val="0"/>
                </a:spcBef>
                <a:spcAft>
                  <a:spcPts val="0"/>
                </a:spcAft>
                <a:buNone/>
              </a:pPr>
              <a:r>
                <a:rPr b="1" lang="zh-CN" sz="1300">
                  <a:solidFill>
                    <a:srgbClr val="0070C0"/>
                  </a:solidFill>
                  <a:latin typeface="Arial"/>
                  <a:ea typeface="Arial"/>
                  <a:cs typeface="Arial"/>
                  <a:sym typeface="Arial"/>
                </a:rPr>
                <a:t> </a:t>
              </a:r>
              <a:r>
                <a:rPr b="1" lang="zh-CN" sz="1300">
                  <a:solidFill>
                    <a:srgbClr val="0070C0"/>
                  </a:solidFill>
                  <a:latin typeface="Courier"/>
                  <a:ea typeface="Courier"/>
                  <a:cs typeface="Courier"/>
                  <a:sym typeface="Courier"/>
                </a:rPr>
                <a:t>/*first amount*/</a:t>
              </a:r>
              <a:endParaRPr b="1" sz="1300">
                <a:solidFill>
                  <a:srgbClr val="0070C0"/>
                </a:solidFill>
                <a:latin typeface="Courier"/>
                <a:ea typeface="Courier"/>
                <a:cs typeface="Courier"/>
                <a:sym typeface="Courier"/>
              </a:endParaRPr>
            </a:p>
          </p:txBody>
        </p:sp>
      </p:grpSp>
      <p:cxnSp>
        <p:nvCxnSpPr>
          <p:cNvPr id="231" name="Google Shape;231;p32"/>
          <p:cNvCxnSpPr/>
          <p:nvPr/>
        </p:nvCxnSpPr>
        <p:spPr>
          <a:xfrm>
            <a:off x="7149300" y="1497175"/>
            <a:ext cx="644700" cy="616200"/>
          </a:xfrm>
          <a:prstGeom prst="straightConnector1">
            <a:avLst/>
          </a:prstGeom>
          <a:noFill/>
          <a:ln cap="flat" cmpd="sng" w="25400">
            <a:solidFill>
              <a:srgbClr val="000000"/>
            </a:solidFill>
            <a:prstDash val="dash"/>
            <a:miter lim="800000"/>
            <a:headEnd len="sm" w="sm" type="none"/>
            <a:tailEnd len="lg" w="lg" type="triangle"/>
          </a:ln>
        </p:spPr>
      </p:cxnSp>
      <p:cxnSp>
        <p:nvCxnSpPr>
          <p:cNvPr id="232" name="Google Shape;232;p32"/>
          <p:cNvCxnSpPr>
            <a:stCxn id="230" idx="1"/>
          </p:cNvCxnSpPr>
          <p:nvPr/>
        </p:nvCxnSpPr>
        <p:spPr>
          <a:xfrm flipH="1">
            <a:off x="5299775" y="1444877"/>
            <a:ext cx="78000" cy="1655700"/>
          </a:xfrm>
          <a:prstGeom prst="straightConnector1">
            <a:avLst/>
          </a:prstGeom>
          <a:noFill/>
          <a:ln cap="flat" cmpd="sng" w="25400">
            <a:solidFill>
              <a:srgbClr val="000000"/>
            </a:solidFill>
            <a:prstDash val="dash"/>
            <a:miter lim="800000"/>
            <a:headEnd len="sm" w="sm" type="none"/>
            <a:tailEnd len="lg" w="lg" type="triangle"/>
          </a:ln>
        </p:spPr>
      </p:cxnSp>
      <p:cxnSp>
        <p:nvCxnSpPr>
          <p:cNvPr id="233" name="Google Shape;233;p32"/>
          <p:cNvCxnSpPr/>
          <p:nvPr/>
        </p:nvCxnSpPr>
        <p:spPr>
          <a:xfrm rot="5400000">
            <a:off x="6236125" y="2594463"/>
            <a:ext cx="615900" cy="322500"/>
          </a:xfrm>
          <a:prstGeom prst="curvedConnector3">
            <a:avLst>
              <a:gd fmla="val 50000" name="adj1"/>
            </a:avLst>
          </a:prstGeom>
          <a:noFill/>
          <a:ln cap="flat" cmpd="sng" w="25400">
            <a:solidFill>
              <a:srgbClr val="3A897F"/>
            </a:solidFill>
            <a:prstDash val="solid"/>
            <a:miter lim="800000"/>
            <a:headEnd len="sm" w="sm" type="none"/>
            <a:tailEnd len="lg" w="lg" type="triangle"/>
          </a:ln>
        </p:spPr>
      </p:cxnSp>
      <p:sp>
        <p:nvSpPr>
          <p:cNvPr id="234" name="Google Shape;234;p32"/>
          <p:cNvSpPr/>
          <p:nvPr/>
        </p:nvSpPr>
        <p:spPr>
          <a:xfrm>
            <a:off x="5471175" y="2136238"/>
            <a:ext cx="3538800" cy="367800"/>
          </a:xfrm>
          <a:prstGeom prst="rect">
            <a:avLst/>
          </a:prstGeom>
          <a:solidFill>
            <a:schemeClr val="lt1"/>
          </a:solidFill>
          <a:ln cap="flat" cmpd="sng" w="9525">
            <a:solidFill>
              <a:srgbClr val="3A89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b="1" lang="zh-CN" sz="1300">
                <a:solidFill>
                  <a:srgbClr val="3A897F"/>
                </a:solidFill>
              </a:rPr>
              <a:t> %275 = CALL(%274, %23F, %26A, %265, %268, %265, %263) </a:t>
            </a:r>
            <a:r>
              <a:rPr b="1" lang="zh-CN" sz="1300">
                <a:solidFill>
                  <a:srgbClr val="3A897F"/>
                </a:solidFill>
                <a:latin typeface="Courier"/>
                <a:ea typeface="Courier"/>
                <a:cs typeface="Courier"/>
                <a:sym typeface="Courier"/>
              </a:rPr>
              <a:t>/*transferFrom#1*/</a:t>
            </a:r>
            <a:endParaRPr>
              <a:solidFill>
                <a:srgbClr val="3A897F"/>
              </a:solidFill>
            </a:endParaRPr>
          </a:p>
        </p:txBody>
      </p:sp>
      <p:sp>
        <p:nvSpPr>
          <p:cNvPr id="235" name="Google Shape;235;p32"/>
          <p:cNvSpPr/>
          <p:nvPr/>
        </p:nvSpPr>
        <p:spPr>
          <a:xfrm>
            <a:off x="5306800" y="3092475"/>
            <a:ext cx="3538800" cy="540300"/>
          </a:xfrm>
          <a:prstGeom prst="rect">
            <a:avLst/>
          </a:prstGeom>
          <a:solidFill>
            <a:schemeClr val="lt1"/>
          </a:solidFill>
          <a:ln cap="flat" cmpd="sng" w="9525">
            <a:solidFill>
              <a:srgbClr val="3A89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b="1" lang="zh-CN" sz="1300">
                <a:solidFill>
                  <a:srgbClr val="3A897F"/>
                </a:solidFill>
              </a:rPr>
              <a:t>%398 = CALL(%397, %35B, %38D, %388, %38B, %388, %386) </a:t>
            </a:r>
            <a:r>
              <a:rPr b="1" lang="zh-CN" sz="1300">
                <a:solidFill>
                  <a:srgbClr val="3A897F"/>
                </a:solidFill>
                <a:latin typeface="Courier"/>
                <a:ea typeface="Courier"/>
                <a:cs typeface="Courier"/>
                <a:sym typeface="Courier"/>
              </a:rPr>
              <a:t>/*transferFrom#2*/</a:t>
            </a:r>
            <a:endParaRPr>
              <a:solidFill>
                <a:srgbClr val="3A897F"/>
              </a:solidFill>
            </a:endParaRPr>
          </a:p>
        </p:txBody>
      </p:sp>
      <p:sp>
        <p:nvSpPr>
          <p:cNvPr id="236" name="Google Shape;236;p32"/>
          <p:cNvSpPr/>
          <p:nvPr/>
        </p:nvSpPr>
        <p:spPr>
          <a:xfrm>
            <a:off x="5056000" y="4347425"/>
            <a:ext cx="4040400" cy="616200"/>
          </a:xfrm>
          <a:prstGeom prst="rect">
            <a:avLst/>
          </a:prstGeom>
          <a:solidFill>
            <a:schemeClr val="lt1"/>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b="1" lang="zh-CN" sz="1300">
                <a:solidFill>
                  <a:srgbClr val="C00000"/>
                </a:solidFill>
              </a:rPr>
              <a:t>%3CF = CALL(%3CE, %39A, %3C4, %3BF, %3C2, %3BF, %3BD) </a:t>
            </a:r>
            <a:r>
              <a:rPr b="1" lang="zh-CN" sz="1300">
                <a:solidFill>
                  <a:srgbClr val="C00000"/>
                </a:solidFill>
                <a:latin typeface="Courier"/>
                <a:ea typeface="Courier"/>
                <a:cs typeface="Courier"/>
                <a:sym typeface="Courier"/>
              </a:rPr>
              <a:t>/*transferFrom#3*/</a:t>
            </a:r>
            <a:endParaRPr b="1" sz="1300">
              <a:solidFill>
                <a:srgbClr val="C00000"/>
              </a:solidFill>
              <a:latin typeface="Courier"/>
              <a:ea typeface="Courier"/>
              <a:cs typeface="Courier"/>
              <a:sym typeface="Courier"/>
            </a:endParaRPr>
          </a:p>
          <a:p>
            <a:pPr indent="0" lvl="0" marL="0" rtl="0" algn="l">
              <a:spcBef>
                <a:spcPts val="0"/>
              </a:spcBef>
              <a:spcAft>
                <a:spcPts val="0"/>
              </a:spcAft>
              <a:buNone/>
            </a:pPr>
            <a:r>
              <a:t/>
            </a:r>
            <a:endParaRPr/>
          </a:p>
        </p:txBody>
      </p:sp>
      <p:cxnSp>
        <p:nvCxnSpPr>
          <p:cNvPr id="237" name="Google Shape;237;p32"/>
          <p:cNvCxnSpPr/>
          <p:nvPr/>
        </p:nvCxnSpPr>
        <p:spPr>
          <a:xfrm flipH="1" rot="-5400000">
            <a:off x="7882050" y="3820250"/>
            <a:ext cx="711600" cy="372600"/>
          </a:xfrm>
          <a:prstGeom prst="curvedConnector3">
            <a:avLst>
              <a:gd fmla="val 50000" name="adj1"/>
            </a:avLst>
          </a:prstGeom>
          <a:noFill/>
          <a:ln cap="flat" cmpd="sng" w="25400">
            <a:solidFill>
              <a:srgbClr val="C00000"/>
            </a:solidFill>
            <a:prstDash val="solid"/>
            <a:miter lim="800000"/>
            <a:headEnd len="sm" w="sm" type="none"/>
            <a:tailEnd len="lg" w="lg" type="triangle"/>
          </a:ln>
        </p:spPr>
      </p:cxnSp>
      <p:sp>
        <p:nvSpPr>
          <p:cNvPr id="238" name="Google Shape;238;p32"/>
          <p:cNvSpPr/>
          <p:nvPr/>
        </p:nvSpPr>
        <p:spPr>
          <a:xfrm>
            <a:off x="4041816" y="3842945"/>
            <a:ext cx="3097200" cy="294300"/>
          </a:xfrm>
          <a:prstGeom prst="ellipse">
            <a:avLst/>
          </a:prstGeom>
          <a:noFill/>
          <a:ln cap="flat" cmpd="sng" w="25400">
            <a:solidFill>
              <a:schemeClr val="accent4"/>
            </a:solidFill>
            <a:prstDash val="solid"/>
            <a:miter lim="800000"/>
            <a:headEnd len="sm" w="sm" type="none"/>
            <a:tailEnd len="sm" w="sm" type="none"/>
          </a:ln>
        </p:spPr>
        <p:txBody>
          <a:bodyPr anchorCtr="0" anchor="ctr" bIns="24600" lIns="49225" spcFirstLastPara="1" rIns="49225" wrap="square" tIns="24600">
            <a:noAutofit/>
          </a:bodyPr>
          <a:lstStyle/>
          <a:p>
            <a:pPr indent="0" lvl="0" marL="0" marR="0" rtl="0" algn="ctr">
              <a:spcBef>
                <a:spcPts val="0"/>
              </a:spcBef>
              <a:spcAft>
                <a:spcPts val="0"/>
              </a:spcAft>
              <a:buNone/>
            </a:pPr>
            <a:r>
              <a:rPr b="1" lang="zh-CN" sz="1300">
                <a:solidFill>
                  <a:srgbClr val="FF9900"/>
                </a:solidFill>
              </a:rPr>
              <a:t>%3B0 = SLOAD(%3A3)</a:t>
            </a:r>
            <a:endParaRPr b="1" sz="1300">
              <a:solidFill>
                <a:srgbClr val="FF9900"/>
              </a:solidFill>
            </a:endParaRPr>
          </a:p>
        </p:txBody>
      </p:sp>
      <p:cxnSp>
        <p:nvCxnSpPr>
          <p:cNvPr id="239" name="Google Shape;239;p32"/>
          <p:cNvCxnSpPr>
            <a:endCxn id="236" idx="1"/>
          </p:cNvCxnSpPr>
          <p:nvPr/>
        </p:nvCxnSpPr>
        <p:spPr>
          <a:xfrm>
            <a:off x="4771000" y="4137125"/>
            <a:ext cx="285000" cy="518400"/>
          </a:xfrm>
          <a:prstGeom prst="straightConnector1">
            <a:avLst/>
          </a:prstGeom>
          <a:noFill/>
          <a:ln cap="flat" cmpd="sng" w="25400">
            <a:solidFill>
              <a:srgbClr val="C00000"/>
            </a:solidFill>
            <a:prstDash val="dash"/>
            <a:miter lim="800000"/>
            <a:headEnd len="sm" w="sm" type="none"/>
            <a:tailEnd len="lg" w="lg" type="triangle"/>
          </a:ln>
        </p:spPr>
      </p:cxnSp>
      <p:pic>
        <p:nvPicPr>
          <p:cNvPr id="240" name="Google Shape;240;p32"/>
          <p:cNvPicPr preferRelativeResize="0"/>
          <p:nvPr/>
        </p:nvPicPr>
        <p:blipFill>
          <a:blip r:embed="rId4">
            <a:alphaModFix/>
          </a:blip>
          <a:stretch>
            <a:fillRect/>
          </a:stretch>
        </p:blipFill>
        <p:spPr>
          <a:xfrm>
            <a:off x="42063" y="1895850"/>
            <a:ext cx="1411888" cy="1655699"/>
          </a:xfrm>
          <a:prstGeom prst="rect">
            <a:avLst/>
          </a:prstGeom>
          <a:noFill/>
          <a:ln>
            <a:noFill/>
          </a:ln>
        </p:spPr>
      </p:pic>
      <p:pic>
        <p:nvPicPr>
          <p:cNvPr id="241" name="Google Shape;241;p32"/>
          <p:cNvPicPr preferRelativeResize="0"/>
          <p:nvPr/>
        </p:nvPicPr>
        <p:blipFill>
          <a:blip r:embed="rId5">
            <a:alphaModFix/>
          </a:blip>
          <a:stretch>
            <a:fillRect/>
          </a:stretch>
        </p:blipFill>
        <p:spPr>
          <a:xfrm>
            <a:off x="2316575" y="3036325"/>
            <a:ext cx="1509301" cy="1801051"/>
          </a:xfrm>
          <a:prstGeom prst="rect">
            <a:avLst/>
          </a:prstGeom>
          <a:noFill/>
          <a:ln>
            <a:noFill/>
          </a:ln>
        </p:spPr>
      </p:pic>
      <p:pic>
        <p:nvPicPr>
          <p:cNvPr id="242" name="Google Shape;242;p32"/>
          <p:cNvPicPr preferRelativeResize="0"/>
          <p:nvPr/>
        </p:nvPicPr>
        <p:blipFill>
          <a:blip r:embed="rId6">
            <a:alphaModFix/>
          </a:blip>
          <a:stretch>
            <a:fillRect/>
          </a:stretch>
        </p:blipFill>
        <p:spPr>
          <a:xfrm>
            <a:off x="2316575" y="1350475"/>
            <a:ext cx="1375775" cy="790350"/>
          </a:xfrm>
          <a:prstGeom prst="rect">
            <a:avLst/>
          </a:prstGeom>
          <a:noFill/>
          <a:ln>
            <a:noFill/>
          </a:ln>
        </p:spPr>
      </p:pic>
      <p:pic>
        <p:nvPicPr>
          <p:cNvPr id="243" name="Google Shape;243;p32"/>
          <p:cNvPicPr preferRelativeResize="0"/>
          <p:nvPr/>
        </p:nvPicPr>
        <p:blipFill>
          <a:blip r:embed="rId7">
            <a:alphaModFix/>
          </a:blip>
          <a:stretch>
            <a:fillRect/>
          </a:stretch>
        </p:blipFill>
        <p:spPr>
          <a:xfrm>
            <a:off x="3521600" y="1517037"/>
            <a:ext cx="1050399" cy="457225"/>
          </a:xfrm>
          <a:prstGeom prst="rect">
            <a:avLst/>
          </a:prstGeom>
          <a:noFill/>
          <a:ln>
            <a:noFill/>
          </a:ln>
        </p:spPr>
      </p:pic>
      <p:pic>
        <p:nvPicPr>
          <p:cNvPr id="244" name="Google Shape;244;p32"/>
          <p:cNvPicPr preferRelativeResize="0"/>
          <p:nvPr/>
        </p:nvPicPr>
        <p:blipFill>
          <a:blip r:embed="rId6">
            <a:alphaModFix/>
          </a:blip>
          <a:stretch>
            <a:fillRect/>
          </a:stretch>
        </p:blipFill>
        <p:spPr>
          <a:xfrm>
            <a:off x="2316575" y="2245988"/>
            <a:ext cx="1375775" cy="790350"/>
          </a:xfrm>
          <a:prstGeom prst="rect">
            <a:avLst/>
          </a:prstGeom>
          <a:noFill/>
          <a:ln>
            <a:noFill/>
          </a:ln>
        </p:spPr>
      </p:pic>
      <p:pic>
        <p:nvPicPr>
          <p:cNvPr id="245" name="Google Shape;245;p32"/>
          <p:cNvPicPr preferRelativeResize="0"/>
          <p:nvPr/>
        </p:nvPicPr>
        <p:blipFill>
          <a:blip r:embed="rId8">
            <a:alphaModFix/>
          </a:blip>
          <a:stretch>
            <a:fillRect/>
          </a:stretch>
        </p:blipFill>
        <p:spPr>
          <a:xfrm>
            <a:off x="3692338" y="2488841"/>
            <a:ext cx="1134624" cy="262382"/>
          </a:xfrm>
          <a:prstGeom prst="rect">
            <a:avLst/>
          </a:prstGeom>
          <a:noFill/>
          <a:ln>
            <a:noFill/>
          </a:ln>
        </p:spPr>
      </p:pic>
      <p:cxnSp>
        <p:nvCxnSpPr>
          <p:cNvPr id="246" name="Google Shape;246;p32"/>
          <p:cNvCxnSpPr>
            <a:endCxn id="242" idx="1"/>
          </p:cNvCxnSpPr>
          <p:nvPr/>
        </p:nvCxnSpPr>
        <p:spPr>
          <a:xfrm flipH="1" rot="10800000">
            <a:off x="1258775" y="1745650"/>
            <a:ext cx="1057800" cy="331500"/>
          </a:xfrm>
          <a:prstGeom prst="straightConnector1">
            <a:avLst/>
          </a:prstGeom>
          <a:noFill/>
          <a:ln cap="flat" cmpd="sng" w="9525">
            <a:solidFill>
              <a:schemeClr val="accent5"/>
            </a:solidFill>
            <a:prstDash val="solid"/>
            <a:round/>
            <a:headEnd len="med" w="med" type="none"/>
            <a:tailEnd len="med" w="med" type="triangle"/>
          </a:ln>
        </p:spPr>
      </p:cxnSp>
      <p:sp>
        <p:nvSpPr>
          <p:cNvPr id="247" name="Google Shape;247;p32"/>
          <p:cNvSpPr txBox="1"/>
          <p:nvPr/>
        </p:nvSpPr>
        <p:spPr>
          <a:xfrm rot="-1014146">
            <a:off x="1075723" y="1473072"/>
            <a:ext cx="1539505" cy="2624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200">
                <a:solidFill>
                  <a:schemeClr val="accent5"/>
                </a:solidFill>
              </a:rPr>
              <a:t>P</a:t>
            </a:r>
            <a:r>
              <a:rPr b="1" lang="zh-CN" sz="1200">
                <a:solidFill>
                  <a:schemeClr val="accent5"/>
                </a:solidFill>
              </a:rPr>
              <a:t>ay to buy(5 eth)</a:t>
            </a:r>
            <a:endParaRPr b="1" sz="1200">
              <a:solidFill>
                <a:schemeClr val="accent5"/>
              </a:solidFill>
            </a:endParaRPr>
          </a:p>
        </p:txBody>
      </p:sp>
      <p:cxnSp>
        <p:nvCxnSpPr>
          <p:cNvPr id="248" name="Google Shape;248;p32"/>
          <p:cNvCxnSpPr>
            <a:stCxn id="240" idx="3"/>
          </p:cNvCxnSpPr>
          <p:nvPr/>
        </p:nvCxnSpPr>
        <p:spPr>
          <a:xfrm flipH="1" rot="10800000">
            <a:off x="1453951" y="2719800"/>
            <a:ext cx="943500" cy="3900"/>
          </a:xfrm>
          <a:prstGeom prst="straightConnector1">
            <a:avLst/>
          </a:prstGeom>
          <a:noFill/>
          <a:ln cap="flat" cmpd="sng" w="9525">
            <a:solidFill>
              <a:schemeClr val="accent5"/>
            </a:solidFill>
            <a:prstDash val="solid"/>
            <a:round/>
            <a:headEnd len="med" w="med" type="none"/>
            <a:tailEnd len="med" w="med" type="triangle"/>
          </a:ln>
        </p:spPr>
      </p:cxnSp>
      <p:sp>
        <p:nvSpPr>
          <p:cNvPr id="249" name="Google Shape;249;p32"/>
          <p:cNvSpPr txBox="1"/>
          <p:nvPr/>
        </p:nvSpPr>
        <p:spPr>
          <a:xfrm rot="-1200">
            <a:off x="1353403" y="2144378"/>
            <a:ext cx="1718700" cy="2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200">
                <a:solidFill>
                  <a:schemeClr val="accent5"/>
                </a:solidFill>
              </a:rPr>
              <a:t>Pay fee(5 * </a:t>
            </a:r>
            <a:endParaRPr b="1" sz="1200">
              <a:solidFill>
                <a:schemeClr val="accent5"/>
              </a:solidFill>
            </a:endParaRPr>
          </a:p>
          <a:p>
            <a:pPr indent="0" lvl="0" marL="0" rtl="0" algn="l">
              <a:spcBef>
                <a:spcPts val="0"/>
              </a:spcBef>
              <a:spcAft>
                <a:spcPts val="0"/>
              </a:spcAft>
              <a:buNone/>
            </a:pPr>
            <a:r>
              <a:rPr b="1" lang="zh-CN" sz="1200">
                <a:solidFill>
                  <a:schemeClr val="accent5"/>
                </a:solidFill>
              </a:rPr>
              <a:t>0.2%= 0.01eth</a:t>
            </a:r>
            <a:r>
              <a:rPr lang="zh-CN" sz="1200">
                <a:solidFill>
                  <a:schemeClr val="accent5"/>
                </a:solidFill>
              </a:rPr>
              <a:t>)</a:t>
            </a:r>
            <a:endParaRPr sz="1200">
              <a:solidFill>
                <a:schemeClr val="accent5"/>
              </a:solidFill>
            </a:endParaRPr>
          </a:p>
        </p:txBody>
      </p:sp>
      <p:cxnSp>
        <p:nvCxnSpPr>
          <p:cNvPr id="250" name="Google Shape;250;p32"/>
          <p:cNvCxnSpPr>
            <a:endCxn id="241" idx="1"/>
          </p:cNvCxnSpPr>
          <p:nvPr/>
        </p:nvCxnSpPr>
        <p:spPr>
          <a:xfrm>
            <a:off x="1241075" y="3176350"/>
            <a:ext cx="1075500" cy="760500"/>
          </a:xfrm>
          <a:prstGeom prst="straightConnector1">
            <a:avLst/>
          </a:prstGeom>
          <a:noFill/>
          <a:ln cap="flat" cmpd="sng" w="9525">
            <a:solidFill>
              <a:srgbClr val="C00000"/>
            </a:solidFill>
            <a:prstDash val="solid"/>
            <a:round/>
            <a:headEnd len="med" w="med" type="none"/>
            <a:tailEnd len="med" w="med" type="triangle"/>
          </a:ln>
        </p:spPr>
      </p:cxnSp>
      <p:sp>
        <p:nvSpPr>
          <p:cNvPr id="251" name="Google Shape;251;p32"/>
          <p:cNvSpPr txBox="1"/>
          <p:nvPr/>
        </p:nvSpPr>
        <p:spPr>
          <a:xfrm>
            <a:off x="1480600" y="2970400"/>
            <a:ext cx="14643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200">
                <a:solidFill>
                  <a:srgbClr val="C00000"/>
                </a:solidFill>
              </a:rPr>
              <a:t>Malicious transfer(10eth)</a:t>
            </a:r>
            <a:endParaRPr b="1" sz="1200">
              <a:solidFill>
                <a:srgbClr val="C00000"/>
              </a:solidFill>
            </a:endParaRPr>
          </a:p>
        </p:txBody>
      </p:sp>
      <p:sp>
        <p:nvSpPr>
          <p:cNvPr id="252" name="Google Shape;252;p32"/>
          <p:cNvSpPr txBox="1"/>
          <p:nvPr/>
        </p:nvSpPr>
        <p:spPr>
          <a:xfrm>
            <a:off x="3781300" y="989525"/>
            <a:ext cx="22644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800"/>
              <a:t>securify(CCS 18), Oyente(CCS 16)</a:t>
            </a:r>
            <a:endParaRPr b="1" sz="800"/>
          </a:p>
        </p:txBody>
      </p:sp>
      <p:sp>
        <p:nvSpPr>
          <p:cNvPr id="253" name="Google Shape;253;p32"/>
          <p:cNvSpPr txBox="1"/>
          <p:nvPr/>
        </p:nvSpPr>
        <p:spPr>
          <a:xfrm>
            <a:off x="7519975" y="1545550"/>
            <a:ext cx="11772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CN" sz="1200">
                <a:solidFill>
                  <a:schemeClr val="accent5"/>
                </a:solidFill>
              </a:rPr>
              <a:t>Pay to buy</a:t>
            </a:r>
            <a:endParaRPr b="1" sz="1200">
              <a:solidFill>
                <a:schemeClr val="accent5"/>
              </a:solidFill>
            </a:endParaRPr>
          </a:p>
          <a:p>
            <a:pPr indent="0" lvl="0" marL="0" rtl="0" algn="l">
              <a:spcBef>
                <a:spcPts val="0"/>
              </a:spcBef>
              <a:spcAft>
                <a:spcPts val="0"/>
              </a:spcAft>
              <a:buNone/>
            </a:pPr>
            <a:r>
              <a:t/>
            </a:r>
            <a:endParaRPr b="1" sz="1200"/>
          </a:p>
        </p:txBody>
      </p:sp>
      <p:sp>
        <p:nvSpPr>
          <p:cNvPr id="254" name="Google Shape;254;p32"/>
          <p:cNvSpPr txBox="1"/>
          <p:nvPr/>
        </p:nvSpPr>
        <p:spPr>
          <a:xfrm>
            <a:off x="4931521" y="1748352"/>
            <a:ext cx="644700" cy="6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CN" sz="1200">
                <a:solidFill>
                  <a:schemeClr val="accent5"/>
                </a:solidFill>
              </a:rPr>
              <a:t>Pay fee</a:t>
            </a:r>
            <a:endParaRPr b="1" sz="1200"/>
          </a:p>
        </p:txBody>
      </p:sp>
      <p:sp>
        <p:nvSpPr>
          <p:cNvPr id="255" name="Google Shape;255;p32"/>
          <p:cNvSpPr txBox="1"/>
          <p:nvPr/>
        </p:nvSpPr>
        <p:spPr>
          <a:xfrm>
            <a:off x="3933188" y="4250550"/>
            <a:ext cx="10155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200">
                <a:solidFill>
                  <a:srgbClr val="C00000"/>
                </a:solidFill>
              </a:rPr>
              <a:t>Malicious</a:t>
            </a:r>
            <a:endParaRPr b="1" sz="1200">
              <a:solidFill>
                <a:srgbClr val="C00000"/>
              </a:solidFill>
            </a:endParaRPr>
          </a:p>
          <a:p>
            <a:pPr indent="0" lvl="0" marL="0" rtl="0" algn="l">
              <a:spcBef>
                <a:spcPts val="0"/>
              </a:spcBef>
              <a:spcAft>
                <a:spcPts val="0"/>
              </a:spcAft>
              <a:buNone/>
            </a:pPr>
            <a:r>
              <a:rPr b="1" lang="zh-CN" sz="1200">
                <a:solidFill>
                  <a:srgbClr val="C00000"/>
                </a:solidFill>
              </a:rPr>
              <a:t>Transfer</a:t>
            </a:r>
            <a:endParaRPr b="1" sz="1200">
              <a:solidFill>
                <a:srgbClr val="C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3"/>
          <p:cNvSpPr txBox="1"/>
          <p:nvPr/>
        </p:nvSpPr>
        <p:spPr>
          <a:xfrm>
            <a:off x="185518" y="602255"/>
            <a:ext cx="8511600" cy="5006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000"/>
              <a:buFont typeface="Calibri"/>
              <a:buNone/>
            </a:pPr>
            <a:r>
              <a:rPr b="1" lang="zh-CN" sz="4000">
                <a:solidFill>
                  <a:schemeClr val="dk1"/>
                </a:solidFill>
                <a:latin typeface="Calibri"/>
                <a:ea typeface="Calibri"/>
                <a:cs typeface="Calibri"/>
                <a:sym typeface="Calibri"/>
              </a:rPr>
              <a:t>Add security sensitive conditions</a:t>
            </a:r>
            <a:endParaRPr b="1"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000"/>
              <a:buFont typeface="Arial"/>
              <a:buNone/>
            </a:pPr>
            <a:r>
              <a:t/>
            </a:r>
            <a:endParaRPr b="1" sz="2800">
              <a:solidFill>
                <a:srgbClr val="242021"/>
              </a:solidFill>
              <a:latin typeface="Times New Roman"/>
              <a:ea typeface="Times New Roman"/>
              <a:cs typeface="Times New Roman"/>
              <a:sym typeface="Times New Roman"/>
            </a:endParaRPr>
          </a:p>
        </p:txBody>
      </p:sp>
      <p:sp>
        <p:nvSpPr>
          <p:cNvPr id="262" name="Google Shape;262;p33"/>
          <p:cNvSpPr txBox="1"/>
          <p:nvPr/>
        </p:nvSpPr>
        <p:spPr>
          <a:xfrm>
            <a:off x="34625" y="1401413"/>
            <a:ext cx="64638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pic>
        <p:nvPicPr>
          <p:cNvPr id="263" name="Google Shape;263;p33"/>
          <p:cNvPicPr preferRelativeResize="0"/>
          <p:nvPr/>
        </p:nvPicPr>
        <p:blipFill rotWithShape="1">
          <a:blip r:embed="rId3">
            <a:alphaModFix/>
          </a:blip>
          <a:srcRect b="0" l="0" r="0" t="0"/>
          <a:stretch/>
        </p:blipFill>
        <p:spPr>
          <a:xfrm>
            <a:off x="7452750" y="-20381"/>
            <a:ext cx="1268437" cy="874575"/>
          </a:xfrm>
          <a:prstGeom prst="rect">
            <a:avLst/>
          </a:prstGeom>
          <a:noFill/>
          <a:ln>
            <a:noFill/>
          </a:ln>
        </p:spPr>
      </p:pic>
      <p:pic>
        <p:nvPicPr>
          <p:cNvPr id="264" name="Google Shape;264;p33"/>
          <p:cNvPicPr preferRelativeResize="0"/>
          <p:nvPr/>
        </p:nvPicPr>
        <p:blipFill>
          <a:blip r:embed="rId4">
            <a:alphaModFix/>
          </a:blip>
          <a:stretch>
            <a:fillRect/>
          </a:stretch>
        </p:blipFill>
        <p:spPr>
          <a:xfrm>
            <a:off x="311725" y="1881563"/>
            <a:ext cx="2843650" cy="2531925"/>
          </a:xfrm>
          <a:prstGeom prst="rect">
            <a:avLst/>
          </a:prstGeom>
          <a:noFill/>
          <a:ln>
            <a:noFill/>
          </a:ln>
        </p:spPr>
      </p:pic>
      <p:pic>
        <p:nvPicPr>
          <p:cNvPr id="265" name="Google Shape;265;p33"/>
          <p:cNvPicPr preferRelativeResize="0"/>
          <p:nvPr/>
        </p:nvPicPr>
        <p:blipFill>
          <a:blip r:embed="rId5">
            <a:alphaModFix/>
          </a:blip>
          <a:stretch>
            <a:fillRect/>
          </a:stretch>
        </p:blipFill>
        <p:spPr>
          <a:xfrm>
            <a:off x="3284350" y="1883837"/>
            <a:ext cx="2796900" cy="2527401"/>
          </a:xfrm>
          <a:prstGeom prst="rect">
            <a:avLst/>
          </a:prstGeom>
          <a:noFill/>
          <a:ln>
            <a:noFill/>
          </a:ln>
        </p:spPr>
      </p:pic>
      <p:pic>
        <p:nvPicPr>
          <p:cNvPr id="266" name="Google Shape;266;p33"/>
          <p:cNvPicPr preferRelativeResize="0"/>
          <p:nvPr/>
        </p:nvPicPr>
        <p:blipFill>
          <a:blip r:embed="rId6">
            <a:alphaModFix/>
          </a:blip>
          <a:stretch>
            <a:fillRect/>
          </a:stretch>
        </p:blipFill>
        <p:spPr>
          <a:xfrm>
            <a:off x="6435875" y="1883837"/>
            <a:ext cx="2665276" cy="2531925"/>
          </a:xfrm>
          <a:prstGeom prst="rect">
            <a:avLst/>
          </a:prstGeom>
          <a:noFill/>
          <a:ln>
            <a:noFill/>
          </a:ln>
        </p:spPr>
      </p:pic>
      <p:sp>
        <p:nvSpPr>
          <p:cNvPr id="267" name="Google Shape;267;p33"/>
          <p:cNvSpPr/>
          <p:nvPr/>
        </p:nvSpPr>
        <p:spPr>
          <a:xfrm>
            <a:off x="5480700" y="1301475"/>
            <a:ext cx="1718700" cy="273900"/>
          </a:xfrm>
          <a:prstGeom prst="roundRect">
            <a:avLst>
              <a:gd fmla="val 16667" name="adj"/>
            </a:avLst>
          </a:prstGeom>
          <a:solidFill>
            <a:srgbClr val="E06666"/>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600">
                <a:latin typeface="Impact"/>
                <a:ea typeface="Impact"/>
                <a:cs typeface="Impact"/>
                <a:sym typeface="Impact"/>
              </a:rPr>
              <a:t>Security-Centric</a:t>
            </a:r>
            <a:endParaRPr sz="1600">
              <a:latin typeface="Impact"/>
              <a:ea typeface="Impact"/>
              <a:cs typeface="Impact"/>
              <a:sym typeface="Impact"/>
            </a:endParaRPr>
          </a:p>
        </p:txBody>
      </p:sp>
      <p:sp>
        <p:nvSpPr>
          <p:cNvPr id="268" name="Google Shape;268;p33"/>
          <p:cNvSpPr/>
          <p:nvPr/>
        </p:nvSpPr>
        <p:spPr>
          <a:xfrm>
            <a:off x="7227600" y="1301475"/>
            <a:ext cx="1718700" cy="273900"/>
          </a:xfrm>
          <a:prstGeom prst="roundRect">
            <a:avLst>
              <a:gd fmla="val 16667" name="adj"/>
            </a:avLst>
          </a:prstGeom>
          <a:solidFill>
            <a:srgbClr val="B4A7D6"/>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600">
                <a:latin typeface="Impact"/>
                <a:ea typeface="Impact"/>
                <a:cs typeface="Impact"/>
                <a:sym typeface="Impact"/>
              </a:rPr>
              <a:t>Readability</a:t>
            </a:r>
            <a:endParaRPr sz="1600">
              <a:latin typeface="Impact"/>
              <a:ea typeface="Impact"/>
              <a:cs typeface="Impact"/>
              <a:sym typeface="Impact"/>
            </a:endParaRPr>
          </a:p>
        </p:txBody>
      </p:sp>
      <p:pic>
        <p:nvPicPr>
          <p:cNvPr id="269" name="Google Shape;269;p33"/>
          <p:cNvPicPr preferRelativeResize="0"/>
          <p:nvPr/>
        </p:nvPicPr>
        <p:blipFill>
          <a:blip r:embed="rId7">
            <a:alphaModFix/>
          </a:blip>
          <a:stretch>
            <a:fillRect/>
          </a:stretch>
        </p:blipFill>
        <p:spPr>
          <a:xfrm>
            <a:off x="1087225" y="4374325"/>
            <a:ext cx="915750" cy="769174"/>
          </a:xfrm>
          <a:prstGeom prst="rect">
            <a:avLst/>
          </a:prstGeom>
          <a:noFill/>
          <a:ln>
            <a:noFill/>
          </a:ln>
        </p:spPr>
      </p:pic>
      <p:pic>
        <p:nvPicPr>
          <p:cNvPr id="270" name="Google Shape;270;p33"/>
          <p:cNvPicPr preferRelativeResize="0"/>
          <p:nvPr/>
        </p:nvPicPr>
        <p:blipFill>
          <a:blip r:embed="rId7">
            <a:alphaModFix/>
          </a:blip>
          <a:stretch>
            <a:fillRect/>
          </a:stretch>
        </p:blipFill>
        <p:spPr>
          <a:xfrm>
            <a:off x="6853438" y="4415750"/>
            <a:ext cx="915750" cy="769174"/>
          </a:xfrm>
          <a:prstGeom prst="rect">
            <a:avLst/>
          </a:prstGeom>
          <a:noFill/>
          <a:ln>
            <a:noFill/>
          </a:ln>
        </p:spPr>
      </p:pic>
      <p:pic>
        <p:nvPicPr>
          <p:cNvPr id="271" name="Google Shape;271;p33"/>
          <p:cNvPicPr preferRelativeResize="0"/>
          <p:nvPr/>
        </p:nvPicPr>
        <p:blipFill>
          <a:blip r:embed="rId8">
            <a:alphaModFix/>
          </a:blip>
          <a:stretch>
            <a:fillRect/>
          </a:stretch>
        </p:blipFill>
        <p:spPr>
          <a:xfrm>
            <a:off x="4161375" y="4464475"/>
            <a:ext cx="1042826" cy="588875"/>
          </a:xfrm>
          <a:prstGeom prst="rect">
            <a:avLst/>
          </a:prstGeom>
          <a:noFill/>
          <a:ln>
            <a:noFill/>
          </a:ln>
        </p:spPr>
      </p:pic>
      <p:sp>
        <p:nvSpPr>
          <p:cNvPr id="272" name="Google Shape;272;p33"/>
          <p:cNvSpPr/>
          <p:nvPr/>
        </p:nvSpPr>
        <p:spPr>
          <a:xfrm>
            <a:off x="3186725" y="2357450"/>
            <a:ext cx="2665200" cy="500700"/>
          </a:xfrm>
          <a:prstGeom prst="roundRect">
            <a:avLst>
              <a:gd fmla="val 16667" name="adj"/>
            </a:avLst>
          </a:prstGeom>
          <a:noFill/>
          <a:ln cap="flat" cmpd="sng" w="3810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73" name="Google Shape;273;p33"/>
          <p:cNvSpPr/>
          <p:nvPr/>
        </p:nvSpPr>
        <p:spPr>
          <a:xfrm>
            <a:off x="6498425" y="2318175"/>
            <a:ext cx="1221000" cy="5541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74" name="Google Shape;274;p33"/>
          <p:cNvSpPr txBox="1"/>
          <p:nvPr/>
        </p:nvSpPr>
        <p:spPr>
          <a:xfrm>
            <a:off x="120775" y="1245600"/>
            <a:ext cx="4088400" cy="554100"/>
          </a:xfrm>
          <a:prstGeom prst="rect">
            <a:avLst/>
          </a:prstGeom>
          <a:noFill/>
          <a:ln>
            <a:noFill/>
          </a:ln>
        </p:spPr>
        <p:txBody>
          <a:bodyPr anchorCtr="0" anchor="t" bIns="91425" lIns="91425" spcFirstLastPara="1" rIns="91425" wrap="square" tIns="91425">
            <a:spAutoFit/>
          </a:bodyPr>
          <a:lstStyle/>
          <a:p>
            <a:pPr indent="-234950" lvl="0" marL="285750" rtl="0" algn="l">
              <a:spcBef>
                <a:spcPts val="0"/>
              </a:spcBef>
              <a:spcAft>
                <a:spcPts val="0"/>
              </a:spcAft>
              <a:buClr>
                <a:schemeClr val="dk1"/>
              </a:buClr>
              <a:buSzPts val="1200"/>
              <a:buChar char="•"/>
            </a:pPr>
            <a:r>
              <a:rPr b="1" lang="zh-CN" sz="1200">
                <a:solidFill>
                  <a:schemeClr val="dk1"/>
                </a:solidFill>
              </a:rPr>
              <a:t>GCN</a:t>
            </a:r>
            <a:endParaRPr b="1" sz="1200">
              <a:solidFill>
                <a:schemeClr val="dk1"/>
              </a:solidFill>
            </a:endParaRPr>
          </a:p>
          <a:p>
            <a:pPr indent="0" lvl="0" marL="457200" rtl="0" algn="l">
              <a:spcBef>
                <a:spcPts val="0"/>
              </a:spcBef>
              <a:spcAft>
                <a:spcPts val="0"/>
              </a:spcAft>
              <a:buNone/>
            </a:pPr>
            <a:r>
              <a:t/>
            </a:r>
            <a:endParaRPr b="1" sz="12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4"/>
          <p:cNvSpPr txBox="1"/>
          <p:nvPr/>
        </p:nvSpPr>
        <p:spPr>
          <a:xfrm>
            <a:off x="209568" y="541030"/>
            <a:ext cx="8511600" cy="50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b="1" lang="zh-CN" sz="4400">
                <a:solidFill>
                  <a:schemeClr val="dk1"/>
                </a:solidFill>
                <a:latin typeface="Calibri"/>
                <a:ea typeface="Calibri"/>
                <a:cs typeface="Calibri"/>
                <a:sym typeface="Calibri"/>
              </a:rPr>
              <a:t>Natural Language Generation</a:t>
            </a:r>
            <a:endParaRPr b="1" sz="3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000"/>
              <a:buFont typeface="Arial"/>
              <a:buNone/>
            </a:pPr>
            <a:r>
              <a:t/>
            </a:r>
            <a:endParaRPr b="1" sz="2800">
              <a:solidFill>
                <a:srgbClr val="242021"/>
              </a:solidFill>
              <a:latin typeface="Times New Roman"/>
              <a:ea typeface="Times New Roman"/>
              <a:cs typeface="Times New Roman"/>
              <a:sym typeface="Times New Roman"/>
            </a:endParaRPr>
          </a:p>
        </p:txBody>
      </p:sp>
      <p:pic>
        <p:nvPicPr>
          <p:cNvPr id="281" name="Google Shape;281;p34"/>
          <p:cNvPicPr preferRelativeResize="0"/>
          <p:nvPr/>
        </p:nvPicPr>
        <p:blipFill rotWithShape="1">
          <a:blip r:embed="rId3">
            <a:alphaModFix/>
          </a:blip>
          <a:srcRect b="0" l="0" r="0" t="0"/>
          <a:stretch/>
        </p:blipFill>
        <p:spPr>
          <a:xfrm>
            <a:off x="7452750" y="-20381"/>
            <a:ext cx="1268437" cy="874575"/>
          </a:xfrm>
          <a:prstGeom prst="rect">
            <a:avLst/>
          </a:prstGeom>
          <a:noFill/>
          <a:ln>
            <a:noFill/>
          </a:ln>
        </p:spPr>
      </p:pic>
      <p:grpSp>
        <p:nvGrpSpPr>
          <p:cNvPr id="282" name="Google Shape;282;p34"/>
          <p:cNvGrpSpPr/>
          <p:nvPr/>
        </p:nvGrpSpPr>
        <p:grpSpPr>
          <a:xfrm>
            <a:off x="1192766" y="1279590"/>
            <a:ext cx="3097170" cy="471688"/>
            <a:chOff x="2012970" y="4591825"/>
            <a:chExt cx="5884800" cy="812834"/>
          </a:xfrm>
        </p:grpSpPr>
        <p:sp>
          <p:nvSpPr>
            <p:cNvPr id="283" name="Google Shape;283;p34"/>
            <p:cNvSpPr/>
            <p:nvPr/>
          </p:nvSpPr>
          <p:spPr>
            <a:xfrm>
              <a:off x="2012970" y="4591825"/>
              <a:ext cx="5884800" cy="523200"/>
            </a:xfrm>
            <a:prstGeom prst="ellipse">
              <a:avLst/>
            </a:prstGeom>
            <a:noFill/>
            <a:ln cap="flat" cmpd="sng" w="25400">
              <a:solidFill>
                <a:srgbClr val="0070C0"/>
              </a:solidFill>
              <a:prstDash val="solid"/>
              <a:miter lim="800000"/>
              <a:headEnd len="sm" w="sm" type="none"/>
              <a:tailEnd len="sm" w="sm" type="none"/>
            </a:ln>
          </p:spPr>
          <p:txBody>
            <a:bodyPr anchorCtr="0" anchor="ctr" bIns="24600" lIns="49225" spcFirstLastPara="1" rIns="49225" wrap="square" tIns="24600">
              <a:noAutofit/>
            </a:bodyPr>
            <a:lstStyle/>
            <a:p>
              <a:pPr indent="0" lvl="0" marL="0" marR="0" rtl="0" algn="ctr">
                <a:spcBef>
                  <a:spcPts val="0"/>
                </a:spcBef>
                <a:spcAft>
                  <a:spcPts val="0"/>
                </a:spcAft>
                <a:buNone/>
              </a:pPr>
              <a:r>
                <a:t/>
              </a:r>
              <a:endParaRPr sz="1000">
                <a:solidFill>
                  <a:srgbClr val="7030A0"/>
                </a:solidFill>
                <a:latin typeface="Calibri"/>
                <a:ea typeface="Calibri"/>
                <a:cs typeface="Calibri"/>
                <a:sym typeface="Calibri"/>
              </a:endParaRPr>
            </a:p>
          </p:txBody>
        </p:sp>
        <p:sp>
          <p:nvSpPr>
            <p:cNvPr id="284" name="Google Shape;284;p34"/>
            <p:cNvSpPr/>
            <p:nvPr/>
          </p:nvSpPr>
          <p:spPr>
            <a:xfrm>
              <a:off x="2624378" y="4635459"/>
              <a:ext cx="4812600" cy="769200"/>
            </a:xfrm>
            <a:prstGeom prst="rect">
              <a:avLst/>
            </a:prstGeom>
            <a:noFill/>
            <a:ln>
              <a:noFill/>
            </a:ln>
          </p:spPr>
          <p:txBody>
            <a:bodyPr anchorCtr="0" anchor="t" bIns="24600" lIns="49225" spcFirstLastPara="1" rIns="49225" wrap="square" tIns="24600">
              <a:noAutofit/>
            </a:bodyPr>
            <a:lstStyle/>
            <a:p>
              <a:pPr indent="0" lvl="0" marL="0" rtl="0" algn="l">
                <a:spcBef>
                  <a:spcPts val="0"/>
                </a:spcBef>
                <a:spcAft>
                  <a:spcPts val="0"/>
                </a:spcAft>
                <a:buClr>
                  <a:schemeClr val="dk1"/>
                </a:buClr>
                <a:buFont typeface="Arial"/>
                <a:buNone/>
              </a:pPr>
              <a:r>
                <a:rPr b="1" lang="zh-CN" sz="1100">
                  <a:solidFill>
                    <a:srgbClr val="0070C0"/>
                  </a:solidFill>
                </a:rPr>
                <a:t>%243 = DUP6(%4D)</a:t>
              </a:r>
              <a:endParaRPr b="1" sz="1100">
                <a:solidFill>
                  <a:srgbClr val="0070C0"/>
                </a:solidFill>
              </a:endParaRPr>
            </a:p>
            <a:p>
              <a:pPr indent="0" lvl="0" marL="0" marR="0" rtl="0" algn="l">
                <a:spcBef>
                  <a:spcPts val="0"/>
                </a:spcBef>
                <a:spcAft>
                  <a:spcPts val="0"/>
                </a:spcAft>
                <a:buNone/>
              </a:pPr>
              <a:r>
                <a:t/>
              </a:r>
              <a:endParaRPr b="1" sz="1300">
                <a:solidFill>
                  <a:srgbClr val="0070C0"/>
                </a:solidFill>
              </a:endParaRPr>
            </a:p>
            <a:p>
              <a:pPr indent="0" lvl="0" marL="0" marR="0" rtl="0" algn="l">
                <a:spcBef>
                  <a:spcPts val="0"/>
                </a:spcBef>
                <a:spcAft>
                  <a:spcPts val="0"/>
                </a:spcAft>
                <a:buNone/>
              </a:pPr>
              <a:r>
                <a:t/>
              </a:r>
              <a:endParaRPr b="1" sz="1300">
                <a:solidFill>
                  <a:srgbClr val="0070C0"/>
                </a:solidFill>
                <a:latin typeface="Courier"/>
                <a:ea typeface="Courier"/>
                <a:cs typeface="Courier"/>
                <a:sym typeface="Courier"/>
              </a:endParaRPr>
            </a:p>
          </p:txBody>
        </p:sp>
      </p:grpSp>
      <p:cxnSp>
        <p:nvCxnSpPr>
          <p:cNvPr id="285" name="Google Shape;285;p34"/>
          <p:cNvCxnSpPr/>
          <p:nvPr/>
        </p:nvCxnSpPr>
        <p:spPr>
          <a:xfrm>
            <a:off x="3286075" y="1582198"/>
            <a:ext cx="644700" cy="635700"/>
          </a:xfrm>
          <a:prstGeom prst="straightConnector1">
            <a:avLst/>
          </a:prstGeom>
          <a:noFill/>
          <a:ln cap="flat" cmpd="sng" w="25400">
            <a:solidFill>
              <a:srgbClr val="000000"/>
            </a:solidFill>
            <a:prstDash val="dash"/>
            <a:miter lim="800000"/>
            <a:headEnd len="sm" w="sm" type="none"/>
            <a:tailEnd len="lg" w="lg" type="triangle"/>
          </a:ln>
        </p:spPr>
      </p:cxnSp>
      <p:cxnSp>
        <p:nvCxnSpPr>
          <p:cNvPr id="286" name="Google Shape;286;p34"/>
          <p:cNvCxnSpPr>
            <a:stCxn id="287" idx="4"/>
          </p:cNvCxnSpPr>
          <p:nvPr/>
        </p:nvCxnSpPr>
        <p:spPr>
          <a:xfrm flipH="1">
            <a:off x="4010350" y="3679000"/>
            <a:ext cx="816600" cy="895800"/>
          </a:xfrm>
          <a:prstGeom prst="straightConnector1">
            <a:avLst/>
          </a:prstGeom>
          <a:noFill/>
          <a:ln cap="flat" cmpd="sng" w="25400">
            <a:solidFill>
              <a:srgbClr val="C00000"/>
            </a:solidFill>
            <a:prstDash val="dash"/>
            <a:miter lim="800000"/>
            <a:headEnd len="sm" w="sm" type="none"/>
            <a:tailEnd len="lg" w="lg" type="triangle"/>
          </a:ln>
        </p:spPr>
      </p:cxnSp>
      <p:cxnSp>
        <p:nvCxnSpPr>
          <p:cNvPr id="288" name="Google Shape;288;p34"/>
          <p:cNvCxnSpPr/>
          <p:nvPr/>
        </p:nvCxnSpPr>
        <p:spPr>
          <a:xfrm rot="5400000">
            <a:off x="2363150" y="2719366"/>
            <a:ext cx="635400" cy="322500"/>
          </a:xfrm>
          <a:prstGeom prst="curvedConnector3">
            <a:avLst>
              <a:gd fmla="val 50000" name="adj1"/>
            </a:avLst>
          </a:prstGeom>
          <a:noFill/>
          <a:ln cap="flat" cmpd="sng" w="25400">
            <a:solidFill>
              <a:srgbClr val="3A897F"/>
            </a:solidFill>
            <a:prstDash val="solid"/>
            <a:miter lim="800000"/>
            <a:headEnd len="sm" w="sm" type="none"/>
            <a:tailEnd len="lg" w="lg" type="triangle"/>
          </a:ln>
        </p:spPr>
      </p:cxnSp>
      <p:sp>
        <p:nvSpPr>
          <p:cNvPr id="289" name="Google Shape;289;p34"/>
          <p:cNvSpPr/>
          <p:nvPr/>
        </p:nvSpPr>
        <p:spPr>
          <a:xfrm>
            <a:off x="1609800" y="2254723"/>
            <a:ext cx="3538800" cy="379500"/>
          </a:xfrm>
          <a:prstGeom prst="rect">
            <a:avLst/>
          </a:prstGeom>
          <a:solidFill>
            <a:schemeClr val="lt1"/>
          </a:solidFill>
          <a:ln cap="flat" cmpd="sng" w="9525">
            <a:solidFill>
              <a:srgbClr val="3A897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100">
              <a:solidFill>
                <a:srgbClr val="C00000"/>
              </a:solidFill>
            </a:endParaRPr>
          </a:p>
          <a:p>
            <a:pPr indent="0" lvl="0" marL="0" rtl="0" algn="l">
              <a:spcBef>
                <a:spcPts val="0"/>
              </a:spcBef>
              <a:spcAft>
                <a:spcPts val="0"/>
              </a:spcAft>
              <a:buNone/>
            </a:pPr>
            <a:r>
              <a:rPr b="1" lang="zh-CN" sz="1100">
                <a:solidFill>
                  <a:srgbClr val="3A897F"/>
                </a:solidFill>
              </a:rPr>
              <a:t> </a:t>
            </a:r>
            <a:endParaRPr b="1" sz="1100">
              <a:solidFill>
                <a:srgbClr val="3A897F"/>
              </a:solidFill>
            </a:endParaRPr>
          </a:p>
          <a:p>
            <a:pPr indent="0" lvl="0" marL="0" rtl="0" algn="l">
              <a:spcBef>
                <a:spcPts val="0"/>
              </a:spcBef>
              <a:spcAft>
                <a:spcPts val="0"/>
              </a:spcAft>
              <a:buClr>
                <a:schemeClr val="dk1"/>
              </a:buClr>
              <a:buFont typeface="Arial"/>
              <a:buNone/>
            </a:pPr>
            <a:r>
              <a:rPr b="1" lang="zh-CN" sz="1100">
                <a:solidFill>
                  <a:srgbClr val="3A897F"/>
                </a:solidFill>
              </a:rPr>
              <a:t>%275 = CALL(%274, %23F, %26A, %265, %268, %265, %263) </a:t>
            </a:r>
            <a:r>
              <a:rPr b="1" lang="zh-CN" sz="1100">
                <a:solidFill>
                  <a:srgbClr val="3A897F"/>
                </a:solidFill>
                <a:latin typeface="Courier"/>
                <a:ea typeface="Courier"/>
                <a:cs typeface="Courier"/>
                <a:sym typeface="Courier"/>
              </a:rPr>
              <a:t>/*transferFrom#1*/</a:t>
            </a:r>
            <a:endParaRPr sz="1100">
              <a:solidFill>
                <a:srgbClr val="3A897F"/>
              </a:solidFill>
            </a:endParaRPr>
          </a:p>
          <a:p>
            <a:pPr indent="0" lvl="0" marL="0" rtl="0" algn="ctr">
              <a:spcBef>
                <a:spcPts val="0"/>
              </a:spcBef>
              <a:spcAft>
                <a:spcPts val="0"/>
              </a:spcAft>
              <a:buNone/>
            </a:pPr>
            <a:r>
              <a:t/>
            </a:r>
            <a:endParaRPr b="1" sz="1100">
              <a:solidFill>
                <a:srgbClr val="3A897F"/>
              </a:solidFill>
            </a:endParaRPr>
          </a:p>
          <a:p>
            <a:pPr indent="0" lvl="0" marL="0" rtl="0" algn="l">
              <a:spcBef>
                <a:spcPts val="0"/>
              </a:spcBef>
              <a:spcAft>
                <a:spcPts val="0"/>
              </a:spcAft>
              <a:buNone/>
            </a:pPr>
            <a:r>
              <a:t/>
            </a:r>
            <a:endParaRPr b="1" sz="1100">
              <a:solidFill>
                <a:srgbClr val="3A897F"/>
              </a:solidFill>
            </a:endParaRPr>
          </a:p>
        </p:txBody>
      </p:sp>
      <p:sp>
        <p:nvSpPr>
          <p:cNvPr id="290" name="Google Shape;290;p34"/>
          <p:cNvSpPr/>
          <p:nvPr/>
        </p:nvSpPr>
        <p:spPr>
          <a:xfrm>
            <a:off x="166950" y="3192729"/>
            <a:ext cx="3538800" cy="557400"/>
          </a:xfrm>
          <a:prstGeom prst="rect">
            <a:avLst/>
          </a:prstGeom>
          <a:solidFill>
            <a:schemeClr val="lt1"/>
          </a:solidFill>
          <a:ln cap="flat" cmpd="sng" w="9525">
            <a:solidFill>
              <a:srgbClr val="3A897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100">
              <a:solidFill>
                <a:srgbClr val="C00000"/>
              </a:solidFill>
            </a:endParaRPr>
          </a:p>
          <a:p>
            <a:pPr indent="0" lvl="0" marL="0" rtl="0" algn="l">
              <a:spcBef>
                <a:spcPts val="0"/>
              </a:spcBef>
              <a:spcAft>
                <a:spcPts val="0"/>
              </a:spcAft>
              <a:buNone/>
            </a:pPr>
            <a:r>
              <a:t/>
            </a:r>
            <a:endParaRPr b="1" sz="1100">
              <a:solidFill>
                <a:srgbClr val="3A897F"/>
              </a:solidFill>
            </a:endParaRPr>
          </a:p>
          <a:p>
            <a:pPr indent="0" lvl="0" marL="0" rtl="0" algn="l">
              <a:spcBef>
                <a:spcPts val="0"/>
              </a:spcBef>
              <a:spcAft>
                <a:spcPts val="0"/>
              </a:spcAft>
              <a:buClr>
                <a:schemeClr val="dk1"/>
              </a:buClr>
              <a:buFont typeface="Arial"/>
              <a:buNone/>
            </a:pPr>
            <a:r>
              <a:rPr b="1" lang="zh-CN" sz="1100">
                <a:solidFill>
                  <a:srgbClr val="3A897F"/>
                </a:solidFill>
              </a:rPr>
              <a:t>%398 = CALL(%397, %35B, %38D, %388, %38B, %388, %386) </a:t>
            </a:r>
            <a:r>
              <a:rPr b="1" lang="zh-CN" sz="1100">
                <a:solidFill>
                  <a:srgbClr val="3A897F"/>
                </a:solidFill>
                <a:latin typeface="Courier"/>
                <a:ea typeface="Courier"/>
                <a:cs typeface="Courier"/>
                <a:sym typeface="Courier"/>
              </a:rPr>
              <a:t>/*transferFrom#2*/</a:t>
            </a:r>
            <a:endParaRPr sz="1100">
              <a:solidFill>
                <a:srgbClr val="3A897F"/>
              </a:solidFill>
            </a:endParaRPr>
          </a:p>
          <a:p>
            <a:pPr indent="0" lvl="0" marL="0" rtl="0" algn="ctr">
              <a:spcBef>
                <a:spcPts val="0"/>
              </a:spcBef>
              <a:spcAft>
                <a:spcPts val="0"/>
              </a:spcAft>
              <a:buNone/>
            </a:pPr>
            <a:r>
              <a:t/>
            </a:r>
            <a:endParaRPr b="1" sz="1100">
              <a:solidFill>
                <a:srgbClr val="C00000"/>
              </a:solidFill>
            </a:endParaRPr>
          </a:p>
          <a:p>
            <a:pPr indent="0" lvl="0" marL="0" rtl="0" algn="l">
              <a:spcBef>
                <a:spcPts val="0"/>
              </a:spcBef>
              <a:spcAft>
                <a:spcPts val="0"/>
              </a:spcAft>
              <a:buNone/>
            </a:pPr>
            <a:r>
              <a:t/>
            </a:r>
            <a:endParaRPr b="1" sz="1300">
              <a:solidFill>
                <a:srgbClr val="3A897F"/>
              </a:solidFill>
            </a:endParaRPr>
          </a:p>
        </p:txBody>
      </p:sp>
      <p:sp>
        <p:nvSpPr>
          <p:cNvPr id="291" name="Google Shape;291;p34"/>
          <p:cNvSpPr/>
          <p:nvPr/>
        </p:nvSpPr>
        <p:spPr>
          <a:xfrm>
            <a:off x="0" y="4307975"/>
            <a:ext cx="4040400" cy="635400"/>
          </a:xfrm>
          <a:prstGeom prst="rect">
            <a:avLst/>
          </a:prstGeom>
          <a:solidFill>
            <a:schemeClr val="lt1"/>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100">
              <a:solidFill>
                <a:srgbClr val="C00000"/>
              </a:solidFill>
            </a:endParaRPr>
          </a:p>
          <a:p>
            <a:pPr indent="0" lvl="0" marL="0" rtl="0" algn="l">
              <a:spcBef>
                <a:spcPts val="0"/>
              </a:spcBef>
              <a:spcAft>
                <a:spcPts val="0"/>
              </a:spcAft>
              <a:buNone/>
            </a:pPr>
            <a:r>
              <a:t/>
            </a:r>
            <a:endParaRPr b="1" sz="1100">
              <a:solidFill>
                <a:srgbClr val="C00000"/>
              </a:solidFill>
            </a:endParaRPr>
          </a:p>
          <a:p>
            <a:pPr indent="0" lvl="0" marL="0" rtl="0" algn="l">
              <a:spcBef>
                <a:spcPts val="0"/>
              </a:spcBef>
              <a:spcAft>
                <a:spcPts val="0"/>
              </a:spcAft>
              <a:buNone/>
            </a:pPr>
            <a:r>
              <a:t/>
            </a:r>
            <a:endParaRPr b="1" sz="1100">
              <a:solidFill>
                <a:srgbClr val="C00000"/>
              </a:solidFill>
            </a:endParaRPr>
          </a:p>
          <a:p>
            <a:pPr indent="0" lvl="0" marL="0" rtl="0" algn="l">
              <a:spcBef>
                <a:spcPts val="0"/>
              </a:spcBef>
              <a:spcAft>
                <a:spcPts val="0"/>
              </a:spcAft>
              <a:buClr>
                <a:schemeClr val="dk1"/>
              </a:buClr>
              <a:buFont typeface="Arial"/>
              <a:buNone/>
            </a:pPr>
            <a:r>
              <a:rPr b="1" lang="zh-CN" sz="1100">
                <a:solidFill>
                  <a:srgbClr val="C00000"/>
                </a:solidFill>
              </a:rPr>
              <a:t>%3CF = CALL(%3CE, %39A, %3C4, %3BF, %3C2, %3BF, %3BD) </a:t>
            </a:r>
            <a:r>
              <a:rPr b="1" lang="zh-CN" sz="1100">
                <a:solidFill>
                  <a:srgbClr val="C00000"/>
                </a:solidFill>
                <a:latin typeface="Courier"/>
                <a:ea typeface="Courier"/>
                <a:cs typeface="Courier"/>
                <a:sym typeface="Courier"/>
              </a:rPr>
              <a:t>/*transferFrom#3*/</a:t>
            </a:r>
            <a:endParaRPr b="1" sz="1100">
              <a:solidFill>
                <a:srgbClr val="C00000"/>
              </a:solidFill>
              <a:latin typeface="Courier"/>
              <a:ea typeface="Courier"/>
              <a:cs typeface="Courier"/>
              <a:sym typeface="Courier"/>
            </a:endParaRPr>
          </a:p>
          <a:p>
            <a:pPr indent="0" lvl="0" marL="0" rtl="0" algn="ctr">
              <a:spcBef>
                <a:spcPts val="0"/>
              </a:spcBef>
              <a:spcAft>
                <a:spcPts val="0"/>
              </a:spcAft>
              <a:buNone/>
            </a:pPr>
            <a:r>
              <a:t/>
            </a:r>
            <a:endParaRPr b="1" sz="1100">
              <a:solidFill>
                <a:srgbClr val="C00000"/>
              </a:solidFill>
            </a:endParaRPr>
          </a:p>
          <a:p>
            <a:pPr indent="0" lvl="0" marL="0" rtl="0" algn="l">
              <a:spcBef>
                <a:spcPts val="0"/>
              </a:spcBef>
              <a:spcAft>
                <a:spcPts val="0"/>
              </a:spcAft>
              <a:buNone/>
            </a:pPr>
            <a:r>
              <a:t/>
            </a:r>
            <a:endParaRPr b="1" sz="1300">
              <a:solidFill>
                <a:srgbClr val="C00000"/>
              </a:solidFill>
            </a:endParaRPr>
          </a:p>
          <a:p>
            <a:pPr indent="0" lvl="0" marL="0" rtl="0" algn="l">
              <a:spcBef>
                <a:spcPts val="0"/>
              </a:spcBef>
              <a:spcAft>
                <a:spcPts val="0"/>
              </a:spcAft>
              <a:buNone/>
            </a:pPr>
            <a:r>
              <a:t/>
            </a:r>
            <a:endParaRPr/>
          </a:p>
        </p:txBody>
      </p:sp>
      <p:cxnSp>
        <p:nvCxnSpPr>
          <p:cNvPr id="292" name="Google Shape;292;p34"/>
          <p:cNvCxnSpPr/>
          <p:nvPr/>
        </p:nvCxnSpPr>
        <p:spPr>
          <a:xfrm rot="5400000">
            <a:off x="1628800" y="3961700"/>
            <a:ext cx="538800" cy="134700"/>
          </a:xfrm>
          <a:prstGeom prst="curvedConnector3">
            <a:avLst>
              <a:gd fmla="val 50000" name="adj1"/>
            </a:avLst>
          </a:prstGeom>
          <a:noFill/>
          <a:ln cap="flat" cmpd="sng" w="25400">
            <a:solidFill>
              <a:srgbClr val="C00000"/>
            </a:solidFill>
            <a:prstDash val="solid"/>
            <a:miter lim="800000"/>
            <a:headEnd len="sm" w="sm" type="none"/>
            <a:tailEnd len="lg" w="lg" type="triangle"/>
          </a:ln>
        </p:spPr>
      </p:cxnSp>
      <p:sp>
        <p:nvSpPr>
          <p:cNvPr id="287" name="Google Shape;287;p34"/>
          <p:cNvSpPr/>
          <p:nvPr/>
        </p:nvSpPr>
        <p:spPr>
          <a:xfrm>
            <a:off x="3784900" y="3263200"/>
            <a:ext cx="2084100" cy="415800"/>
          </a:xfrm>
          <a:prstGeom prst="ellipse">
            <a:avLst/>
          </a:prstGeom>
          <a:noFill/>
          <a:ln cap="flat" cmpd="sng" w="25400">
            <a:solidFill>
              <a:schemeClr val="accent4"/>
            </a:solidFill>
            <a:prstDash val="solid"/>
            <a:miter lim="800000"/>
            <a:headEnd len="sm" w="sm" type="none"/>
            <a:tailEnd len="sm" w="sm" type="none"/>
          </a:ln>
        </p:spPr>
        <p:txBody>
          <a:bodyPr anchorCtr="0" anchor="ctr" bIns="24600" lIns="49225" spcFirstLastPara="1" rIns="49225" wrap="square" tIns="24600">
            <a:noAutofit/>
          </a:bodyPr>
          <a:lstStyle/>
          <a:p>
            <a:pPr indent="0" lvl="0" marL="0" rtl="0" algn="ctr">
              <a:spcBef>
                <a:spcPts val="0"/>
              </a:spcBef>
              <a:spcAft>
                <a:spcPts val="0"/>
              </a:spcAft>
              <a:buNone/>
            </a:pPr>
            <a:r>
              <a:t/>
            </a:r>
            <a:endParaRPr b="1" sz="1100">
              <a:solidFill>
                <a:srgbClr val="FF9900"/>
              </a:solidFill>
            </a:endParaRPr>
          </a:p>
          <a:p>
            <a:pPr indent="0" lvl="0" marL="0" rtl="0" algn="ctr">
              <a:spcBef>
                <a:spcPts val="0"/>
              </a:spcBef>
              <a:spcAft>
                <a:spcPts val="0"/>
              </a:spcAft>
              <a:buClr>
                <a:schemeClr val="dk1"/>
              </a:buClr>
              <a:buFont typeface="Arial"/>
              <a:buNone/>
            </a:pPr>
            <a:r>
              <a:rPr b="1" lang="zh-CN" sz="1100">
                <a:solidFill>
                  <a:srgbClr val="FF9900"/>
                </a:solidFill>
              </a:rPr>
              <a:t>%3B0 = SLOAD(%3A3)</a:t>
            </a:r>
            <a:endParaRPr b="1" sz="1100">
              <a:solidFill>
                <a:srgbClr val="FF9900"/>
              </a:solidFill>
            </a:endParaRPr>
          </a:p>
          <a:p>
            <a:pPr indent="0" lvl="0" marL="0" marR="0" rtl="0" algn="ctr">
              <a:spcBef>
                <a:spcPts val="0"/>
              </a:spcBef>
              <a:spcAft>
                <a:spcPts val="0"/>
              </a:spcAft>
              <a:buNone/>
            </a:pPr>
            <a:r>
              <a:t/>
            </a:r>
            <a:endParaRPr b="1" sz="1300">
              <a:solidFill>
                <a:srgbClr val="FF9900"/>
              </a:solidFill>
            </a:endParaRPr>
          </a:p>
        </p:txBody>
      </p:sp>
      <p:cxnSp>
        <p:nvCxnSpPr>
          <p:cNvPr id="293" name="Google Shape;293;p34"/>
          <p:cNvCxnSpPr/>
          <p:nvPr/>
        </p:nvCxnSpPr>
        <p:spPr>
          <a:xfrm flipH="1">
            <a:off x="937350" y="1562275"/>
            <a:ext cx="817200" cy="1646400"/>
          </a:xfrm>
          <a:prstGeom prst="straightConnector1">
            <a:avLst/>
          </a:prstGeom>
          <a:noFill/>
          <a:ln cap="flat" cmpd="sng" w="25400">
            <a:solidFill>
              <a:srgbClr val="000000"/>
            </a:solidFill>
            <a:prstDash val="dash"/>
            <a:miter lim="800000"/>
            <a:headEnd len="sm" w="sm" type="none"/>
            <a:tailEnd len="lg" w="lg" type="triangle"/>
          </a:ln>
        </p:spPr>
      </p:cxnSp>
      <p:grpSp>
        <p:nvGrpSpPr>
          <p:cNvPr id="294" name="Google Shape;294;p34"/>
          <p:cNvGrpSpPr/>
          <p:nvPr/>
        </p:nvGrpSpPr>
        <p:grpSpPr>
          <a:xfrm>
            <a:off x="4917691" y="1279590"/>
            <a:ext cx="3097170" cy="471688"/>
            <a:chOff x="2012970" y="4591825"/>
            <a:chExt cx="5884800" cy="812834"/>
          </a:xfrm>
        </p:grpSpPr>
        <p:sp>
          <p:nvSpPr>
            <p:cNvPr id="295" name="Google Shape;295;p34"/>
            <p:cNvSpPr/>
            <p:nvPr/>
          </p:nvSpPr>
          <p:spPr>
            <a:xfrm>
              <a:off x="2012970" y="4591825"/>
              <a:ext cx="5884800" cy="523200"/>
            </a:xfrm>
            <a:prstGeom prst="ellipse">
              <a:avLst/>
            </a:prstGeom>
            <a:noFill/>
            <a:ln cap="flat" cmpd="sng" w="25400">
              <a:solidFill>
                <a:srgbClr val="0070C0"/>
              </a:solidFill>
              <a:prstDash val="solid"/>
              <a:miter lim="800000"/>
              <a:headEnd len="sm" w="sm" type="none"/>
              <a:tailEnd len="sm" w="sm" type="none"/>
            </a:ln>
          </p:spPr>
          <p:txBody>
            <a:bodyPr anchorCtr="0" anchor="ctr" bIns="24600" lIns="49225" spcFirstLastPara="1" rIns="49225" wrap="square" tIns="24600">
              <a:noAutofit/>
            </a:bodyPr>
            <a:lstStyle/>
            <a:p>
              <a:pPr indent="0" lvl="0" marL="0" marR="0" rtl="0" algn="ctr">
                <a:spcBef>
                  <a:spcPts val="0"/>
                </a:spcBef>
                <a:spcAft>
                  <a:spcPts val="0"/>
                </a:spcAft>
                <a:buNone/>
              </a:pPr>
              <a:r>
                <a:t/>
              </a:r>
              <a:endParaRPr sz="1000">
                <a:solidFill>
                  <a:srgbClr val="7030A0"/>
                </a:solidFill>
                <a:latin typeface="Calibri"/>
                <a:ea typeface="Calibri"/>
                <a:cs typeface="Calibri"/>
                <a:sym typeface="Calibri"/>
              </a:endParaRPr>
            </a:p>
          </p:txBody>
        </p:sp>
        <p:sp>
          <p:nvSpPr>
            <p:cNvPr id="296" name="Google Shape;296;p34"/>
            <p:cNvSpPr/>
            <p:nvPr/>
          </p:nvSpPr>
          <p:spPr>
            <a:xfrm>
              <a:off x="2624378" y="4635459"/>
              <a:ext cx="4812600" cy="769200"/>
            </a:xfrm>
            <a:prstGeom prst="rect">
              <a:avLst/>
            </a:prstGeom>
            <a:noFill/>
            <a:ln>
              <a:noFill/>
            </a:ln>
          </p:spPr>
          <p:txBody>
            <a:bodyPr anchorCtr="0" anchor="t" bIns="24600" lIns="49225" spcFirstLastPara="1" rIns="49225" wrap="square" tIns="24600">
              <a:noAutofit/>
            </a:bodyPr>
            <a:lstStyle/>
            <a:p>
              <a:pPr indent="0" lvl="0" marL="0" marR="0" rtl="0" algn="l">
                <a:spcBef>
                  <a:spcPts val="0"/>
                </a:spcBef>
                <a:spcAft>
                  <a:spcPts val="0"/>
                </a:spcAft>
                <a:buNone/>
              </a:pPr>
              <a:r>
                <a:rPr b="1" lang="zh-CN" sz="1300">
                  <a:solidFill>
                    <a:srgbClr val="0070C0"/>
                  </a:solidFill>
                </a:rPr>
                <a:t>%40 = TIMESTAMP</a:t>
              </a:r>
              <a:endParaRPr b="1" sz="1300">
                <a:solidFill>
                  <a:srgbClr val="0070C0"/>
                </a:solidFill>
              </a:endParaRPr>
            </a:p>
            <a:p>
              <a:pPr indent="0" lvl="0" marL="0" marR="0" rtl="0" algn="l">
                <a:spcBef>
                  <a:spcPts val="0"/>
                </a:spcBef>
                <a:spcAft>
                  <a:spcPts val="0"/>
                </a:spcAft>
                <a:buNone/>
              </a:pPr>
              <a:r>
                <a:t/>
              </a:r>
              <a:endParaRPr b="1" sz="1300">
                <a:solidFill>
                  <a:srgbClr val="0070C0"/>
                </a:solidFill>
                <a:latin typeface="Courier"/>
                <a:ea typeface="Courier"/>
                <a:cs typeface="Courier"/>
                <a:sym typeface="Courier"/>
              </a:endParaRPr>
            </a:p>
          </p:txBody>
        </p:sp>
      </p:grpSp>
      <p:cxnSp>
        <p:nvCxnSpPr>
          <p:cNvPr id="297" name="Google Shape;297;p34"/>
          <p:cNvCxnSpPr>
            <a:stCxn id="295" idx="2"/>
            <a:endCxn id="283" idx="6"/>
          </p:cNvCxnSpPr>
          <p:nvPr/>
        </p:nvCxnSpPr>
        <p:spPr>
          <a:xfrm rot="10800000">
            <a:off x="4289791" y="1431396"/>
            <a:ext cx="627900" cy="0"/>
          </a:xfrm>
          <a:prstGeom prst="straightConnector1">
            <a:avLst/>
          </a:prstGeom>
          <a:noFill/>
          <a:ln cap="flat" cmpd="sng" w="25400">
            <a:solidFill>
              <a:srgbClr val="000000"/>
            </a:solidFill>
            <a:prstDash val="dash"/>
            <a:miter lim="800000"/>
            <a:headEnd len="sm" w="sm"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5"/>
          <p:cNvSpPr txBox="1"/>
          <p:nvPr/>
        </p:nvSpPr>
        <p:spPr>
          <a:xfrm>
            <a:off x="209568" y="541030"/>
            <a:ext cx="8511600" cy="50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b="1" lang="zh-CN" sz="4400">
                <a:solidFill>
                  <a:schemeClr val="dk1"/>
                </a:solidFill>
                <a:latin typeface="Calibri"/>
                <a:ea typeface="Calibri"/>
                <a:cs typeface="Calibri"/>
                <a:sym typeface="Calibri"/>
              </a:rPr>
              <a:t>Natural Language Generation</a:t>
            </a:r>
            <a:endParaRPr b="1" sz="3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000"/>
              <a:buFont typeface="Arial"/>
              <a:buNone/>
            </a:pPr>
            <a:r>
              <a:t/>
            </a:r>
            <a:endParaRPr b="1" sz="2800">
              <a:solidFill>
                <a:srgbClr val="242021"/>
              </a:solidFill>
              <a:latin typeface="Times New Roman"/>
              <a:ea typeface="Times New Roman"/>
              <a:cs typeface="Times New Roman"/>
              <a:sym typeface="Times New Roman"/>
            </a:endParaRPr>
          </a:p>
        </p:txBody>
      </p:sp>
      <p:sp>
        <p:nvSpPr>
          <p:cNvPr id="304" name="Google Shape;304;p35"/>
          <p:cNvSpPr txBox="1"/>
          <p:nvPr>
            <p:ph idx="12" type="sldNum"/>
          </p:nvPr>
        </p:nvSpPr>
        <p:spPr>
          <a:xfrm>
            <a:off x="8546351" y="4845705"/>
            <a:ext cx="4767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pic>
        <p:nvPicPr>
          <p:cNvPr id="305" name="Google Shape;305;p35"/>
          <p:cNvPicPr preferRelativeResize="0"/>
          <p:nvPr/>
        </p:nvPicPr>
        <p:blipFill rotWithShape="1">
          <a:blip r:embed="rId3">
            <a:alphaModFix/>
          </a:blip>
          <a:srcRect b="0" l="0" r="0" t="0"/>
          <a:stretch/>
        </p:blipFill>
        <p:spPr>
          <a:xfrm>
            <a:off x="7452750" y="-20381"/>
            <a:ext cx="1268436" cy="874576"/>
          </a:xfrm>
          <a:prstGeom prst="rect">
            <a:avLst/>
          </a:prstGeom>
          <a:noFill/>
          <a:ln>
            <a:noFill/>
          </a:ln>
        </p:spPr>
      </p:pic>
      <p:grpSp>
        <p:nvGrpSpPr>
          <p:cNvPr id="306" name="Google Shape;306;p35"/>
          <p:cNvGrpSpPr/>
          <p:nvPr/>
        </p:nvGrpSpPr>
        <p:grpSpPr>
          <a:xfrm>
            <a:off x="1192766" y="1279590"/>
            <a:ext cx="3097170" cy="471688"/>
            <a:chOff x="2012970" y="4591825"/>
            <a:chExt cx="5884800" cy="812834"/>
          </a:xfrm>
        </p:grpSpPr>
        <p:sp>
          <p:nvSpPr>
            <p:cNvPr id="307" name="Google Shape;307;p35"/>
            <p:cNvSpPr/>
            <p:nvPr/>
          </p:nvSpPr>
          <p:spPr>
            <a:xfrm>
              <a:off x="2012970" y="4591825"/>
              <a:ext cx="5884800" cy="523200"/>
            </a:xfrm>
            <a:prstGeom prst="ellipse">
              <a:avLst/>
            </a:prstGeom>
            <a:noFill/>
            <a:ln cap="flat" cmpd="sng" w="25400">
              <a:solidFill>
                <a:srgbClr val="0070C0"/>
              </a:solidFill>
              <a:prstDash val="solid"/>
              <a:miter lim="800000"/>
              <a:headEnd len="sm" w="sm" type="none"/>
              <a:tailEnd len="sm" w="sm" type="none"/>
            </a:ln>
          </p:spPr>
          <p:txBody>
            <a:bodyPr anchorCtr="0" anchor="ctr" bIns="24600" lIns="49225" spcFirstLastPara="1" rIns="49225" wrap="square" tIns="24600">
              <a:noAutofit/>
            </a:bodyPr>
            <a:lstStyle/>
            <a:p>
              <a:pPr indent="0" lvl="0" marL="0" marR="0" rtl="0" algn="ctr">
                <a:spcBef>
                  <a:spcPts val="0"/>
                </a:spcBef>
                <a:spcAft>
                  <a:spcPts val="0"/>
                </a:spcAft>
                <a:buNone/>
              </a:pPr>
              <a:r>
                <a:t/>
              </a:r>
              <a:endParaRPr sz="1000">
                <a:solidFill>
                  <a:srgbClr val="7030A0"/>
                </a:solidFill>
                <a:latin typeface="Calibri"/>
                <a:ea typeface="Calibri"/>
                <a:cs typeface="Calibri"/>
                <a:sym typeface="Calibri"/>
              </a:endParaRPr>
            </a:p>
          </p:txBody>
        </p:sp>
        <p:sp>
          <p:nvSpPr>
            <p:cNvPr id="308" name="Google Shape;308;p35"/>
            <p:cNvSpPr/>
            <p:nvPr/>
          </p:nvSpPr>
          <p:spPr>
            <a:xfrm>
              <a:off x="2624378" y="4635459"/>
              <a:ext cx="4812600" cy="769200"/>
            </a:xfrm>
            <a:prstGeom prst="rect">
              <a:avLst/>
            </a:prstGeom>
            <a:noFill/>
            <a:ln>
              <a:noFill/>
            </a:ln>
          </p:spPr>
          <p:txBody>
            <a:bodyPr anchorCtr="0" anchor="t" bIns="24600" lIns="49225" spcFirstLastPara="1" rIns="49225" wrap="square" tIns="24600">
              <a:noAutofit/>
            </a:bodyPr>
            <a:lstStyle/>
            <a:p>
              <a:pPr indent="0" lvl="0" marL="0" rtl="0" algn="l">
                <a:spcBef>
                  <a:spcPts val="0"/>
                </a:spcBef>
                <a:spcAft>
                  <a:spcPts val="0"/>
                </a:spcAft>
                <a:buNone/>
              </a:pPr>
              <a:r>
                <a:rPr b="1" lang="zh-CN" sz="1300">
                  <a:solidFill>
                    <a:srgbClr val="0070C0"/>
                  </a:solidFill>
                </a:rPr>
                <a:t>Timestamp &amp; “global variable”</a:t>
              </a:r>
              <a:endParaRPr b="1" sz="1300">
                <a:solidFill>
                  <a:srgbClr val="0070C0"/>
                </a:solidFill>
              </a:endParaRPr>
            </a:p>
            <a:p>
              <a:pPr indent="0" lvl="0" marL="0" rtl="0" algn="l">
                <a:spcBef>
                  <a:spcPts val="0"/>
                </a:spcBef>
                <a:spcAft>
                  <a:spcPts val="0"/>
                </a:spcAft>
                <a:buNone/>
              </a:pPr>
              <a:r>
                <a:t/>
              </a:r>
              <a:endParaRPr b="1" sz="1100">
                <a:solidFill>
                  <a:srgbClr val="0070C0"/>
                </a:solidFill>
              </a:endParaRPr>
            </a:p>
            <a:p>
              <a:pPr indent="0" lvl="0" marL="0" marR="0" rtl="0" algn="l">
                <a:spcBef>
                  <a:spcPts val="0"/>
                </a:spcBef>
                <a:spcAft>
                  <a:spcPts val="0"/>
                </a:spcAft>
                <a:buNone/>
              </a:pPr>
              <a:r>
                <a:t/>
              </a:r>
              <a:endParaRPr b="1" sz="1300">
                <a:solidFill>
                  <a:srgbClr val="0070C0"/>
                </a:solidFill>
              </a:endParaRPr>
            </a:p>
            <a:p>
              <a:pPr indent="0" lvl="0" marL="0" marR="0" rtl="0" algn="l">
                <a:spcBef>
                  <a:spcPts val="0"/>
                </a:spcBef>
                <a:spcAft>
                  <a:spcPts val="0"/>
                </a:spcAft>
                <a:buNone/>
              </a:pPr>
              <a:r>
                <a:t/>
              </a:r>
              <a:endParaRPr b="1" sz="1300">
                <a:solidFill>
                  <a:srgbClr val="0070C0"/>
                </a:solidFill>
                <a:latin typeface="Courier"/>
                <a:ea typeface="Courier"/>
                <a:cs typeface="Courier"/>
                <a:sym typeface="Courier"/>
              </a:endParaRPr>
            </a:p>
          </p:txBody>
        </p:sp>
      </p:grpSp>
      <p:cxnSp>
        <p:nvCxnSpPr>
          <p:cNvPr id="309" name="Google Shape;309;p35"/>
          <p:cNvCxnSpPr/>
          <p:nvPr/>
        </p:nvCxnSpPr>
        <p:spPr>
          <a:xfrm>
            <a:off x="3286075" y="1582198"/>
            <a:ext cx="644700" cy="635700"/>
          </a:xfrm>
          <a:prstGeom prst="straightConnector1">
            <a:avLst/>
          </a:prstGeom>
          <a:noFill/>
          <a:ln cap="flat" cmpd="sng" w="25400">
            <a:solidFill>
              <a:srgbClr val="000000"/>
            </a:solidFill>
            <a:prstDash val="dash"/>
            <a:miter lim="800000"/>
            <a:headEnd len="sm" w="sm" type="none"/>
            <a:tailEnd len="lg" w="lg" type="triangle"/>
          </a:ln>
        </p:spPr>
      </p:cxnSp>
      <p:cxnSp>
        <p:nvCxnSpPr>
          <p:cNvPr id="310" name="Google Shape;310;p35"/>
          <p:cNvCxnSpPr>
            <a:stCxn id="311" idx="4"/>
          </p:cNvCxnSpPr>
          <p:nvPr/>
        </p:nvCxnSpPr>
        <p:spPr>
          <a:xfrm flipH="1">
            <a:off x="4010350" y="3679000"/>
            <a:ext cx="816600" cy="895800"/>
          </a:xfrm>
          <a:prstGeom prst="straightConnector1">
            <a:avLst/>
          </a:prstGeom>
          <a:noFill/>
          <a:ln cap="flat" cmpd="sng" w="25400">
            <a:solidFill>
              <a:srgbClr val="C00000"/>
            </a:solidFill>
            <a:prstDash val="dash"/>
            <a:miter lim="800000"/>
            <a:headEnd len="sm" w="sm" type="none"/>
            <a:tailEnd len="lg" w="lg" type="triangle"/>
          </a:ln>
        </p:spPr>
      </p:cxnSp>
      <p:cxnSp>
        <p:nvCxnSpPr>
          <p:cNvPr id="312" name="Google Shape;312;p35"/>
          <p:cNvCxnSpPr/>
          <p:nvPr/>
        </p:nvCxnSpPr>
        <p:spPr>
          <a:xfrm rot="5400000">
            <a:off x="2363150" y="2719366"/>
            <a:ext cx="635400" cy="322500"/>
          </a:xfrm>
          <a:prstGeom prst="curvedConnector3">
            <a:avLst>
              <a:gd fmla="val 50000" name="adj1"/>
            </a:avLst>
          </a:prstGeom>
          <a:noFill/>
          <a:ln cap="flat" cmpd="sng" w="25400">
            <a:solidFill>
              <a:srgbClr val="3A897F"/>
            </a:solidFill>
            <a:prstDash val="solid"/>
            <a:miter lim="800000"/>
            <a:headEnd len="sm" w="sm" type="none"/>
            <a:tailEnd len="lg" w="lg" type="triangle"/>
          </a:ln>
        </p:spPr>
      </p:cxnSp>
      <p:sp>
        <p:nvSpPr>
          <p:cNvPr id="313" name="Google Shape;313;p35"/>
          <p:cNvSpPr/>
          <p:nvPr/>
        </p:nvSpPr>
        <p:spPr>
          <a:xfrm>
            <a:off x="1609800" y="2254723"/>
            <a:ext cx="3538800" cy="379500"/>
          </a:xfrm>
          <a:prstGeom prst="rect">
            <a:avLst/>
          </a:prstGeom>
          <a:solidFill>
            <a:schemeClr val="lt1"/>
          </a:solidFill>
          <a:ln cap="flat" cmpd="sng" w="9525">
            <a:solidFill>
              <a:srgbClr val="3A897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100">
              <a:solidFill>
                <a:srgbClr val="C00000"/>
              </a:solidFill>
            </a:endParaRPr>
          </a:p>
          <a:p>
            <a:pPr indent="0" lvl="0" marL="0" rtl="0" algn="l">
              <a:spcBef>
                <a:spcPts val="0"/>
              </a:spcBef>
              <a:spcAft>
                <a:spcPts val="0"/>
              </a:spcAft>
              <a:buNone/>
            </a:pPr>
            <a:r>
              <a:rPr b="1" lang="zh-CN" sz="1100">
                <a:solidFill>
                  <a:srgbClr val="3A897F"/>
                </a:solidFill>
              </a:rPr>
              <a:t> </a:t>
            </a:r>
            <a:endParaRPr b="1" sz="1100">
              <a:solidFill>
                <a:srgbClr val="3A897F"/>
              </a:solidFill>
            </a:endParaRPr>
          </a:p>
          <a:p>
            <a:pPr indent="0" lvl="0" marL="0" rtl="0" algn="l">
              <a:spcBef>
                <a:spcPts val="0"/>
              </a:spcBef>
              <a:spcAft>
                <a:spcPts val="0"/>
              </a:spcAft>
              <a:buNone/>
            </a:pPr>
            <a:r>
              <a:rPr b="1" lang="zh-CN" sz="1100">
                <a:solidFill>
                  <a:srgbClr val="3A897F"/>
                </a:solidFill>
              </a:rPr>
              <a:t>%275 = CALL(%274, %23F, %26A, %265, %268, %265, %263) </a:t>
            </a:r>
            <a:r>
              <a:rPr b="1" lang="zh-CN" sz="1100">
                <a:solidFill>
                  <a:srgbClr val="3A897F"/>
                </a:solidFill>
                <a:latin typeface="Courier"/>
                <a:ea typeface="Courier"/>
                <a:cs typeface="Courier"/>
                <a:sym typeface="Courier"/>
              </a:rPr>
              <a:t>/*transferFrom#1*/</a:t>
            </a:r>
            <a:endParaRPr sz="1100">
              <a:solidFill>
                <a:srgbClr val="3A897F"/>
              </a:solidFill>
            </a:endParaRPr>
          </a:p>
          <a:p>
            <a:pPr indent="0" lvl="0" marL="0" rtl="0" algn="ctr">
              <a:spcBef>
                <a:spcPts val="0"/>
              </a:spcBef>
              <a:spcAft>
                <a:spcPts val="0"/>
              </a:spcAft>
              <a:buNone/>
            </a:pPr>
            <a:r>
              <a:t/>
            </a:r>
            <a:endParaRPr b="1" sz="1100">
              <a:solidFill>
                <a:srgbClr val="3A897F"/>
              </a:solidFill>
            </a:endParaRPr>
          </a:p>
          <a:p>
            <a:pPr indent="0" lvl="0" marL="0" rtl="0" algn="l">
              <a:spcBef>
                <a:spcPts val="0"/>
              </a:spcBef>
              <a:spcAft>
                <a:spcPts val="0"/>
              </a:spcAft>
              <a:buNone/>
            </a:pPr>
            <a:r>
              <a:t/>
            </a:r>
            <a:endParaRPr b="1" sz="1100">
              <a:solidFill>
                <a:srgbClr val="3A897F"/>
              </a:solidFill>
            </a:endParaRPr>
          </a:p>
        </p:txBody>
      </p:sp>
      <p:sp>
        <p:nvSpPr>
          <p:cNvPr id="314" name="Google Shape;314;p35"/>
          <p:cNvSpPr/>
          <p:nvPr/>
        </p:nvSpPr>
        <p:spPr>
          <a:xfrm>
            <a:off x="166950" y="3192729"/>
            <a:ext cx="3538800" cy="557400"/>
          </a:xfrm>
          <a:prstGeom prst="rect">
            <a:avLst/>
          </a:prstGeom>
          <a:solidFill>
            <a:schemeClr val="lt1"/>
          </a:solidFill>
          <a:ln cap="flat" cmpd="sng" w="9525">
            <a:solidFill>
              <a:srgbClr val="3A897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100">
              <a:solidFill>
                <a:srgbClr val="C00000"/>
              </a:solidFill>
            </a:endParaRPr>
          </a:p>
          <a:p>
            <a:pPr indent="0" lvl="0" marL="0" rtl="0" algn="l">
              <a:spcBef>
                <a:spcPts val="0"/>
              </a:spcBef>
              <a:spcAft>
                <a:spcPts val="0"/>
              </a:spcAft>
              <a:buNone/>
            </a:pPr>
            <a:r>
              <a:t/>
            </a:r>
            <a:endParaRPr b="1" sz="1100">
              <a:solidFill>
                <a:srgbClr val="3A897F"/>
              </a:solidFill>
            </a:endParaRPr>
          </a:p>
          <a:p>
            <a:pPr indent="0" lvl="0" marL="0" rtl="0" algn="l">
              <a:spcBef>
                <a:spcPts val="0"/>
              </a:spcBef>
              <a:spcAft>
                <a:spcPts val="0"/>
              </a:spcAft>
              <a:buNone/>
            </a:pPr>
            <a:r>
              <a:rPr b="1" lang="zh-CN" sz="1100">
                <a:solidFill>
                  <a:srgbClr val="3A897F"/>
                </a:solidFill>
              </a:rPr>
              <a:t>%398 = CALL(%397, %35B, %38D, %388, %38B, %388, %386) </a:t>
            </a:r>
            <a:r>
              <a:rPr b="1" lang="zh-CN" sz="1100">
                <a:solidFill>
                  <a:srgbClr val="3A897F"/>
                </a:solidFill>
                <a:latin typeface="Courier"/>
                <a:ea typeface="Courier"/>
                <a:cs typeface="Courier"/>
                <a:sym typeface="Courier"/>
              </a:rPr>
              <a:t>/*transferFrom#2*/</a:t>
            </a:r>
            <a:endParaRPr sz="1100">
              <a:solidFill>
                <a:srgbClr val="3A897F"/>
              </a:solidFill>
            </a:endParaRPr>
          </a:p>
          <a:p>
            <a:pPr indent="0" lvl="0" marL="0" rtl="0" algn="ctr">
              <a:spcBef>
                <a:spcPts val="0"/>
              </a:spcBef>
              <a:spcAft>
                <a:spcPts val="0"/>
              </a:spcAft>
              <a:buNone/>
            </a:pPr>
            <a:r>
              <a:t/>
            </a:r>
            <a:endParaRPr b="1" sz="1100">
              <a:solidFill>
                <a:srgbClr val="C00000"/>
              </a:solidFill>
            </a:endParaRPr>
          </a:p>
          <a:p>
            <a:pPr indent="0" lvl="0" marL="0" rtl="0" algn="l">
              <a:spcBef>
                <a:spcPts val="0"/>
              </a:spcBef>
              <a:spcAft>
                <a:spcPts val="0"/>
              </a:spcAft>
              <a:buNone/>
            </a:pPr>
            <a:r>
              <a:t/>
            </a:r>
            <a:endParaRPr b="1" sz="1300">
              <a:solidFill>
                <a:srgbClr val="3A897F"/>
              </a:solidFill>
            </a:endParaRPr>
          </a:p>
        </p:txBody>
      </p:sp>
      <p:sp>
        <p:nvSpPr>
          <p:cNvPr id="315" name="Google Shape;315;p35"/>
          <p:cNvSpPr/>
          <p:nvPr/>
        </p:nvSpPr>
        <p:spPr>
          <a:xfrm>
            <a:off x="0" y="4307975"/>
            <a:ext cx="4040400" cy="635400"/>
          </a:xfrm>
          <a:prstGeom prst="rect">
            <a:avLst/>
          </a:prstGeom>
          <a:solidFill>
            <a:schemeClr val="lt1"/>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100">
              <a:solidFill>
                <a:srgbClr val="C00000"/>
              </a:solidFill>
            </a:endParaRPr>
          </a:p>
          <a:p>
            <a:pPr indent="0" lvl="0" marL="0" rtl="0" algn="l">
              <a:spcBef>
                <a:spcPts val="0"/>
              </a:spcBef>
              <a:spcAft>
                <a:spcPts val="0"/>
              </a:spcAft>
              <a:buNone/>
            </a:pPr>
            <a:r>
              <a:t/>
            </a:r>
            <a:endParaRPr b="1" sz="1100">
              <a:solidFill>
                <a:srgbClr val="C00000"/>
              </a:solidFill>
            </a:endParaRPr>
          </a:p>
          <a:p>
            <a:pPr indent="0" lvl="0" marL="0" rtl="0" algn="l">
              <a:spcBef>
                <a:spcPts val="0"/>
              </a:spcBef>
              <a:spcAft>
                <a:spcPts val="0"/>
              </a:spcAft>
              <a:buNone/>
            </a:pPr>
            <a:r>
              <a:t/>
            </a:r>
            <a:endParaRPr b="1" sz="1100">
              <a:solidFill>
                <a:srgbClr val="C00000"/>
              </a:solidFill>
            </a:endParaRPr>
          </a:p>
          <a:p>
            <a:pPr indent="0" lvl="0" marL="0" rtl="0" algn="l">
              <a:spcBef>
                <a:spcPts val="0"/>
              </a:spcBef>
              <a:spcAft>
                <a:spcPts val="0"/>
              </a:spcAft>
              <a:buNone/>
            </a:pPr>
            <a:r>
              <a:rPr b="1" lang="zh-CN" sz="1100">
                <a:solidFill>
                  <a:srgbClr val="C00000"/>
                </a:solidFill>
              </a:rPr>
              <a:t>%3CF = CALL(%3CE, %39A, %3C4, %3BF, %3C2, %3BF, %3BD) </a:t>
            </a:r>
            <a:r>
              <a:rPr b="1" lang="zh-CN" sz="1100">
                <a:solidFill>
                  <a:srgbClr val="C00000"/>
                </a:solidFill>
                <a:latin typeface="Courier"/>
                <a:ea typeface="Courier"/>
                <a:cs typeface="Courier"/>
                <a:sym typeface="Courier"/>
              </a:rPr>
              <a:t>/*transferFrom#3*/</a:t>
            </a:r>
            <a:endParaRPr b="1" sz="1100">
              <a:solidFill>
                <a:srgbClr val="C00000"/>
              </a:solidFill>
              <a:latin typeface="Courier"/>
              <a:ea typeface="Courier"/>
              <a:cs typeface="Courier"/>
              <a:sym typeface="Courier"/>
            </a:endParaRPr>
          </a:p>
          <a:p>
            <a:pPr indent="0" lvl="0" marL="0" rtl="0" algn="ctr">
              <a:spcBef>
                <a:spcPts val="0"/>
              </a:spcBef>
              <a:spcAft>
                <a:spcPts val="0"/>
              </a:spcAft>
              <a:buNone/>
            </a:pPr>
            <a:r>
              <a:t/>
            </a:r>
            <a:endParaRPr b="1" sz="1100">
              <a:solidFill>
                <a:srgbClr val="C00000"/>
              </a:solidFill>
            </a:endParaRPr>
          </a:p>
          <a:p>
            <a:pPr indent="0" lvl="0" marL="0" rtl="0" algn="l">
              <a:spcBef>
                <a:spcPts val="0"/>
              </a:spcBef>
              <a:spcAft>
                <a:spcPts val="0"/>
              </a:spcAft>
              <a:buNone/>
            </a:pPr>
            <a:r>
              <a:t/>
            </a:r>
            <a:endParaRPr b="1" sz="1300">
              <a:solidFill>
                <a:srgbClr val="C00000"/>
              </a:solidFill>
            </a:endParaRPr>
          </a:p>
          <a:p>
            <a:pPr indent="0" lvl="0" marL="0" rtl="0" algn="l">
              <a:spcBef>
                <a:spcPts val="0"/>
              </a:spcBef>
              <a:spcAft>
                <a:spcPts val="0"/>
              </a:spcAft>
              <a:buNone/>
            </a:pPr>
            <a:r>
              <a:t/>
            </a:r>
            <a:endParaRPr/>
          </a:p>
        </p:txBody>
      </p:sp>
      <p:cxnSp>
        <p:nvCxnSpPr>
          <p:cNvPr id="316" name="Google Shape;316;p35"/>
          <p:cNvCxnSpPr/>
          <p:nvPr/>
        </p:nvCxnSpPr>
        <p:spPr>
          <a:xfrm rot="5400000">
            <a:off x="1628800" y="3961700"/>
            <a:ext cx="538800" cy="134700"/>
          </a:xfrm>
          <a:prstGeom prst="curvedConnector3">
            <a:avLst>
              <a:gd fmla="val 50000" name="adj1"/>
            </a:avLst>
          </a:prstGeom>
          <a:noFill/>
          <a:ln cap="flat" cmpd="sng" w="25400">
            <a:solidFill>
              <a:srgbClr val="C00000"/>
            </a:solidFill>
            <a:prstDash val="solid"/>
            <a:miter lim="800000"/>
            <a:headEnd len="sm" w="sm" type="none"/>
            <a:tailEnd len="lg" w="lg" type="triangle"/>
          </a:ln>
        </p:spPr>
      </p:cxnSp>
      <p:sp>
        <p:nvSpPr>
          <p:cNvPr id="311" name="Google Shape;311;p35"/>
          <p:cNvSpPr/>
          <p:nvPr/>
        </p:nvSpPr>
        <p:spPr>
          <a:xfrm>
            <a:off x="3784900" y="3263200"/>
            <a:ext cx="2084100" cy="415800"/>
          </a:xfrm>
          <a:prstGeom prst="ellipse">
            <a:avLst/>
          </a:prstGeom>
          <a:noFill/>
          <a:ln cap="flat" cmpd="sng" w="25400">
            <a:solidFill>
              <a:schemeClr val="accent4"/>
            </a:solidFill>
            <a:prstDash val="solid"/>
            <a:miter lim="800000"/>
            <a:headEnd len="sm" w="sm" type="none"/>
            <a:tailEnd len="sm" w="sm" type="none"/>
          </a:ln>
        </p:spPr>
        <p:txBody>
          <a:bodyPr anchorCtr="0" anchor="ctr" bIns="24600" lIns="49225" spcFirstLastPara="1" rIns="49225" wrap="square" tIns="24600">
            <a:noAutofit/>
          </a:bodyPr>
          <a:lstStyle/>
          <a:p>
            <a:pPr indent="0" lvl="0" marL="0" rtl="0" algn="ctr">
              <a:spcBef>
                <a:spcPts val="0"/>
              </a:spcBef>
              <a:spcAft>
                <a:spcPts val="0"/>
              </a:spcAft>
              <a:buNone/>
            </a:pPr>
            <a:r>
              <a:t/>
            </a:r>
            <a:endParaRPr b="1" sz="1100">
              <a:solidFill>
                <a:srgbClr val="FF9900"/>
              </a:solidFill>
            </a:endParaRPr>
          </a:p>
          <a:p>
            <a:pPr indent="0" lvl="0" marL="0" rtl="0" algn="ctr">
              <a:spcBef>
                <a:spcPts val="0"/>
              </a:spcBef>
              <a:spcAft>
                <a:spcPts val="0"/>
              </a:spcAft>
              <a:buNone/>
            </a:pPr>
            <a:r>
              <a:rPr b="1" lang="zh-CN" sz="1100">
                <a:solidFill>
                  <a:srgbClr val="FF9900"/>
                </a:solidFill>
              </a:rPr>
              <a:t>%3B0 = SLOAD(%3A3)</a:t>
            </a:r>
            <a:endParaRPr b="1" sz="1100">
              <a:solidFill>
                <a:srgbClr val="FF9900"/>
              </a:solidFill>
            </a:endParaRPr>
          </a:p>
          <a:p>
            <a:pPr indent="0" lvl="0" marL="0" marR="0" rtl="0" algn="ctr">
              <a:spcBef>
                <a:spcPts val="0"/>
              </a:spcBef>
              <a:spcAft>
                <a:spcPts val="0"/>
              </a:spcAft>
              <a:buNone/>
            </a:pPr>
            <a:r>
              <a:t/>
            </a:r>
            <a:endParaRPr b="1" sz="1300">
              <a:solidFill>
                <a:srgbClr val="FF9900"/>
              </a:solidFill>
            </a:endParaRPr>
          </a:p>
        </p:txBody>
      </p:sp>
      <p:cxnSp>
        <p:nvCxnSpPr>
          <p:cNvPr id="317" name="Google Shape;317;p35"/>
          <p:cNvCxnSpPr/>
          <p:nvPr/>
        </p:nvCxnSpPr>
        <p:spPr>
          <a:xfrm flipH="1">
            <a:off x="937350" y="1562275"/>
            <a:ext cx="817200" cy="1646400"/>
          </a:xfrm>
          <a:prstGeom prst="straightConnector1">
            <a:avLst/>
          </a:prstGeom>
          <a:noFill/>
          <a:ln cap="flat" cmpd="sng" w="25400">
            <a:solidFill>
              <a:srgbClr val="000000"/>
            </a:solidFill>
            <a:prstDash val="dash"/>
            <a:miter lim="800000"/>
            <a:headEnd len="sm" w="sm" type="none"/>
            <a:tailEnd len="lg" w="lg"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