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nderstanding Smart Contracts: Hype or Hope?"/>
          <p:cNvSpPr txBox="1"/>
          <p:nvPr>
            <p:ph type="ctrTitle"/>
          </p:nvPr>
        </p:nvSpPr>
        <p:spPr>
          <a:xfrm>
            <a:off x="1219200" y="1913997"/>
            <a:ext cx="21945600" cy="4729492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Understanding Smart Contracts: Hype or Hope? </a:t>
            </a:r>
            <a:endParaRPr spc="-12" sz="1200"/>
          </a:p>
        </p:txBody>
      </p:sp>
      <p:sp>
        <p:nvSpPr>
          <p:cNvPr id="152" name="Yu Pan…"/>
          <p:cNvSpPr txBox="1"/>
          <p:nvPr/>
        </p:nvSpPr>
        <p:spPr>
          <a:xfrm>
            <a:off x="1793158" y="9097853"/>
            <a:ext cx="21945600" cy="22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Yu Pan</a:t>
            </a:r>
          </a:p>
          <a:p>
            <a: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ZiXiao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5" name="Classify smart contracts by code comments to understand their behavi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 smart contracts by code comments to understand their behavior</a:t>
            </a:r>
          </a:p>
          <a:p>
            <a:pPr lvl="1"/>
            <a:r>
              <a:t>NLP techniques to get the embedding {code/comments/code+comments}</a:t>
            </a:r>
          </a:p>
          <a:p>
            <a:pPr lvl="1"/>
            <a:r>
              <a:t>Encode token to dense vector representations </a:t>
            </a:r>
            <a:endParaRPr sz="1200"/>
          </a:p>
          <a:p>
            <a:pPr lvl="1"/>
            <a:r>
              <a:t>Lasso regression and other methods to select feature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8" name="Smart contra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Smart contracts </a:t>
            </a:r>
          </a:p>
          <a:p>
            <a:pPr lvl="2"/>
            <a:r>
              <a:t>are autonomous computer programs running atop blockchains</a:t>
            </a:r>
          </a:p>
          <a:p>
            <a:pPr lvl="2"/>
            <a:r>
              <a:t>have the unique ability to enable trustworthy and decentralized transactions</a:t>
            </a:r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Screen Shot 2022-02-27 at 5.22.27 PM.png" descr="Screen Shot 2022-02-27 at 5.22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1564" y="7242775"/>
            <a:ext cx="6079686" cy="6361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22-02-27 at 5.29.05 PM.png" descr="Screen Shot 2022-02-27 at 5.29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6798" y="7414080"/>
            <a:ext cx="97663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64" name="NLP techniques BERT to transform code to token representation…"/>
          <p:cNvSpPr txBox="1"/>
          <p:nvPr>
            <p:ph type="body" idx="1"/>
          </p:nvPr>
        </p:nvSpPr>
        <p:spPr>
          <a:xfrm>
            <a:off x="1217711" y="4642703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NLP techniques BERT to transform code to token representation</a:t>
            </a:r>
          </a:p>
          <a:p>
            <a:pPr/>
            <a:r>
              <a:t>TF-IDF to encode into high-dimensional vectors</a:t>
            </a:r>
          </a:p>
          <a:p>
            <a:pPr/>
            <a:r>
              <a:t>Lasso regression and other methods to select feature and classify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16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Screen Shot 2022-02-27 at 5.44.24 PM.png" descr="Screen Shot 2022-02-27 at 5.44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3784" y="5314950"/>
            <a:ext cx="15704166" cy="3478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73" name="Using code as text ignores essential characteristic of a program (AST, cfg, pd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code as text ignores essential characteristic of a program (AST, cfg, pdg)</a:t>
            </a:r>
          </a:p>
          <a:p>
            <a:pPr/>
            <a:r>
              <a:t>Comments by developers are not reliable</a:t>
            </a:r>
          </a:p>
          <a:p>
            <a:pPr/>
            <a:r>
              <a:t>Results could be too general to understand smart contract behavior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