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Lato" panose="020F0502020204030203" pitchFamily="34" charset="0"/>
      <p:regular r:id="rId41"/>
      <p:bold r:id="rId42"/>
      <p:italic r:id="rId43"/>
      <p:boldItalic r:id="rId44"/>
    </p:embeddedFont>
    <p:embeddedFont>
      <p:font typeface="Raleway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28B74D-91B2-4DE5-B6B7-CF94440C85B4}">
  <a:tblStyle styleId="{A628B74D-91B2-4DE5-B6B7-CF94440C85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a0a3d546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a0a3d546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eb6d33fc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beb6d33fc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https://www.fidelity.com/learning-center/trading-investing/technical-analysis/technical-indicator-guide/sma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eb6d33fc9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eb6d33fc9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dc810871c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dc810871c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eb6d33fc9_5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beb6d33fc9_5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eb6d33fc9_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beb6d33fc9_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eb6d33fc9_5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beb6d33fc9_5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eb6d33fc9_9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beb6d33fc9_9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eb6d33fc9_9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beb6d33fc9_9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eb6d33fc9_9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eb6d33fc9_9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a0a3d54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a0a3d54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eb6d33fc9_9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beb6d33fc9_9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eb6d33fc9_9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beb6d33fc9_9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eb6d33fc9_9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beb6d33fc9_9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eb6d33fc9_9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beb6d33fc9_9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beb6d33fc9_9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beb6d33fc9_9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beb6d33fc9_9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beb6d33fc9_9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beb6d33fc9_5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beb6d33fc9_5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beb6d33fc9_1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beb6d33fc9_1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beb6d33fc9_9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beb6d33fc9_9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beb6d33fc9_9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beb6d33fc9_9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eb6d33fc9_1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eb6d33fc9_1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Reference: </a:t>
            </a:r>
            <a:r>
              <a:rPr lang="zh-TW"/>
              <a:t>https://www.kaggle.com/competitions/g-research-crypto-forecasting/overview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beb6d33fc9_9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beb6d33fc9_9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beb6d33fc9_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beb6d33fc9_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beb6d33fc9_1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beb6d33fc9_1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beb6d33fc9_2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beb6d33fc9_2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beb6d33fc9_17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beb6d33fc9_17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eb6d33fc9_18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beb6d33fc9_18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Reference: https://www.google.com/search?q=btc&amp;rlz=1C1VDKB_zh-TWTW959TW959&amp;oq=btc&amp;aqs=chrome.0.69i59j0i131i433i512l2j46i199i465i512j0i131i433i512l3j69i60.1024j1j7&amp;sourceid=chrome&amp;ie=UTF-8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eb6d33fc9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eb6d33fc9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https://www.kaggle.com/competitions/g-research-crypto-forecasting/leaderboard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dc81087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dc81087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a0a3d54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a0a3d54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eb6d33fc9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eb6d33fc9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eb6d33fc9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eb6d33fc9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ithelp.ithome.com.tw/m/articles/10274577" TargetMode="External"/><Relationship Id="rId4" Type="http://schemas.openxmlformats.org/officeDocument/2006/relationships/hyperlink" Target="https://ithelp.ithome.com.tw/articles/10206014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2100475"/>
            <a:ext cx="7688100" cy="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/>
              <a:t>G Research Crypto Forecasting Competition</a:t>
            </a:r>
            <a:endParaRPr sz="27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2" y="31422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Optimize winning model's performance in bear market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373948" y="3562087"/>
            <a:ext cx="2042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Lato"/>
                <a:ea typeface="Lato"/>
                <a:cs typeface="Lato"/>
                <a:sym typeface="Lato"/>
              </a:rPr>
              <a:t>財金所碩二  陳韋勳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Lato"/>
                <a:ea typeface="Lato"/>
                <a:cs typeface="Lato"/>
                <a:sym typeface="Lato"/>
              </a:rPr>
              <a:t>葉力嘉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Lato"/>
                <a:ea typeface="Lato"/>
                <a:cs typeface="Lato"/>
                <a:sym typeface="Lato"/>
              </a:rPr>
              <a:t>胡祖望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Lato"/>
                <a:ea typeface="Lato"/>
                <a:cs typeface="Lato"/>
                <a:sym typeface="Lato"/>
              </a:rPr>
              <a:t>黃元裕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Generating New Features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422089" y="1943700"/>
            <a:ext cx="7688700" cy="28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新feature:    lag_time = [60,300,900] (minutes)</a:t>
            </a:r>
            <a:endParaRPr lang="en-US" altLang="zh-TW" sz="16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1. </a:t>
            </a:r>
            <a:r>
              <a:rPr lang="zh-TW" alt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漲跌幅超過</a:t>
            </a:r>
            <a:r>
              <a:rPr lang="en-US" altLang="zh-TW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2% in lag time t=[</a:t>
            </a:r>
            <a:r>
              <a:rPr lang="en-US" altLang="zh-TW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i-lag:i</a:t>
            </a:r>
            <a:r>
              <a:rPr lang="en-US" altLang="zh-TW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lv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 1 if r &gt; 2%</a:t>
            </a:r>
          </a:p>
          <a:p>
            <a:pPr lv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 -1 if r&lt; -2%</a:t>
            </a:r>
          </a:p>
          <a:p>
            <a:pPr lv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 0 otherwise</a:t>
            </a:r>
          </a:p>
          <a:p>
            <a:pPr marL="136106" indent="0">
              <a:spcBef>
                <a:spcPts val="1200"/>
              </a:spcBef>
              <a:buClr>
                <a:srgbClr val="000000"/>
              </a:buClr>
              <a:buSzPts val="1457"/>
              <a:buNone/>
            </a:pPr>
            <a:r>
              <a:rPr lang="en-US" altLang="zh-TW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altLang="zh-TW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mean_volume</a:t>
            </a:r>
            <a:r>
              <a:rPr lang="en-US" altLang="zh-TW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mean( volume(lag) ) </a:t>
            </a:r>
            <a:r>
              <a:rPr lang="zh-TW" alt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過去一段時間的平均交易量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6106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7"/>
              <a:buNone/>
            </a:pPr>
            <a:r>
              <a:rPr lang="en-US" altLang="zh-TW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</a:t>
            </a:r>
            <a:r>
              <a:rPr lang="zh-TW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volume_over_mean: 交易量超越平時的k倍 k = 1,2,3,4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k if volume</a:t>
            </a:r>
            <a:r>
              <a:rPr lang="en-US" altLang="zh-TW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k*mean(volume(lag) )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0 otherwise</a:t>
            </a:r>
            <a:endParaRPr sz="1400" dirty="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125" y="396950"/>
            <a:ext cx="2264375" cy="23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7325" y="2775550"/>
            <a:ext cx="1996001" cy="2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7325" y="486805"/>
            <a:ext cx="1995999" cy="2198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Generating New Features</a:t>
            </a: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2"/>
                </a:solidFill>
              </a:rPr>
              <a:t>新feature：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股市技術分析常用的指標：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zh-TW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SMA_diff 解釋短長期K線差距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zh-TW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RSI 解釋市場熱度(value = 0~100, 0:近lag分鐘都跌，100:近lag分鐘都漲)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zh-TW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bbands 解釋現在的價格與近lag分鐘價格相比是percentile多少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zh-TW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 代表真實波動區間，與bbands很像，但多考慮了價格並非連續變動，因此做出調整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zh-TW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NATR = ATR/ 此分鐘收盤價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56" dirty="0"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448" y="130502"/>
            <a:ext cx="4369624" cy="25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Timeline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226525" y="2005425"/>
            <a:ext cx="8821200" cy="30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1.預測幣災前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train &amp; validation: 2018_01_01 ~ 2022-01-24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test:  2022-01-24 ~ 2022-05-24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2.預測幣災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train &amp; validation: 2018_01_01 ~ 22022-01-24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test: 2022-05-24 ~ 2022-12-04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3. 加新資料預測幣災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train&amp; validation: 2018_01_01~ 22022-05-24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test: 2022-05-24 ~ 2022-12-04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777" y="1472900"/>
            <a:ext cx="4676376" cy="346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727650" y="2265525"/>
            <a:ext cx="7688700" cy="11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6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endParaRPr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11"/>
              <a:t>Model:</a:t>
            </a:r>
            <a:r>
              <a:rPr lang="zh-TW"/>
              <a:t> </a:t>
            </a:r>
            <a:r>
              <a:rPr lang="zh-TW" sz="2650">
                <a:solidFill>
                  <a:srgbClr val="000000"/>
                </a:solidFill>
              </a:rPr>
              <a:t>Single model of LightGBM (7-fold CV)</a:t>
            </a: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1">
                <a:solidFill>
                  <a:srgbClr val="3A3A3A"/>
                </a:solidFill>
                <a:highlight>
                  <a:srgbClr val="FFFFFF"/>
                </a:highlight>
              </a:rPr>
              <a:t>LightGBM 優點</a:t>
            </a:r>
            <a:endParaRPr sz="4800" b="1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3A3A3A"/>
                </a:solidFill>
                <a:highlight>
                  <a:srgbClr val="FFFFFF"/>
                </a:highlight>
              </a:rPr>
              <a:t>LightGBM 其主要想法是利用決策樹為基底的弱學習器，不斷地迭代訓練並取得最佳的模型。同時該演算法進行了優化使得訓練速度變快，並且有效降被消耗的資源。</a:t>
            </a:r>
            <a:endParaRPr sz="48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Clr>
                <a:srgbClr val="3A3A3A"/>
              </a:buClr>
              <a:buSzPct val="100000"/>
              <a:buChar char="●"/>
            </a:pPr>
            <a:r>
              <a:rPr lang="zh-TW" sz="4800">
                <a:solidFill>
                  <a:srgbClr val="3A3A3A"/>
                </a:solidFill>
                <a:highlight>
                  <a:srgbClr val="FFFFFF"/>
                </a:highlight>
              </a:rPr>
              <a:t>更快的訓練速度和更高的效率</a:t>
            </a:r>
            <a:endParaRPr sz="48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ct val="100000"/>
              <a:buChar char="●"/>
            </a:pPr>
            <a:r>
              <a:rPr lang="zh-TW" sz="4800">
                <a:solidFill>
                  <a:srgbClr val="3A3A3A"/>
                </a:solidFill>
                <a:highlight>
                  <a:srgbClr val="FFFFFF"/>
                </a:highlight>
              </a:rPr>
              <a:t>低記憶體使用率</a:t>
            </a:r>
            <a:endParaRPr sz="48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ct val="100000"/>
              <a:buChar char="●"/>
            </a:pPr>
            <a:r>
              <a:rPr lang="zh-TW" sz="4800">
                <a:solidFill>
                  <a:srgbClr val="3A3A3A"/>
                </a:solidFill>
                <a:highlight>
                  <a:srgbClr val="FFFFFF"/>
                </a:highlight>
              </a:rPr>
              <a:t>更好的準確度</a:t>
            </a:r>
            <a:endParaRPr sz="48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ct val="100000"/>
              <a:buChar char="●"/>
            </a:pPr>
            <a:r>
              <a:rPr lang="zh-TW" sz="4800">
                <a:solidFill>
                  <a:srgbClr val="3A3A3A"/>
                </a:solidFill>
                <a:highlight>
                  <a:srgbClr val="FFFFFF"/>
                </a:highlight>
              </a:rPr>
              <a:t>支援 GPU 平行運算</a:t>
            </a:r>
            <a:endParaRPr sz="48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ct val="100000"/>
              <a:buChar char="●"/>
            </a:pPr>
            <a:r>
              <a:rPr lang="zh-TW" sz="4800">
                <a:solidFill>
                  <a:srgbClr val="3A3A3A"/>
                </a:solidFill>
                <a:highlight>
                  <a:srgbClr val="FFFFFF"/>
                </a:highlight>
              </a:rPr>
              <a:t>能夠處理大規模數據</a:t>
            </a:r>
            <a:endParaRPr sz="48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3A3A3A"/>
                </a:solidFill>
                <a:highlight>
                  <a:srgbClr val="FFFFFF"/>
                </a:highlight>
              </a:rPr>
              <a:t>LightGBM 使用 leaf-wise tree 演算法，因此在迭代過程中能更快地收斂。</a:t>
            </a:r>
            <a:endParaRPr sz="48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300" y="2945025"/>
            <a:ext cx="5108276" cy="17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5699700" y="4573050"/>
            <a:ext cx="5694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https://ithelp.ithome.com.tw/articles/10206014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https://ithelp.ithome.com.tw/m/articles/10274577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 types</a:t>
            </a: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727650" y="25717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1: </a:t>
            </a:r>
            <a:r>
              <a:rPr lang="zh-TW" sz="1900"/>
              <a:t>原作者(lgb)</a:t>
            </a:r>
            <a:endParaRPr sz="19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2: </a:t>
            </a:r>
            <a:r>
              <a:rPr lang="zh-TW" sz="1900"/>
              <a:t>原作者(lgb)＋新feature</a:t>
            </a:r>
            <a:endParaRPr sz="19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3: </a:t>
            </a:r>
            <a:r>
              <a:rPr lang="zh-TW" sz="1900"/>
              <a:t>原作者(lgb)＋新feature＋多model(lgb)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727650" y="2039700"/>
            <a:ext cx="7688700" cy="10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zh-TW" sz="6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Performance Analysis</a:t>
            </a:r>
            <a:endParaRPr sz="6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186550" y="1263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0047" algn="l" rtl="0"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zh-TW" sz="2650">
                <a:latin typeface="Lato"/>
                <a:ea typeface="Lato"/>
                <a:cs typeface="Lato"/>
                <a:sym typeface="Lato"/>
              </a:rPr>
              <a:t>原作者(lgb) 在 三個不同時間下的預測</a:t>
            </a:r>
            <a:endParaRPr sz="265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186550" y="1798900"/>
            <a:ext cx="8847900" cy="31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1.預測幣災前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                                              bit RMSE = </a:t>
            </a:r>
            <a:r>
              <a:rPr lang="zh-TW" sz="1200">
                <a:solidFill>
                  <a:srgbClr val="000000"/>
                </a:solidFill>
              </a:rPr>
              <a:t>0.001</a:t>
            </a:r>
            <a:r>
              <a:rPr lang="zh-TW" sz="1200">
                <a:solidFill>
                  <a:srgbClr val="FF0000"/>
                </a:solidFill>
              </a:rPr>
              <a:t>40</a:t>
            </a:r>
            <a:r>
              <a:rPr lang="zh-TW" sz="1200">
                <a:solidFill>
                  <a:srgbClr val="000000"/>
                </a:solidFill>
              </a:rPr>
              <a:t>3743           eth RMSE = 0.001</a:t>
            </a:r>
            <a:r>
              <a:rPr lang="zh-TW" sz="1200">
                <a:solidFill>
                  <a:srgbClr val="FF0000"/>
                </a:solidFill>
              </a:rPr>
              <a:t>52</a:t>
            </a:r>
            <a:r>
              <a:rPr lang="zh-TW" sz="1200">
                <a:solidFill>
                  <a:srgbClr val="000000"/>
                </a:solidFill>
              </a:rPr>
              <a:t>5924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2.預測幣災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                                bit RMSE = </a:t>
            </a:r>
            <a:r>
              <a:rPr lang="zh-TW" sz="1200">
                <a:solidFill>
                  <a:srgbClr val="000000"/>
                </a:solidFill>
              </a:rPr>
              <a:t>0.001</a:t>
            </a:r>
            <a:r>
              <a:rPr lang="zh-TW" sz="1200">
                <a:solidFill>
                  <a:srgbClr val="FF0000"/>
                </a:solidFill>
              </a:rPr>
              <a:t>48</a:t>
            </a:r>
            <a:r>
              <a:rPr lang="zh-TW" sz="1200">
                <a:solidFill>
                  <a:srgbClr val="000000"/>
                </a:solidFill>
              </a:rPr>
              <a:t>702</a:t>
            </a:r>
            <a:r>
              <a:rPr lang="zh-TW"/>
              <a:t>             </a:t>
            </a:r>
            <a:r>
              <a:rPr lang="zh-TW" sz="1200">
                <a:solidFill>
                  <a:srgbClr val="000000"/>
                </a:solidFill>
              </a:rPr>
              <a:t>eth RMSE = 0.001</a:t>
            </a:r>
            <a:r>
              <a:rPr lang="zh-TW" sz="1200">
                <a:solidFill>
                  <a:srgbClr val="FF0000"/>
                </a:solidFill>
              </a:rPr>
              <a:t>79</a:t>
            </a:r>
            <a:r>
              <a:rPr lang="zh-TW" sz="1200">
                <a:solidFill>
                  <a:srgbClr val="000000"/>
                </a:solidFill>
              </a:rPr>
              <a:t>9466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3. 加新資料預測幣災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                                bit RMSE = </a:t>
            </a:r>
            <a:r>
              <a:rPr lang="zh-TW" sz="1200">
                <a:solidFill>
                  <a:srgbClr val="000000"/>
                </a:solidFill>
              </a:rPr>
              <a:t>0.001</a:t>
            </a:r>
            <a:r>
              <a:rPr lang="zh-TW" sz="1200">
                <a:solidFill>
                  <a:srgbClr val="FF0000"/>
                </a:solidFill>
              </a:rPr>
              <a:t>39</a:t>
            </a:r>
            <a:r>
              <a:rPr lang="zh-TW" sz="1200">
                <a:solidFill>
                  <a:srgbClr val="000000"/>
                </a:solidFill>
              </a:rPr>
              <a:t>661              eth RMSE = 0.001</a:t>
            </a:r>
            <a:r>
              <a:rPr lang="zh-TW" sz="1200">
                <a:solidFill>
                  <a:srgbClr val="FF0000"/>
                </a:solidFill>
              </a:rPr>
              <a:t>74</a:t>
            </a:r>
            <a:r>
              <a:rPr lang="zh-TW" sz="1200">
                <a:solidFill>
                  <a:srgbClr val="000000"/>
                </a:solidFill>
              </a:rPr>
              <a:t>5011</a:t>
            </a:r>
            <a:endParaRPr sz="120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這邊可以看到 model 1 在預測</a:t>
            </a:r>
            <a:r>
              <a:rPr lang="zh-TW" sz="1400"/>
              <a:t>幣災時的能力變差，RMSE皆變大，但在新增了額外的data後，</a:t>
            </a:r>
            <a:r>
              <a:rPr lang="zh-TW" sz="1400">
                <a:solidFill>
                  <a:srgbClr val="000000"/>
                </a:solidFill>
              </a:rPr>
              <a:t>預測</a:t>
            </a:r>
            <a:r>
              <a:rPr lang="zh-TW" sz="1400"/>
              <a:t>能力有變好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/>
              <a:t>至於貨幣方面的預測是：比特幣表現比以太幣好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213200" y="1277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50">
                <a:latin typeface="Lato"/>
                <a:ea typeface="Lato"/>
                <a:cs typeface="Lato"/>
                <a:sym typeface="Lato"/>
              </a:rPr>
              <a:t>2.   原作者(lgb)＋新feature 在三個不同時間下的預測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213200" y="1812225"/>
            <a:ext cx="8861100" cy="32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1.預測幣災前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                              bit RMSE = </a:t>
            </a:r>
            <a:r>
              <a:rPr lang="zh-TW" sz="1200">
                <a:solidFill>
                  <a:srgbClr val="000000"/>
                </a:solidFill>
              </a:rPr>
              <a:t>0.001</a:t>
            </a:r>
            <a:r>
              <a:rPr lang="zh-TW" sz="1200">
                <a:solidFill>
                  <a:srgbClr val="FF0000"/>
                </a:solidFill>
              </a:rPr>
              <a:t>40</a:t>
            </a:r>
            <a:r>
              <a:rPr lang="zh-TW" sz="1200">
                <a:solidFill>
                  <a:srgbClr val="000000"/>
                </a:solidFill>
              </a:rPr>
              <a:t>2193          eth RMSE = 0.001</a:t>
            </a:r>
            <a:r>
              <a:rPr lang="zh-TW" sz="1200">
                <a:solidFill>
                  <a:srgbClr val="FF0000"/>
                </a:solidFill>
              </a:rPr>
              <a:t>52</a:t>
            </a:r>
            <a:r>
              <a:rPr lang="zh-TW" sz="1200">
                <a:solidFill>
                  <a:srgbClr val="000000"/>
                </a:solidFill>
              </a:rPr>
              <a:t>5162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2.預測幣災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                              bit RMSE = </a:t>
            </a:r>
            <a:r>
              <a:rPr lang="zh-TW" sz="1200">
                <a:solidFill>
                  <a:srgbClr val="000000"/>
                </a:solidFill>
              </a:rPr>
              <a:t>0.001</a:t>
            </a:r>
            <a:r>
              <a:rPr lang="zh-TW" sz="1200">
                <a:solidFill>
                  <a:srgbClr val="FF0000"/>
                </a:solidFill>
              </a:rPr>
              <a:t>46</a:t>
            </a:r>
            <a:r>
              <a:rPr lang="zh-TW" sz="1200">
                <a:solidFill>
                  <a:srgbClr val="000000"/>
                </a:solidFill>
              </a:rPr>
              <a:t>021</a:t>
            </a:r>
            <a:r>
              <a:rPr lang="zh-TW"/>
              <a:t>             </a:t>
            </a:r>
            <a:r>
              <a:rPr lang="zh-TW" sz="1200">
                <a:solidFill>
                  <a:srgbClr val="000000"/>
                </a:solidFill>
              </a:rPr>
              <a:t>eth RMSE = 0.001</a:t>
            </a:r>
            <a:r>
              <a:rPr lang="zh-TW" sz="1200">
                <a:solidFill>
                  <a:srgbClr val="FF0000"/>
                </a:solidFill>
              </a:rPr>
              <a:t>76</a:t>
            </a:r>
            <a:r>
              <a:rPr lang="zh-TW" sz="1200">
                <a:solidFill>
                  <a:srgbClr val="000000"/>
                </a:solidFill>
              </a:rPr>
              <a:t>843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3. 加新資料預測幣災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                              bit RMSE = </a:t>
            </a:r>
            <a:r>
              <a:rPr lang="zh-TW" sz="1200">
                <a:solidFill>
                  <a:srgbClr val="000000"/>
                </a:solidFill>
              </a:rPr>
              <a:t>0.001</a:t>
            </a:r>
            <a:r>
              <a:rPr lang="zh-TW" sz="1200">
                <a:solidFill>
                  <a:srgbClr val="FF0000"/>
                </a:solidFill>
              </a:rPr>
              <a:t>39</a:t>
            </a:r>
            <a:r>
              <a:rPr lang="zh-TW" sz="1200">
                <a:solidFill>
                  <a:srgbClr val="000000"/>
                </a:solidFill>
              </a:rPr>
              <a:t>561             eth RMSE = 0.001</a:t>
            </a:r>
            <a:r>
              <a:rPr lang="zh-TW" sz="1200">
                <a:solidFill>
                  <a:srgbClr val="FF0000"/>
                </a:solidFill>
              </a:rPr>
              <a:t>74</a:t>
            </a:r>
            <a:r>
              <a:rPr lang="zh-TW" sz="1200">
                <a:solidFill>
                  <a:srgbClr val="000000"/>
                </a:solidFill>
              </a:rPr>
              <a:t>3911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這邊可以看到 model 2 在預測</a:t>
            </a:r>
            <a:r>
              <a:rPr lang="zh-TW" sz="1400"/>
              <a:t>幣災時的能力變差，RMSE皆變大，但在新增了額外的data後，</a:t>
            </a:r>
            <a:r>
              <a:rPr lang="zh-TW" sz="1400">
                <a:solidFill>
                  <a:srgbClr val="000000"/>
                </a:solidFill>
              </a:rPr>
              <a:t>預測</a:t>
            </a:r>
            <a:r>
              <a:rPr lang="zh-TW" sz="1400"/>
              <a:t>能力有變好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/>
              <a:t>至於貨幣方面的預測是：比特幣表現比以太幣好，結果與 </a:t>
            </a:r>
            <a:r>
              <a:rPr lang="zh-TW" sz="1400">
                <a:solidFill>
                  <a:srgbClr val="000000"/>
                </a:solidFill>
              </a:rPr>
              <a:t>model 1 相似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187400" y="1224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50">
                <a:latin typeface="Lato"/>
                <a:ea typeface="Lato"/>
                <a:cs typeface="Lato"/>
                <a:sym typeface="Lato"/>
              </a:rPr>
              <a:t>3.    原作者(lgb)＋新feature＋多model(lgb)</a:t>
            </a:r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1"/>
          </p:nvPr>
        </p:nvSpPr>
        <p:spPr>
          <a:xfrm>
            <a:off x="187400" y="1826450"/>
            <a:ext cx="8697300" cy="31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1.預測幣災前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                              bit RMSE = </a:t>
            </a:r>
            <a:r>
              <a:rPr lang="zh-TW" sz="1200">
                <a:solidFill>
                  <a:srgbClr val="000000"/>
                </a:solidFill>
              </a:rPr>
              <a:t>0.001</a:t>
            </a:r>
            <a:r>
              <a:rPr lang="zh-TW" sz="1200">
                <a:solidFill>
                  <a:srgbClr val="FF0000"/>
                </a:solidFill>
              </a:rPr>
              <a:t>40</a:t>
            </a:r>
            <a:r>
              <a:rPr lang="zh-TW" sz="1200">
                <a:solidFill>
                  <a:srgbClr val="000000"/>
                </a:solidFill>
              </a:rPr>
              <a:t>1184           eth RMSE = 0.001</a:t>
            </a:r>
            <a:r>
              <a:rPr lang="zh-TW" sz="1200">
                <a:solidFill>
                  <a:srgbClr val="FF0000"/>
                </a:solidFill>
              </a:rPr>
              <a:t>52</a:t>
            </a:r>
            <a:r>
              <a:rPr lang="zh-TW" sz="1200">
                <a:solidFill>
                  <a:srgbClr val="000000"/>
                </a:solidFill>
              </a:rPr>
              <a:t>1367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2.預測幣災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                               bit RMSE = </a:t>
            </a:r>
            <a:r>
              <a:rPr lang="zh-TW" sz="1200">
                <a:solidFill>
                  <a:srgbClr val="000000"/>
                </a:solidFill>
              </a:rPr>
              <a:t>0.001</a:t>
            </a:r>
            <a:r>
              <a:rPr lang="zh-TW" sz="1200">
                <a:solidFill>
                  <a:srgbClr val="FF0000"/>
                </a:solidFill>
              </a:rPr>
              <a:t>45</a:t>
            </a:r>
            <a:r>
              <a:rPr lang="zh-TW" sz="1200">
                <a:solidFill>
                  <a:srgbClr val="000000"/>
                </a:solidFill>
              </a:rPr>
              <a:t>767</a:t>
            </a:r>
            <a:r>
              <a:rPr lang="zh-TW"/>
              <a:t>            </a:t>
            </a:r>
            <a:r>
              <a:rPr lang="zh-TW" sz="1200">
                <a:solidFill>
                  <a:srgbClr val="000000"/>
                </a:solidFill>
              </a:rPr>
              <a:t>eth RMSE = 0.001</a:t>
            </a:r>
            <a:r>
              <a:rPr lang="zh-TW" sz="1200">
                <a:solidFill>
                  <a:srgbClr val="FF0000"/>
                </a:solidFill>
              </a:rPr>
              <a:t>76</a:t>
            </a:r>
            <a:r>
              <a:rPr lang="zh-TW" sz="1200">
                <a:solidFill>
                  <a:srgbClr val="000000"/>
                </a:solidFill>
              </a:rPr>
              <a:t>6942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3. 加新資料預測幣災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                               bit RMSE = </a:t>
            </a:r>
            <a:r>
              <a:rPr lang="zh-TW" sz="1200">
                <a:solidFill>
                  <a:srgbClr val="000000"/>
                </a:solidFill>
              </a:rPr>
              <a:t>0.001</a:t>
            </a:r>
            <a:r>
              <a:rPr lang="zh-TW" sz="1200">
                <a:solidFill>
                  <a:srgbClr val="FF0000"/>
                </a:solidFill>
              </a:rPr>
              <a:t>39</a:t>
            </a:r>
            <a:r>
              <a:rPr lang="zh-TW" sz="1200">
                <a:solidFill>
                  <a:srgbClr val="000000"/>
                </a:solidFill>
              </a:rPr>
              <a:t>176             eth RMSE = 0.001</a:t>
            </a:r>
            <a:r>
              <a:rPr lang="zh-TW" sz="1200">
                <a:solidFill>
                  <a:srgbClr val="FF0000"/>
                </a:solidFill>
              </a:rPr>
              <a:t>74</a:t>
            </a:r>
            <a:r>
              <a:rPr lang="zh-TW" sz="1200">
                <a:solidFill>
                  <a:srgbClr val="000000"/>
                </a:solidFill>
              </a:rPr>
              <a:t>1172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一樣的可以看到 model 3 在預測</a:t>
            </a:r>
            <a:r>
              <a:rPr lang="zh-TW" sz="1400"/>
              <a:t>幣災時的能力變差，RMSE皆變大，但在新增了額外的data後，能力有變好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/>
              <a:t>至於貨幣方面的預測是：比特幣表現比以太幣好，結果與 </a:t>
            </a:r>
            <a:r>
              <a:rPr lang="zh-TW" sz="1400">
                <a:solidFill>
                  <a:srgbClr val="000000"/>
                </a:solidFill>
              </a:rPr>
              <a:t>model 1 和 model 2 相似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4057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3600"/>
              <a:t>Background and Motive</a:t>
            </a:r>
            <a:endParaRPr sz="3600"/>
          </a:p>
          <a:p>
            <a:pPr marL="457200" lvl="0" indent="-4057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3600"/>
              <a:t>Data Preprocessing</a:t>
            </a:r>
            <a:endParaRPr sz="3600"/>
          </a:p>
          <a:p>
            <a:pPr marL="457200" lvl="0" indent="-4057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3600"/>
              <a:t>Model Architecture</a:t>
            </a:r>
            <a:endParaRPr sz="3600"/>
          </a:p>
          <a:p>
            <a:pPr marL="457200" lvl="0" indent="-4057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3600"/>
              <a:t>Performance Analysis</a:t>
            </a:r>
            <a:endParaRPr sz="3600"/>
          </a:p>
          <a:p>
            <a:pPr marL="457200" lvl="0" indent="-4057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3600"/>
              <a:t>Improvement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>
            <a:spLocks noGrp="1"/>
          </p:cNvSpPr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50">
                <a:latin typeface="Lato"/>
                <a:ea typeface="Lato"/>
                <a:cs typeface="Lato"/>
                <a:sym typeface="Lato"/>
              </a:rPr>
              <a:t>4.   預測幣災前 比較3種 model</a:t>
            </a:r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body" idx="1"/>
          </p:nvPr>
        </p:nvSpPr>
        <p:spPr>
          <a:xfrm>
            <a:off x="141400" y="1853850"/>
            <a:ext cx="8790600" cy="31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zh-TW" sz="1200" dirty="0">
                <a:solidFill>
                  <a:srgbClr val="000000"/>
                </a:solidFill>
              </a:rPr>
              <a:t>1.      </a:t>
            </a:r>
            <a:r>
              <a:rPr lang="zh-TW" sz="1200" dirty="0">
                <a:solidFill>
                  <a:srgbClr val="000000"/>
                </a:solidFill>
              </a:rPr>
              <a:t>model 1: </a:t>
            </a:r>
            <a:r>
              <a:rPr lang="zh-TW" dirty="0"/>
              <a:t>原作者(lgb)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/>
              <a:t>                                                                                                          bit RMSE = </a:t>
            </a:r>
            <a:r>
              <a:rPr lang="zh-TW" sz="1200" dirty="0">
                <a:solidFill>
                  <a:srgbClr val="000000"/>
                </a:solidFill>
              </a:rPr>
              <a:t>0.00140</a:t>
            </a:r>
            <a:r>
              <a:rPr lang="zh-TW" sz="1200" dirty="0">
                <a:solidFill>
                  <a:srgbClr val="FF0000"/>
                </a:solidFill>
              </a:rPr>
              <a:t>3</a:t>
            </a:r>
            <a:r>
              <a:rPr lang="zh-TW" sz="1200" dirty="0">
                <a:solidFill>
                  <a:srgbClr val="000000"/>
                </a:solidFill>
              </a:rPr>
              <a:t>743            eth RMSE = 0.00152</a:t>
            </a:r>
            <a:r>
              <a:rPr lang="zh-TW" sz="1200" dirty="0">
                <a:solidFill>
                  <a:srgbClr val="FF0000"/>
                </a:solidFill>
              </a:rPr>
              <a:t>59</a:t>
            </a:r>
            <a:r>
              <a:rPr lang="zh-TW" sz="1200" dirty="0">
                <a:solidFill>
                  <a:srgbClr val="000000"/>
                </a:solidFill>
              </a:rPr>
              <a:t>24</a:t>
            </a:r>
            <a:endParaRPr sz="1200" dirty="0">
              <a:solidFill>
                <a:srgbClr val="000000"/>
              </a:solidFill>
            </a:endParaRPr>
          </a:p>
          <a:p>
            <a:pPr marL="146050" lvl="0" indent="0" algn="l" rtl="0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altLang="zh-TW" sz="1200" dirty="0">
                <a:solidFill>
                  <a:srgbClr val="000000"/>
                </a:solidFill>
              </a:rPr>
              <a:t>2.      </a:t>
            </a:r>
            <a:r>
              <a:rPr lang="zh-TW" sz="1200" dirty="0">
                <a:solidFill>
                  <a:srgbClr val="000000"/>
                </a:solidFill>
              </a:rPr>
              <a:t>model 2: </a:t>
            </a:r>
            <a:r>
              <a:rPr lang="zh-TW" dirty="0"/>
              <a:t>原作者(lgb)＋新feature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/>
              <a:t>                                                                                                          bit RMSE = </a:t>
            </a:r>
            <a:r>
              <a:rPr lang="zh-TW" sz="1200" dirty="0">
                <a:solidFill>
                  <a:srgbClr val="000000"/>
                </a:solidFill>
              </a:rPr>
              <a:t>0.00140</a:t>
            </a:r>
            <a:r>
              <a:rPr lang="zh-TW" sz="1200" dirty="0">
                <a:solidFill>
                  <a:srgbClr val="FF0000"/>
                </a:solidFill>
              </a:rPr>
              <a:t>2</a:t>
            </a:r>
            <a:r>
              <a:rPr lang="zh-TW" sz="1200" dirty="0">
                <a:solidFill>
                  <a:srgbClr val="000000"/>
                </a:solidFill>
              </a:rPr>
              <a:t>193</a:t>
            </a:r>
            <a:r>
              <a:rPr lang="zh-TW" dirty="0"/>
              <a:t>            </a:t>
            </a:r>
            <a:r>
              <a:rPr lang="zh-TW" sz="1200" dirty="0">
                <a:solidFill>
                  <a:srgbClr val="000000"/>
                </a:solidFill>
              </a:rPr>
              <a:t>eth RMSE = 0.0015</a:t>
            </a:r>
            <a:r>
              <a:rPr lang="zh-TW" sz="1200" dirty="0">
                <a:solidFill>
                  <a:schemeClr val="dk2"/>
                </a:solidFill>
              </a:rPr>
              <a:t>2</a:t>
            </a:r>
            <a:r>
              <a:rPr lang="zh-TW" sz="1200" dirty="0">
                <a:solidFill>
                  <a:srgbClr val="FF0000"/>
                </a:solidFill>
              </a:rPr>
              <a:t>51</a:t>
            </a:r>
            <a:r>
              <a:rPr lang="zh-TW" sz="1200" dirty="0">
                <a:solidFill>
                  <a:srgbClr val="000000"/>
                </a:solidFill>
              </a:rPr>
              <a:t>62</a:t>
            </a:r>
            <a:endParaRPr sz="1200" dirty="0">
              <a:solidFill>
                <a:srgbClr val="000000"/>
              </a:solidFill>
            </a:endParaRPr>
          </a:p>
          <a:p>
            <a:pPr marL="146050" lvl="0" indent="0" algn="l" rtl="0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altLang="zh-TW" sz="1200" dirty="0">
                <a:solidFill>
                  <a:srgbClr val="000000"/>
                </a:solidFill>
              </a:rPr>
              <a:t>3.      </a:t>
            </a:r>
            <a:r>
              <a:rPr lang="zh-TW" sz="1200" dirty="0">
                <a:solidFill>
                  <a:srgbClr val="000000"/>
                </a:solidFill>
              </a:rPr>
              <a:t>model 3: </a:t>
            </a:r>
            <a:r>
              <a:rPr lang="zh-TW" dirty="0"/>
              <a:t>原作者(lgb)＋新feature＋多model(lgb)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/>
              <a:t>                                                                                                           bit RMSE = </a:t>
            </a:r>
            <a:r>
              <a:rPr lang="zh-TW" sz="1200" dirty="0">
                <a:solidFill>
                  <a:srgbClr val="000000"/>
                </a:solidFill>
              </a:rPr>
              <a:t>0.00140</a:t>
            </a:r>
            <a:r>
              <a:rPr lang="zh-TW" sz="1200" dirty="0">
                <a:solidFill>
                  <a:srgbClr val="FF0000"/>
                </a:solidFill>
              </a:rPr>
              <a:t>1</a:t>
            </a:r>
            <a:r>
              <a:rPr lang="zh-TW" sz="1200" dirty="0">
                <a:solidFill>
                  <a:srgbClr val="000000"/>
                </a:solidFill>
              </a:rPr>
              <a:t>184            eth RMSE = 0.00152</a:t>
            </a:r>
            <a:r>
              <a:rPr lang="zh-TW" sz="1200" dirty="0">
                <a:solidFill>
                  <a:srgbClr val="FF0000"/>
                </a:solidFill>
              </a:rPr>
              <a:t>1</a:t>
            </a:r>
            <a:r>
              <a:rPr lang="zh-TW" sz="1200" dirty="0">
                <a:solidFill>
                  <a:srgbClr val="000000"/>
                </a:solidFill>
              </a:rPr>
              <a:t>367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rgbClr val="000000"/>
                </a:solidFill>
              </a:rPr>
              <a:t>這邊可以看到3個model 在預測</a:t>
            </a:r>
            <a:r>
              <a:rPr lang="zh-TW" sz="1400" dirty="0"/>
              <a:t>幣災的能力差不多，而在</a:t>
            </a:r>
            <a:r>
              <a:rPr lang="zh-TW" sz="1400" dirty="0">
                <a:solidFill>
                  <a:srgbClr val="000000"/>
                </a:solidFill>
              </a:rPr>
              <a:t>RMSE</a:t>
            </a:r>
            <a:r>
              <a:rPr lang="zh-TW" sz="1400" dirty="0"/>
              <a:t>上</a:t>
            </a:r>
            <a:r>
              <a:rPr lang="zh-TW" sz="1400" dirty="0">
                <a:solidFill>
                  <a:srgbClr val="000000"/>
                </a:solidFill>
              </a:rPr>
              <a:t>model 3  &lt; model 2 &lt; model 1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 dirty="0"/>
              <a:t>然後貨幣的預測是比特幣表現比以太幣好</a:t>
            </a:r>
            <a:endParaRPr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122300" y="582700"/>
            <a:ext cx="89418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50">
                <a:latin typeface="Lato"/>
                <a:ea typeface="Lato"/>
                <a:cs typeface="Lato"/>
                <a:sym typeface="Lato"/>
              </a:rPr>
              <a:t>預測幣災前 Bitcoin (example)</a:t>
            </a:r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body" idx="1"/>
          </p:nvPr>
        </p:nvSpPr>
        <p:spPr>
          <a:xfrm>
            <a:off x="122250" y="1532250"/>
            <a:ext cx="89418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True Y       		  </a:t>
            </a:r>
            <a:r>
              <a:rPr lang="zh-TW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1 predict Y	</a:t>
            </a:r>
            <a:r>
              <a:rPr lang="en-US" altLang="zh-TW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zh-TW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2 predict Y	</a:t>
            </a:r>
            <a:r>
              <a:rPr lang="en-US" altLang="zh-TW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</a:t>
            </a:r>
            <a:r>
              <a:rPr lang="zh-TW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3 predict 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00" y="2208400"/>
            <a:ext cx="2245125" cy="168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450" y="2187963"/>
            <a:ext cx="2305558" cy="17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165225"/>
            <a:ext cx="2293113" cy="17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0775" y="2162537"/>
            <a:ext cx="2373225" cy="17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727650" y="1267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50">
                <a:latin typeface="Lato"/>
                <a:ea typeface="Lato"/>
                <a:cs typeface="Lato"/>
                <a:sym typeface="Lato"/>
              </a:rPr>
              <a:t>5.   預測幣災 比較3種 model</a:t>
            </a:r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153175" y="1802875"/>
            <a:ext cx="89202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zh-TW" sz="1200" dirty="0">
                <a:solidFill>
                  <a:srgbClr val="000000"/>
                </a:solidFill>
              </a:rPr>
              <a:t>1.      </a:t>
            </a:r>
            <a:r>
              <a:rPr lang="zh-TW" sz="1200" dirty="0">
                <a:solidFill>
                  <a:srgbClr val="000000"/>
                </a:solidFill>
              </a:rPr>
              <a:t>model 1: </a:t>
            </a:r>
            <a:r>
              <a:rPr lang="zh-TW" dirty="0"/>
              <a:t>原作者(lgb)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/>
              <a:t>                                                                                                          bit RMSE = </a:t>
            </a:r>
            <a:r>
              <a:rPr lang="zh-TW" sz="1200" dirty="0">
                <a:solidFill>
                  <a:srgbClr val="000000"/>
                </a:solidFill>
              </a:rPr>
              <a:t>0.0014</a:t>
            </a:r>
            <a:r>
              <a:rPr lang="zh-TW" sz="1200" dirty="0">
                <a:solidFill>
                  <a:srgbClr val="FF0000"/>
                </a:solidFill>
              </a:rPr>
              <a:t>8</a:t>
            </a:r>
            <a:r>
              <a:rPr lang="zh-TW" sz="1200" dirty="0">
                <a:solidFill>
                  <a:srgbClr val="000000"/>
                </a:solidFill>
              </a:rPr>
              <a:t>702           eth RMSE = 0.0017</a:t>
            </a:r>
            <a:r>
              <a:rPr lang="zh-TW" sz="1200" dirty="0">
                <a:solidFill>
                  <a:srgbClr val="FF0000"/>
                </a:solidFill>
              </a:rPr>
              <a:t>9</a:t>
            </a:r>
            <a:r>
              <a:rPr lang="zh-TW" sz="1200" dirty="0">
                <a:solidFill>
                  <a:srgbClr val="000000"/>
                </a:solidFill>
              </a:rPr>
              <a:t>9466</a:t>
            </a:r>
            <a:endParaRPr sz="1200" dirty="0">
              <a:solidFill>
                <a:srgbClr val="000000"/>
              </a:solidFill>
            </a:endParaRPr>
          </a:p>
          <a:p>
            <a:pPr marL="146050" lvl="0" indent="0" algn="l" rtl="0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altLang="zh-TW" sz="1200" dirty="0">
                <a:solidFill>
                  <a:srgbClr val="000000"/>
                </a:solidFill>
              </a:rPr>
              <a:t>2.      </a:t>
            </a:r>
            <a:r>
              <a:rPr lang="zh-TW" sz="1200" dirty="0">
                <a:solidFill>
                  <a:srgbClr val="000000"/>
                </a:solidFill>
              </a:rPr>
              <a:t>model 2: </a:t>
            </a:r>
            <a:r>
              <a:rPr lang="zh-TW" dirty="0"/>
              <a:t>原作者(lgb)＋新feature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/>
              <a:t>                                                                                                          bit RMSE = </a:t>
            </a:r>
            <a:r>
              <a:rPr lang="zh-TW" sz="1200" dirty="0">
                <a:solidFill>
                  <a:srgbClr val="000000"/>
                </a:solidFill>
              </a:rPr>
              <a:t>0.0014</a:t>
            </a:r>
            <a:r>
              <a:rPr lang="zh-TW" sz="1200" dirty="0">
                <a:solidFill>
                  <a:srgbClr val="FF0000"/>
                </a:solidFill>
              </a:rPr>
              <a:t>6</a:t>
            </a:r>
            <a:r>
              <a:rPr lang="zh-TW" sz="1200" dirty="0">
                <a:solidFill>
                  <a:srgbClr val="000000"/>
                </a:solidFill>
              </a:rPr>
              <a:t>021</a:t>
            </a:r>
            <a:r>
              <a:rPr lang="zh-TW" dirty="0"/>
              <a:t>            </a:t>
            </a:r>
            <a:r>
              <a:rPr lang="zh-TW" sz="1200" dirty="0">
                <a:solidFill>
                  <a:srgbClr val="000000"/>
                </a:solidFill>
              </a:rPr>
              <a:t>eth RMSE = 0.0017</a:t>
            </a:r>
            <a:r>
              <a:rPr lang="zh-TW" sz="1200" dirty="0">
                <a:solidFill>
                  <a:srgbClr val="FF0000"/>
                </a:solidFill>
              </a:rPr>
              <a:t>68</a:t>
            </a:r>
            <a:r>
              <a:rPr lang="zh-TW" sz="1200" dirty="0">
                <a:solidFill>
                  <a:srgbClr val="000000"/>
                </a:solidFill>
              </a:rPr>
              <a:t>43</a:t>
            </a:r>
            <a:endParaRPr sz="1200" dirty="0">
              <a:solidFill>
                <a:srgbClr val="000000"/>
              </a:solidFill>
            </a:endParaRPr>
          </a:p>
          <a:p>
            <a:pPr marL="146050" lvl="0" indent="0" algn="l" rtl="0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altLang="zh-TW" sz="1200" dirty="0">
                <a:solidFill>
                  <a:srgbClr val="000000"/>
                </a:solidFill>
              </a:rPr>
              <a:t>3.      </a:t>
            </a:r>
            <a:r>
              <a:rPr lang="zh-TW" sz="1200" dirty="0">
                <a:solidFill>
                  <a:srgbClr val="000000"/>
                </a:solidFill>
              </a:rPr>
              <a:t>model 3: </a:t>
            </a:r>
            <a:r>
              <a:rPr lang="zh-TW" dirty="0"/>
              <a:t>原作者(lgb)＋新feature＋多model(lgb)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/>
              <a:t>                                                                                                          bit RMSE = </a:t>
            </a:r>
            <a:r>
              <a:rPr lang="zh-TW" sz="1200" dirty="0">
                <a:solidFill>
                  <a:srgbClr val="000000"/>
                </a:solidFill>
              </a:rPr>
              <a:t>0.0014</a:t>
            </a:r>
            <a:r>
              <a:rPr lang="zh-TW" sz="1200" dirty="0">
                <a:solidFill>
                  <a:srgbClr val="FF0000"/>
                </a:solidFill>
              </a:rPr>
              <a:t>5</a:t>
            </a:r>
            <a:r>
              <a:rPr lang="zh-TW" sz="1200" dirty="0">
                <a:solidFill>
                  <a:srgbClr val="000000"/>
                </a:solidFill>
              </a:rPr>
              <a:t>767             eth RMSE = 0.0017</a:t>
            </a:r>
            <a:r>
              <a:rPr lang="zh-TW" sz="1200" dirty="0">
                <a:solidFill>
                  <a:srgbClr val="FF0000"/>
                </a:solidFill>
              </a:rPr>
              <a:t>66</a:t>
            </a:r>
            <a:r>
              <a:rPr lang="zh-TW" sz="1200" dirty="0">
                <a:solidFill>
                  <a:srgbClr val="000000"/>
                </a:solidFill>
              </a:rPr>
              <a:t>942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rgbClr val="000000"/>
                </a:solidFill>
              </a:rPr>
              <a:t>這邊可以看到3個model 在預測</a:t>
            </a:r>
            <a:r>
              <a:rPr lang="zh-TW" sz="1400" dirty="0"/>
              <a:t>幣災時的能力差不多，而在 </a:t>
            </a:r>
            <a:r>
              <a:rPr lang="zh-TW" sz="1400" dirty="0">
                <a:solidFill>
                  <a:srgbClr val="000000"/>
                </a:solidFill>
              </a:rPr>
              <a:t>RMSE</a:t>
            </a:r>
            <a:r>
              <a:rPr lang="zh-TW" sz="1400" dirty="0"/>
              <a:t>上</a:t>
            </a:r>
            <a:r>
              <a:rPr lang="zh-TW" sz="1400" dirty="0">
                <a:solidFill>
                  <a:srgbClr val="000000"/>
                </a:solidFill>
              </a:rPr>
              <a:t>model 3  &lt; model 2 &lt; model 1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 dirty="0"/>
              <a:t>至於貨幣的預測是：比特幣表現比以太幣好</a:t>
            </a:r>
            <a:endParaRPr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122300" y="582700"/>
            <a:ext cx="89418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50">
                <a:latin typeface="Lato"/>
                <a:ea typeface="Lato"/>
                <a:cs typeface="Lato"/>
                <a:sym typeface="Lato"/>
              </a:rPr>
              <a:t>預測幣災 Bitcoin (example)</a:t>
            </a: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122250" y="1532250"/>
            <a:ext cx="89418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True Y       	</a:t>
            </a:r>
            <a:r>
              <a:rPr lang="en-US" altLang="zh-TW" dirty="0"/>
              <a:t>                  </a:t>
            </a:r>
            <a:r>
              <a:rPr lang="zh-TW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1 predict Y</a:t>
            </a:r>
            <a:r>
              <a:rPr lang="en-US" altLang="zh-TW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zh-TW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altLang="zh-TW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zh-TW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2 predict Y	</a:t>
            </a:r>
            <a:r>
              <a:rPr lang="en-US" altLang="zh-TW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</a:t>
            </a:r>
            <a:r>
              <a:rPr lang="zh-TW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3 predict 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2185925"/>
            <a:ext cx="2305551" cy="1730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7320" y="2187160"/>
            <a:ext cx="2305550" cy="172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2876" y="2187157"/>
            <a:ext cx="2373226" cy="178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8550" y="2169275"/>
            <a:ext cx="2625726" cy="18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>
            <a:spLocks noGrp="1"/>
          </p:cNvSpPr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50">
                <a:latin typeface="Lato"/>
                <a:ea typeface="Lato"/>
                <a:cs typeface="Lato"/>
                <a:sym typeface="Lato"/>
              </a:rPr>
              <a:t>6.   加新資料預測幣災 比較三種 model</a:t>
            </a:r>
            <a:endParaRPr/>
          </a:p>
        </p:txBody>
      </p:sp>
      <p:sp>
        <p:nvSpPr>
          <p:cNvPr id="244" name="Google Shape;244;p36"/>
          <p:cNvSpPr txBox="1">
            <a:spLocks noGrp="1"/>
          </p:cNvSpPr>
          <p:nvPr>
            <p:ph type="body" idx="1"/>
          </p:nvPr>
        </p:nvSpPr>
        <p:spPr>
          <a:xfrm>
            <a:off x="117825" y="1853850"/>
            <a:ext cx="8884800" cy="32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rPr lang="en-US" altLang="zh-TW" dirty="0">
                <a:solidFill>
                  <a:schemeClr val="dk2"/>
                </a:solidFill>
              </a:rPr>
              <a:t>1.      </a:t>
            </a:r>
            <a:r>
              <a:rPr lang="zh-TW" dirty="0">
                <a:solidFill>
                  <a:schemeClr val="dk2"/>
                </a:solidFill>
              </a:rPr>
              <a:t>model 1: 原作者(lgb)</a:t>
            </a:r>
            <a:endParaRPr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2"/>
                </a:solidFill>
              </a:rPr>
              <a:t>                                                                                                  </a:t>
            </a:r>
            <a:r>
              <a:rPr lang="zh-TW" sz="1200" dirty="0">
                <a:solidFill>
                  <a:schemeClr val="dk2"/>
                </a:solidFill>
              </a:rPr>
              <a:t>bit RMSE = 0.00139</a:t>
            </a:r>
            <a:r>
              <a:rPr lang="zh-TW" sz="1200" dirty="0">
                <a:solidFill>
                  <a:schemeClr val="accent3"/>
                </a:solidFill>
              </a:rPr>
              <a:t>6</a:t>
            </a:r>
            <a:r>
              <a:rPr lang="zh-TW" sz="1200" dirty="0">
                <a:solidFill>
                  <a:schemeClr val="dk2"/>
                </a:solidFill>
              </a:rPr>
              <a:t>61             eth RMSE = 0.00174</a:t>
            </a:r>
            <a:r>
              <a:rPr lang="zh-TW" sz="1200" dirty="0">
                <a:solidFill>
                  <a:schemeClr val="accent3"/>
                </a:solidFill>
              </a:rPr>
              <a:t>5</a:t>
            </a:r>
            <a:r>
              <a:rPr lang="zh-TW" sz="1200" dirty="0">
                <a:solidFill>
                  <a:schemeClr val="dk2"/>
                </a:solidFill>
              </a:rPr>
              <a:t>011</a:t>
            </a:r>
            <a:endParaRPr sz="1200" dirty="0">
              <a:solidFill>
                <a:schemeClr val="dk2"/>
              </a:solidFill>
            </a:endParaRPr>
          </a:p>
          <a:p>
            <a:pPr marL="14605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rPr lang="en-US" altLang="zh-TW" dirty="0">
                <a:solidFill>
                  <a:schemeClr val="dk2"/>
                </a:solidFill>
              </a:rPr>
              <a:t>2.      </a:t>
            </a:r>
            <a:r>
              <a:rPr lang="zh-TW" dirty="0">
                <a:solidFill>
                  <a:schemeClr val="dk2"/>
                </a:solidFill>
              </a:rPr>
              <a:t>model 2: 原作者(lgb)＋新feature</a:t>
            </a:r>
            <a:endParaRPr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2"/>
                </a:solidFill>
              </a:rPr>
              <a:t>                                                                                                  </a:t>
            </a:r>
            <a:r>
              <a:rPr lang="zh-TW" sz="1200" dirty="0">
                <a:solidFill>
                  <a:schemeClr val="dk2"/>
                </a:solidFill>
              </a:rPr>
              <a:t>bit RMSE = 0.00139</a:t>
            </a:r>
            <a:r>
              <a:rPr lang="zh-TW" sz="1200" dirty="0">
                <a:solidFill>
                  <a:schemeClr val="accent3"/>
                </a:solidFill>
              </a:rPr>
              <a:t>5</a:t>
            </a:r>
            <a:r>
              <a:rPr lang="zh-TW" sz="1200" dirty="0">
                <a:solidFill>
                  <a:schemeClr val="dk2"/>
                </a:solidFill>
              </a:rPr>
              <a:t>61             eth RMSE = 0.00174</a:t>
            </a:r>
            <a:r>
              <a:rPr lang="zh-TW" sz="1200" dirty="0">
                <a:solidFill>
                  <a:schemeClr val="accent3"/>
                </a:solidFill>
              </a:rPr>
              <a:t>3</a:t>
            </a:r>
            <a:r>
              <a:rPr lang="zh-TW" sz="1200" dirty="0">
                <a:solidFill>
                  <a:schemeClr val="dk2"/>
                </a:solidFill>
              </a:rPr>
              <a:t>911</a:t>
            </a:r>
            <a:endParaRPr sz="1200" dirty="0">
              <a:solidFill>
                <a:schemeClr val="dk2"/>
              </a:solidFill>
            </a:endParaRPr>
          </a:p>
          <a:p>
            <a:pPr marL="14605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rPr lang="en-US" altLang="zh-TW" dirty="0">
                <a:solidFill>
                  <a:schemeClr val="dk2"/>
                </a:solidFill>
              </a:rPr>
              <a:t>3.      </a:t>
            </a:r>
            <a:r>
              <a:rPr lang="zh-TW" dirty="0">
                <a:solidFill>
                  <a:schemeClr val="dk2"/>
                </a:solidFill>
              </a:rPr>
              <a:t>model 3: 原作者(lgb)＋新feature＋多model(lgb)</a:t>
            </a:r>
            <a:endParaRPr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2"/>
                </a:solidFill>
              </a:rPr>
              <a:t>                                                                              </a:t>
            </a:r>
            <a:r>
              <a:rPr lang="en-US" altLang="zh-TW" dirty="0">
                <a:solidFill>
                  <a:schemeClr val="dk2"/>
                </a:solidFill>
              </a:rPr>
              <a:t> </a:t>
            </a:r>
            <a:r>
              <a:rPr lang="zh-TW" dirty="0">
                <a:solidFill>
                  <a:schemeClr val="dk2"/>
                </a:solidFill>
              </a:rPr>
              <a:t>                   </a:t>
            </a:r>
            <a:r>
              <a:rPr lang="zh-TW" sz="1200" dirty="0">
                <a:solidFill>
                  <a:schemeClr val="dk2"/>
                </a:solidFill>
              </a:rPr>
              <a:t>bit RMSE = 0.00139</a:t>
            </a:r>
            <a:r>
              <a:rPr lang="zh-TW" sz="1200" dirty="0">
                <a:solidFill>
                  <a:schemeClr val="accent3"/>
                </a:solidFill>
              </a:rPr>
              <a:t>1</a:t>
            </a:r>
            <a:r>
              <a:rPr lang="zh-TW" sz="1200" dirty="0">
                <a:solidFill>
                  <a:schemeClr val="dk2"/>
                </a:solidFill>
              </a:rPr>
              <a:t>76             eth RMSE = 0.00174</a:t>
            </a:r>
            <a:r>
              <a:rPr lang="zh-TW" sz="1200" dirty="0">
                <a:solidFill>
                  <a:schemeClr val="accent3"/>
                </a:solidFill>
              </a:rPr>
              <a:t>1</a:t>
            </a:r>
            <a:r>
              <a:rPr lang="zh-TW" sz="1200" dirty="0">
                <a:solidFill>
                  <a:schemeClr val="dk2"/>
                </a:solidFill>
              </a:rPr>
              <a:t>172</a:t>
            </a:r>
            <a:endParaRPr sz="1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2"/>
                </a:solidFill>
              </a:rPr>
              <a:t>可以看到 三個model 在預測幣災的能力就有比較明顯一點的差別，RMSE上model 3  &lt; model 2 &lt; model 1	</a:t>
            </a:r>
            <a:endParaRPr sz="1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 dirty="0">
                <a:solidFill>
                  <a:schemeClr val="dk2"/>
                </a:solidFill>
              </a:rPr>
              <a:t>貨幣的預測是比特幣表現比以太幣好</a:t>
            </a:r>
            <a:endParaRPr sz="1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>
            <a:spLocks noGrp="1"/>
          </p:cNvSpPr>
          <p:nvPr>
            <p:ph type="title"/>
          </p:nvPr>
        </p:nvSpPr>
        <p:spPr>
          <a:xfrm>
            <a:off x="122300" y="582700"/>
            <a:ext cx="89418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50">
                <a:latin typeface="Lato"/>
                <a:ea typeface="Lato"/>
                <a:cs typeface="Lato"/>
                <a:sym typeface="Lato"/>
              </a:rPr>
              <a:t>加新資料預測幣災 Bitcoin (example)</a:t>
            </a:r>
            <a:endParaRPr/>
          </a:p>
        </p:txBody>
      </p:sp>
      <p:sp>
        <p:nvSpPr>
          <p:cNvPr id="250" name="Google Shape;250;p37"/>
          <p:cNvSpPr txBox="1">
            <a:spLocks noGrp="1"/>
          </p:cNvSpPr>
          <p:nvPr>
            <p:ph type="body" idx="1"/>
          </p:nvPr>
        </p:nvSpPr>
        <p:spPr>
          <a:xfrm>
            <a:off x="122300" y="1575425"/>
            <a:ext cx="89418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True Y       	</a:t>
            </a:r>
            <a:r>
              <a:rPr lang="en-US" altLang="zh-TW" dirty="0"/>
              <a:t>                 </a:t>
            </a:r>
            <a:r>
              <a:rPr lang="zh-TW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1 predict Y		</a:t>
            </a:r>
            <a:r>
              <a:rPr lang="en-US" altLang="zh-TW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zh-TW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2 predict Y		model 3 predict 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51" name="Google Shape;251;p37"/>
          <p:cNvPicPr preferRelativeResize="0"/>
          <p:nvPr/>
        </p:nvPicPr>
        <p:blipFill rotWithShape="1">
          <a:blip r:embed="rId3">
            <a:alphaModFix/>
          </a:blip>
          <a:srcRect r="8298"/>
          <a:stretch/>
        </p:blipFill>
        <p:spPr>
          <a:xfrm>
            <a:off x="2129326" y="2064413"/>
            <a:ext cx="2348275" cy="192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7"/>
          <p:cNvPicPr preferRelativeResize="0"/>
          <p:nvPr/>
        </p:nvPicPr>
        <p:blipFill rotWithShape="1">
          <a:blip r:embed="rId4">
            <a:alphaModFix/>
          </a:blip>
          <a:srcRect r="8759"/>
          <a:stretch/>
        </p:blipFill>
        <p:spPr>
          <a:xfrm>
            <a:off x="4498000" y="2060404"/>
            <a:ext cx="2348274" cy="1930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 rotWithShape="1">
          <a:blip r:embed="rId5">
            <a:alphaModFix/>
          </a:blip>
          <a:srcRect r="7441"/>
          <a:stretch/>
        </p:blipFill>
        <p:spPr>
          <a:xfrm>
            <a:off x="6866675" y="2102038"/>
            <a:ext cx="2277325" cy="18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 rotWithShape="1">
          <a:blip r:embed="rId6">
            <a:alphaModFix/>
          </a:blip>
          <a:srcRect r="7424"/>
          <a:stretch/>
        </p:blipFill>
        <p:spPr>
          <a:xfrm>
            <a:off x="0" y="2102050"/>
            <a:ext cx="2274435" cy="184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Bitcoin</a:t>
            </a:r>
            <a:endParaRPr/>
          </a:p>
        </p:txBody>
      </p:sp>
      <p:graphicFrame>
        <p:nvGraphicFramePr>
          <p:cNvPr id="260" name="Google Shape;260;p38"/>
          <p:cNvGraphicFramePr/>
          <p:nvPr/>
        </p:nvGraphicFramePr>
        <p:xfrm>
          <a:off x="952500" y="2571750"/>
          <a:ext cx="7239000" cy="1579951"/>
        </p:xfrm>
        <a:graphic>
          <a:graphicData uri="http://schemas.openxmlformats.org/drawingml/2006/table">
            <a:tbl>
              <a:tblPr>
                <a:noFill/>
                <a:tableStyleId>{A628B74D-91B2-4DE5-B6B7-CF94440C85B4}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幣災前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幣災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加新資料預測幣災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 1 RMSE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0.001</a:t>
                      </a:r>
                      <a:r>
                        <a:rPr lang="zh-TW" sz="12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403</a:t>
                      </a: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743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0.001</a:t>
                      </a:r>
                      <a:r>
                        <a:rPr lang="zh-TW" sz="12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487</a:t>
                      </a: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0.001</a:t>
                      </a:r>
                      <a:r>
                        <a:rPr lang="zh-TW" sz="12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396</a:t>
                      </a: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 2 RMSE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0.001</a:t>
                      </a:r>
                      <a:r>
                        <a:rPr lang="zh-TW" sz="12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402</a:t>
                      </a: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193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0.001</a:t>
                      </a:r>
                      <a:r>
                        <a:rPr lang="zh-TW" sz="12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460</a:t>
                      </a: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21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0.001</a:t>
                      </a:r>
                      <a:r>
                        <a:rPr lang="zh-TW" sz="12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395</a:t>
                      </a: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 3 RMSE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0.001</a:t>
                      </a:r>
                      <a:r>
                        <a:rPr lang="zh-TW" sz="12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401</a:t>
                      </a: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184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0.001</a:t>
                      </a:r>
                      <a:r>
                        <a:rPr lang="zh-TW" sz="12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457</a:t>
                      </a: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67</a:t>
                      </a:r>
                      <a:r>
                        <a:rPr lang="zh-TW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0.001</a:t>
                      </a:r>
                      <a:r>
                        <a:rPr lang="zh-TW" sz="12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391</a:t>
                      </a: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76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Ethereum</a:t>
            </a:r>
            <a:endParaRPr/>
          </a:p>
        </p:txBody>
      </p:sp>
      <p:graphicFrame>
        <p:nvGraphicFramePr>
          <p:cNvPr id="266" name="Google Shape;266;p39"/>
          <p:cNvGraphicFramePr/>
          <p:nvPr/>
        </p:nvGraphicFramePr>
        <p:xfrm>
          <a:off x="952500" y="2571750"/>
          <a:ext cx="7239000" cy="1568838"/>
        </p:xfrm>
        <a:graphic>
          <a:graphicData uri="http://schemas.openxmlformats.org/drawingml/2006/table">
            <a:tbl>
              <a:tblPr>
                <a:noFill/>
                <a:tableStyleId>{A628B74D-91B2-4DE5-B6B7-CF94440C85B4}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幣災前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幣災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加新資料預測幣災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 1 RMSE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0.001</a:t>
                      </a:r>
                      <a:r>
                        <a:rPr lang="zh-TW" sz="12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5259</a:t>
                      </a: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0.001</a:t>
                      </a:r>
                      <a:r>
                        <a:rPr lang="zh-TW" sz="12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79</a:t>
                      </a: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9466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0.001</a:t>
                      </a:r>
                      <a:r>
                        <a:rPr lang="zh-TW" sz="12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745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 2 RMSE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0.001</a:t>
                      </a:r>
                      <a:r>
                        <a:rPr lang="zh-TW" sz="12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5251</a:t>
                      </a: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0.001</a:t>
                      </a:r>
                      <a:r>
                        <a:rPr lang="zh-TW" sz="12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768</a:t>
                      </a: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0.001</a:t>
                      </a:r>
                      <a:r>
                        <a:rPr lang="zh-TW" sz="12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743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 3 RMSE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0.001</a:t>
                      </a:r>
                      <a:r>
                        <a:rPr lang="zh-TW" sz="12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521</a:t>
                      </a: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367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0.001</a:t>
                      </a:r>
                      <a:r>
                        <a:rPr lang="zh-TW" sz="12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766</a:t>
                      </a:r>
                      <a:r>
                        <a:rPr lang="zh-TW" sz="1200">
                          <a:latin typeface="Lato"/>
                          <a:ea typeface="Lato"/>
                          <a:cs typeface="Lato"/>
                          <a:sym typeface="Lato"/>
                        </a:rPr>
                        <a:t>942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0.001</a:t>
                      </a:r>
                      <a:r>
                        <a:rPr lang="zh-TW" sz="12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741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5475"/>
            <a:ext cx="9144003" cy="44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 txBox="1"/>
          <p:nvPr/>
        </p:nvSpPr>
        <p:spPr>
          <a:xfrm>
            <a:off x="125650" y="0"/>
            <a:ext cx="8193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Feature Importance</a:t>
            </a:r>
            <a:endParaRPr/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75" y="677350"/>
            <a:ext cx="3839725" cy="17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>
            <a:spLocks noGrp="1"/>
          </p:cNvSpPr>
          <p:nvPr>
            <p:ph type="title"/>
          </p:nvPr>
        </p:nvSpPr>
        <p:spPr>
          <a:xfrm>
            <a:off x="571200" y="1284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Some Top Feature Importance</a:t>
            </a:r>
            <a:endParaRPr/>
          </a:p>
        </p:txBody>
      </p:sp>
      <p:sp>
        <p:nvSpPr>
          <p:cNvPr id="279" name="Google Shape;279;p41"/>
          <p:cNvSpPr txBox="1">
            <a:spLocks noGrp="1"/>
          </p:cNvSpPr>
          <p:nvPr>
            <p:ph type="body" idx="1"/>
          </p:nvPr>
        </p:nvSpPr>
        <p:spPr>
          <a:xfrm>
            <a:off x="459525" y="2019575"/>
            <a:ext cx="8107800" cy="16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</a:rPr>
              <a:t>log_close/mean_{60}-mean_close/mean_{60}_id{6}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</a:rPr>
              <a:t>log_close/mean_{60}-mean_close/mean_{60}_id{1}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>
                <a:solidFill>
                  <a:schemeClr val="dk2"/>
                </a:solidFill>
              </a:rPr>
              <a:t>發現在 train不同時期與不同model時，這兩個都是非常重要的指標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1794400"/>
            <a:ext cx="7688700" cy="25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G-Research is Europe’s leading quantitative finance research firm.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Held a crypto forecasting competition on Kaggle.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Training Timeline: November 2, 2021 ~ February 1, 2022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Forecasting Timeline: February 1, 2022 ~ May 4, 2022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075" y="2945951"/>
            <a:ext cx="7005126" cy="17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>
            <a:spLocks noGrp="1"/>
          </p:cNvSpPr>
          <p:nvPr>
            <p:ph type="title"/>
          </p:nvPr>
        </p:nvSpPr>
        <p:spPr>
          <a:xfrm>
            <a:off x="727650" y="2091300"/>
            <a:ext cx="7688700" cy="9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zh-TW" sz="6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Improvement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7719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/>
              <a:t>用全部14種幣來訓練模型</a:t>
            </a:r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由於資料量太過龐大，記憶體無法處理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我們只選出了其中兩種幣：比特幣 以及 以太幣，來train model，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但其實有可能其他貨幣也會影響比特幣和以太幣的走勢，但我們就沒有考慮到。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故之後的改進可能會想加入其他具代表性的Model進來train。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模型的改善</a:t>
            </a:r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聽完上次演講者所說再經過討論後，我們這邊想到了一些模型的改進方法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像是用CNN or RNN，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CNN用來做pattern recognition；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RNN可以加入time series, Autoregression跟LSTM，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多一些判斷趨勢的部分，來讓模型能夠學習得更完善。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分工</a:t>
            </a:r>
            <a:endParaRPr/>
          </a:p>
        </p:txBody>
      </p:sp>
      <p:sp>
        <p:nvSpPr>
          <p:cNvPr id="302" name="Google Shape;302;p4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陳韋勳: Crawling new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葉力嘉</a:t>
            </a:r>
            <a:r>
              <a:rPr lang="zh-TW"/>
              <a:t>: designing new feature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胡祖望</a:t>
            </a:r>
            <a:r>
              <a:rPr lang="zh-TW"/>
              <a:t>: designing new model, run all models, data analysis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黃元裕</a:t>
            </a:r>
            <a:r>
              <a:rPr lang="zh-TW"/>
              <a:t>: data preprocess, designing new model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>
            <a:spLocks noGrp="1"/>
          </p:cNvSpPr>
          <p:nvPr>
            <p:ph type="title"/>
          </p:nvPr>
        </p:nvSpPr>
        <p:spPr>
          <a:xfrm>
            <a:off x="729450" y="2628775"/>
            <a:ext cx="76887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 b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1794400"/>
            <a:ext cx="7688700" cy="25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Training Timeline: November 2, 2021 ~ February 1, 2022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Forecasting Timeline: February 1, 2022 ~ May 4, 2022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But then crash happened and bear market began.</a:t>
            </a:r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2201908" y="2648234"/>
            <a:ext cx="4626997" cy="2451488"/>
            <a:chOff x="3985125" y="2644575"/>
            <a:chExt cx="4246899" cy="2378700"/>
          </a:xfrm>
        </p:grpSpPr>
        <p:pic>
          <p:nvPicPr>
            <p:cNvPr id="109" name="Google Shape;10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85125" y="2644575"/>
              <a:ext cx="4246899" cy="2378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0" name="Google Shape;110;p16"/>
            <p:cNvCxnSpPr/>
            <p:nvPr/>
          </p:nvCxnSpPr>
          <p:spPr>
            <a:xfrm>
              <a:off x="5662250" y="3970825"/>
              <a:ext cx="2185200" cy="5358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Motive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29450" y="1848375"/>
            <a:ext cx="7688700" cy="24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We wonder whether those gold medal models will continue to perform well in bear market.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So we picked the third place models to test our ideas and tried to enhance performance comparing to the original model.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300" y="2571750"/>
            <a:ext cx="5734700" cy="24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3366800" y="3486225"/>
            <a:ext cx="5568600" cy="246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9E9E9E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448825" y="2003850"/>
            <a:ext cx="85206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Data Preprocessing</a:t>
            </a:r>
            <a:endParaRPr sz="6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9230"/>
              <a:buFont typeface="Calibri"/>
              <a:buNone/>
            </a:pPr>
            <a:r>
              <a:rPr lang="zh-TW"/>
              <a:t>Generate Training Data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7650" y="2057675"/>
            <a:ext cx="7409742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zh-TW" sz="1500" dirty="0"/>
              <a:t>       </a:t>
            </a:r>
            <a:r>
              <a:rPr lang="zh-TW" sz="1500" dirty="0"/>
              <a:t>在競賽中，除了競賽期間給的training data，2018-01-01~2021-03-12</a:t>
            </a:r>
            <a:endParaRPr sz="15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dirty="0"/>
              <a:t>                                       及supplemental data，2021-03-12~2022-01-24</a:t>
            </a:r>
            <a:endParaRPr lang="en-US" altLang="zh-TW" sz="15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dirty="0"/>
              <a:t>我們將兩者重疊的日期先處理掉，再合併兩個檔案為一個檔案，時間為</a:t>
            </a:r>
            <a:endParaRPr sz="15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dirty="0"/>
              <a:t>                                                                              2018-01-01~2022-01-24</a:t>
            </a:r>
            <a:endParaRPr sz="15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 dirty="0"/>
              <a:t>還另外去Binance抓了從2022-01-24~2022-12-5的data準備當作testing data</a:t>
            </a:r>
            <a:endParaRPr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Given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727650" y="1853850"/>
            <a:ext cx="7688700" cy="31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1475"/>
              <a:t>Asset ID: 0~13 e.g. Bitcoin,  ETH,  Binance coin</a:t>
            </a:r>
            <a:endParaRPr sz="147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475"/>
              <a:t>timestamp: 時間(年月日)-&gt; 整數 (每1分鐘一筆數據)</a:t>
            </a:r>
            <a:endParaRPr sz="147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475"/>
              <a:t>Open: 開盤價</a:t>
            </a:r>
            <a:endParaRPr sz="147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475"/>
              <a:t>Close: 收盤價</a:t>
            </a:r>
            <a:endParaRPr sz="147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475"/>
              <a:t>High: 一分鐘內的最高交易價格</a:t>
            </a:r>
            <a:endParaRPr sz="147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475"/>
              <a:t>Low: 一分鐘內的最低交易價格</a:t>
            </a:r>
            <a:endParaRPr sz="147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475"/>
              <a:t>Volume: 一分鐘內的交易量</a:t>
            </a:r>
            <a:endParaRPr sz="147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zh-TW" sz="1475"/>
              <a:t>Target : log_return of future 15 mins  - beta * market_log_return  預測目標y (CAPM)</a:t>
            </a:r>
            <a:endParaRPr sz="147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Original Feature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lag_time = [60,300,900] (minutes)</a:t>
            </a:r>
            <a:endParaRPr sz="15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AutoNum type="arabicPeriod"/>
            </a:pPr>
            <a:r>
              <a:rPr lang="zh-TW" sz="15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log_close_mean = log( close/mean(close ) ) ：近期的平均漲(跌)勢</a:t>
            </a:r>
            <a:endParaRPr sz="15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AutoNum type="arabicPeriod"/>
            </a:pPr>
            <a:r>
              <a:rPr lang="zh-TW" sz="15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mean_close/mean：前者的所有資產平均</a:t>
            </a:r>
            <a:endParaRPr sz="15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AutoNum type="arabicPeriod"/>
            </a:pPr>
            <a:r>
              <a:rPr lang="zh-TW" sz="15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log_close/mean - mean_close/mean  ：兩者相減</a:t>
            </a:r>
            <a:endParaRPr sz="15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AutoNum type="arabicPeriod"/>
            </a:pPr>
            <a:r>
              <a:rPr lang="zh-TW" sz="15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log_return_lag = log(close/close(lag) ) ：近期的漲(跌)勢</a:t>
            </a:r>
            <a:endParaRPr sz="15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AutoNum type="arabicPeriod"/>
            </a:pPr>
            <a:r>
              <a:rPr lang="zh-TW" sz="15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mean_log_return ：前者的所有資產的平均</a:t>
            </a:r>
            <a:endParaRPr sz="15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AutoNum type="arabicPeriod"/>
            </a:pPr>
            <a:r>
              <a:rPr lang="zh-TW" sz="15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log_return_lag - mean_log_returns ：兩者相減</a:t>
            </a:r>
            <a:endParaRPr sz="15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2806</Words>
  <Application>Microsoft Office PowerPoint</Application>
  <PresentationFormat>如螢幕大小 (16:9)</PresentationFormat>
  <Paragraphs>215</Paragraphs>
  <Slides>34</Slides>
  <Notes>34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Times New Roman</vt:lpstr>
      <vt:lpstr>Raleway</vt:lpstr>
      <vt:lpstr>Arial</vt:lpstr>
      <vt:lpstr>Lato</vt:lpstr>
      <vt:lpstr>Calibri</vt:lpstr>
      <vt:lpstr>Streamline</vt:lpstr>
      <vt:lpstr>G Research Crypto Forecasting Competition</vt:lpstr>
      <vt:lpstr>Outline</vt:lpstr>
      <vt:lpstr>Background</vt:lpstr>
      <vt:lpstr>Background</vt:lpstr>
      <vt:lpstr>Motive</vt:lpstr>
      <vt:lpstr>Data Preprocessing </vt:lpstr>
      <vt:lpstr>Generate Training Data</vt:lpstr>
      <vt:lpstr>Data Given</vt:lpstr>
      <vt:lpstr>Original Feature</vt:lpstr>
      <vt:lpstr>Generating New Features</vt:lpstr>
      <vt:lpstr>Generating New Features</vt:lpstr>
      <vt:lpstr>Timeline</vt:lpstr>
      <vt:lpstr>Model</vt:lpstr>
      <vt:lpstr>Model: Single model of LightGBM (7-fold CV)</vt:lpstr>
      <vt:lpstr>Model types</vt:lpstr>
      <vt:lpstr>Performance Analysis</vt:lpstr>
      <vt:lpstr>原作者(lgb) 在 三個不同時間下的預測 </vt:lpstr>
      <vt:lpstr>2.   原作者(lgb)＋新feature 在三個不同時間下的預測</vt:lpstr>
      <vt:lpstr>3.    原作者(lgb)＋新feature＋多model(lgb)</vt:lpstr>
      <vt:lpstr>4.   預測幣災前 比較3種 model</vt:lpstr>
      <vt:lpstr>預測幣災前 Bitcoin (example)</vt:lpstr>
      <vt:lpstr>5.   預測幣災 比較3種 model</vt:lpstr>
      <vt:lpstr>預測幣災 Bitcoin (example)</vt:lpstr>
      <vt:lpstr>6.   加新資料預測幣災 比較三種 model</vt:lpstr>
      <vt:lpstr>加新資料預測幣災 Bitcoin (example)</vt:lpstr>
      <vt:lpstr>Bitcoin</vt:lpstr>
      <vt:lpstr>Ethereum</vt:lpstr>
      <vt:lpstr>PowerPoint 簡報</vt:lpstr>
      <vt:lpstr>Some Top Feature Importance</vt:lpstr>
      <vt:lpstr>Improvement</vt:lpstr>
      <vt:lpstr>用全部14種幣來訓練模型</vt:lpstr>
      <vt:lpstr>2. 模型的改善</vt:lpstr>
      <vt:lpstr>分工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 Research Crypto Forecasting Competition</dc:title>
  <cp:lastModifiedBy>葉力嘉</cp:lastModifiedBy>
  <cp:revision>2</cp:revision>
  <dcterms:modified xsi:type="dcterms:W3CDTF">2022-12-22T03:31:07Z</dcterms:modified>
</cp:coreProperties>
</file>