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9"/>
  </p:notesMasterIdLst>
  <p:sldIdLst>
    <p:sldId id="256" r:id="rId5"/>
    <p:sldId id="556" r:id="rId6"/>
    <p:sldId id="603" r:id="rId7"/>
    <p:sldId id="604" r:id="rId8"/>
    <p:sldId id="555" r:id="rId9"/>
    <p:sldId id="602" r:id="rId10"/>
    <p:sldId id="558" r:id="rId11"/>
    <p:sldId id="626" r:id="rId12"/>
    <p:sldId id="605" r:id="rId13"/>
    <p:sldId id="606" r:id="rId14"/>
    <p:sldId id="607" r:id="rId15"/>
    <p:sldId id="608" r:id="rId16"/>
    <p:sldId id="609" r:id="rId17"/>
    <p:sldId id="610" r:id="rId18"/>
    <p:sldId id="611" r:id="rId19"/>
    <p:sldId id="612" r:id="rId20"/>
    <p:sldId id="613" r:id="rId21"/>
    <p:sldId id="614" r:id="rId22"/>
    <p:sldId id="615" r:id="rId23"/>
    <p:sldId id="616" r:id="rId24"/>
    <p:sldId id="617" r:id="rId25"/>
    <p:sldId id="618" r:id="rId26"/>
    <p:sldId id="619" r:id="rId27"/>
    <p:sldId id="620" r:id="rId28"/>
    <p:sldId id="621" r:id="rId29"/>
    <p:sldId id="557" r:id="rId30"/>
    <p:sldId id="630" r:id="rId31"/>
    <p:sldId id="633" r:id="rId32"/>
    <p:sldId id="628" r:id="rId33"/>
    <p:sldId id="634" r:id="rId34"/>
    <p:sldId id="635" r:id="rId35"/>
    <p:sldId id="622" r:id="rId36"/>
    <p:sldId id="623" r:id="rId37"/>
    <p:sldId id="624" r:id="rId38"/>
    <p:sldId id="625" r:id="rId39"/>
    <p:sldId id="629" r:id="rId40"/>
    <p:sldId id="632" r:id="rId41"/>
    <p:sldId id="627" r:id="rId42"/>
    <p:sldId id="582" r:id="rId43"/>
    <p:sldId id="562" r:id="rId44"/>
    <p:sldId id="563" r:id="rId45"/>
    <p:sldId id="589" r:id="rId46"/>
    <p:sldId id="566" r:id="rId47"/>
    <p:sldId id="631" r:id="rId4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9D886A-321C-4BF7-A1C3-C9619CA0DC2C}">
          <p14:sldIdLst>
            <p14:sldId id="256"/>
            <p14:sldId id="556"/>
            <p14:sldId id="603"/>
          </p14:sldIdLst>
        </p14:section>
        <p14:section name="Web Apps Overview" id="{D27EF24A-8FB5-4338-85E2-C0CFDDE06078}">
          <p14:sldIdLst>
            <p14:sldId id="604"/>
            <p14:sldId id="555"/>
            <p14:sldId id="602"/>
            <p14:sldId id="558"/>
            <p14:sldId id="626"/>
          </p14:sldIdLst>
        </p14:section>
        <p14:section name="Sample Application Overview" id="{27A2221E-73E5-4E27-B13E-7162CA12874E}">
          <p14:sldIdLst>
            <p14:sldId id="605"/>
            <p14:sldId id="606"/>
            <p14:sldId id="607"/>
            <p14:sldId id="608"/>
          </p14:sldIdLst>
        </p14:section>
        <p14:section name="Resource Management" id="{2C3639BB-207F-4A3C-ACE8-BB7760F0CC83}">
          <p14:sldIdLst>
            <p14:sldId id="609"/>
            <p14:sldId id="610"/>
          </p14:sldIdLst>
        </p14:section>
        <p14:section name="Environment Creation" id="{B2B126E3-BE4C-4230-A760-C2FED442FB34}">
          <p14:sldIdLst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557"/>
            <p14:sldId id="630"/>
            <p14:sldId id="633"/>
            <p14:sldId id="628"/>
          </p14:sldIdLst>
        </p14:section>
        <p14:section name="Application Publish" id="{DC4B71A0-633B-49D7-A18A-8CD540DECCB7}">
          <p14:sldIdLst>
            <p14:sldId id="634"/>
            <p14:sldId id="635"/>
            <p14:sldId id="622"/>
            <p14:sldId id="623"/>
            <p14:sldId id="624"/>
            <p14:sldId id="625"/>
            <p14:sldId id="629"/>
          </p14:sldIdLst>
        </p14:section>
        <p14:section name="Debug Console (KUDU)" id="{958F3718-896E-4556-8FC5-170D1E922649}">
          <p14:sldIdLst>
            <p14:sldId id="632"/>
            <p14:sldId id="627"/>
          </p14:sldIdLst>
        </p14:section>
        <p14:section name="Scaling" id="{6039C623-8078-48FE-B29D-20838D22F57C}">
          <p14:sldIdLst>
            <p14:sldId id="582"/>
            <p14:sldId id="562"/>
            <p14:sldId id="563"/>
            <p14:sldId id="589"/>
            <p14:sldId id="566"/>
            <p14:sldId id="6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h Sterling" initials="JS" lastIdx="1" clrIdx="0">
    <p:extLst>
      <p:ext uri="{19B8F6BF-5375-455C-9EA6-DF929625EA0E}">
        <p15:presenceInfo xmlns:p15="http://schemas.microsoft.com/office/powerpoint/2012/main" userId="S-1-5-21-2127521184-1604012920-1887927527-7433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96C"/>
    <a:srgbClr val="081C23"/>
    <a:srgbClr val="F15A29"/>
    <a:srgbClr val="92D050"/>
    <a:srgbClr val="AC75D5"/>
    <a:srgbClr val="7F498F"/>
    <a:srgbClr val="D5B8EA"/>
    <a:srgbClr val="0075C9"/>
    <a:srgbClr val="000000"/>
    <a:srgbClr val="1D4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6" autoAdjust="0"/>
    <p:restoredTop sz="77612" autoAdjust="0"/>
  </p:normalViewPr>
  <p:slideViewPr>
    <p:cSldViewPr snapToGrid="0">
      <p:cViewPr varScale="1">
        <p:scale>
          <a:sx n="104" d="100"/>
          <a:sy n="104" d="100"/>
        </p:scale>
        <p:origin x="546" y="96"/>
      </p:cViewPr>
      <p:guideLst/>
    </p:cSldViewPr>
  </p:slideViewPr>
  <p:outlineViewPr>
    <p:cViewPr>
      <p:scale>
        <a:sx n="33" d="100"/>
        <a:sy n="33" d="100"/>
      </p:scale>
      <p:origin x="0" y="-49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1" d="100"/>
        <a:sy n="6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EB326D8-4C38-4835-91AB-B79CDC0B07B3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52CFDC-D2D5-4B9F-BA75-89F771E0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51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01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15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56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02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49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94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7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7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92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15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304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71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421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920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449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966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977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17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861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41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050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968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084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066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628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703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72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Making the point that Virtual Machines</a:t>
            </a:r>
            <a:r>
              <a:rPr lang="en-US" baseline="0" noProof="0" dirty="0" smtClean="0"/>
              <a:t> is IaaS while both CloudServices and Websites are PaaS.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05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96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81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12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07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33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40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36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79177" y="4569250"/>
            <a:ext cx="1430383" cy="145333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809560" y="4569250"/>
            <a:ext cx="1430383" cy="145333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239943" y="4569250"/>
            <a:ext cx="1430383" cy="145333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531092" y="4569250"/>
            <a:ext cx="1430383" cy="145333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961475" y="4569250"/>
            <a:ext cx="1430383" cy="145333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391858" y="4569250"/>
            <a:ext cx="1430383" cy="145333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-1051206" y="4569250"/>
            <a:ext cx="1430383" cy="145333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822241" y="4569250"/>
            <a:ext cx="1430383" cy="145333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668925" y="5053262"/>
            <a:ext cx="1430383" cy="48401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670325" y="5538566"/>
            <a:ext cx="1430383" cy="48401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02108" y="5053908"/>
            <a:ext cx="1430383" cy="48401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00709" y="5538567"/>
            <a:ext cx="1430383" cy="48401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673124" y="4568603"/>
            <a:ext cx="1430383" cy="48401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097911" y="4567311"/>
            <a:ext cx="1430383" cy="48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59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868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6175" y="2235200"/>
            <a:ext cx="11034445" cy="2387600"/>
          </a:xfrm>
        </p:spPr>
        <p:txBody>
          <a:bodyPr anchor="b">
            <a:normAutofit/>
          </a:bodyPr>
          <a:lstStyle>
            <a:lvl1pPr algn="l">
              <a:defRPr sz="13800"/>
            </a:lvl1pPr>
          </a:lstStyle>
          <a:p>
            <a:r>
              <a:rPr lang="en-US" dirty="0" smtClean="0"/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83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/>
              </a:gs>
              <a:gs pos="0">
                <a:srgbClr val="000000">
                  <a:lumMod val="100000"/>
                  <a:alpha val="5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534345"/>
            <a:ext cx="11034445" cy="1007888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2853732"/>
            <a:ext cx="11034445" cy="2404068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97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6175" y="2243915"/>
            <a:ext cx="11034445" cy="238760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6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subject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80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82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45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04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53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7" b="4063"/>
          <a:stretch/>
        </p:blipFill>
        <p:spPr>
          <a:xfrm>
            <a:off x="10947" y="973"/>
            <a:ext cx="12170106" cy="685702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342355"/>
            <a:ext cx="11079822" cy="95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482812"/>
            <a:ext cx="11079822" cy="441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289FD7"/>
                </a:solidFill>
                <a:latin typeface="+mj-lt"/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9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7" r:id="rId2"/>
    <p:sldLayoutId id="2147483690" r:id="rId3"/>
    <p:sldLayoutId id="2147483686" r:id="rId4"/>
    <p:sldLayoutId id="2147483685" r:id="rId5"/>
    <p:sldLayoutId id="2147483662" r:id="rId6"/>
    <p:sldLayoutId id="2147483668" r:id="rId7"/>
    <p:sldLayoutId id="2147483666" r:id="rId8"/>
    <p:sldLayoutId id="2147483667" r:id="rId9"/>
    <p:sldLayoutId id="2147483688" r:id="rId10"/>
    <p:sldLayoutId id="21474836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Relationship Id="rId9" Type="http://schemas.openxmlformats.org/officeDocument/2006/relationships/image" Target="../media/image39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15.png"/><Relationship Id="rId3" Type="http://schemas.openxmlformats.org/officeDocument/2006/relationships/image" Target="../media/image9.emf"/><Relationship Id="rId7" Type="http://schemas.openxmlformats.org/officeDocument/2006/relationships/image" Target="../media/image21.emf"/><Relationship Id="rId12" Type="http://schemas.openxmlformats.org/officeDocument/2006/relationships/image" Target="../media/image14.emf"/><Relationship Id="rId2" Type="http://schemas.openxmlformats.org/officeDocument/2006/relationships/image" Target="../media/image40.emf"/><Relationship Id="rId16" Type="http://schemas.openxmlformats.org/officeDocument/2006/relationships/image" Target="../media/image20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emf"/><Relationship Id="rId11" Type="http://schemas.openxmlformats.org/officeDocument/2006/relationships/image" Target="../media/image19.emf"/><Relationship Id="rId5" Type="http://schemas.openxmlformats.org/officeDocument/2006/relationships/image" Target="../media/image12.emf"/><Relationship Id="rId15" Type="http://schemas.openxmlformats.org/officeDocument/2006/relationships/image" Target="../media/image18.emf"/><Relationship Id="rId10" Type="http://schemas.openxmlformats.org/officeDocument/2006/relationships/image" Target="../media/image16.emf"/><Relationship Id="rId4" Type="http://schemas.openxmlformats.org/officeDocument/2006/relationships/image" Target="../media/image11.emf"/><Relationship Id="rId9" Type="http://schemas.openxmlformats.org/officeDocument/2006/relationships/image" Target="../media/image13.emf"/><Relationship Id="rId14" Type="http://schemas.openxmlformats.org/officeDocument/2006/relationships/image" Target="../media/image17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18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12" Type="http://schemas.openxmlformats.org/officeDocument/2006/relationships/image" Target="../media/image17.emf"/><Relationship Id="rId2" Type="http://schemas.openxmlformats.org/officeDocument/2006/relationships/image" Target="../media/image40.emf"/><Relationship Id="rId16" Type="http://schemas.openxmlformats.org/officeDocument/2006/relationships/image" Target="../media/image20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emf"/><Relationship Id="rId11" Type="http://schemas.openxmlformats.org/officeDocument/2006/relationships/image" Target="../media/image15.png"/><Relationship Id="rId5" Type="http://schemas.openxmlformats.org/officeDocument/2006/relationships/image" Target="../media/image12.emf"/><Relationship Id="rId15" Type="http://schemas.openxmlformats.org/officeDocument/2006/relationships/image" Target="../media/image22.emf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image" Target="../media/image19.emf"/><Relationship Id="rId14" Type="http://schemas.openxmlformats.org/officeDocument/2006/relationships/image" Target="../media/image21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12.emf"/><Relationship Id="rId15" Type="http://schemas.openxmlformats.org/officeDocument/2006/relationships/image" Target="../media/image2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Relationship Id="rId1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emf"/><Relationship Id="rId11" Type="http://schemas.openxmlformats.org/officeDocument/2006/relationships/image" Target="../media/image32.emf"/><Relationship Id="rId5" Type="http://schemas.openxmlformats.org/officeDocument/2006/relationships/image" Target="../media/image26.emf"/><Relationship Id="rId10" Type="http://schemas.openxmlformats.org/officeDocument/2006/relationships/image" Target="../media/image31.emf"/><Relationship Id="rId4" Type="http://schemas.openxmlformats.org/officeDocument/2006/relationships/image" Target="../media/image25.emf"/><Relationship Id="rId9" Type="http://schemas.openxmlformats.org/officeDocument/2006/relationships/image" Target="../media/image3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4"/>
          <a:stretch/>
        </p:blipFill>
        <p:spPr>
          <a:xfrm>
            <a:off x="-18662" y="0"/>
            <a:ext cx="1221066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2121267"/>
            <a:ext cx="11034445" cy="2387600"/>
          </a:xfrm>
        </p:spPr>
        <p:txBody>
          <a:bodyPr>
            <a:noAutofit/>
          </a:bodyPr>
          <a:lstStyle/>
          <a:p>
            <a:pPr algn="l"/>
            <a:r>
              <a:rPr lang="en-US" sz="9600" dirty="0" smtClean="0"/>
              <a:t>Web Apps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4740418"/>
            <a:ext cx="11034445" cy="16557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4400" dirty="0" smtClean="0">
                <a:solidFill>
                  <a:srgbClr val="00B0F0"/>
                </a:solidFill>
                <a:latin typeface="+mj-lt"/>
              </a:rPr>
              <a:t>Dmytro Mykhailov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+mj-lt"/>
              </a:rPr>
              <a:t>Lead Software Engineer @ EPAM Systems</a:t>
            </a:r>
          </a:p>
          <a:p>
            <a:pPr algn="l"/>
            <a:r>
              <a:rPr lang="en-US" sz="1900" dirty="0" smtClean="0">
                <a:solidFill>
                  <a:schemeClr val="bg1"/>
                </a:solidFill>
                <a:latin typeface="+mj-lt"/>
              </a:rPr>
              <a:t>email: dmytro_mykhailov@epam.com</a:t>
            </a:r>
          </a:p>
          <a:p>
            <a:pPr algn="l"/>
            <a:r>
              <a:rPr lang="en-US" sz="1900" dirty="0" smtClean="0">
                <a:solidFill>
                  <a:schemeClr val="bg1"/>
                </a:solidFill>
                <a:latin typeface="+mj-lt"/>
              </a:rPr>
              <a:t>skype: </a:t>
            </a:r>
            <a:r>
              <a:rPr lang="en-US" sz="1900" dirty="0" err="1" smtClean="0">
                <a:solidFill>
                  <a:schemeClr val="bg1"/>
                </a:solidFill>
                <a:latin typeface="+mj-lt"/>
              </a:rPr>
              <a:t>dmitry.mikhaylov</a:t>
            </a:r>
            <a:endParaRPr lang="en-US" sz="19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62578" y="6026925"/>
            <a:ext cx="197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Microsoft Azure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2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Customer Manager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480291" y="1893455"/>
            <a:ext cx="1043709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Sample application from Dan Wahlin as a demo of ASP.Net MVC application with AngularJS and </a:t>
            </a:r>
            <a:r>
              <a:rPr lang="en-US" sz="3000" dirty="0" smtClean="0">
                <a:solidFill>
                  <a:schemeClr val="bg1"/>
                </a:solidFill>
              </a:rPr>
              <a:t>Breeze</a:t>
            </a:r>
            <a:r>
              <a:rPr lang="en-US" sz="3000" dirty="0">
                <a:solidFill>
                  <a:schemeClr val="bg1"/>
                </a:solidFill>
              </a:rPr>
              <a:t>:</a:t>
            </a:r>
            <a:endParaRPr lang="en-US" sz="3000" dirty="0" smtClean="0">
              <a:solidFill>
                <a:schemeClr val="bg1"/>
              </a:solidFill>
            </a:endParaRPr>
          </a:p>
          <a:p>
            <a:endParaRPr lang="en-US" sz="3000" dirty="0">
              <a:solidFill>
                <a:schemeClr val="bg1"/>
              </a:solidFill>
            </a:endParaRPr>
          </a:p>
          <a:p>
            <a:pPr lvl="1"/>
            <a:r>
              <a:rPr lang="en-US" sz="3000" u="sng" dirty="0" smtClean="0">
                <a:solidFill>
                  <a:schemeClr val="bg1"/>
                </a:solidFill>
              </a:rPr>
              <a:t>https</a:t>
            </a:r>
            <a:r>
              <a:rPr lang="en-US" sz="3000" u="sng" dirty="0">
                <a:solidFill>
                  <a:schemeClr val="bg1"/>
                </a:solidFill>
              </a:rPr>
              <a:t>://github.com/DanWahlin/CustomerManager</a:t>
            </a:r>
          </a:p>
          <a:p>
            <a:endParaRPr lang="en-US" sz="3000" dirty="0" smtClean="0"/>
          </a:p>
          <a:p>
            <a:endParaRPr lang="en-US" sz="3000" dirty="0"/>
          </a:p>
          <a:p>
            <a:r>
              <a:rPr lang="en-US" sz="3000" dirty="0">
                <a:solidFill>
                  <a:schemeClr val="bg1"/>
                </a:solidFill>
              </a:rPr>
              <a:t>Adjusted code and deployment scripts that will be used</a:t>
            </a:r>
            <a:r>
              <a:rPr lang="en-US" sz="3000" dirty="0" smtClean="0">
                <a:solidFill>
                  <a:schemeClr val="bg1"/>
                </a:solidFill>
              </a:rPr>
              <a:t>: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pPr lvl="1"/>
            <a:r>
              <a:rPr lang="en-US" sz="3000" u="sng" dirty="0">
                <a:solidFill>
                  <a:schemeClr val="bg1"/>
                </a:solidFill>
              </a:rPr>
              <a:t>https://github.com/PyroJoke/azurebootcamp2015Kharkiv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3923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Customer Manager</a:t>
            </a:r>
            <a:endParaRPr lang="en-US" sz="6600" dirty="0"/>
          </a:p>
        </p:txBody>
      </p:sp>
      <p:grpSp>
        <p:nvGrpSpPr>
          <p:cNvPr id="4" name="Group 3"/>
          <p:cNvGrpSpPr/>
          <p:nvPr/>
        </p:nvGrpSpPr>
        <p:grpSpPr>
          <a:xfrm>
            <a:off x="2297979" y="2103328"/>
            <a:ext cx="7686675" cy="3941941"/>
            <a:chOff x="578644" y="2235994"/>
            <a:chExt cx="7686675" cy="3941941"/>
          </a:xfrm>
        </p:grpSpPr>
        <p:sp>
          <p:nvSpPr>
            <p:cNvPr id="5" name="Rectangle 4"/>
            <p:cNvSpPr/>
            <p:nvPr/>
          </p:nvSpPr>
          <p:spPr>
            <a:xfrm>
              <a:off x="578644" y="2235994"/>
              <a:ext cx="7686675" cy="39419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mtClean="0"/>
                <a:t>Development Machine</a:t>
              </a: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21831" y="3114673"/>
              <a:ext cx="2200276" cy="19716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IIS Express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98070" y="3668314"/>
              <a:ext cx="1500978" cy="864394"/>
            </a:xfrm>
            <a:prstGeom prst="rect">
              <a:avLst/>
            </a:prstGeom>
            <a:ln w="12700"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Customer Manager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900737" y="3114673"/>
              <a:ext cx="2050255" cy="19716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err="1" smtClean="0"/>
                <a:t>LocalDB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86895" y="3668314"/>
              <a:ext cx="1571624" cy="864394"/>
            </a:xfrm>
            <a:prstGeom prst="rect">
              <a:avLst/>
            </a:prstGeom>
            <a:ln w="12700"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Customer Manager Database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87599" y="3114673"/>
              <a:ext cx="1912739" cy="19716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Browser</a:t>
              </a:r>
              <a:endParaRPr lang="en-US" dirty="0"/>
            </a:p>
          </p:txBody>
        </p:sp>
        <p:sp>
          <p:nvSpPr>
            <p:cNvPr id="11" name="Left-Right Arrow 10"/>
            <p:cNvSpPr/>
            <p:nvPr/>
          </p:nvSpPr>
          <p:spPr>
            <a:xfrm>
              <a:off x="2266153" y="4029073"/>
              <a:ext cx="1238249" cy="142873"/>
            </a:xfrm>
            <a:prstGeom prst="leftRightArrow">
              <a:avLst/>
            </a:prstGeom>
            <a:ln w="1270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-Right Arrow 11"/>
            <p:cNvSpPr/>
            <p:nvPr/>
          </p:nvSpPr>
          <p:spPr>
            <a:xfrm>
              <a:off x="5192716" y="4029072"/>
              <a:ext cx="900511" cy="142873"/>
            </a:xfrm>
            <a:prstGeom prst="leftRightArrow">
              <a:avLst/>
            </a:prstGeom>
            <a:ln w="1270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318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Customer Manager</a:t>
            </a:r>
            <a:endParaRPr lang="en-US" sz="6600" dirty="0"/>
          </a:p>
        </p:txBody>
      </p:sp>
      <p:sp>
        <p:nvSpPr>
          <p:cNvPr id="13" name="Rectangle 12"/>
          <p:cNvSpPr/>
          <p:nvPr/>
        </p:nvSpPr>
        <p:spPr>
          <a:xfrm>
            <a:off x="2057255" y="1743024"/>
            <a:ext cx="7512843" cy="207883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On Premises Infrastructure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57256" y="4134932"/>
            <a:ext cx="7512843" cy="2193131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Microsoft Azure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433493" y="2274408"/>
            <a:ext cx="2657475" cy="101161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Development Machine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88771" y="3175193"/>
            <a:ext cx="2657475" cy="428625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CI Server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403131" y="4696066"/>
            <a:ext cx="2043113" cy="1246236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WebApps Servers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792119" y="4700059"/>
            <a:ext cx="2026443" cy="124224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Azure SQL Database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7181109" y="4700444"/>
            <a:ext cx="2043113" cy="1241858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Azure Storage</a:t>
            </a:r>
            <a:endParaRPr lang="en-US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5038578" y="5270789"/>
            <a:ext cx="1550194" cy="4786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Customer Manager DB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649590" y="5270020"/>
            <a:ext cx="1550194" cy="4786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Customer Manager Application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422806" y="5500865"/>
            <a:ext cx="1550194" cy="3698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App Package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88772" y="2254223"/>
            <a:ext cx="2657475" cy="428625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Source Code Repository</a:t>
            </a:r>
            <a:endParaRPr lang="en-US" sz="1600" dirty="0"/>
          </a:p>
        </p:txBody>
      </p:sp>
      <p:sp>
        <p:nvSpPr>
          <p:cNvPr id="24" name="Right Arrow 23"/>
          <p:cNvSpPr/>
          <p:nvPr/>
        </p:nvSpPr>
        <p:spPr>
          <a:xfrm>
            <a:off x="5168357" y="2494252"/>
            <a:ext cx="1343026" cy="83343"/>
          </a:xfrm>
          <a:prstGeom prst="rightArrow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7709617" y="2887584"/>
            <a:ext cx="351966" cy="82874"/>
          </a:xfrm>
          <a:prstGeom prst="rightArrow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9255304">
            <a:off x="4368649" y="4094386"/>
            <a:ext cx="2299791" cy="84356"/>
          </a:xfrm>
          <a:prstGeom prst="rightArrow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4306345" y="5509337"/>
            <a:ext cx="620317" cy="121981"/>
          </a:xfrm>
          <a:prstGeom prst="rightArrow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rved Up Arrow 27"/>
          <p:cNvSpPr/>
          <p:nvPr/>
        </p:nvSpPr>
        <p:spPr>
          <a:xfrm>
            <a:off x="4306345" y="5671462"/>
            <a:ext cx="2993231" cy="465713"/>
          </a:xfrm>
          <a:prstGeom prst="curvedUpArrow">
            <a:avLst/>
          </a:prstGeom>
          <a:solidFill>
            <a:schemeClr val="accent6"/>
          </a:solidFill>
          <a:ln w="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764587" y="2704600"/>
            <a:ext cx="1741285" cy="462774"/>
          </a:xfrm>
          <a:prstGeom prst="round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Browser</a:t>
            </a:r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>
            <a:off x="3569348" y="3346731"/>
            <a:ext cx="65881" cy="1252546"/>
          </a:xfrm>
          <a:prstGeom prst="downArrow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7121722" y="4079713"/>
            <a:ext cx="953404" cy="85725"/>
          </a:xfrm>
          <a:prstGeom prst="rightArrow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/>
          <p:cNvSpPr/>
          <p:nvPr/>
        </p:nvSpPr>
        <p:spPr>
          <a:xfrm>
            <a:off x="4295031" y="5379567"/>
            <a:ext cx="620317" cy="89535"/>
          </a:xfrm>
          <a:prstGeom prst="leftRightArrow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7422806" y="5046569"/>
            <a:ext cx="1550194" cy="3698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Static Content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 rot="18005244">
            <a:off x="5905379" y="2528999"/>
            <a:ext cx="45719" cy="3358916"/>
          </a:xfrm>
          <a:prstGeom prst="downArrow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0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ASM vs ARM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594240" y="1450109"/>
            <a:ext cx="104370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Azure Service Management API (ASM) </a:t>
            </a:r>
            <a:r>
              <a:rPr lang="en-US" sz="2800" dirty="0">
                <a:solidFill>
                  <a:schemeClr val="bg1"/>
                </a:solidFill>
              </a:rPr>
              <a:t>- The Service Management API provides programmatic access to much of the functionality available through the Management Portal.</a:t>
            </a:r>
          </a:p>
          <a:p>
            <a:endParaRPr lang="en-US" sz="2800" dirty="0"/>
          </a:p>
          <a:p>
            <a:r>
              <a:rPr lang="en-US" sz="2800" dirty="0"/>
              <a:t>	</a:t>
            </a:r>
            <a:r>
              <a:rPr lang="en-US" sz="2800" i="1" dirty="0">
                <a:solidFill>
                  <a:schemeClr val="accent2"/>
                </a:solidFill>
              </a:rPr>
              <a:t>One resource at a time.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bg1"/>
                </a:solidFill>
              </a:rPr>
              <a:t>Azure Resource Management API (ARM) </a:t>
            </a:r>
            <a:r>
              <a:rPr lang="en-US" sz="2800" dirty="0">
                <a:solidFill>
                  <a:schemeClr val="bg1"/>
                </a:solidFill>
              </a:rPr>
              <a:t>- Azure Resource Manager allows you to group multiple resources as a logical group which serves as the lifecycle boundary for every resource contained within it.</a:t>
            </a:r>
          </a:p>
          <a:p>
            <a:endParaRPr lang="en-US" sz="2800" dirty="0"/>
          </a:p>
          <a:p>
            <a:r>
              <a:rPr lang="en-US" sz="2800" dirty="0"/>
              <a:t>	</a:t>
            </a:r>
            <a:r>
              <a:rPr lang="en-US" sz="2800" i="1" dirty="0">
                <a:solidFill>
                  <a:schemeClr val="accent2"/>
                </a:solidFill>
              </a:rPr>
              <a:t>All resources in an application together.</a:t>
            </a:r>
          </a:p>
        </p:txBody>
      </p:sp>
    </p:spTree>
    <p:extLst>
      <p:ext uri="{BB962C8B-B14F-4D97-AF65-F5344CB8AC3E}">
        <p14:creationId xmlns:p14="http://schemas.microsoft.com/office/powerpoint/2010/main" val="424678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Azure Resource Management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2430893" y="2057147"/>
            <a:ext cx="4231169" cy="1894502"/>
          </a:xfrm>
          <a:prstGeom prst="rect">
            <a:avLst/>
          </a:prstGeom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Customer Manager Resource Group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12700" y="3432797"/>
            <a:ext cx="3357563" cy="335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Storage Account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2700" y="2981419"/>
            <a:ext cx="3357563" cy="335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SQL Database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12700" y="2530039"/>
            <a:ext cx="3357563" cy="335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Apps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0893" y="4235150"/>
            <a:ext cx="7980530" cy="1894502"/>
          </a:xfrm>
          <a:prstGeom prst="rect">
            <a:avLst/>
          </a:prstGeom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Application 2 Resource Group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12701" y="4708044"/>
            <a:ext cx="3357563" cy="335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Storage Account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2700" y="5159422"/>
            <a:ext cx="3357563" cy="335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SQL Database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12700" y="5610800"/>
            <a:ext cx="3357563" cy="335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Apps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62062" y="4708043"/>
            <a:ext cx="3357563" cy="335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Virtual Machines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62062" y="5159422"/>
            <a:ext cx="3357563" cy="335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 Services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761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Scripts</a:t>
            </a:r>
            <a:endParaRPr lang="en-US" sz="8800" dirty="0"/>
          </a:p>
        </p:txBody>
      </p:sp>
      <p:sp>
        <p:nvSpPr>
          <p:cNvPr id="3" name="TextBox 2"/>
          <p:cNvSpPr txBox="1"/>
          <p:nvPr/>
        </p:nvSpPr>
        <p:spPr>
          <a:xfrm>
            <a:off x="606175" y="4246794"/>
            <a:ext cx="5078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Create Environment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0556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Environment Creation Script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613208" y="1717963"/>
            <a:ext cx="11024609" cy="46628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900" dirty="0"/>
              <a:t> </a:t>
            </a:r>
            <a:r>
              <a:rPr lang="en-US" sz="9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9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][</a:t>
            </a:r>
            <a:r>
              <a:rPr lang="en-US" sz="900" dirty="0">
                <a:solidFill>
                  <a:srgbClr val="00BFFF"/>
                </a:solidFill>
                <a:latin typeface="Lucida Console" panose="020B0609040504020204" pitchFamily="49" charset="0"/>
              </a:rPr>
              <a:t>Parameter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(Mandatory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WebSiteName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9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ResourceGroupName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WebSiteName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9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StorageAccountName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ResourceGroupName</a:t>
            </a:r>
            <a:r>
              <a:rPr lang="en-US" sz="9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ToLowerInvariant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"storage"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9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ResourceGroupLocation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"West Europe"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9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StorageContainerName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WebSiteName</a:t>
            </a:r>
            <a:r>
              <a:rPr lang="en-US" sz="9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ToLowerInvariant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9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TemplateFile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'.\Templates\</a:t>
            </a:r>
            <a:r>
              <a:rPr lang="en-US" sz="9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WebSiteDeploySQL.json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ErrorActionPreference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"Stop"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TemplateFile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9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System.IO.Path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Combine(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PSScriptRoot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TemplateFile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006400"/>
                </a:solidFill>
                <a:latin typeface="Lucida Console" panose="020B0609040504020204" pitchFamily="49" charset="0"/>
              </a:rPr>
              <a:t>#Define SQL </a:t>
            </a:r>
            <a:r>
              <a:rPr lang="en-US" sz="9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database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sqlServerName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WebSiteName</a:t>
            </a:r>
            <a:r>
              <a:rPr lang="en-US" sz="9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toLowerInvariant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"server"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sqlDbName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WebSiteName</a:t>
            </a:r>
            <a:r>
              <a:rPr lang="en-US" sz="9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toLowerInvariant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9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db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sqlServerAdminLogin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9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userDB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plainTextPassword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"P{0}!"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-f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9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System.Guid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NewGuid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())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Guid</a:t>
            </a:r>
            <a:r>
              <a:rPr lang="en-US" sz="9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Replace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"-"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""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Substring(</a:t>
            </a:r>
            <a:r>
              <a:rPr lang="en-US" sz="9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sqlServerAdminPassword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ConvertTo-SecureString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plainTextPassword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AsPlainText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Switch-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AzureMode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AzureResourceManager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VerbosePreference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"Continue"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AzureResourceGroup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ResourceGroupName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-Location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ResourceGroupLocation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TemplateFile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TemplateFile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sqlServerName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sqlServerName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sqlServerLocation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ResourceGroupLocation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`</a:t>
            </a:r>
          </a:p>
          <a:p>
            <a:r>
              <a:rPr lang="en-US" sz="9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sqlServerAdminLogin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sqlServerAdminLogin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sqlServerAdminPassword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sqlServerAdminPassword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sqlDbName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sqlDbName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webSiteName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webSiteName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webSiteLocation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ResourceGroupLocation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`</a:t>
            </a:r>
          </a:p>
          <a:p>
            <a:r>
              <a:rPr lang="en-US" sz="9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webSiteHostingPlanName</a:t>
            </a:r>
            <a:r>
              <a:rPr lang="en-US" sz="9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"Standard2instances“</a:t>
            </a:r>
            <a:r>
              <a:rPr lang="en-US" sz="9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webSiteHostingPlanSKU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"Standard"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storageAccountNameFromTemplate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StorageAccountName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Verbose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92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Environment Template</a:t>
            </a:r>
            <a:endParaRPr lang="en-US" sz="6600" dirty="0"/>
          </a:p>
        </p:txBody>
      </p:sp>
      <p:sp>
        <p:nvSpPr>
          <p:cNvPr id="5" name="Rectangle 4"/>
          <p:cNvSpPr/>
          <p:nvPr/>
        </p:nvSpPr>
        <p:spPr>
          <a:xfrm>
            <a:off x="474250" y="1891379"/>
            <a:ext cx="10855759" cy="1015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"$schema"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"http://schema.management.azure.com/schemas/2014-04-01-preview/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deploymentTemplate.json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"1.0.0.0"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"parameters"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"resources"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[{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{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{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...]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83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Template Parameters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458786" y="1616364"/>
            <a:ext cx="11179031" cy="48628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"$schema"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"http://schema.management.azure.com/schemas/2014-04-01-preview/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deploymentTemplate.json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contentVersion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"1.0.0.0"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"parameters"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webSiteLocation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webSiteHostingPlanSKU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allowedValues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"Free"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"Shared"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"Basic"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"Standard"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"Free"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webSiteHostingPlanWorkerSize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allowedValues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"0"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sqlServerName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sqlServerLocation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sqlServerAdminLogin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sqlServerAdminPassword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securestring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sqlDbName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sqlDbCollation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"SQL_Latin1_General_CP1_CI_AS"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sqlDbEdition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"Web"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sqlDbMaxSizeBytes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"1073741824"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sqlDbServiceObjectiveId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"910b4fcb-8a29-4c3e-958f-f7ba794388b2"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storageAccountName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storageAccountType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Standard_LRS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"resources"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[{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{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{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...]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83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Template Resources</a:t>
            </a:r>
            <a:endParaRPr lang="en-US" sz="6600" dirty="0"/>
          </a:p>
        </p:txBody>
      </p:sp>
      <p:sp>
        <p:nvSpPr>
          <p:cNvPr id="5" name="Rectangle 4"/>
          <p:cNvSpPr/>
          <p:nvPr/>
        </p:nvSpPr>
        <p:spPr>
          <a:xfrm>
            <a:off x="541913" y="1799015"/>
            <a:ext cx="10911178" cy="1785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"$schema"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"http://schema.management.azure.com/schemas/2014-04-01-preview/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deploymentTemplate.json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"1.0.0.0"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"parameters"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"resources"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WebApp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ServerFarm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AutoScale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 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346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6173" y="135096"/>
            <a:ext cx="11034445" cy="1875651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2"/>
                </a:solidFill>
              </a:rPr>
              <a:t>Agenda</a:t>
            </a:r>
            <a:endParaRPr lang="en-US" sz="6600" dirty="0">
              <a:solidFill>
                <a:schemeClr val="bg2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6173" y="2155371"/>
            <a:ext cx="11187721" cy="4416879"/>
          </a:xfrm>
        </p:spPr>
        <p:txBody>
          <a:bodyPr numCol="2">
            <a:noAutofit/>
          </a:bodyPr>
          <a:lstStyle/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WebApps Overview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Creating Environment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Deployment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Scale</a:t>
            </a:r>
          </a:p>
        </p:txBody>
      </p:sp>
    </p:spTree>
    <p:extLst>
      <p:ext uri="{BB962C8B-B14F-4D97-AF65-F5344CB8AC3E}">
        <p14:creationId xmlns:p14="http://schemas.microsoft.com/office/powerpoint/2010/main" val="146701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Storage Account Template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541913" y="1799015"/>
            <a:ext cx="10911178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Microsoft.ClassicStorage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"2014-06-01"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webSiteLocation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AccountType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storageAccountType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909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SQL Database Template</a:t>
            </a:r>
            <a:endParaRPr lang="en-US" sz="6600" dirty="0"/>
          </a:p>
        </p:txBody>
      </p:sp>
      <p:sp>
        <p:nvSpPr>
          <p:cNvPr id="5" name="Rectangle 4"/>
          <p:cNvSpPr/>
          <p:nvPr/>
        </p:nvSpPr>
        <p:spPr>
          <a:xfrm>
            <a:off x="394131" y="1616364"/>
            <a:ext cx="11049724" cy="47089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"2014-04-01-preview"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Microsoft.Sql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/servers"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sqlServerLocation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"tags"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administratorLogin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sqlServerAdminLogin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administratorLoginPassword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sqlServerAdminPassword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"resources"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"2014-04-01-preview"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"databases"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sqlServerLocation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"tags"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SQLDatabase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dependsOn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Microsoft.Sql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/servers/',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"edition"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sqlDbEdition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"collation"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sqlDbCollation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maxSizeBytes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sqlDbMaxSizeBytes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requestedServiceObjectiveId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sqlDbServiceObjectiveId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"2014-04-01-preview"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SQLServerFirewallRules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firewallrules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"location"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sqlServerLocation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dependsOn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Microsoft.Sql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/servers/', parameters('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sqlServerName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'))]"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endIpAddress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"0.0.0.0"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startIpAddress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"0.0.0.0"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]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05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Web App Template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523441" y="1616364"/>
            <a:ext cx="11123614" cy="45550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"2014-04-01-preview"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Microsoft.Web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/sites"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webSiteLocation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"tags"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('hidden-related:', 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().id, '/providers/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Microsoft.Web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serverfarms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/', parameters('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"Resource"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dependsOn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Microsoft.Web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serverfarms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serverFarm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"resources"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"2014-04-01-preview"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"web"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dependsOn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Microsoft.Web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/Sites/',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'))]"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],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connectionStrings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('Data Source=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:', reference(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Microsoft.Sql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/servers/',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'))).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fullyQualifiedDomainName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',1433;Initial Catalog=',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';User Id=',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sqlServerAdminLogin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'@',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';Password=',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sqlServerAdminPassword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';')]"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CustomerManagerContext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2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283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Server Farm Template</a:t>
            </a:r>
            <a:endParaRPr lang="en-US" sz="6600" dirty="0"/>
          </a:p>
        </p:txBody>
      </p:sp>
      <p:sp>
        <p:nvSpPr>
          <p:cNvPr id="5" name="Rectangle 4"/>
          <p:cNvSpPr/>
          <p:nvPr/>
        </p:nvSpPr>
        <p:spPr>
          <a:xfrm>
            <a:off x="541912" y="1697416"/>
            <a:ext cx="10948124" cy="24006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"2014-04-01-preview"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Microsoft.Web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serverfarms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webSiteLocation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"tags"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sku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webSiteHostingPlanSKU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workerSize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webSiteHostingPlanWorkerSize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numberOfWorkers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1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553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Auto Scale Template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458784" y="1549634"/>
            <a:ext cx="10871225" cy="22467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"2014-04-01"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'-', 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().name)]"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microsoft.insights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autoscalesettings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"East US"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"tags"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WebSiteHostingPlanAutoScale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dependsOn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Microsoft.Web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serverfarms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'-', 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().name)]"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"profiles"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AutoScaleProfile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"enabled"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targetResourceUri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().id, '/providers/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Microsoft.Web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serverfarms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'))]"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0618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Auto Scale Profile Template</a:t>
            </a:r>
            <a:endParaRPr lang="en-US" sz="6600" dirty="0"/>
          </a:p>
        </p:txBody>
      </p:sp>
      <p:sp>
        <p:nvSpPr>
          <p:cNvPr id="5" name="Rectangle 4"/>
          <p:cNvSpPr/>
          <p:nvPr/>
        </p:nvSpPr>
        <p:spPr>
          <a:xfrm>
            <a:off x="525824" y="1616364"/>
            <a:ext cx="10927267" cy="48628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"Default"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"capacity"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"minimum"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"maximum"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"default"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"rules"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metricTrigger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metricName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CpuPercentage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metricResourceUri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"…"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timeGrain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"PT1M"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"statistic"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"Average"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timeWindow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"PT5M"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timeAggregation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"Average"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"operator"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GreaterThan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"threshold"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60.0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scaleAction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"direction"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"Increase"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ChangeCount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cooldown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"PT1M"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metricTrigger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metricName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CpuPercentage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metricResourceUri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"…"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timeGrain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"PT1M"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"statistic"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"Average"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timeWindow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"PT5M"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timeAggregation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"Average"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"operator"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LessThan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"threshold"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40.0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scaleAction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"direction"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"Decrease"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ChangeCount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cooldown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"PT1M"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]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8739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Environment Creation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382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Credentials Setup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374011" y="1616364"/>
            <a:ext cx="108775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Login to Azure Management Portal (Old One)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Go to Active Directory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If no directory exists, create new one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Select your directory and add a new user. You will be supplied with email and temporary password for the new user. Save/remember that.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From the management portal, select </a:t>
            </a:r>
            <a:r>
              <a:rPr lang="en-US" sz="2400" b="1" dirty="0" smtClean="0">
                <a:solidFill>
                  <a:schemeClr val="bg1"/>
                </a:solidFill>
              </a:rPr>
              <a:t>Settings</a:t>
            </a:r>
            <a:r>
              <a:rPr lang="en-US" sz="2400" dirty="0" smtClean="0">
                <a:solidFill>
                  <a:schemeClr val="bg1"/>
                </a:solidFill>
              </a:rPr>
              <a:t> and then select </a:t>
            </a:r>
            <a:r>
              <a:rPr lang="en-US" sz="2400" b="1" dirty="0" smtClean="0">
                <a:solidFill>
                  <a:schemeClr val="bg1"/>
                </a:solidFill>
              </a:rPr>
              <a:t>Administration.</a:t>
            </a:r>
            <a:r>
              <a:rPr lang="en-US" sz="2400" dirty="0" smtClean="0">
                <a:solidFill>
                  <a:schemeClr val="bg1"/>
                </a:solidFill>
              </a:rPr>
              <a:t> Select </a:t>
            </a:r>
            <a:r>
              <a:rPr lang="en-US" sz="2400" b="1" dirty="0" smtClean="0">
                <a:solidFill>
                  <a:schemeClr val="bg1"/>
                </a:solidFill>
              </a:rPr>
              <a:t>Add</a:t>
            </a:r>
            <a:r>
              <a:rPr lang="en-US" sz="2400" dirty="0" smtClean="0">
                <a:solidFill>
                  <a:schemeClr val="bg1"/>
                </a:solidFill>
              </a:rPr>
              <a:t>, and add the new user as a co-administrator. This allows the work or school account to manage your Azure subscription.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In another browser session (incognito mode works here) login to Azure Management portal as the new user. You’ll be prompted to change the password. Do that and complete initial wizard.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Now the user is ready.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Credentials Setup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554985" y="1724025"/>
            <a:ext cx="11055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New create password file somewhere on machine outside of code repositories (e.g. c:\creds\pwd.file).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This can be done with the following command: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PS&gt;Read-Host 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err="1">
                <a:solidFill>
                  <a:schemeClr val="bg1"/>
                </a:solidFill>
              </a:rPr>
              <a:t>AsSecureString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 err="1">
                <a:solidFill>
                  <a:schemeClr val="bg1"/>
                </a:solidFill>
              </a:rPr>
              <a:t>ConvertFrom-SecureString</a:t>
            </a:r>
            <a:r>
              <a:rPr lang="en-US" dirty="0">
                <a:solidFill>
                  <a:schemeClr val="bg1"/>
                </a:solidFill>
              </a:rPr>
              <a:t> | out-file </a:t>
            </a:r>
            <a:r>
              <a:rPr lang="en-US" dirty="0" smtClean="0">
                <a:solidFill>
                  <a:schemeClr val="bg1"/>
                </a:solidFill>
              </a:rPr>
              <a:t>c:\creds\pwd.file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Now set username in “</a:t>
            </a:r>
            <a:r>
              <a:rPr lang="en-US" dirty="0" err="1" smtClean="0">
                <a:solidFill>
                  <a:schemeClr val="bg1"/>
                </a:solidFill>
              </a:rPr>
              <a:t>CustomerManager</a:t>
            </a:r>
            <a:r>
              <a:rPr lang="en-US" dirty="0" smtClean="0">
                <a:solidFill>
                  <a:schemeClr val="bg1"/>
                </a:solidFill>
              </a:rPr>
              <a:t>\Automation\Account.ps1” script.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984" y="3394739"/>
            <a:ext cx="11055989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Account.ps1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pwdFilePath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"c:\creds\pwd.file"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(!(</a:t>
            </a:r>
            <a:r>
              <a:rPr lang="en-US" sz="16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Test-Path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pwdFilePath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"PWD File not found"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$username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"&lt;&lt;&lt;AZURE_USER_NAME&gt;&gt;&gt;"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$password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 </a:t>
            </a:r>
            <a:r>
              <a:rPr lang="en-US" sz="16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pwdFilePath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sz="16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ConvertTo-SecureString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deploymentCreds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New-Object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System.Management.Automation.PSCredential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$username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$password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Add-</a:t>
            </a:r>
            <a:r>
              <a:rPr lang="en-US" sz="16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-Credential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deploymentCreds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71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434109"/>
            <a:ext cx="11034445" cy="1034618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1560802"/>
            <a:ext cx="11034445" cy="165576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Environment Creation</a:t>
            </a:r>
            <a:endParaRPr lang="en-US" sz="4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489855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&gt;.\</a:t>
            </a:r>
            <a:r>
              <a:rPr lang="en-US" sz="2800" dirty="0" err="1">
                <a:solidFill>
                  <a:schemeClr val="bg1"/>
                </a:solidFill>
              </a:rPr>
              <a:t>CustomerManagerStandard</a:t>
            </a:r>
            <a:r>
              <a:rPr lang="en-US" sz="2800" dirty="0">
                <a:solidFill>
                  <a:schemeClr val="bg1"/>
                </a:solidFill>
              </a:rPr>
              <a:t>\Automation\New-CustomerManagerEnv.ps1</a:t>
            </a:r>
          </a:p>
        </p:txBody>
      </p:sp>
      <p:sp>
        <p:nvSpPr>
          <p:cNvPr id="5" name="Rectangle 4"/>
          <p:cNvSpPr/>
          <p:nvPr/>
        </p:nvSpPr>
        <p:spPr>
          <a:xfrm>
            <a:off x="230909" y="3216564"/>
            <a:ext cx="1158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Repository:</a:t>
            </a:r>
          </a:p>
          <a:p>
            <a:r>
              <a:rPr lang="en-US" u="sng" dirty="0">
                <a:solidFill>
                  <a:schemeClr val="bg1"/>
                </a:solidFill>
              </a:rPr>
              <a:t>https://github.com/PyroJoke/azurebootcamp2015Kharkiv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Scripts folder:</a:t>
            </a:r>
          </a:p>
          <a:p>
            <a:r>
              <a:rPr lang="en-US" u="sng" dirty="0" smtClean="0">
                <a:solidFill>
                  <a:schemeClr val="bg1"/>
                </a:solidFill>
              </a:rPr>
              <a:t>https://github.com/PyroJoke/azurebootcamp2015Kharkiv/tree/master/CustomerManagerStandard/Automation</a:t>
            </a:r>
          </a:p>
          <a:p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Management Portal (old):</a:t>
            </a:r>
          </a:p>
          <a:p>
            <a:r>
              <a:rPr lang="en-US" u="sng" dirty="0">
                <a:solidFill>
                  <a:schemeClr val="bg1"/>
                </a:solidFill>
              </a:rPr>
              <a:t>https://manage.windowsazure.com</a:t>
            </a:r>
          </a:p>
          <a:p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Portal (new):</a:t>
            </a:r>
          </a:p>
          <a:p>
            <a:r>
              <a:rPr lang="en-US" u="sng" dirty="0">
                <a:solidFill>
                  <a:schemeClr val="bg1"/>
                </a:solidFill>
              </a:rPr>
              <a:t>https://portal.azure.com/</a:t>
            </a:r>
          </a:p>
        </p:txBody>
      </p:sp>
    </p:spTree>
    <p:extLst>
      <p:ext uri="{BB962C8B-B14F-4D97-AF65-F5344CB8AC3E}">
        <p14:creationId xmlns:p14="http://schemas.microsoft.com/office/powerpoint/2010/main" val="265889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6173" y="135096"/>
            <a:ext cx="11034445" cy="1875651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2"/>
                </a:solidFill>
              </a:rPr>
              <a:t>Goals</a:t>
            </a:r>
            <a:endParaRPr lang="en-US" sz="6600" dirty="0">
              <a:solidFill>
                <a:schemeClr val="bg2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6173" y="2155371"/>
            <a:ext cx="11187721" cy="4416879"/>
          </a:xfrm>
        </p:spPr>
        <p:txBody>
          <a:bodyPr numCol="1">
            <a:noAutofit/>
          </a:bodyPr>
          <a:lstStyle/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Publish existing ASP.Net MVC application to Azure Web Apps, with scripts that can be used with CI/CD systems.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Check how to work with the published site: check logs, do maintenance and verifications.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Deploy new version of the application.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Setup and trigger auto scale.</a:t>
            </a:r>
            <a:endParaRPr lang="en-US" sz="40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931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Scripts</a:t>
            </a:r>
            <a:endParaRPr lang="en-US" sz="8800" dirty="0"/>
          </a:p>
        </p:txBody>
      </p:sp>
      <p:sp>
        <p:nvSpPr>
          <p:cNvPr id="3" name="TextBox 2"/>
          <p:cNvSpPr txBox="1"/>
          <p:nvPr/>
        </p:nvSpPr>
        <p:spPr>
          <a:xfrm>
            <a:off x="606175" y="4246794"/>
            <a:ext cx="5150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Publish Application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0216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575" y="0"/>
            <a:ext cx="11034445" cy="2387600"/>
          </a:xfrm>
        </p:spPr>
        <p:txBody>
          <a:bodyPr/>
          <a:lstStyle/>
          <a:p>
            <a:r>
              <a:rPr lang="en-US" sz="6000" dirty="0" smtClean="0"/>
              <a:t>Publish Application Steps</a:t>
            </a:r>
            <a:endParaRPr lang="en-US" sz="8800" dirty="0"/>
          </a:p>
        </p:txBody>
      </p:sp>
      <p:sp>
        <p:nvSpPr>
          <p:cNvPr id="3" name="TextBox 2"/>
          <p:cNvSpPr txBox="1"/>
          <p:nvPr/>
        </p:nvSpPr>
        <p:spPr>
          <a:xfrm>
            <a:off x="504575" y="2076249"/>
            <a:ext cx="110344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Aft>
                <a:spcPts val="2400"/>
              </a:spcAft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</a:rPr>
              <a:t>Build application, create </a:t>
            </a:r>
            <a:r>
              <a:rPr lang="en-US" sz="4000" dirty="0" err="1" smtClean="0">
                <a:solidFill>
                  <a:schemeClr val="bg1"/>
                </a:solidFill>
              </a:rPr>
              <a:t>MSDeploy</a:t>
            </a:r>
            <a:r>
              <a:rPr lang="en-US" sz="4000" dirty="0" smtClean="0">
                <a:solidFill>
                  <a:schemeClr val="bg1"/>
                </a:solidFill>
              </a:rPr>
              <a:t> package and store the package in local drop folder.</a:t>
            </a:r>
          </a:p>
          <a:p>
            <a:pPr marL="742950" indent="-742950">
              <a:spcAft>
                <a:spcPts val="2400"/>
              </a:spcAft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</a:rPr>
              <a:t>Upload the package to Blob Storage.</a:t>
            </a:r>
          </a:p>
          <a:p>
            <a:pPr marL="742950" indent="-742950">
              <a:spcAft>
                <a:spcPts val="2400"/>
              </a:spcAft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</a:rPr>
              <a:t>Run </a:t>
            </a:r>
            <a:r>
              <a:rPr lang="en-US" sz="4000" dirty="0" err="1" smtClean="0">
                <a:solidFill>
                  <a:schemeClr val="bg1"/>
                </a:solidFill>
              </a:rPr>
              <a:t>MSDeploy</a:t>
            </a:r>
            <a:r>
              <a:rPr lang="en-US" sz="4000" dirty="0" smtClean="0">
                <a:solidFill>
                  <a:schemeClr val="bg1"/>
                </a:solidFill>
              </a:rPr>
              <a:t> Web App extension on the stored package.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00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Publish Application – Part 1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449909" y="1616364"/>
            <a:ext cx="11077073" cy="48628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000" dirty="0">
                <a:solidFill>
                  <a:srgbClr val="92CAF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(Mandatory=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000" dirty="0" err="1">
                <a:solidFill>
                  <a:srgbClr val="92CAF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ValidateScript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</a:t>
            </a:r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Test-Path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$_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PathType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'Leaf'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})] [</a:t>
            </a:r>
            <a:r>
              <a:rPr lang="en-US" sz="1000" dirty="0">
                <a:solidFill>
                  <a:srgbClr val="92CAF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(Mandatory=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ProjectFile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ResourceGroupName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.ToLowerInvariant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"storage"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StorageContainerName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"{0}-{1}"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.ToLowerInvariant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(</a:t>
            </a:r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Get-Date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-format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hh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-mm-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dd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-mm-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yyyy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LocalStorageDropPath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'.\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StorageDrop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AzCopyPath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'.\Tools\AzCopy.exe'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webSitePackage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"CustomerManager.zip"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TemplateFile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'.\Templates\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PublishWebApp.json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ErrorActionPreference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"Stop"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wasServiceManagementMode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Get-Module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Azure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ListAvailable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AzCopyPath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1000" dirty="0" err="1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System.IO.Path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]::Combine(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PSScriptRoot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AzCopyPath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TemplateFile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1000" dirty="0" err="1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System.IO.Path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]::Combine(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PSScriptRoot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TemplateFile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LocalStorageDropPath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1000" dirty="0" err="1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System.IO.Path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]::Combine(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PSScriptRoot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LocalStorageDropPath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#Local Drop Cleanup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Remove-Item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LocalStorageDropPath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'\*'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#Publish to Local Drop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publishXmlFile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".\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WebDeployPackage.pubxml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"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env:windir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\Microsoft.NET\Framework\v4.0.30319\MSBuild.exe"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ProjectFile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`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p:VisualStudioVersion</a:t>
            </a:r>
            <a:r>
              <a:rPr lang="en-US" sz="1000" dirty="0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=12.0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`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p:DeployOnBuild</a:t>
            </a:r>
            <a:r>
              <a:rPr lang="en-US" sz="1000" dirty="0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`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p:DesktopBuildPackageLocation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LocalStorageDropPath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`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p:PublishProfile</a:t>
            </a:r>
            <a:r>
              <a:rPr lang="en-US" sz="1000" dirty="0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00" dirty="0" err="1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WebDeployPackage.pubxml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51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Publish Application – Part 2</a:t>
            </a:r>
            <a:endParaRPr lang="en-US" sz="6600" dirty="0"/>
          </a:p>
        </p:txBody>
      </p:sp>
      <p:sp>
        <p:nvSpPr>
          <p:cNvPr id="5" name="Rectangle 4"/>
          <p:cNvSpPr/>
          <p:nvPr/>
        </p:nvSpPr>
        <p:spPr>
          <a:xfrm>
            <a:off x="385255" y="1721957"/>
            <a:ext cx="11160200" cy="31700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Switch-</a:t>
            </a:r>
            <a:r>
              <a:rPr lang="en-US" sz="1000" dirty="0" err="1" smtClean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AzureMode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AzureServiceManagement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#Copy application package to the storage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storageAccountKey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Get-</a:t>
            </a:r>
            <a:r>
              <a:rPr lang="en-US" sz="10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AzureStorageKey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).Primary;</a:t>
            </a: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storageAccountContext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New-</a:t>
            </a:r>
            <a:r>
              <a:rPr lang="en-US" sz="10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AzureStorageContext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storageAccountKey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storageAccountContext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.BlobEndPoint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StorageContainerName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"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AzCopyPath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"""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LocalStorageDropPath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DestKey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storageAccountKey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/S /Y";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#Set drop location for </a:t>
            </a:r>
            <a:r>
              <a:rPr lang="en-US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msdeploy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dropLocationSasToken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New-</a:t>
            </a:r>
            <a:r>
              <a:rPr lang="en-US" sz="10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AzureStorageContainerSASToken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-Container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StorageContainerName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-Context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storageAccountContext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-Permission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r;</a:t>
            </a: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dropLocationSasToken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ConvertTo-SecureString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dropLocationSasToken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AsPlainText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-Force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Switch-</a:t>
            </a:r>
            <a:r>
              <a:rPr lang="en-US" sz="10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AzureMode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AzureResourceManager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ResourceGroupLocation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Get-</a:t>
            </a:r>
            <a:r>
              <a:rPr lang="en-US" sz="10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AzureResourceGroup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).Location;</a:t>
            </a:r>
          </a:p>
          <a:p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New-</a:t>
            </a:r>
            <a:r>
              <a:rPr lang="en-US" sz="10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AzureResourceGroup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-Location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ResourceGroupLocation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TemplateFile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TemplateFile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`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dropLocationSasToken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dropLocationSasToken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`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webSitePackage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webSitePackage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-Force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-Verbose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Switch back to original mode before exiting 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wasServiceManagementMode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Switch-</a:t>
            </a:r>
            <a:r>
              <a:rPr lang="en-US" sz="10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AzureMode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AzureServiceManagement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1718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Publish Application Template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406400" y="1616364"/>
            <a:ext cx="11185236" cy="48628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"$schema"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"http://schema.management.azure.com/schemas/2014-04-01-preview/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deploymentTemplate.json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"1.0.0.0"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"parameters"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"metadata"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visualStudio.deployment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parameterUsedAs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dropLocationSasToken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securestring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"metadata"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visualStudio.deployment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parameterUsedAs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sasToken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refersTo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webSitePackage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"metadata"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visualStudio.deployment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parameterUsedAs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projectOutput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"resources"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"2014-04-01-preview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'/', 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MSDeploy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Microsoft.Web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/sites/extensions"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packageUri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'/',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webSitePackage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dropLocationSasToken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dbType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"None"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setParameters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"IIS Web Application 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74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Publish Application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954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295564"/>
            <a:ext cx="11034445" cy="1191636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1579275"/>
            <a:ext cx="11034445" cy="165576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Publish Application</a:t>
            </a:r>
            <a:endParaRPr lang="en-US" sz="4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3327112"/>
            <a:ext cx="12191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&gt;.\</a:t>
            </a:r>
            <a:r>
              <a:rPr lang="en-US" sz="2800" dirty="0" err="1">
                <a:solidFill>
                  <a:schemeClr val="bg1"/>
                </a:solidFill>
              </a:rPr>
              <a:t>CustomerManagerStandard</a:t>
            </a:r>
            <a:r>
              <a:rPr lang="en-US" sz="2800" dirty="0">
                <a:solidFill>
                  <a:schemeClr val="bg1"/>
                </a:solidFill>
              </a:rPr>
              <a:t>\Automation\Publish-CustomerManager.ps1</a:t>
            </a:r>
          </a:p>
        </p:txBody>
      </p:sp>
    </p:spTree>
    <p:extLst>
      <p:ext uri="{BB962C8B-B14F-4D97-AF65-F5344CB8AC3E}">
        <p14:creationId xmlns:p14="http://schemas.microsoft.com/office/powerpoint/2010/main" val="289215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Kudu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5037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6191" y="6215512"/>
            <a:ext cx="679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prstClr val="white"/>
                </a:solidFill>
              </a:rPr>
              <a:t>https://</a:t>
            </a:r>
            <a:r>
              <a:rPr lang="en-US" sz="2400" dirty="0">
                <a:solidFill>
                  <a:prstClr val="white"/>
                </a:solidFill>
              </a:rPr>
              <a:t>[website-name].</a:t>
            </a:r>
            <a:r>
              <a:rPr lang="en-US" sz="2800" b="1" dirty="0">
                <a:solidFill>
                  <a:prstClr val="white"/>
                </a:solidFill>
              </a:rPr>
              <a:t>scm.</a:t>
            </a:r>
            <a:r>
              <a:rPr lang="en-US" sz="2400" dirty="0">
                <a:solidFill>
                  <a:prstClr val="white"/>
                </a:solidFill>
              </a:rPr>
              <a:t>azurewebsites.net</a:t>
            </a:r>
            <a:endParaRPr lang="en-US" sz="2400" b="1" dirty="0">
              <a:solidFill>
                <a:prstClr val="white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09302" y="2895184"/>
            <a:ext cx="9373397" cy="1067632"/>
            <a:chOff x="1307094" y="3097421"/>
            <a:chExt cx="9373397" cy="1067632"/>
          </a:xfrm>
        </p:grpSpPr>
        <p:grpSp>
          <p:nvGrpSpPr>
            <p:cNvPr id="6" name="Group 5"/>
            <p:cNvGrpSpPr/>
            <p:nvPr/>
          </p:nvGrpSpPr>
          <p:grpSpPr>
            <a:xfrm>
              <a:off x="1307094" y="3097421"/>
              <a:ext cx="1467261" cy="1067632"/>
              <a:chOff x="1307094" y="3097421"/>
              <a:chExt cx="1467261" cy="1067632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>
                <a:biLevel thresh="25000"/>
              </a:blip>
              <a:stretch>
                <a:fillRect/>
              </a:stretch>
            </p:blipFill>
            <p:spPr>
              <a:xfrm>
                <a:off x="1815799" y="3097421"/>
                <a:ext cx="449852" cy="698300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307094" y="3795721"/>
                <a:ext cx="14672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white"/>
                    </a:solidFill>
                  </a:rPr>
                  <a:t>Environment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010436" y="3181217"/>
              <a:ext cx="1747594" cy="983836"/>
              <a:chOff x="3010436" y="3181217"/>
              <a:chExt cx="1747594" cy="983836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3010436" y="3795721"/>
                <a:ext cx="1747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white"/>
                    </a:solidFill>
                  </a:rPr>
                  <a:t>Debug Console</a:t>
                </a: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3099402" y="3181217"/>
                <a:ext cx="1611836" cy="530709"/>
                <a:chOff x="3099402" y="3181216"/>
                <a:chExt cx="1611836" cy="530709"/>
              </a:xfrm>
            </p:grpSpPr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3">
                  <a:biLevel thresh="25000"/>
                </a:blip>
                <a:stretch>
                  <a:fillRect/>
                </a:stretch>
              </p:blipFill>
              <p:spPr>
                <a:xfrm>
                  <a:off x="3099402" y="3209149"/>
                  <a:ext cx="463910" cy="474843"/>
                </a:xfrm>
                <a:prstGeom prst="rect">
                  <a:avLst/>
                </a:prstGeom>
              </p:spPr>
            </p:pic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4">
                  <a:biLevel thresh="25000"/>
                </a:blip>
                <a:stretch>
                  <a:fillRect/>
                </a:stretch>
              </p:blipFill>
              <p:spPr>
                <a:xfrm>
                  <a:off x="3652278" y="3209149"/>
                  <a:ext cx="463910" cy="474843"/>
                </a:xfrm>
                <a:prstGeom prst="rect">
                  <a:avLst/>
                </a:prstGeom>
              </p:spPr>
            </p:pic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5">
                  <a:biLevel thresh="25000"/>
                </a:blip>
                <a:stretch>
                  <a:fillRect/>
                </a:stretch>
              </p:blipFill>
              <p:spPr>
                <a:xfrm>
                  <a:off x="4205154" y="3181216"/>
                  <a:ext cx="506084" cy="53070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" name="Group 7"/>
            <p:cNvGrpSpPr/>
            <p:nvPr/>
          </p:nvGrpSpPr>
          <p:grpSpPr>
            <a:xfrm>
              <a:off x="5092878" y="3167252"/>
              <a:ext cx="2145139" cy="997801"/>
              <a:chOff x="5092878" y="3167252"/>
              <a:chExt cx="2145139" cy="997801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092878" y="3795721"/>
                <a:ext cx="21451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white"/>
                    </a:solidFill>
                  </a:rPr>
                  <a:t>Diagnostics &amp; Logs</a:t>
                </a: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5581089" y="3167252"/>
                <a:ext cx="1168716" cy="558639"/>
                <a:chOff x="5502815" y="3209149"/>
                <a:chExt cx="1168716" cy="558639"/>
              </a:xfrm>
            </p:grpSpPr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6">
                  <a:biLevel thresh="25000"/>
                </a:blip>
                <a:stretch>
                  <a:fillRect/>
                </a:stretch>
              </p:blipFill>
              <p:spPr>
                <a:xfrm>
                  <a:off x="5502815" y="3209149"/>
                  <a:ext cx="449852" cy="558639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7">
                  <a:biLevel thresh="25000"/>
                </a:blip>
                <a:stretch>
                  <a:fillRect/>
                </a:stretch>
              </p:blipFill>
              <p:spPr>
                <a:xfrm>
                  <a:off x="6165447" y="3226465"/>
                  <a:ext cx="506084" cy="53070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" name="Group 8"/>
            <p:cNvGrpSpPr/>
            <p:nvPr/>
          </p:nvGrpSpPr>
          <p:grpSpPr>
            <a:xfrm>
              <a:off x="7572865" y="3184469"/>
              <a:ext cx="1360565" cy="980584"/>
              <a:chOff x="7572865" y="3184469"/>
              <a:chExt cx="1360565" cy="980584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7572865" y="3795721"/>
                <a:ext cx="1360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white"/>
                    </a:solidFill>
                  </a:rPr>
                  <a:t>Web Hooks</a:t>
                </a:r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8">
                <a:biLevel thresh="25000"/>
              </a:blip>
              <a:stretch>
                <a:fillRect/>
              </a:stretch>
            </p:blipFill>
            <p:spPr>
              <a:xfrm>
                <a:off x="8047707" y="3184469"/>
                <a:ext cx="398196" cy="527457"/>
              </a:xfrm>
              <a:prstGeom prst="rect">
                <a:avLst/>
              </a:prstGeom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594937" y="3348808"/>
              <a:ext cx="1085554" cy="816245"/>
              <a:chOff x="9594937" y="3348808"/>
              <a:chExt cx="1085554" cy="8162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594937" y="3795721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white"/>
                    </a:solidFill>
                  </a:rPr>
                  <a:t>REST API</a:t>
                </a:r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9">
                <a:biLevel thresh="25000"/>
              </a:blip>
              <a:stretch>
                <a:fillRect/>
              </a:stretch>
            </p:blipFill>
            <p:spPr>
              <a:xfrm>
                <a:off x="9891701" y="3348808"/>
                <a:ext cx="492026" cy="195525"/>
              </a:xfrm>
              <a:prstGeom prst="rect">
                <a:avLst/>
              </a:prstGeom>
            </p:spPr>
          </p:pic>
        </p:grpSp>
      </p:grpSp>
      <p:sp>
        <p:nvSpPr>
          <p:cNvPr id="26" name="Title 2"/>
          <p:cNvSpPr txBox="1">
            <a:spLocks/>
          </p:cNvSpPr>
          <p:nvPr/>
        </p:nvSpPr>
        <p:spPr>
          <a:xfrm>
            <a:off x="0" y="1"/>
            <a:ext cx="11640620" cy="533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2000"/>
            <a:r>
              <a:rPr lang="en-US" sz="2800" dirty="0" smtClean="0">
                <a:solidFill>
                  <a:prstClr val="white"/>
                </a:solidFill>
              </a:rPr>
              <a:t>Debug Console (Kudu)</a:t>
            </a:r>
            <a:endParaRPr lang="en-US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3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Scale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7752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Web Apps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71503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363" y="4756882"/>
            <a:ext cx="2172796" cy="140007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503" y="0"/>
            <a:ext cx="5582498" cy="361405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314" y="267557"/>
            <a:ext cx="3327550" cy="21479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002" y="1562735"/>
            <a:ext cx="6671087" cy="431054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6712" y="-373535"/>
            <a:ext cx="7264070" cy="4706299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5208428" y="713362"/>
            <a:ext cx="2712308" cy="4040125"/>
            <a:chOff x="768089" y="-1605208"/>
            <a:chExt cx="3768750" cy="561375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8089" y="-1605208"/>
              <a:ext cx="3768750" cy="561375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55198" y="534480"/>
              <a:ext cx="1361250" cy="1800000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56137" y="2523955"/>
            <a:ext cx="1468487" cy="9485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" y="3743009"/>
            <a:ext cx="4822369" cy="31246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7977" y="5707769"/>
            <a:ext cx="1481228" cy="956627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0509568" y="388212"/>
            <a:ext cx="934789" cy="1104751"/>
            <a:chOff x="7012021" y="-1253215"/>
            <a:chExt cx="1237500" cy="146250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012021" y="-1253215"/>
              <a:ext cx="1237500" cy="14625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687" y="-912406"/>
              <a:ext cx="314973" cy="435664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581025" y="1657972"/>
            <a:ext cx="3600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AutoScale</a:t>
            </a:r>
            <a:endParaRPr lang="en-US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5340" y="3302216"/>
            <a:ext cx="2092500" cy="2340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47611" y="5043761"/>
            <a:ext cx="1237500" cy="14625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88810" y="4960912"/>
            <a:ext cx="447874" cy="122419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9787568" y="-79793"/>
            <a:ext cx="934789" cy="1104751"/>
            <a:chOff x="9827324" y="-40038"/>
            <a:chExt cx="934789" cy="1104751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827324" y="-40038"/>
              <a:ext cx="934789" cy="1104751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368710" y="254515"/>
              <a:ext cx="147937" cy="295874"/>
            </a:xfrm>
            <a:prstGeom prst="rect">
              <a:avLst/>
            </a:prstGeom>
          </p:spPr>
        </p:pic>
      </p:grpSp>
      <p:sp>
        <p:nvSpPr>
          <p:cNvPr id="52" name="TextBox 51"/>
          <p:cNvSpPr txBox="1"/>
          <p:nvPr/>
        </p:nvSpPr>
        <p:spPr>
          <a:xfrm rot="2035382">
            <a:off x="4953778" y="4105871"/>
            <a:ext cx="2386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App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01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380" y="4146760"/>
            <a:ext cx="2172796" cy="140007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363" y="4756882"/>
            <a:ext cx="2172796" cy="140007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503" y="0"/>
            <a:ext cx="5582498" cy="361405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314" y="267557"/>
            <a:ext cx="3327550" cy="21479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002" y="1562735"/>
            <a:ext cx="6671087" cy="431054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6712" y="-373535"/>
            <a:ext cx="7264070" cy="47062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6137" y="2523955"/>
            <a:ext cx="1468487" cy="9485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" y="3743009"/>
            <a:ext cx="4822369" cy="31246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977" y="5707769"/>
            <a:ext cx="1481228" cy="956627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0509568" y="388212"/>
            <a:ext cx="934789" cy="1104751"/>
            <a:chOff x="7012021" y="-1253215"/>
            <a:chExt cx="1237500" cy="146250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012021" y="-1253215"/>
              <a:ext cx="1237500" cy="14625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687" y="-912406"/>
              <a:ext cx="314973" cy="435664"/>
            </a:xfrm>
            <a:prstGeom prst="rect">
              <a:avLst/>
            </a:prstGeom>
          </p:spPr>
        </p:pic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5340" y="3302216"/>
            <a:ext cx="2092500" cy="2340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7611" y="5043761"/>
            <a:ext cx="1237500" cy="14625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88810" y="4960912"/>
            <a:ext cx="447874" cy="1224190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2606742" y="-984809"/>
            <a:ext cx="2712308" cy="4040125"/>
            <a:chOff x="768089" y="-1605208"/>
            <a:chExt cx="3768750" cy="5613751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8089" y="-1605208"/>
              <a:ext cx="3768750" cy="5613751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755198" y="534480"/>
              <a:ext cx="1361250" cy="1800000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5208428" y="713362"/>
            <a:ext cx="2712308" cy="4040125"/>
            <a:chOff x="768089" y="-1605208"/>
            <a:chExt cx="3768750" cy="561375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8089" y="-1605208"/>
              <a:ext cx="3768750" cy="5613751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755198" y="534480"/>
              <a:ext cx="1361250" cy="1800000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7777456" y="2422420"/>
            <a:ext cx="2712308" cy="4040125"/>
            <a:chOff x="768089" y="-1605208"/>
            <a:chExt cx="3768750" cy="5613751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8089" y="-1605208"/>
              <a:ext cx="3768750" cy="5613751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755198" y="534480"/>
              <a:ext cx="1361250" cy="1800000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581025" y="1657972"/>
            <a:ext cx="3600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AutoScale</a:t>
            </a:r>
            <a:endParaRPr lang="en-US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9787568" y="-79793"/>
            <a:ext cx="934789" cy="1104751"/>
            <a:chOff x="9827324" y="-40038"/>
            <a:chExt cx="934789" cy="1104751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827324" y="-40038"/>
              <a:ext cx="934789" cy="1104751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368710" y="254515"/>
              <a:ext cx="147937" cy="295874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 rot="2035382">
            <a:off x="4953778" y="4105871"/>
            <a:ext cx="2386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App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49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999285" y="1899062"/>
            <a:ext cx="6384569" cy="532564"/>
            <a:chOff x="2844907" y="1899062"/>
            <a:chExt cx="6384569" cy="532564"/>
          </a:xfrm>
          <a:solidFill>
            <a:srgbClr val="999999"/>
          </a:solidFill>
        </p:grpSpPr>
        <p:grpSp>
          <p:nvGrpSpPr>
            <p:cNvPr id="5" name="Group 4"/>
            <p:cNvGrpSpPr/>
            <p:nvPr/>
          </p:nvGrpSpPr>
          <p:grpSpPr>
            <a:xfrm>
              <a:off x="3540169" y="1962418"/>
              <a:ext cx="4992400" cy="396508"/>
              <a:chOff x="3290793" y="2025775"/>
              <a:chExt cx="4992400" cy="396508"/>
            </a:xfrm>
            <a:grpFill/>
          </p:grpSpPr>
          <p:sp>
            <p:nvSpPr>
              <p:cNvPr id="8" name="Rectangle 7"/>
              <p:cNvSpPr/>
              <p:nvPr/>
            </p:nvSpPr>
            <p:spPr bwMode="auto">
              <a:xfrm>
                <a:off x="3290793" y="2134948"/>
                <a:ext cx="4992400" cy="196851"/>
              </a:xfrm>
              <a:prstGeom prst="rect">
                <a:avLst/>
              </a:prstGeom>
              <a:grpFill/>
              <a:ln>
                <a:solidFill>
                  <a:srgbClr val="999999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58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solidFill>
                    <a:srgbClr val="999999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3898180" y="2134949"/>
                <a:ext cx="2260385" cy="196851"/>
              </a:xfrm>
              <a:prstGeom prst="rect">
                <a:avLst/>
              </a:prstGeom>
              <a:solidFill>
                <a:srgbClr val="289F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58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5F5F5F"/>
                      </a:gs>
                      <a:gs pos="100000">
                        <a:srgbClr val="5F5F5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3796684" y="2025776"/>
                <a:ext cx="101496" cy="396507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58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5F5F5F"/>
                      </a:gs>
                      <a:gs pos="100000">
                        <a:srgbClr val="5F5F5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6158565" y="2025775"/>
                <a:ext cx="101496" cy="396507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58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5F5F5F"/>
                      </a:gs>
                      <a:gs pos="100000">
                        <a:srgbClr val="5F5F5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844907" y="1899062"/>
              <a:ext cx="593766" cy="523220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635710" y="1908406"/>
              <a:ext cx="593766" cy="523220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99285" y="2979983"/>
            <a:ext cx="6384569" cy="523220"/>
            <a:chOff x="2749907" y="2979983"/>
            <a:chExt cx="6384569" cy="523220"/>
          </a:xfrm>
        </p:grpSpPr>
        <p:grpSp>
          <p:nvGrpSpPr>
            <p:cNvPr id="13" name="Group 12"/>
            <p:cNvGrpSpPr/>
            <p:nvPr/>
          </p:nvGrpSpPr>
          <p:grpSpPr>
            <a:xfrm>
              <a:off x="3445169" y="3168356"/>
              <a:ext cx="4992624" cy="186277"/>
              <a:chOff x="2274474" y="1232678"/>
              <a:chExt cx="4992624" cy="186277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2274474" y="1232679"/>
                <a:ext cx="4992624" cy="186276"/>
              </a:xfrm>
              <a:prstGeom prst="rect">
                <a:avLst/>
              </a:prstGeom>
              <a:solidFill>
                <a:srgbClr val="999999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58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5F5F5F"/>
                      </a:gs>
                      <a:gs pos="100000">
                        <a:srgbClr val="5F5F5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5243742" y="1232678"/>
                <a:ext cx="1309531" cy="185046"/>
              </a:xfrm>
              <a:prstGeom prst="rect">
                <a:avLst/>
              </a:prstGeom>
              <a:solidFill>
                <a:srgbClr val="289F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58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5F5F5F"/>
                      </a:gs>
                      <a:gs pos="100000">
                        <a:srgbClr val="5F5F5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 bwMode="auto">
            <a:xfrm>
              <a:off x="6363689" y="3062625"/>
              <a:ext cx="101496" cy="39650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580" fontAlgn="base">
                <a:spcBef>
                  <a:spcPct val="0"/>
                </a:spcBef>
                <a:spcAft>
                  <a:spcPct val="0"/>
                </a:spcAft>
              </a:pPr>
              <a:endParaRPr lang="en-US" sz="1700" dirty="0">
                <a:gradFill>
                  <a:gsLst>
                    <a:gs pos="0">
                      <a:srgbClr val="5F5F5F"/>
                    </a:gs>
                    <a:gs pos="100000">
                      <a:srgbClr val="5F5F5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696600" y="3062624"/>
              <a:ext cx="101496" cy="39650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580" fontAlgn="base">
                <a:spcBef>
                  <a:spcPct val="0"/>
                </a:spcBef>
                <a:spcAft>
                  <a:spcPct val="0"/>
                </a:spcAft>
              </a:pPr>
              <a:endParaRPr lang="en-US" sz="1700" dirty="0">
                <a:gradFill>
                  <a:gsLst>
                    <a:gs pos="0">
                      <a:srgbClr val="5F5F5F"/>
                    </a:gs>
                    <a:gs pos="100000">
                      <a:srgbClr val="5F5F5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49907" y="2979983"/>
              <a:ext cx="593766" cy="523220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60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40710" y="2979983"/>
              <a:ext cx="593766" cy="523220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39034" y="1899061"/>
            <a:ext cx="2557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Instance Count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9034" y="6244548"/>
            <a:ext cx="11547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CPU Percentage | Memory Percentage | Disk Queue Length | HTTP Queue Length | Data In | Data Out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486771" y="2979983"/>
            <a:ext cx="135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Percent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86771" y="1908406"/>
            <a:ext cx="164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Instances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85701" y="2935911"/>
            <a:ext cx="1410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[Metric]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5" name="Title 2"/>
          <p:cNvSpPr txBox="1">
            <a:spLocks/>
          </p:cNvSpPr>
          <p:nvPr/>
        </p:nvSpPr>
        <p:spPr>
          <a:xfrm>
            <a:off x="0" y="1"/>
            <a:ext cx="11640620" cy="533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2000"/>
            <a:r>
              <a:rPr lang="en-US" sz="2800" dirty="0" smtClean="0">
                <a:solidFill>
                  <a:prstClr val="white"/>
                </a:solidFill>
              </a:rPr>
              <a:t>Auto-Scaling (Metric)</a:t>
            </a:r>
            <a:endParaRPr lang="en-US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75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Auto Scale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739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7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377" y="2875002"/>
            <a:ext cx="12057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prstClr val="white"/>
                </a:solidFill>
                <a:latin typeface="+mj-lt"/>
              </a:rPr>
              <a:t>Fastest way to build for the cloud</a:t>
            </a:r>
          </a:p>
        </p:txBody>
      </p:sp>
    </p:spTree>
    <p:extLst>
      <p:ext uri="{BB962C8B-B14F-4D97-AF65-F5344CB8AC3E}">
        <p14:creationId xmlns:p14="http://schemas.microsoft.com/office/powerpoint/2010/main" val="360094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0" y="1"/>
            <a:ext cx="12192000" cy="533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2000" algn="ctr"/>
            <a:r>
              <a:rPr lang="en-US" sz="2800" dirty="0" smtClean="0">
                <a:solidFill>
                  <a:prstClr val="white"/>
                </a:solidFill>
              </a:rPr>
              <a:t>The three ways to host your applications on the Microsoft Azure Platform</a:t>
            </a:r>
            <a:endParaRPr lang="en-US" sz="2800" dirty="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51078" y="1928081"/>
            <a:ext cx="10489845" cy="3777845"/>
            <a:chOff x="242716" y="1928081"/>
            <a:chExt cx="10489845" cy="3777845"/>
          </a:xfrm>
        </p:grpSpPr>
        <p:sp>
          <p:nvSpPr>
            <p:cNvPr id="3" name="Left Brace 2"/>
            <p:cNvSpPr/>
            <p:nvPr/>
          </p:nvSpPr>
          <p:spPr>
            <a:xfrm rot="16200000">
              <a:off x="7626622" y="1225587"/>
              <a:ext cx="614007" cy="5597870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2716" y="4628708"/>
              <a:ext cx="455506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+mj-lt"/>
                </a:rPr>
                <a:t>Infrastructure as a Service</a:t>
              </a:r>
            </a:p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+mj-lt"/>
                </a:rPr>
                <a:t>IaaS</a:t>
              </a:r>
              <a:endParaRPr lang="en-US" sz="3200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459442" y="1928081"/>
              <a:ext cx="9273117" cy="1747377"/>
              <a:chOff x="1566334" y="1928081"/>
              <a:chExt cx="9273117" cy="1747377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6334" y="1947333"/>
                <a:ext cx="2121614" cy="171850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1582" y="1937707"/>
                <a:ext cx="2041384" cy="1737751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98275" y="1928081"/>
                <a:ext cx="1741176" cy="1737751"/>
              </a:xfrm>
              <a:prstGeom prst="rect">
                <a:avLst/>
              </a:prstGeom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5892801" y="4628708"/>
              <a:ext cx="40816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+mj-lt"/>
                </a:rPr>
                <a:t>Platform as a Service</a:t>
              </a:r>
            </a:p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+mj-lt"/>
                </a:rPr>
                <a:t>PaaS</a:t>
              </a:r>
              <a:endParaRPr lang="en-US" sz="3200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640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503" y="0"/>
            <a:ext cx="5582498" cy="361405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712" y="-373535"/>
            <a:ext cx="7264070" cy="470629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794" y="298546"/>
            <a:ext cx="3327550" cy="21479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002" y="1562735"/>
            <a:ext cx="6671087" cy="431054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439838" y="493782"/>
            <a:ext cx="4664598" cy="2178331"/>
            <a:chOff x="439838" y="493782"/>
            <a:chExt cx="4664598" cy="2178331"/>
          </a:xfrm>
        </p:grpSpPr>
        <p:sp>
          <p:nvSpPr>
            <p:cNvPr id="10" name="TextBox 9"/>
            <p:cNvSpPr txBox="1"/>
            <p:nvPr/>
          </p:nvSpPr>
          <p:spPr>
            <a:xfrm>
              <a:off x="439838" y="1287118"/>
              <a:ext cx="360045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.NET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Python</a:t>
              </a:r>
            </a:p>
            <a:p>
              <a:endPara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9838" y="493782"/>
              <a:ext cx="46645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92D05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 apps with…</a:t>
              </a:r>
              <a:endParaRPr lang="en-US" sz="4000" dirty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91664" y="1287118"/>
              <a:ext cx="13897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Node.js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Java</a:t>
              </a:r>
              <a:endPara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02022" y="1287118"/>
              <a:ext cx="9567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PHP</a:t>
              </a:r>
              <a:endPara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6137" y="2523955"/>
            <a:ext cx="1468487" cy="948588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0509568" y="388212"/>
            <a:ext cx="934789" cy="1104751"/>
            <a:chOff x="7012021" y="-1253215"/>
            <a:chExt cx="1237500" cy="146250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12021" y="-1253215"/>
              <a:ext cx="1237500" cy="14625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687" y="-912406"/>
              <a:ext cx="314973" cy="435664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" y="3302216"/>
            <a:ext cx="4822369" cy="3565454"/>
            <a:chOff x="1" y="3302216"/>
            <a:chExt cx="4822369" cy="356545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" y="3743009"/>
              <a:ext cx="4822369" cy="312466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15340" y="3302216"/>
              <a:ext cx="2092500" cy="23400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7611" y="5043761"/>
              <a:ext cx="1237500" cy="14625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788810" y="4960912"/>
              <a:ext cx="447874" cy="122419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57977" y="5707769"/>
              <a:ext cx="1481228" cy="956627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1764141" y="1287118"/>
            <a:ext cx="1686910" cy="966143"/>
            <a:chOff x="1447611" y="1287118"/>
            <a:chExt cx="1686910" cy="966143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47611" y="1287118"/>
              <a:ext cx="0" cy="966143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134521" y="1287118"/>
              <a:ext cx="0" cy="966143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9787568" y="-79793"/>
            <a:ext cx="934789" cy="1104751"/>
            <a:chOff x="9787568" y="-79793"/>
            <a:chExt cx="934789" cy="1104751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87568" y="-79793"/>
              <a:ext cx="934789" cy="1104751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328954" y="214760"/>
              <a:ext cx="147937" cy="295874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4953778" y="713362"/>
            <a:ext cx="2966958" cy="4346616"/>
            <a:chOff x="4953778" y="713362"/>
            <a:chExt cx="2966958" cy="4346616"/>
          </a:xfrm>
        </p:grpSpPr>
        <p:grpSp>
          <p:nvGrpSpPr>
            <p:cNvPr id="39" name="Group 38"/>
            <p:cNvGrpSpPr/>
            <p:nvPr/>
          </p:nvGrpSpPr>
          <p:grpSpPr>
            <a:xfrm>
              <a:off x="5208428" y="713362"/>
              <a:ext cx="2712308" cy="4040125"/>
              <a:chOff x="768089" y="-1605208"/>
              <a:chExt cx="3768750" cy="5613751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8089" y="-1605208"/>
                <a:ext cx="3768750" cy="5613751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55198" y="534480"/>
                <a:ext cx="1361250" cy="1800000"/>
              </a:xfrm>
              <a:prstGeom prst="rect">
                <a:avLst/>
              </a:prstGeom>
            </p:spPr>
          </p:pic>
        </p:grpSp>
        <p:sp>
          <p:nvSpPr>
            <p:cNvPr id="32" name="TextBox 31"/>
            <p:cNvSpPr txBox="1"/>
            <p:nvPr/>
          </p:nvSpPr>
          <p:spPr>
            <a:xfrm rot="2035382">
              <a:off x="4953778" y="4105871"/>
              <a:ext cx="23865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0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129" y="99165"/>
            <a:ext cx="12066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prstClr val="white"/>
                </a:solidFill>
              </a:rPr>
              <a:t>App Service Web App Architecture</a:t>
            </a:r>
            <a:endParaRPr lang="en-US" sz="3600" dirty="0">
              <a:solidFill>
                <a:prstClr val="white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54935" y="3329198"/>
            <a:ext cx="1792863" cy="1190005"/>
            <a:chOff x="199525" y="3319836"/>
            <a:chExt cx="1792863" cy="1190005"/>
          </a:xfrm>
        </p:grpSpPr>
        <p:sp>
          <p:nvSpPr>
            <p:cNvPr id="5" name="TextBox 4"/>
            <p:cNvSpPr txBox="1"/>
            <p:nvPr/>
          </p:nvSpPr>
          <p:spPr>
            <a:xfrm>
              <a:off x="199525" y="3863510"/>
              <a:ext cx="1792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>
                  <a:solidFill>
                    <a:prstClr val="white"/>
                  </a:solidFill>
                </a:rPr>
                <a:t>Microsoft Azure</a:t>
              </a:r>
              <a:endParaRPr lang="en-US" dirty="0">
                <a:solidFill>
                  <a:prstClr val="white"/>
                </a:solidFill>
              </a:endParaRPr>
            </a:p>
            <a:p>
              <a:pPr algn="ctr"/>
              <a:r>
                <a:rPr lang="en-US" dirty="0">
                  <a:solidFill>
                    <a:prstClr val="white"/>
                  </a:solidFill>
                </a:rPr>
                <a:t>Load Balancer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25228" y="3319836"/>
              <a:ext cx="941456" cy="493702"/>
              <a:chOff x="729527" y="2180022"/>
              <a:chExt cx="941456" cy="493702"/>
            </a:xfrm>
          </p:grpSpPr>
          <p:sp>
            <p:nvSpPr>
              <p:cNvPr id="7" name="Trapezoid 6"/>
              <p:cNvSpPr/>
              <p:nvPr/>
            </p:nvSpPr>
            <p:spPr>
              <a:xfrm>
                <a:off x="729527" y="2180022"/>
                <a:ext cx="941456" cy="493702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1D438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1034424" y="2234337"/>
                <a:ext cx="331662" cy="439325"/>
              </a:xfrm>
              <a:prstGeom prst="rect">
                <a:avLst/>
              </a:prstGeom>
            </p:spPr>
          </p:pic>
        </p:grpSp>
      </p:grpSp>
      <p:cxnSp>
        <p:nvCxnSpPr>
          <p:cNvPr id="9" name="Elbow Connector 8"/>
          <p:cNvCxnSpPr>
            <a:stCxn id="11" idx="2"/>
            <a:endCxn id="27" idx="2"/>
          </p:cNvCxnSpPr>
          <p:nvPr/>
        </p:nvCxnSpPr>
        <p:spPr>
          <a:xfrm rot="5400000">
            <a:off x="5839005" y="4915410"/>
            <a:ext cx="411831" cy="2148037"/>
          </a:xfrm>
          <a:prstGeom prst="bentConnector2">
            <a:avLst/>
          </a:prstGeom>
          <a:ln w="28575">
            <a:solidFill>
              <a:srgbClr val="00B0F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911503" y="5258949"/>
            <a:ext cx="2565544" cy="524564"/>
            <a:chOff x="3465037" y="5224830"/>
            <a:chExt cx="2565544" cy="5245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biLevel thresh="25000"/>
            </a:blip>
            <a:stretch>
              <a:fillRect/>
            </a:stretch>
          </p:blipFill>
          <p:spPr>
            <a:xfrm>
              <a:off x="3465037" y="5224830"/>
              <a:ext cx="414869" cy="52456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954849" y="5370838"/>
              <a:ext cx="2075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white"/>
                  </a:solidFill>
                </a:rPr>
                <a:t>Runtime Database</a:t>
              </a:r>
            </a:p>
          </p:txBody>
        </p:sp>
      </p:grpSp>
      <p:cxnSp>
        <p:nvCxnSpPr>
          <p:cNvPr id="13" name="Straight Arrow Connector 12"/>
          <p:cNvCxnSpPr>
            <a:stCxn id="30" idx="2"/>
            <a:endCxn id="17" idx="1"/>
          </p:cNvCxnSpPr>
          <p:nvPr/>
        </p:nvCxnSpPr>
        <p:spPr>
          <a:xfrm flipV="1">
            <a:off x="4970900" y="3564271"/>
            <a:ext cx="962641" cy="1649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8943332" y="2957398"/>
            <a:ext cx="553200" cy="5846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522564" y="3018701"/>
            <a:ext cx="2347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Application Database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933541" y="2840588"/>
            <a:ext cx="2364339" cy="1447365"/>
            <a:chOff x="4958360" y="2362629"/>
            <a:chExt cx="2364339" cy="1447365"/>
          </a:xfrm>
        </p:grpSpPr>
        <p:sp>
          <p:nvSpPr>
            <p:cNvPr id="17" name="Rectangle 16"/>
            <p:cNvSpPr/>
            <p:nvPr/>
          </p:nvSpPr>
          <p:spPr>
            <a:xfrm>
              <a:off x="4958360" y="2362629"/>
              <a:ext cx="2364339" cy="144736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5133821" y="3153831"/>
              <a:ext cx="572299" cy="46748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6574938" y="2548855"/>
              <a:ext cx="572299" cy="467481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5854380" y="2548855"/>
              <a:ext cx="572299" cy="46748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5133822" y="2548856"/>
              <a:ext cx="572299" cy="46748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5854378" y="3151811"/>
              <a:ext cx="572299" cy="46748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6574938" y="3151811"/>
              <a:ext cx="572299" cy="467481"/>
            </a:xfrm>
            <a:prstGeom prst="rect">
              <a:avLst/>
            </a:prstGeom>
          </p:spPr>
        </p:pic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5614685" y="2475040"/>
            <a:ext cx="632604" cy="530708"/>
          </a:xfrm>
          <a:prstGeom prst="rect">
            <a:avLst/>
          </a:prstGeom>
        </p:spPr>
      </p:pic>
      <p:cxnSp>
        <p:nvCxnSpPr>
          <p:cNvPr id="25" name="Elbow Connector 24"/>
          <p:cNvCxnSpPr>
            <a:stCxn id="11" idx="1"/>
            <a:endCxn id="30" idx="1"/>
          </p:cNvCxnSpPr>
          <p:nvPr/>
        </p:nvCxnSpPr>
        <p:spPr>
          <a:xfrm rot="10800000">
            <a:off x="4707173" y="3779863"/>
            <a:ext cx="2204331" cy="1741368"/>
          </a:xfrm>
          <a:prstGeom prst="bentConnector2">
            <a:avLst/>
          </a:prstGeom>
          <a:ln w="28575">
            <a:solidFill>
              <a:srgbClr val="00B0F0"/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924258" y="5996246"/>
            <a:ext cx="2046642" cy="398196"/>
            <a:chOff x="1938324" y="1043723"/>
            <a:chExt cx="2046642" cy="398196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>
              <a:biLevel thresh="25000"/>
            </a:blip>
            <a:stretch>
              <a:fillRect/>
            </a:stretch>
          </p:blipFill>
          <p:spPr>
            <a:xfrm rot="16200000">
              <a:off x="3522140" y="979092"/>
              <a:ext cx="398196" cy="527457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938324" y="1058154"/>
              <a:ext cx="1519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API Endpoint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327970" y="3381667"/>
            <a:ext cx="2642929" cy="666509"/>
            <a:chOff x="1344823" y="3365171"/>
            <a:chExt cx="2642929" cy="666509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>
              <a:biLevel thresh="25000"/>
            </a:blip>
            <a:stretch>
              <a:fillRect/>
            </a:stretch>
          </p:blipFill>
          <p:spPr>
            <a:xfrm rot="16200000">
              <a:off x="3524926" y="3300540"/>
              <a:ext cx="398196" cy="527457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344823" y="3662348"/>
              <a:ext cx="2247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Frontend (IIS ARR)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41959" y="1689999"/>
            <a:ext cx="2428942" cy="398196"/>
            <a:chOff x="1556025" y="2185356"/>
            <a:chExt cx="2428942" cy="398196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>
              <a:biLevel thresh="25000"/>
            </a:blip>
            <a:stretch>
              <a:fillRect/>
            </a:stretch>
          </p:blipFill>
          <p:spPr>
            <a:xfrm rot="16200000">
              <a:off x="3522141" y="2120725"/>
              <a:ext cx="398196" cy="527457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556025" y="2192789"/>
              <a:ext cx="1901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Publish Endpoint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219015" y="1251808"/>
            <a:ext cx="3791842" cy="897331"/>
            <a:chOff x="7023943" y="1441808"/>
            <a:chExt cx="3791842" cy="897331"/>
          </a:xfrm>
        </p:grpSpPr>
        <p:grpSp>
          <p:nvGrpSpPr>
            <p:cNvPr id="36" name="Group 35"/>
            <p:cNvGrpSpPr/>
            <p:nvPr/>
          </p:nvGrpSpPr>
          <p:grpSpPr>
            <a:xfrm>
              <a:off x="7355047" y="1811160"/>
              <a:ext cx="3460738" cy="527979"/>
              <a:chOff x="7355047" y="1762195"/>
              <a:chExt cx="3460738" cy="527979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8722228" y="1762195"/>
                <a:ext cx="2093557" cy="527979"/>
                <a:chOff x="8519842" y="5165196"/>
                <a:chExt cx="2093557" cy="527979"/>
              </a:xfrm>
            </p:grpSpPr>
            <p:pic>
              <p:nvPicPr>
                <p:cNvPr id="41" name="Picture 40"/>
                <p:cNvPicPr>
                  <a:picLocks noChangeAspect="1"/>
                </p:cNvPicPr>
                <p:nvPr/>
              </p:nvPicPr>
              <p:blipFill>
                <a:blip r:embed="rId7">
                  <a:biLevel thresh="25000"/>
                </a:blip>
                <a:stretch>
                  <a:fillRect/>
                </a:stretch>
              </p:blipFill>
              <p:spPr>
                <a:xfrm>
                  <a:off x="8519842" y="5165196"/>
                  <a:ext cx="605264" cy="527979"/>
                </a:xfrm>
                <a:prstGeom prst="rect">
                  <a:avLst/>
                </a:prstGeom>
              </p:spPr>
            </p:pic>
            <p:sp>
              <p:nvSpPr>
                <p:cNvPr id="42" name="TextBox 41"/>
                <p:cNvSpPr txBox="1"/>
                <p:nvPr/>
              </p:nvSpPr>
              <p:spPr>
                <a:xfrm>
                  <a:off x="9125106" y="5246227"/>
                  <a:ext cx="14882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prstClr val="white"/>
                      </a:solidFill>
                    </a:rPr>
                    <a:t>Blob Storage</a:t>
                  </a:r>
                </a:p>
              </p:txBody>
            </p:sp>
          </p:grp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>
                <a:biLevel thresh="25000"/>
              </a:blip>
              <a:stretch>
                <a:fillRect/>
              </a:stretch>
            </p:blipFill>
            <p:spPr>
              <a:xfrm>
                <a:off x="7355047" y="1788762"/>
                <a:ext cx="576373" cy="474843"/>
              </a:xfrm>
              <a:prstGeom prst="rect">
                <a:avLst/>
              </a:prstGeom>
            </p:spPr>
          </p:pic>
          <p:cxnSp>
            <p:nvCxnSpPr>
              <p:cNvPr id="40" name="Elbow Connector 39"/>
              <p:cNvCxnSpPr>
                <a:stCxn id="39" idx="3"/>
                <a:endCxn id="41" idx="1"/>
              </p:cNvCxnSpPr>
              <p:nvPr/>
            </p:nvCxnSpPr>
            <p:spPr>
              <a:xfrm>
                <a:off x="7931420" y="2026184"/>
                <a:ext cx="790808" cy="1"/>
              </a:xfrm>
              <a:prstGeom prst="bentConnector3">
                <a:avLst/>
              </a:prstGeom>
              <a:ln w="28575">
                <a:solidFill>
                  <a:srgbClr val="00B0F0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7023943" y="1441808"/>
              <a:ext cx="1234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white"/>
                  </a:solidFill>
                </a:rPr>
                <a:t>File Server</a:t>
              </a:r>
            </a:p>
          </p:txBody>
        </p:sp>
      </p:grpSp>
      <p:cxnSp>
        <p:nvCxnSpPr>
          <p:cNvPr id="43" name="Straight Arrow Connector 42"/>
          <p:cNvCxnSpPr>
            <a:stCxn id="54" idx="3"/>
            <a:endCxn id="39" idx="1"/>
          </p:cNvCxnSpPr>
          <p:nvPr/>
        </p:nvCxnSpPr>
        <p:spPr>
          <a:xfrm>
            <a:off x="6203790" y="1885148"/>
            <a:ext cx="1346329" cy="1"/>
          </a:xfrm>
          <a:prstGeom prst="straightConnector1">
            <a:avLst/>
          </a:prstGeom>
          <a:ln w="28575">
            <a:solidFill>
              <a:srgbClr val="00B0F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7" idx="0"/>
            <a:endCxn id="39" idx="2"/>
          </p:cNvCxnSpPr>
          <p:nvPr/>
        </p:nvCxnSpPr>
        <p:spPr>
          <a:xfrm rot="5400000" flipH="1" flipV="1">
            <a:off x="7117999" y="2120282"/>
            <a:ext cx="718018" cy="722595"/>
          </a:xfrm>
          <a:prstGeom prst="bentConnector3">
            <a:avLst/>
          </a:prstGeom>
          <a:ln w="28575">
            <a:solidFill>
              <a:srgbClr val="00B0F0"/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3" idx="2"/>
            <a:endCxn id="11" idx="0"/>
          </p:cNvCxnSpPr>
          <p:nvPr/>
        </p:nvCxnSpPr>
        <p:spPr>
          <a:xfrm>
            <a:off x="7115710" y="4653501"/>
            <a:ext cx="3228" cy="605448"/>
          </a:xfrm>
          <a:prstGeom prst="straightConnector1">
            <a:avLst/>
          </a:prstGeom>
          <a:ln w="28575">
            <a:solidFill>
              <a:srgbClr val="00B0F0"/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3"/>
            <a:endCxn id="14" idx="1"/>
          </p:cNvCxnSpPr>
          <p:nvPr/>
        </p:nvCxnSpPr>
        <p:spPr>
          <a:xfrm flipV="1">
            <a:off x="8122418" y="3249731"/>
            <a:ext cx="820914" cy="10824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64488" y="2136108"/>
            <a:ext cx="1801469" cy="614504"/>
            <a:chOff x="144154" y="2312570"/>
            <a:chExt cx="1801469" cy="614504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9">
              <a:biLevel thresh="25000"/>
            </a:blip>
            <a:stretch>
              <a:fillRect/>
            </a:stretch>
          </p:blipFill>
          <p:spPr>
            <a:xfrm>
              <a:off x="144154" y="2312570"/>
              <a:ext cx="435794" cy="614504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0">
              <a:biLevel thresh="25000"/>
            </a:blip>
            <a:stretch>
              <a:fillRect/>
            </a:stretch>
          </p:blipFill>
          <p:spPr>
            <a:xfrm>
              <a:off x="1369250" y="2442108"/>
              <a:ext cx="576373" cy="380566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1">
              <a:biLevel thresh="25000"/>
            </a:blip>
            <a:stretch>
              <a:fillRect/>
            </a:stretch>
          </p:blipFill>
          <p:spPr>
            <a:xfrm>
              <a:off x="625228" y="2419998"/>
              <a:ext cx="679390" cy="424786"/>
            </a:xfrm>
            <a:prstGeom prst="rect">
              <a:avLst/>
            </a:prstGeom>
          </p:spPr>
        </p:pic>
      </p:grpSp>
      <p:cxnSp>
        <p:nvCxnSpPr>
          <p:cNvPr id="51" name="Straight Arrow Connector 50"/>
          <p:cNvCxnSpPr>
            <a:endCxn id="7" idx="0"/>
          </p:cNvCxnSpPr>
          <p:nvPr/>
        </p:nvCxnSpPr>
        <p:spPr>
          <a:xfrm>
            <a:off x="1245822" y="2775591"/>
            <a:ext cx="5544" cy="553607"/>
          </a:xfrm>
          <a:prstGeom prst="straightConnector1">
            <a:avLst/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3"/>
            <a:endCxn id="30" idx="0"/>
          </p:cNvCxnSpPr>
          <p:nvPr/>
        </p:nvCxnSpPr>
        <p:spPr>
          <a:xfrm>
            <a:off x="1660381" y="3576049"/>
            <a:ext cx="2783062" cy="471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933541" y="4287953"/>
            <a:ext cx="2364338" cy="365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Metering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8">
            <a:biLevel thresh="25000"/>
          </a:blip>
          <a:stretch>
            <a:fillRect/>
          </a:stretch>
        </p:blipFill>
        <p:spPr>
          <a:xfrm>
            <a:off x="5627417" y="1647726"/>
            <a:ext cx="576373" cy="474843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198900" y="918035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Deployment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Server(s)</a:t>
            </a:r>
          </a:p>
        </p:txBody>
      </p:sp>
      <p:cxnSp>
        <p:nvCxnSpPr>
          <p:cNvPr id="56" name="Straight Arrow Connector 55"/>
          <p:cNvCxnSpPr>
            <a:stCxn id="33" idx="2"/>
            <a:endCxn id="54" idx="1"/>
          </p:cNvCxnSpPr>
          <p:nvPr/>
        </p:nvCxnSpPr>
        <p:spPr>
          <a:xfrm flipV="1">
            <a:off x="4970902" y="1885148"/>
            <a:ext cx="656515" cy="3949"/>
          </a:xfrm>
          <a:prstGeom prst="straightConnector1">
            <a:avLst/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Sample App</a:t>
            </a:r>
            <a:br>
              <a:rPr lang="en-US" sz="8800" dirty="0" smtClean="0"/>
            </a:br>
            <a:r>
              <a:rPr lang="en-US" sz="8800" dirty="0" smtClean="0"/>
              <a:t>Customer Manager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6632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ure Medium">
  <a:themeElements>
    <a:clrScheme name="Azure Basic">
      <a:dk1>
        <a:srgbClr val="00B0F0"/>
      </a:dk1>
      <a:lt1>
        <a:srgbClr val="FFFFFF"/>
      </a:lt1>
      <a:dk2>
        <a:srgbClr val="44546A"/>
      </a:dk2>
      <a:lt2>
        <a:srgbClr val="FFFFFF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ee586e5-3c92-48eb-9898-42915e590ada">
      <UserInfo>
        <DisplayName>Rick Claus</DisplayName>
        <AccountId>401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821E223A3BC347949CC2419033DBE2" ma:contentTypeVersion="1" ma:contentTypeDescription="Create a new document." ma:contentTypeScope="" ma:versionID="519c6bc90736a6e8abbbdb38ed934ac6">
  <xsd:schema xmlns:xsd="http://www.w3.org/2001/XMLSchema" xmlns:xs="http://www.w3.org/2001/XMLSchema" xmlns:p="http://schemas.microsoft.com/office/2006/metadata/properties" xmlns:ns2="fee586e5-3c92-48eb-9898-42915e590ada" targetNamespace="http://schemas.microsoft.com/office/2006/metadata/properties" ma:root="true" ma:fieldsID="4da06bcf8031bc55fa8390c6716287b0" ns2:_="">
    <xsd:import namespace="fee586e5-3c92-48eb-9898-42915e590ada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586e5-3c92-48eb-9898-42915e590ad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30EFEA-9AEA-457C-BAA8-93C4281792F5}">
  <ds:schemaRefs>
    <ds:schemaRef ds:uri="http://schemas.openxmlformats.org/package/2006/metadata/core-properties"/>
    <ds:schemaRef ds:uri="http://purl.org/dc/terms/"/>
    <ds:schemaRef ds:uri="fee586e5-3c92-48eb-9898-42915e590ada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469201C-D4CA-4918-A4FF-8ED15147EC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e586e5-3c92-48eb-9898-42915e590a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B32142-DE2C-423C-A302-95CAC21486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7407</TotalTime>
  <Words>2961</Words>
  <Application>Microsoft Office PowerPoint</Application>
  <PresentationFormat>Widescreen</PresentationFormat>
  <Paragraphs>507</Paragraphs>
  <Slides>44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Consolas</vt:lpstr>
      <vt:lpstr>Lucida Console</vt:lpstr>
      <vt:lpstr>Segoe UI</vt:lpstr>
      <vt:lpstr>Segoe UI Light</vt:lpstr>
      <vt:lpstr>Wingdings</vt:lpstr>
      <vt:lpstr>Azure Medium</vt:lpstr>
      <vt:lpstr>Web Apps</vt:lpstr>
      <vt:lpstr>Agenda</vt:lpstr>
      <vt:lpstr>Goals</vt:lpstr>
      <vt:lpstr>Web Apps</vt:lpstr>
      <vt:lpstr>PowerPoint Presentation</vt:lpstr>
      <vt:lpstr>PowerPoint Presentation</vt:lpstr>
      <vt:lpstr>PowerPoint Presentation</vt:lpstr>
      <vt:lpstr>PowerPoint Presentation</vt:lpstr>
      <vt:lpstr>Sample App Customer Manager</vt:lpstr>
      <vt:lpstr>Customer Manager</vt:lpstr>
      <vt:lpstr>Customer Manager</vt:lpstr>
      <vt:lpstr>Customer Manager</vt:lpstr>
      <vt:lpstr>ASM vs ARM</vt:lpstr>
      <vt:lpstr>Azure Resource Management</vt:lpstr>
      <vt:lpstr>Scripts</vt:lpstr>
      <vt:lpstr>Environment Creation Script</vt:lpstr>
      <vt:lpstr>Environment Template</vt:lpstr>
      <vt:lpstr>Template Parameters</vt:lpstr>
      <vt:lpstr>Template Resources</vt:lpstr>
      <vt:lpstr>Storage Account Template</vt:lpstr>
      <vt:lpstr>SQL Database Template</vt:lpstr>
      <vt:lpstr>Web App Template</vt:lpstr>
      <vt:lpstr>Server Farm Template</vt:lpstr>
      <vt:lpstr>Auto Scale Template</vt:lpstr>
      <vt:lpstr>Auto Scale Profile Template</vt:lpstr>
      <vt:lpstr>Demo</vt:lpstr>
      <vt:lpstr>Credentials Setup</vt:lpstr>
      <vt:lpstr>Credentials Setup</vt:lpstr>
      <vt:lpstr>Demo</vt:lpstr>
      <vt:lpstr>Scripts</vt:lpstr>
      <vt:lpstr>Publish Application Steps</vt:lpstr>
      <vt:lpstr>Publish Application – Part 1</vt:lpstr>
      <vt:lpstr>Publish Application – Part 2</vt:lpstr>
      <vt:lpstr>Publish Application Template</vt:lpstr>
      <vt:lpstr>Demo</vt:lpstr>
      <vt:lpstr>Demo</vt:lpstr>
      <vt:lpstr>Kudu</vt:lpstr>
      <vt:lpstr>PowerPoint Presentation</vt:lpstr>
      <vt:lpstr>Scale</vt:lpstr>
      <vt:lpstr>PowerPoint Presentation</vt:lpstr>
      <vt:lpstr>PowerPoint Presentation</vt:lpstr>
      <vt:lpstr>PowerPoint Presentation</vt:lpstr>
      <vt:lpstr>Demo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Jonah Sterling</dc:creator>
  <cp:lastModifiedBy>Dmitry Mikhaylov</cp:lastModifiedBy>
  <cp:revision>366</cp:revision>
  <cp:lastPrinted>2014-03-26T17:46:13Z</cp:lastPrinted>
  <dcterms:created xsi:type="dcterms:W3CDTF">2014-03-19T23:21:38Z</dcterms:created>
  <dcterms:modified xsi:type="dcterms:W3CDTF">2015-04-22T16:02:29Z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0x0101004A821E223A3BC347949CC2419033DBE2</vt:lpwstr>
  </property>
  <property fmtid="{D5CDD505-2E9C-101B-9397-08002B2CF9AE}" pid="3" name="DocVizMetadataToken">
    <vt:lpwstr>300x191x1</vt:lpwstr>
  </property>
</Properties>
</file>