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538" r:id="rId6"/>
    <p:sldId id="516" r:id="rId7"/>
    <p:sldId id="574" r:id="rId8"/>
    <p:sldId id="575" r:id="rId9"/>
    <p:sldId id="598" r:id="rId10"/>
    <p:sldId id="599" r:id="rId11"/>
    <p:sldId id="600" r:id="rId12"/>
    <p:sldId id="601" r:id="rId13"/>
    <p:sldId id="576" r:id="rId14"/>
    <p:sldId id="577" r:id="rId15"/>
    <p:sldId id="578" r:id="rId16"/>
    <p:sldId id="579" r:id="rId17"/>
    <p:sldId id="580" r:id="rId18"/>
    <p:sldId id="581" r:id="rId19"/>
    <p:sldId id="582" r:id="rId20"/>
    <p:sldId id="583" r:id="rId21"/>
    <p:sldId id="602" r:id="rId22"/>
    <p:sldId id="603" r:id="rId23"/>
    <p:sldId id="604" r:id="rId24"/>
    <p:sldId id="585" r:id="rId25"/>
    <p:sldId id="586" r:id="rId26"/>
    <p:sldId id="587" r:id="rId27"/>
    <p:sldId id="589" r:id="rId28"/>
    <p:sldId id="590" r:id="rId29"/>
    <p:sldId id="591" r:id="rId30"/>
    <p:sldId id="592" r:id="rId31"/>
    <p:sldId id="593" r:id="rId32"/>
    <p:sldId id="594" r:id="rId33"/>
    <p:sldId id="595" r:id="rId34"/>
    <p:sldId id="596" r:id="rId35"/>
    <p:sldId id="531" r:id="rId36"/>
    <p:sldId id="535" r:id="rId37"/>
    <p:sldId id="495"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75"/>
            <p14:sldId id="598"/>
            <p14:sldId id="599"/>
            <p14:sldId id="600"/>
            <p14:sldId id="601"/>
            <p14:sldId id="576"/>
            <p14:sldId id="577"/>
            <p14:sldId id="578"/>
            <p14:sldId id="579"/>
            <p14:sldId id="580"/>
            <p14:sldId id="581"/>
            <p14:sldId id="582"/>
            <p14:sldId id="583"/>
            <p14:sldId id="602"/>
            <p14:sldId id="603"/>
            <p14:sldId id="604"/>
            <p14:sldId id="585"/>
            <p14:sldId id="586"/>
            <p14:sldId id="587"/>
            <p14:sldId id="589"/>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01245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80898" autoAdjust="0"/>
  </p:normalViewPr>
  <p:slideViewPr>
    <p:cSldViewPr snapToGrid="0">
      <p:cViewPr varScale="1">
        <p:scale>
          <a:sx n="60" d="100"/>
          <a:sy n="60" d="100"/>
        </p:scale>
        <p:origin x="222" y="9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4/22/2015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99164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414824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23611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295136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98416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7.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1255505"/>
            <a:ext cx="11034445" cy="2387600"/>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569445" y="4158875"/>
            <a:ext cx="11034445" cy="1655762"/>
          </a:xfrm>
        </p:spPr>
        <p:txBody>
          <a:bodyPr>
            <a:normAutofit fontScale="85000" lnSpcReduction="20000"/>
          </a:bodyPr>
          <a:lstStyle/>
          <a:p>
            <a:pPr algn="l"/>
            <a:r>
              <a:rPr lang="en-US" sz="4400" dirty="0" err="1" smtClean="0">
                <a:solidFill>
                  <a:srgbClr val="00B0F0"/>
                </a:solidFill>
                <a:latin typeface="+mj-lt"/>
              </a:rPr>
              <a:t>Feschenko</a:t>
            </a:r>
            <a:r>
              <a:rPr lang="en-US" sz="4400" dirty="0" smtClean="0">
                <a:solidFill>
                  <a:srgbClr val="00B0F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Provisioning Mode</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Supports VM Creation in a Single </a:t>
            </a:r>
            <a:r>
              <a:rPr kumimoji="0" lang="en-US" sz="1333" b="0" i="0" u="none" strike="noStrike" kern="1200" cap="none" spc="0" normalizeH="0" baseline="0" noProof="0" dirty="0" err="1">
                <a:ln>
                  <a:noFill/>
                </a:ln>
                <a:solidFill>
                  <a:schemeClr val="bg1"/>
                </a:solidFill>
                <a:effectLst/>
                <a:uLnTx/>
                <a:uFillTx/>
                <a:latin typeface="Segoe UI"/>
                <a:ea typeface="+mn-ea"/>
              </a:rPr>
              <a:t>Cmdlet</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27655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0059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00596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276554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Configuration Mode</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Configure: Cache Settings for OS/Data Disks and Subnet Names</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2537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29646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solidFill>
                <a:effectLst/>
                <a:uLnTx/>
                <a:uFillTx/>
                <a:latin typeface="Segoe UI"/>
                <a:ea typeface="+mn-ea"/>
                <a:cs typeface="+mn-cs"/>
              </a:rPr>
              <a:t>AzureStorageAccount</a:t>
            </a:r>
            <a:r>
              <a:rPr kumimoji="0" lang="en-US" sz="1333" b="0" i="0" u="none" strike="noStrike" kern="1200" cap="none" spc="0" normalizeH="0" baseline="0" noProof="0" dirty="0">
                <a:ln>
                  <a:noFill/>
                </a:ln>
                <a:solidFill>
                  <a:schemeClr val="bg1"/>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4508" y="2795623"/>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4508" y="40360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935" y="403604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1333"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935" y="279562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Set-</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AzureSubscription</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 'somesub1' -</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 '</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mystorage</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a:t>
            </a: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5103" y="42337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4327" y="3045103"/>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Information needed to create a VM</a:t>
            </a:r>
            <a:endParaRPr lang="en-US" sz="5400" dirty="0">
              <a:solidFill>
                <a:schemeClr val="bg1"/>
              </a:solidFill>
            </a:endParaRPr>
          </a:p>
        </p:txBody>
      </p:sp>
      <p:sp>
        <p:nvSpPr>
          <p:cNvPr id="13" name="Text Placeholder 4"/>
          <p:cNvSpPr txBox="1">
            <a:spLocks/>
          </p:cNvSpPr>
          <p:nvPr/>
        </p:nvSpPr>
        <p:spPr>
          <a:xfrm>
            <a:off x="2260967" y="1553453"/>
            <a:ext cx="7683614" cy="1615348"/>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Image Name</a:t>
            </a:r>
          </a:p>
          <a:p>
            <a:pPr marL="0" marR="0" lvl="0" indent="0" algn="l" defTabSz="1015782"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AzureVMImage</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ImageName</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a:t>
            </a:r>
          </a:p>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Disk Name</a:t>
            </a:r>
          </a:p>
          <a:p>
            <a:pPr marL="0" marR="0" lvl="0" indent="0" algn="l" defTabSz="1015782"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AzureDisk</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DiskName</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4" name="Rectangle 13"/>
          <p:cNvSpPr>
            <a:spLocks noChangeAspect="1"/>
          </p:cNvSpPr>
          <p:nvPr/>
        </p:nvSpPr>
        <p:spPr bwMode="auto">
          <a:xfrm>
            <a:off x="644477" y="1553452"/>
            <a:ext cx="1617937" cy="1617937"/>
          </a:xfrm>
          <a:prstGeom prst="rect">
            <a:avLst/>
          </a:prstGeom>
          <a:ln/>
        </p:spPr>
        <p:style>
          <a:lnRef idx="1">
            <a:schemeClr val="accent4"/>
          </a:lnRef>
          <a:fillRef idx="3">
            <a:schemeClr val="accent4"/>
          </a:fillRef>
          <a:effectRef idx="2">
            <a:schemeClr val="accent4"/>
          </a:effectRef>
          <a:fontRef idx="minor">
            <a:schemeClr val="lt1"/>
          </a:fontRef>
        </p:style>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644483" y="3394885"/>
            <a:ext cx="1615346" cy="1615348"/>
          </a:xfrm>
          <a:prstGeom prst="rect">
            <a:avLst/>
          </a:prstGeom>
          <a:solidFill>
            <a:srgbClr val="70AD47"/>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Text Placeholder 4"/>
          <p:cNvSpPr txBox="1">
            <a:spLocks/>
          </p:cNvSpPr>
          <p:nvPr/>
        </p:nvSpPr>
        <p:spPr>
          <a:xfrm>
            <a:off x="2260967" y="3394885"/>
            <a:ext cx="7683614" cy="1615348"/>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Data Center Location</a:t>
            </a:r>
          </a:p>
          <a:p>
            <a:pPr marL="0" marR="0" lvl="0" indent="0" algn="l" defTabSz="1015782"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AzureLocation</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7" name="Freeform 29"/>
          <p:cNvSpPr>
            <a:spLocks noEditPoints="1"/>
          </p:cNvSpPr>
          <p:nvPr/>
        </p:nvSpPr>
        <p:spPr bwMode="black">
          <a:xfrm>
            <a:off x="1065499" y="3744501"/>
            <a:ext cx="773314" cy="916116"/>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18" name="Freeform 110"/>
          <p:cNvSpPr>
            <a:spLocks noEditPoints="1"/>
          </p:cNvSpPr>
          <p:nvPr/>
        </p:nvSpPr>
        <p:spPr bwMode="black">
          <a:xfrm>
            <a:off x="1122405" y="2028504"/>
            <a:ext cx="662080" cy="667833"/>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Tree>
    <p:extLst>
      <p:ext uri="{BB962C8B-B14F-4D97-AF65-F5344CB8AC3E}">
        <p14:creationId xmlns:p14="http://schemas.microsoft.com/office/powerpoint/2010/main" val="91597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Common settings</a:t>
            </a:r>
            <a:endParaRPr lang="en-US" sz="5400" dirty="0">
              <a:solidFill>
                <a:schemeClr val="bg1"/>
              </a:solidFill>
            </a:endParaRPr>
          </a:p>
        </p:txBody>
      </p:sp>
      <p:sp>
        <p:nvSpPr>
          <p:cNvPr id="5" name="Text Placeholder 4"/>
          <p:cNvSpPr txBox="1">
            <a:spLocks/>
          </p:cNvSpPr>
          <p:nvPr/>
        </p:nvSpPr>
        <p:spPr>
          <a:xfrm>
            <a:off x="1724882" y="170385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Name</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The name of the Virtual Machine</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6" name="Rectangle 5"/>
          <p:cNvSpPr>
            <a:spLocks noChangeAspect="1"/>
          </p:cNvSpPr>
          <p:nvPr/>
        </p:nvSpPr>
        <p:spPr bwMode="auto">
          <a:xfrm>
            <a:off x="634450" y="1703852"/>
            <a:ext cx="1091407" cy="1091407"/>
          </a:xfrm>
          <a:prstGeom prst="rect">
            <a:avLst/>
          </a:prstGeom>
          <a:solidFill>
            <a:srgbClr val="5B9BD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p:cNvSpPr>
            <a:spLocks/>
          </p:cNvSpPr>
          <p:nvPr/>
        </p:nvSpPr>
        <p:spPr bwMode="auto">
          <a:xfrm>
            <a:off x="634455" y="2946023"/>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p:cNvSpPr>
            <a:spLocks/>
          </p:cNvSpPr>
          <p:nvPr/>
        </p:nvSpPr>
        <p:spPr bwMode="auto">
          <a:xfrm>
            <a:off x="634455" y="41864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4"/>
          <p:cNvSpPr txBox="1">
            <a:spLocks/>
          </p:cNvSpPr>
          <p:nvPr/>
        </p:nvSpPr>
        <p:spPr>
          <a:xfrm>
            <a:off x="1724882" y="418644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InstanceSize</a:t>
            </a:r>
            <a:endPar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ExtraSmall</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Small, Medium, Large,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ExtraLarge</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0" name="Text Placeholder 4"/>
          <p:cNvSpPr txBox="1">
            <a:spLocks/>
          </p:cNvSpPr>
          <p:nvPr/>
        </p:nvSpPr>
        <p:spPr>
          <a:xfrm>
            <a:off x="1724882" y="294602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AvailabilitySetName</a:t>
            </a:r>
            <a:endPar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The availability set (used for high availability)</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1" name="Freeform 17"/>
          <p:cNvSpPr>
            <a:spLocks noChangeAspect="1" noEditPoints="1"/>
          </p:cNvSpPr>
          <p:nvPr/>
        </p:nvSpPr>
        <p:spPr bwMode="black">
          <a:xfrm>
            <a:off x="884382" y="1965792"/>
            <a:ext cx="591542" cy="567528"/>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12" name="Freeform 23"/>
          <p:cNvSpPr>
            <a:spLocks noEditPoints="1"/>
          </p:cNvSpPr>
          <p:nvPr/>
        </p:nvSpPr>
        <p:spPr bwMode="black">
          <a:xfrm>
            <a:off x="898747" y="4450814"/>
            <a:ext cx="561072" cy="56092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13" name="Freeform 79"/>
          <p:cNvSpPr>
            <a:spLocks noEditPoints="1"/>
          </p:cNvSpPr>
          <p:nvPr/>
        </p:nvSpPr>
        <p:spPr bwMode="black">
          <a:xfrm>
            <a:off x="952857" y="3209881"/>
            <a:ext cx="452853" cy="561943"/>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02443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Provisioning options</a:t>
            </a:r>
            <a:endParaRPr lang="en-US" sz="5400" dirty="0">
              <a:solidFill>
                <a:schemeClr val="bg1"/>
              </a:solidFill>
            </a:endParaRPr>
          </a:p>
        </p:txBody>
      </p:sp>
      <p:sp>
        <p:nvSpPr>
          <p:cNvPr id="14" name="Text Placeholder 4"/>
          <p:cNvSpPr txBox="1">
            <a:spLocks/>
          </p:cNvSpPr>
          <p:nvPr/>
        </p:nvSpPr>
        <p:spPr>
          <a:xfrm>
            <a:off x="2281515" y="1690992"/>
            <a:ext cx="7376765"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15782">
              <a:lnSpc>
                <a:spcPct val="100000"/>
              </a:lnSpc>
              <a:spcBef>
                <a:spcPts val="640"/>
              </a:spcBef>
              <a:buSzTx/>
            </a:pPr>
            <a:r>
              <a:rPr lang="en-US" sz="2000" spc="-58" dirty="0" smtClean="0">
                <a:solidFill>
                  <a:srgbClr val="00AEEF">
                    <a:alpha val="99000"/>
                  </a:srgbClr>
                </a:solidFill>
                <a:latin typeface="+mn-lt"/>
                <a:cs typeface="Segoe UI Light" pitchFamily="34" charset="0"/>
              </a:rPr>
              <a:t>Add-</a:t>
            </a:r>
            <a:r>
              <a:rPr lang="en-US" sz="2000" spc="-58" dirty="0" err="1" smtClean="0">
                <a:solidFill>
                  <a:srgbClr val="00AEEF">
                    <a:alpha val="99000"/>
                  </a:srgbClr>
                </a:solidFill>
                <a:latin typeface="+mn-lt"/>
                <a:cs typeface="Segoe UI Light" pitchFamily="34" charset="0"/>
              </a:rPr>
              <a:t>AzureProvisioningConfig</a:t>
            </a:r>
            <a:endParaRPr lang="en-US" sz="2000" spc="-58" dirty="0">
              <a:solidFill>
                <a:srgbClr val="00AEEF">
                  <a:alpha val="99000"/>
                </a:srgbClr>
              </a:solidFill>
              <a:latin typeface="+mn-lt"/>
              <a:cs typeface="Segoe UI Light" pitchFamily="34" charset="0"/>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-Windows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WindowsDomain</a:t>
            </a:r>
            <a:r>
              <a:rPr lang="en-US" sz="1333" dirty="0">
                <a:solidFill>
                  <a:schemeClr val="bg1">
                    <a:alpha val="99000"/>
                  </a:schemeClr>
                </a:solidFill>
                <a:latin typeface="+mn-lt"/>
              </a:rPr>
              <a:t>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-Domain $</a:t>
            </a:r>
            <a:r>
              <a:rPr lang="en-US" sz="1333" dirty="0" err="1">
                <a:solidFill>
                  <a:schemeClr val="bg1">
                    <a:alpha val="99000"/>
                  </a:schemeClr>
                </a:solidFill>
                <a:latin typeface="+mn-lt"/>
              </a:rPr>
              <a:t>dom</a:t>
            </a:r>
            <a:r>
              <a:rPr lang="en-US" sz="1333" dirty="0">
                <a:solidFill>
                  <a:schemeClr val="bg1">
                    <a:alpha val="99000"/>
                  </a:schemeClr>
                </a:solidFill>
                <a:latin typeface="+mn-lt"/>
              </a:rPr>
              <a:t>, -</a:t>
            </a:r>
            <a:r>
              <a:rPr lang="en-US" sz="1333" dirty="0" err="1">
                <a:solidFill>
                  <a:schemeClr val="bg1">
                    <a:alpha val="99000"/>
                  </a:schemeClr>
                </a:solidFill>
                <a:latin typeface="+mn-lt"/>
              </a:rPr>
              <a:t>JoinDomain</a:t>
            </a:r>
            <a:r>
              <a:rPr lang="en-US" sz="1333" dirty="0">
                <a:solidFill>
                  <a:schemeClr val="bg1">
                    <a:alpha val="99000"/>
                  </a:schemeClr>
                </a:solidFill>
                <a:latin typeface="+mn-lt"/>
              </a:rPr>
              <a:t> $</a:t>
            </a:r>
            <a:r>
              <a:rPr lang="en-US" sz="1333" dirty="0" err="1">
                <a:solidFill>
                  <a:schemeClr val="bg1">
                    <a:alpha val="99000"/>
                  </a:schemeClr>
                </a:solidFill>
                <a:latin typeface="+mn-lt"/>
              </a:rPr>
              <a:t>fqdn</a:t>
            </a:r>
            <a:r>
              <a:rPr lang="en-US" sz="1333" dirty="0">
                <a:solidFill>
                  <a:schemeClr val="bg1">
                    <a:alpha val="99000"/>
                  </a:schemeClr>
                </a:solidFill>
                <a:latin typeface="+mn-lt"/>
              </a:rPr>
              <a:t>, -</a:t>
            </a:r>
            <a:r>
              <a:rPr lang="en-US" sz="1333" dirty="0" err="1">
                <a:solidFill>
                  <a:schemeClr val="bg1">
                    <a:alpha val="99000"/>
                  </a:schemeClr>
                </a:solidFill>
                <a:latin typeface="+mn-lt"/>
              </a:rPr>
              <a:t>DomainUser</a:t>
            </a:r>
            <a:r>
              <a:rPr lang="en-US" sz="1333" dirty="0">
                <a:solidFill>
                  <a:schemeClr val="bg1">
                    <a:alpha val="99000"/>
                  </a:schemeClr>
                </a:solidFill>
                <a:latin typeface="+mn-lt"/>
              </a:rPr>
              <a:t> $</a:t>
            </a:r>
            <a:r>
              <a:rPr lang="en-US" sz="1333" dirty="0" err="1">
                <a:solidFill>
                  <a:schemeClr val="bg1">
                    <a:alpha val="99000"/>
                  </a:schemeClr>
                </a:solidFill>
                <a:latin typeface="+mn-lt"/>
              </a:rPr>
              <a:t>domUser</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DomainPassword</a:t>
            </a:r>
            <a:r>
              <a:rPr lang="en-US" sz="1333" dirty="0">
                <a:solidFill>
                  <a:schemeClr val="bg1">
                    <a:alpha val="99000"/>
                  </a:schemeClr>
                </a:solidFill>
                <a:latin typeface="+mn-lt"/>
              </a:rPr>
              <a:t> $</a:t>
            </a:r>
            <a:r>
              <a:rPr lang="en-US" sz="1333" dirty="0" err="1">
                <a:solidFill>
                  <a:schemeClr val="bg1">
                    <a:alpha val="99000"/>
                  </a:schemeClr>
                </a:solidFill>
                <a:latin typeface="+mn-lt"/>
              </a:rPr>
              <a:t>domPwd</a:t>
            </a:r>
            <a:r>
              <a:rPr lang="en-US" sz="1333" dirty="0">
                <a:solidFill>
                  <a:schemeClr val="bg1">
                    <a:alpha val="99000"/>
                  </a:schemeClr>
                </a:solidFill>
                <a:latin typeface="+mn-lt"/>
              </a:rPr>
              <a:t> -</a:t>
            </a:r>
            <a:r>
              <a:rPr lang="en-US" sz="1333" dirty="0" err="1">
                <a:solidFill>
                  <a:schemeClr val="bg1">
                    <a:alpha val="99000"/>
                  </a:schemeClr>
                </a:solidFill>
                <a:latin typeface="+mn-lt"/>
              </a:rPr>
              <a:t>MachineObjectOU</a:t>
            </a:r>
            <a:r>
              <a:rPr lang="en-US" sz="1333" dirty="0">
                <a:solidFill>
                  <a:schemeClr val="bg1">
                    <a:alpha val="99000"/>
                  </a:schemeClr>
                </a:solidFill>
                <a:latin typeface="+mn-lt"/>
              </a:rPr>
              <a:t> $</a:t>
            </a:r>
            <a:r>
              <a:rPr lang="en-US" sz="1333" dirty="0" err="1">
                <a:solidFill>
                  <a:schemeClr val="bg1">
                    <a:alpha val="99000"/>
                  </a:schemeClr>
                </a:solidFill>
                <a:latin typeface="+mn-lt"/>
              </a:rPr>
              <a:t>ou</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DisableAutomaticUpdates</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NoRDPEndpoint</a:t>
            </a:r>
            <a:r>
              <a:rPr lang="en-US" sz="1333" dirty="0">
                <a:solidFill>
                  <a:schemeClr val="bg1">
                    <a:alpha val="99000"/>
                  </a:schemeClr>
                </a:solidFill>
                <a:latin typeface="+mn-lt"/>
              </a:rPr>
              <a:t>, -</a:t>
            </a:r>
            <a:r>
              <a:rPr lang="en-US" sz="1333" dirty="0" err="1">
                <a:solidFill>
                  <a:schemeClr val="bg1">
                    <a:alpha val="99000"/>
                  </a:schemeClr>
                </a:solidFill>
                <a:latin typeface="+mn-lt"/>
              </a:rPr>
              <a:t>TimeZone</a:t>
            </a:r>
            <a:r>
              <a:rPr lang="en-US" sz="1333" dirty="0">
                <a:solidFill>
                  <a:schemeClr val="bg1">
                    <a:alpha val="99000"/>
                  </a:schemeClr>
                </a:solidFill>
                <a:latin typeface="+mn-lt"/>
              </a:rPr>
              <a:t>, Certificates</a:t>
            </a:r>
          </a:p>
        </p:txBody>
      </p:sp>
      <p:sp>
        <p:nvSpPr>
          <p:cNvPr id="15" name="Rectangle 14"/>
          <p:cNvSpPr>
            <a:spLocks noChangeAspect="1"/>
          </p:cNvSpPr>
          <p:nvPr/>
        </p:nvSpPr>
        <p:spPr bwMode="auto">
          <a:xfrm>
            <a:off x="659749" y="1690992"/>
            <a:ext cx="1623218" cy="1623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6" name="Freeform 18"/>
          <p:cNvSpPr>
            <a:spLocks noEditPoints="1"/>
          </p:cNvSpPr>
          <p:nvPr/>
        </p:nvSpPr>
        <p:spPr bwMode="black">
          <a:xfrm>
            <a:off x="1140964" y="2067559"/>
            <a:ext cx="713187" cy="87008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Text Placeholder 4"/>
          <p:cNvSpPr txBox="1">
            <a:spLocks/>
          </p:cNvSpPr>
          <p:nvPr/>
        </p:nvSpPr>
        <p:spPr>
          <a:xfrm>
            <a:off x="2280063" y="3859466"/>
            <a:ext cx="7378217"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15782">
              <a:lnSpc>
                <a:spcPct val="100000"/>
              </a:lnSpc>
              <a:spcBef>
                <a:spcPts val="640"/>
              </a:spcBef>
              <a:buSzTx/>
            </a:pPr>
            <a:r>
              <a:rPr lang="en-US" sz="2000" spc="-58" dirty="0" smtClean="0">
                <a:solidFill>
                  <a:srgbClr val="00AEEF">
                    <a:alpha val="99000"/>
                  </a:srgbClr>
                </a:solidFill>
                <a:latin typeface="+mn-lt"/>
                <a:cs typeface="Segoe UI Light" pitchFamily="34" charset="0"/>
              </a:rPr>
              <a:t>Add-</a:t>
            </a:r>
            <a:r>
              <a:rPr lang="en-US" sz="2000" spc="-58" dirty="0" err="1" smtClean="0">
                <a:solidFill>
                  <a:srgbClr val="00AEEF">
                    <a:alpha val="99000"/>
                  </a:srgbClr>
                </a:solidFill>
                <a:latin typeface="+mn-lt"/>
                <a:cs typeface="Segoe UI Light" pitchFamily="34" charset="0"/>
              </a:rPr>
              <a:t>AzureProvisioningConfig</a:t>
            </a:r>
            <a:endParaRPr lang="en-US" sz="2000" spc="-58" dirty="0">
              <a:solidFill>
                <a:srgbClr val="00AEEF">
                  <a:alpha val="99000"/>
                </a:srgbClr>
              </a:solidFill>
              <a:latin typeface="+mn-lt"/>
              <a:cs typeface="Segoe UI Light" pitchFamily="34" charset="0"/>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Linux </a:t>
            </a: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LinuxUser</a:t>
            </a:r>
            <a:r>
              <a:rPr lang="en-US" sz="1333" dirty="0">
                <a:solidFill>
                  <a:schemeClr val="bg1">
                    <a:alpha val="99000"/>
                  </a:schemeClr>
                </a:solidFill>
                <a:latin typeface="+mn-lt"/>
              </a:rPr>
              <a:t> $user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DisableSSH</a:t>
            </a:r>
            <a:r>
              <a:rPr lang="en-US" sz="1333" dirty="0">
                <a:solidFill>
                  <a:schemeClr val="bg1">
                    <a:alpha val="99000"/>
                  </a:schemeClr>
                </a:solidFill>
                <a:latin typeface="+mn-lt"/>
              </a:rPr>
              <a:t> , -</a:t>
            </a:r>
            <a:r>
              <a:rPr lang="en-US" sz="1333" dirty="0" err="1">
                <a:solidFill>
                  <a:schemeClr val="bg1">
                    <a:alpha val="99000"/>
                  </a:schemeClr>
                </a:solidFill>
                <a:latin typeface="+mn-lt"/>
              </a:rPr>
              <a:t>NoSSHEndpoint</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SSHKeyPairs</a:t>
            </a:r>
            <a:r>
              <a:rPr lang="en-US" sz="1333" dirty="0">
                <a:solidFill>
                  <a:schemeClr val="bg1">
                    <a:alpha val="99000"/>
                  </a:schemeClr>
                </a:solidFill>
                <a:latin typeface="+mn-lt"/>
              </a:rPr>
              <a:t>, -</a:t>
            </a:r>
            <a:r>
              <a:rPr lang="en-US" sz="1333" dirty="0" err="1">
                <a:solidFill>
                  <a:schemeClr val="bg1">
                    <a:alpha val="99000"/>
                  </a:schemeClr>
                </a:solidFill>
                <a:latin typeface="+mn-lt"/>
              </a:rPr>
              <a:t>SSHPublicKeys</a:t>
            </a:r>
            <a:r>
              <a:rPr lang="en-US" sz="1333" dirty="0">
                <a:solidFill>
                  <a:schemeClr val="bg1">
                    <a:alpha val="99000"/>
                  </a:schemeClr>
                </a:solidFill>
                <a:latin typeface="+mn-lt"/>
              </a:rPr>
              <a:t> </a:t>
            </a:r>
          </a:p>
        </p:txBody>
      </p:sp>
      <p:sp>
        <p:nvSpPr>
          <p:cNvPr id="18" name="Rectangle 17"/>
          <p:cNvSpPr>
            <a:spLocks noChangeAspect="1"/>
          </p:cNvSpPr>
          <p:nvPr/>
        </p:nvSpPr>
        <p:spPr bwMode="auto">
          <a:xfrm>
            <a:off x="658297" y="3859466"/>
            <a:ext cx="1623218" cy="162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9" name="Freeform 18"/>
          <p:cNvSpPr>
            <a:spLocks noEditPoints="1"/>
          </p:cNvSpPr>
          <p:nvPr/>
        </p:nvSpPr>
        <p:spPr bwMode="black">
          <a:xfrm>
            <a:off x="1139513" y="4236033"/>
            <a:ext cx="713187" cy="87008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670" y="4036074"/>
            <a:ext cx="12700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6121" y="1867600"/>
            <a:ext cx="1413098"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8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961362333"/>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285524"/>
            <a:ext cx="11079079" cy="4862293"/>
          </a:xfrm>
          <a:prstGeom prst="rect">
            <a:avLst/>
          </a:prstGeom>
        </p:spPr>
        <p:txBody>
          <a:bodyPr wrap="square">
            <a:spAutoFit/>
          </a:bodyPr>
          <a:lstStyle/>
          <a:p>
            <a:r>
              <a:rPr lang="en-US" sz="2667" b="1" dirty="0">
                <a:solidFill>
                  <a:schemeClr val="accent2"/>
                </a:solidFill>
              </a:rPr>
              <a:t>New Virtual Machine Creation with Data Disk</a:t>
            </a:r>
          </a:p>
          <a:p>
            <a:r>
              <a:rPr lang="en-US" sz="2333" b="1" dirty="0" smtClean="0">
                <a:solidFill>
                  <a:schemeClr val="bg2"/>
                </a:solidFill>
                <a:latin typeface="Consolas" panose="020B0609020204030204" pitchFamily="49" charset="0"/>
                <a:cs typeface="Consolas" panose="020B0609020204030204" pitchFamily="49" charset="0"/>
              </a:rPr>
              <a:t>New-</a:t>
            </a:r>
            <a:r>
              <a:rPr lang="en-US" sz="2333" b="1" dirty="0" err="1" smtClean="0">
                <a:solidFill>
                  <a:schemeClr val="bg2"/>
                </a:solidFill>
                <a:latin typeface="Consolas" panose="020B0609020204030204" pitchFamily="49" charset="0"/>
                <a:cs typeface="Consolas" panose="020B0609020204030204" pitchFamily="49" charset="0"/>
              </a:rPr>
              <a:t>AzureVMConfig</a:t>
            </a:r>
            <a:r>
              <a:rPr lang="en-US" sz="2333" dirty="0" smtClean="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-Name</a:t>
            </a:r>
            <a:r>
              <a:rPr lang="en-US" sz="2333" dirty="0">
                <a:solidFill>
                  <a:schemeClr val="bg2"/>
                </a:solidFill>
                <a:latin typeface="Consolas" panose="020B0609020204030204" pitchFamily="49" charset="0"/>
                <a:cs typeface="Consolas" panose="020B0609020204030204" pitchFamily="49" charset="0"/>
              </a:rPr>
              <a:t> 'myvm1'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InstanceSize</a:t>
            </a:r>
            <a:r>
              <a:rPr lang="en-US" sz="2333" dirty="0">
                <a:solidFill>
                  <a:schemeClr val="bg2"/>
                </a:solidFill>
                <a:latin typeface="Consolas" panose="020B0609020204030204" pitchFamily="49" charset="0"/>
                <a:cs typeface="Consolas" panose="020B0609020204030204" pitchFamily="49" charset="0"/>
              </a:rPr>
              <a:t> 'Small'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ImageName</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img</a:t>
            </a:r>
            <a:r>
              <a:rPr lang="en-US" sz="2333" dirty="0">
                <a:solidFill>
                  <a:schemeClr val="bg2"/>
                </a:solidFill>
                <a:latin typeface="Consolas" panose="020B0609020204030204" pitchFamily="49" charset="0"/>
                <a:cs typeface="Consolas" panose="020B0609020204030204" pitchFamily="49" charset="0"/>
              </a:rPr>
              <a:t>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AzureProvisioningConfig</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-Windows</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-Password</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pwd</a:t>
            </a:r>
            <a:r>
              <a:rPr lang="en-US" sz="2333" dirty="0">
                <a:solidFill>
                  <a:schemeClr val="bg2"/>
                </a:solidFill>
                <a:latin typeface="Consolas" panose="020B0609020204030204" pitchFamily="49" charset="0"/>
                <a:cs typeface="Consolas" panose="020B0609020204030204" pitchFamily="49" charset="0"/>
              </a:rPr>
              <a:t>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AzureDataDisk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CreateNew</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DiskSizeInGB</a:t>
            </a:r>
            <a:r>
              <a:rPr lang="en-US" sz="2333" dirty="0">
                <a:solidFill>
                  <a:schemeClr val="bg2"/>
                </a:solidFill>
                <a:latin typeface="Consolas" panose="020B0609020204030204" pitchFamily="49" charset="0"/>
                <a:cs typeface="Consolas" panose="020B0609020204030204" pitchFamily="49" charset="0"/>
              </a:rPr>
              <a:t> 10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DiskLabel</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myddisk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-LUN</a:t>
            </a:r>
            <a:r>
              <a:rPr lang="en-US" sz="2333" dirty="0">
                <a:solidFill>
                  <a:schemeClr val="bg2"/>
                </a:solidFill>
                <a:latin typeface="Consolas" panose="020B0609020204030204" pitchFamily="49" charset="0"/>
                <a:cs typeface="Consolas" panose="020B0609020204030204" pitchFamily="49" charset="0"/>
              </a:rPr>
              <a:t> 0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New-</a:t>
            </a:r>
            <a:r>
              <a:rPr lang="en-US" sz="2333" b="1" dirty="0" err="1">
                <a:solidFill>
                  <a:schemeClr val="bg2"/>
                </a:solidFill>
                <a:latin typeface="Consolas" panose="020B0609020204030204" pitchFamily="49" charset="0"/>
                <a:cs typeface="Consolas" panose="020B0609020204030204" pitchFamily="49" charset="0"/>
              </a:rPr>
              <a:t>AzureVM</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ServiceName</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cloudSvcName</a:t>
            </a:r>
            <a:endParaRPr lang="en-US" sz="2333" dirty="0">
              <a:solidFill>
                <a:schemeClr val="bg2"/>
              </a:solidFill>
              <a:latin typeface="Consolas" panose="020B0609020204030204" pitchFamily="49" charset="0"/>
              <a:cs typeface="Consolas" panose="020B0609020204030204" pitchFamily="49" charset="0"/>
            </a:endParaRPr>
          </a:p>
          <a:p>
            <a:endParaRPr lang="en-US" sz="2333" dirty="0"/>
          </a:p>
          <a:p>
            <a:r>
              <a:rPr lang="en-US" sz="2667" b="1" dirty="0">
                <a:solidFill>
                  <a:schemeClr val="accent2"/>
                </a:solidFill>
              </a:rPr>
              <a:t>Add new Data Disk to existing Virtual Machine</a:t>
            </a:r>
          </a:p>
          <a:p>
            <a:r>
              <a:rPr lang="en-US" sz="2333" b="1" dirty="0" smtClean="0">
                <a:solidFill>
                  <a:schemeClr val="bg2"/>
                </a:solidFill>
                <a:latin typeface="Consolas" panose="020B0609020204030204" pitchFamily="49" charset="0"/>
                <a:cs typeface="Consolas" panose="020B0609020204030204" pitchFamily="49" charset="0"/>
              </a:rPr>
              <a:t>Get-</a:t>
            </a:r>
            <a:r>
              <a:rPr lang="en-US" sz="2333" b="1" dirty="0" err="1" smtClean="0">
                <a:solidFill>
                  <a:schemeClr val="bg2"/>
                </a:solidFill>
                <a:latin typeface="Consolas" panose="020B0609020204030204" pitchFamily="49" charset="0"/>
                <a:cs typeface="Consolas" panose="020B0609020204030204" pitchFamily="49" charset="0"/>
              </a:rPr>
              <a:t>AzureVM</a:t>
            </a:r>
            <a:r>
              <a:rPr lang="en-US" sz="2333" dirty="0" smtClean="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ServiceName</a:t>
            </a:r>
            <a:r>
              <a:rPr lang="en-US" sz="2333" dirty="0">
                <a:solidFill>
                  <a:schemeClr val="bg2"/>
                </a:solidFill>
                <a:latin typeface="Consolas" panose="020B0609020204030204" pitchFamily="49" charset="0"/>
                <a:cs typeface="Consolas" panose="020B0609020204030204" pitchFamily="49" charset="0"/>
              </a:rPr>
              <a:t> 'myvm1'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AzureDataDisk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CreateNew</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DiskSizeInGB</a:t>
            </a:r>
            <a:r>
              <a:rPr lang="en-US" sz="2333" dirty="0">
                <a:solidFill>
                  <a:schemeClr val="bg2"/>
                </a:solidFill>
                <a:latin typeface="Consolas" panose="020B0609020204030204" pitchFamily="49" charset="0"/>
                <a:cs typeface="Consolas" panose="020B0609020204030204" pitchFamily="49" charset="0"/>
              </a:rPr>
              <a:t> 10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DiskLabel</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myddisk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-LUN</a:t>
            </a:r>
            <a:r>
              <a:rPr lang="en-US" sz="2333" dirty="0">
                <a:solidFill>
                  <a:schemeClr val="bg2"/>
                </a:solidFill>
                <a:latin typeface="Consolas" panose="020B0609020204030204" pitchFamily="49" charset="0"/>
                <a:cs typeface="Consolas" panose="020B0609020204030204" pitchFamily="49" charset="0"/>
              </a:rPr>
              <a:t> 1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Update-</a:t>
            </a:r>
            <a:r>
              <a:rPr lang="en-US" sz="2333" b="1" dirty="0" err="1">
                <a:solidFill>
                  <a:schemeClr val="bg2"/>
                </a:solidFill>
                <a:latin typeface="Consolas" panose="020B0609020204030204" pitchFamily="49" charset="0"/>
                <a:cs typeface="Consolas" panose="020B0609020204030204" pitchFamily="49" charset="0"/>
              </a:rPr>
              <a:t>AzureVM</a:t>
            </a:r>
            <a:r>
              <a:rPr lang="en-US" sz="2333"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77389" y="1879737"/>
            <a:ext cx="9533104" cy="3418294"/>
            <a:chOff x="490863" y="1344864"/>
            <a:chExt cx="11439724" cy="4101953"/>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19113" y="3471713"/>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3471713"/>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a:t>
              </a:r>
              <a:r>
                <a:rPr kumimoji="0" lang="en-US" sz="1167" b="0" i="0" u="none" strike="noStrike" kern="0" cap="none" spc="0" normalizeH="0" baseline="0" noProof="0" dirty="0" err="1">
                  <a:ln>
                    <a:noFill/>
                  </a:ln>
                  <a:solidFill>
                    <a:schemeClr val="bg1"/>
                  </a:solidFill>
                  <a:effectLst/>
                  <a:uLnTx/>
                  <a:uFillTx/>
                  <a:latin typeface="Segoe UI"/>
                </a:rPr>
                <a:t>AttachedTo</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$null } </a:t>
              </a:r>
              <a:r>
                <a:rPr kumimoji="0" lang="en-US" sz="1167"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$_.OS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$null } </a:t>
              </a:r>
              <a:r>
                <a:rPr kumimoji="0" lang="en-US" sz="1167"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$_.OS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'Windows' } </a:t>
              </a:r>
              <a:r>
                <a:rPr kumimoji="0" lang="en-US" sz="1167"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Remove-</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DeleteVHD</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Add-</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-OS 'Windows' -</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MyWinDisk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MediaLocation</a:t>
              </a:r>
              <a:r>
                <a:rPr kumimoji="0" lang="en-US" sz="1167" b="0" i="0" u="none" strike="noStrike" kern="0" cap="none" spc="0" normalizeH="0" baseline="0" noProof="0" dirty="0">
                  <a:ln>
                    <a:noFill/>
                  </a:ln>
                  <a:solidFill>
                    <a:schemeClr val="bg1"/>
                  </a:solidFill>
                  <a:effectLst/>
                  <a:uLnTx/>
                  <a:uFillTx/>
                  <a:latin typeface="Segoe UI"/>
                </a:rPr>
                <a:t> 'http://storageaccount/vhds/winosdisk.vhd‘</a:t>
              </a:r>
              <a:r>
                <a:rPr kumimoji="0" lang="en-US" sz="1167"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Add-</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MyDataDisk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MediaLocation</a:t>
              </a:r>
              <a:r>
                <a:rPr kumimoji="0" lang="en-US" sz="1167"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16232" y="4441897"/>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34505" cy="369332"/>
          </a:xfrm>
          <a:prstGeom prst="rect">
            <a:avLst/>
          </a:prstGeom>
          <a:noFill/>
        </p:spPr>
        <p:txBody>
          <a:bodyPr wrap="none" rtlCol="0">
            <a:spAutoFit/>
          </a:bodyPr>
          <a:lstStyle/>
          <a:p>
            <a:r>
              <a:rPr lang="en-US" dirty="0" err="1" smtClean="0">
                <a:solidFill>
                  <a:srgbClr val="CCFF66"/>
                </a:solidFill>
              </a:rPr>
              <a:t>SQLServer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a:t>
            </a:r>
            <a:r>
              <a:rPr lang="en-US" altLang="zh-CN" sz="5400" dirty="0" err="1" smtClean="0"/>
              <a:t>CustomerManager</a:t>
            </a:r>
            <a:r>
              <a:rPr lang="en-US" altLang="zh-CN" sz="5400" dirty="0" smtClean="0"/>
              <a:t>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752403" cy="584775"/>
          </a:xfrm>
          <a:prstGeom prst="rect">
            <a:avLst/>
          </a:prstGeom>
          <a:noFill/>
        </p:spPr>
        <p:txBody>
          <a:bodyPr wrap="none" rtlCol="0">
            <a:spAutoFit/>
          </a:bodyPr>
          <a:lstStyle/>
          <a:p>
            <a:r>
              <a:rPr lang="en-US" sz="1600" dirty="0" smtClean="0"/>
              <a:t>VM Name: iisvm1</a:t>
            </a:r>
          </a:p>
          <a:p>
            <a:r>
              <a:rPr lang="en-US" sz="1600" dirty="0" smtClean="0"/>
              <a:t>10.1.5.6</a:t>
            </a:r>
            <a:endParaRPr lang="en-US" sz="1600" dirty="0"/>
          </a:p>
        </p:txBody>
      </p:sp>
      <p:sp>
        <p:nvSpPr>
          <p:cNvPr id="18" name="TextBox 17"/>
          <p:cNvSpPr txBox="1"/>
          <p:nvPr/>
        </p:nvSpPr>
        <p:spPr>
          <a:xfrm>
            <a:off x="8016295" y="4795932"/>
            <a:ext cx="1752403" cy="584775"/>
          </a:xfrm>
          <a:prstGeom prst="rect">
            <a:avLst/>
          </a:prstGeom>
          <a:noFill/>
        </p:spPr>
        <p:txBody>
          <a:bodyPr wrap="none" rtlCol="0">
            <a:spAutoFit/>
          </a:bodyPr>
          <a:lstStyle/>
          <a:p>
            <a:r>
              <a:rPr lang="en-US" sz="1600" dirty="0" smtClean="0"/>
              <a:t>VM Name: iisvm2</a:t>
            </a:r>
          </a:p>
          <a:p>
            <a:r>
              <a:rPr lang="en-US" sz="1600" dirty="0" smtClean="0"/>
              <a:t>10.1.5.7</a:t>
            </a:r>
            <a:endParaRPr lang="en-US" sz="1600" dirty="0"/>
          </a:p>
        </p:txBody>
      </p:sp>
      <p:sp>
        <p:nvSpPr>
          <p:cNvPr id="19" name="TextBox 18"/>
          <p:cNvSpPr txBox="1"/>
          <p:nvPr/>
        </p:nvSpPr>
        <p:spPr>
          <a:xfrm>
            <a:off x="6738783" y="6099921"/>
            <a:ext cx="1808508" cy="584775"/>
          </a:xfrm>
          <a:prstGeom prst="rect">
            <a:avLst/>
          </a:prstGeom>
          <a:noFill/>
        </p:spPr>
        <p:txBody>
          <a:bodyPr wrap="none" rtlCol="0">
            <a:spAutoFit/>
          </a:bodyPr>
          <a:lstStyle/>
          <a:p>
            <a:r>
              <a:rPr lang="en-US" sz="1600" dirty="0" smtClean="0"/>
              <a:t>VM Name: sqlvm1</a:t>
            </a:r>
          </a:p>
          <a:p>
            <a:r>
              <a:rPr lang="en-US" sz="1600" dirty="0" smtClean="0"/>
              <a:t>10.1.5.8</a:t>
            </a:r>
            <a:endParaRPr lang="en-US" sz="1600" dirty="0"/>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800897" y="3525439"/>
            <a:ext cx="3688830" cy="584775"/>
          </a:xfrm>
          <a:prstGeom prst="rect">
            <a:avLst/>
          </a:prstGeom>
          <a:noFill/>
        </p:spPr>
        <p:txBody>
          <a:bodyPr wrap="none" rtlCol="0">
            <a:spAutoFit/>
          </a:bodyPr>
          <a:lstStyle/>
          <a:p>
            <a:r>
              <a:rPr lang="en-US" sz="1600" dirty="0" smtClean="0">
                <a:solidFill>
                  <a:srgbClr val="3E3D4D"/>
                </a:solidFill>
              </a:rPr>
              <a:t>Cloud Service</a:t>
            </a:r>
          </a:p>
          <a:p>
            <a:r>
              <a:rPr lang="en-US" sz="1600" dirty="0" smtClean="0">
                <a:solidFill>
                  <a:srgbClr val="3E3D4D"/>
                </a:solidFill>
              </a:rPr>
              <a:t>Name: bootcamp2015kh.cloudapp.net</a:t>
            </a:r>
            <a:endParaRPr lang="en-US" sz="1600"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479892" cy="584775"/>
          </a:xfrm>
          <a:prstGeom prst="rect">
            <a:avLst/>
          </a:prstGeom>
          <a:noFill/>
        </p:spPr>
        <p:txBody>
          <a:bodyPr wrap="none" rtlCol="0">
            <a:spAutoFit/>
          </a:bodyPr>
          <a:lstStyle/>
          <a:p>
            <a:r>
              <a:rPr lang="en-US" sz="1600" dirty="0" smtClean="0"/>
              <a:t>Load Balancer</a:t>
            </a:r>
          </a:p>
          <a:p>
            <a:r>
              <a:rPr lang="en-US" sz="1600" dirty="0" smtClean="0"/>
              <a:t>Public IP</a:t>
            </a:r>
            <a:endParaRPr lang="en-US" sz="1600" dirty="0"/>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9893093" cy="769441"/>
          </a:xfrm>
          <a:prstGeom prst="rect">
            <a:avLst/>
          </a:prstGeom>
          <a:noFill/>
        </p:spPr>
        <p:txBody>
          <a:bodyPr wrap="none" rtlCol="0">
            <a:spAutoFit/>
          </a:bodyPr>
          <a:lstStyle/>
          <a:p>
            <a:r>
              <a:rPr lang="en-US" sz="4400" dirty="0" smtClean="0">
                <a:solidFill>
                  <a:srgbClr val="CCFF66"/>
                </a:solidFill>
                <a:latin typeface="+mj-lt"/>
              </a:rPr>
              <a:t>Windows Azure supports VHD file format</a:t>
            </a:r>
            <a:endParaRPr lang="en-US" sz="800" dirty="0">
              <a:solidFill>
                <a:srgbClr val="CCFF66"/>
              </a:solidFill>
              <a:latin typeface="+mj-lt"/>
            </a:endParaRPr>
          </a:p>
        </p:txBody>
      </p:sp>
      <p:sp>
        <p:nvSpPr>
          <p:cNvPr id="12" name="TextBox 11"/>
          <p:cNvSpPr txBox="1"/>
          <p:nvPr/>
        </p:nvSpPr>
        <p:spPr>
          <a:xfrm>
            <a:off x="308986" y="2697217"/>
            <a:ext cx="10341293" cy="769441"/>
          </a:xfrm>
          <a:prstGeom prst="rect">
            <a:avLst/>
          </a:prstGeom>
          <a:noFill/>
        </p:spPr>
        <p:txBody>
          <a:bodyPr wrap="none" rtlCol="0">
            <a:spAutoFit/>
          </a:bodyPr>
          <a:lstStyle/>
          <a:p>
            <a:r>
              <a:rPr lang="en-US" sz="4400" dirty="0" smtClean="0">
                <a:solidFill>
                  <a:srgbClr val="CCFF66"/>
                </a:solidFill>
                <a:latin typeface="+mj-lt"/>
              </a:rPr>
              <a:t>Upload existing VHDs using CSUpload.exe	</a:t>
            </a:r>
            <a:endParaRPr lang="en-US" sz="8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tx1">
                    <a:lumMod val="60000"/>
                    <a:lumOff val="40000"/>
                  </a:schemeClr>
                </a:solidFill>
              </a:rPr>
              <a:t>Other formats will have to be converted or migrated before upload</a:t>
            </a:r>
            <a:endParaRPr lang="en-US" sz="400" dirty="0">
              <a:solidFill>
                <a:schemeClr val="tx1">
                  <a:lumMod val="60000"/>
                  <a:lumOff val="40000"/>
                </a:schemeClr>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tx1">
                    <a:lumMod val="60000"/>
                    <a:lumOff val="40000"/>
                  </a:schemeClr>
                </a:solidFill>
              </a:rPr>
              <a:t>Supports resuming failed transfers</a:t>
            </a:r>
          </a:p>
          <a:p>
            <a:r>
              <a:rPr lang="en-US" sz="2800" dirty="0" smtClean="0">
                <a:solidFill>
                  <a:schemeClr val="tx1">
                    <a:lumMod val="60000"/>
                    <a:lumOff val="40000"/>
                  </a:schemeClr>
                </a:solidFill>
              </a:rPr>
              <a:t>Converting from dynamic to fixed disk on Upload</a:t>
            </a:r>
          </a:p>
          <a:p>
            <a:r>
              <a:rPr lang="en-US" sz="2800" dirty="0" smtClean="0">
                <a:solidFill>
                  <a:schemeClr val="tx1">
                    <a:lumMod val="60000"/>
                    <a:lumOff val="40000"/>
                  </a:schemeClr>
                </a:solidFill>
              </a:rPr>
              <a:t>Efficient upload – does not send empty bytes</a:t>
            </a:r>
            <a:endParaRPr lang="en-US" sz="400" dirty="0">
              <a:solidFill>
                <a:schemeClr val="tx1">
                  <a:lumMod val="60000"/>
                  <a:lumOff val="40000"/>
                </a:schemeClr>
              </a:solidFill>
            </a:endParaRPr>
          </a:p>
        </p:txBody>
      </p:sp>
      <p:sp>
        <p:nvSpPr>
          <p:cNvPr id="15" name="TextBox 14"/>
          <p:cNvSpPr txBox="1"/>
          <p:nvPr/>
        </p:nvSpPr>
        <p:spPr>
          <a:xfrm>
            <a:off x="308985" y="4846466"/>
            <a:ext cx="9284849" cy="769441"/>
          </a:xfrm>
          <a:prstGeom prst="rect">
            <a:avLst/>
          </a:prstGeom>
          <a:noFill/>
        </p:spPr>
        <p:txBody>
          <a:bodyPr wrap="none" rtlCol="0">
            <a:spAutoFit/>
          </a:bodyPr>
          <a:lstStyle/>
          <a:p>
            <a:r>
              <a:rPr lang="en-US" sz="4400" dirty="0" smtClean="0">
                <a:solidFill>
                  <a:srgbClr val="CCFF66"/>
                </a:solidFill>
                <a:latin typeface="+mj-lt"/>
              </a:rPr>
              <a:t>Things to do before uploading OS disk</a:t>
            </a:r>
            <a:endParaRPr lang="en-US" sz="8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tx1">
                    <a:lumMod val="60000"/>
                    <a:lumOff val="40000"/>
                  </a:schemeClr>
                </a:solidFill>
              </a:rPr>
              <a:t>Enable Remote Access</a:t>
            </a:r>
            <a:endParaRPr lang="en-US" sz="400" dirty="0">
              <a:solidFill>
                <a:schemeClr val="tx1">
                  <a:lumMod val="60000"/>
                  <a:lumOff val="40000"/>
                </a:schemeClr>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318763" y="1566519"/>
            <a:ext cx="4403739" cy="4033222"/>
            <a:chOff x="8847437" y="1551212"/>
            <a:chExt cx="5284487" cy="4839867"/>
          </a:xfrm>
        </p:grpSpPr>
        <p:sp>
          <p:nvSpPr>
            <p:cNvPr id="6" name="Rectangle 5"/>
            <p:cNvSpPr/>
            <p:nvPr/>
          </p:nvSpPr>
          <p:spPr bwMode="auto">
            <a:xfrm>
              <a:off x="8847437" y="1551212"/>
              <a:ext cx="5284487" cy="101498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Provides programmatic access to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platform functionality </a:t>
              </a:r>
            </a:p>
          </p:txBody>
        </p:sp>
        <p:sp>
          <p:nvSpPr>
            <p:cNvPr id="7" name="Rectangle 6"/>
            <p:cNvSpPr/>
            <p:nvPr/>
          </p:nvSpPr>
          <p:spPr bwMode="auto">
            <a:xfrm>
              <a:off x="8847437" y="2826173"/>
              <a:ext cx="5284487" cy="1014984"/>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Used to deploy, </a:t>
              </a:r>
              <a:r>
                <a:rPr lang="en-US" sz="1500" dirty="0" smtClean="0">
                  <a:gradFill>
                    <a:gsLst>
                      <a:gs pos="0">
                        <a:srgbClr val="FFFFFF"/>
                      </a:gs>
                      <a:gs pos="100000">
                        <a:srgbClr val="FFFFFF"/>
                      </a:gs>
                    </a:gsLst>
                    <a:lin ang="5400000" scaled="0"/>
                  </a:gradFill>
                  <a:ea typeface="Segoe UI" pitchFamily="34" charset="0"/>
                  <a:cs typeface="Segoe UI" pitchFamily="34" charset="0"/>
                </a:rPr>
                <a:t>manage, and </a:t>
              </a:r>
              <a:r>
                <a:rPr lang="en-US" sz="1500" dirty="0">
                  <a:gradFill>
                    <a:gsLst>
                      <a:gs pos="0">
                        <a:srgbClr val="FFFFFF"/>
                      </a:gs>
                      <a:gs pos="100000">
                        <a:srgbClr val="FFFFFF"/>
                      </a:gs>
                    </a:gsLst>
                    <a:lin ang="5400000" scaled="0"/>
                  </a:gradFill>
                  <a:ea typeface="Segoe UI" pitchFamily="34" charset="0"/>
                  <a:cs typeface="Segoe UI" pitchFamily="34" charset="0"/>
                </a:rPr>
                <a:t>monitor applications</a:t>
              </a:r>
            </a:p>
          </p:txBody>
        </p:sp>
        <p:sp>
          <p:nvSpPr>
            <p:cNvPr id="8" name="Rectangle 7"/>
            <p:cNvSpPr/>
            <p:nvPr/>
          </p:nvSpPr>
          <p:spPr bwMode="auto">
            <a:xfrm>
              <a:off x="8847437" y="4101134"/>
              <a:ext cx="5284487" cy="1014984"/>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Powerful REST API, performed over SSL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and mutually authenticated using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X.509 certificates</a:t>
              </a:r>
            </a:p>
          </p:txBody>
        </p:sp>
        <p:sp>
          <p:nvSpPr>
            <p:cNvPr id="9" name="Rectangle 8"/>
            <p:cNvSpPr/>
            <p:nvPr/>
          </p:nvSpPr>
          <p:spPr bwMode="auto">
            <a:xfrm>
              <a:off x="8847437" y="5376095"/>
              <a:ext cx="5284487" cy="1014984"/>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May be accessed from within application running in Windows Azure, or directly over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the Internet from any application</a:t>
              </a:r>
            </a:p>
          </p:txBody>
        </p:sp>
      </p:gr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1552" y="1262129"/>
            <a:ext cx="780290" cy="780290"/>
          </a:xfrm>
          <a:prstGeom prst="rect">
            <a:avLst/>
          </a:prstGeom>
        </p:spPr>
      </p:pic>
      <p:sp>
        <p:nvSpPr>
          <p:cNvPr id="18" name="TextBox 17"/>
          <p:cNvSpPr txBox="1"/>
          <p:nvPr/>
        </p:nvSpPr>
        <p:spPr>
          <a:xfrm>
            <a:off x="283335" y="1262129"/>
            <a:ext cx="2743443" cy="1477328"/>
          </a:xfrm>
          <a:prstGeom prst="rect">
            <a:avLst/>
          </a:prstGeom>
          <a:noFill/>
        </p:spPr>
        <p:txBody>
          <a:bodyPr wrap="none" rtlCol="0">
            <a:spAutoFit/>
          </a:bodyPr>
          <a:lstStyle/>
          <a:p>
            <a:r>
              <a:rPr lang="en-US" dirty="0" smtClean="0"/>
              <a:t>On Premises VM</a:t>
            </a:r>
          </a:p>
          <a:p>
            <a:r>
              <a:rPr lang="en-US" dirty="0" smtClean="0"/>
              <a:t>Machine Name: APPSRV1</a:t>
            </a:r>
          </a:p>
          <a:p>
            <a:r>
              <a:rPr lang="en-US" dirty="0" smtClean="0"/>
              <a:t>Memory: 8Gb</a:t>
            </a:r>
          </a:p>
          <a:p>
            <a:r>
              <a:rPr lang="en-US" dirty="0" smtClean="0"/>
              <a:t>Cores: 4</a:t>
            </a:r>
          </a:p>
          <a:p>
            <a:r>
              <a:rPr lang="en-US" dirty="0" smtClean="0"/>
              <a:t>Ports: 80/443 http/https</a:t>
            </a:r>
            <a:endParaRPr lang="en-US"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492990" cy="584775"/>
          </a:xfrm>
          <a:prstGeom prst="rect">
            <a:avLst/>
          </a:prstGeom>
          <a:noFill/>
        </p:spPr>
        <p:txBody>
          <a:bodyPr wrap="none" rtlCol="0">
            <a:spAutoFit/>
          </a:bodyPr>
          <a:lstStyle/>
          <a:p>
            <a:r>
              <a:rPr lang="en-US" sz="1600" dirty="0" smtClean="0"/>
              <a:t>Guest: C:\</a:t>
            </a:r>
          </a:p>
          <a:p>
            <a:r>
              <a:rPr lang="en-US" sz="1600" dirty="0" smtClean="0"/>
              <a:t>Host: C:\VMs\APP-OS.vhd</a:t>
            </a:r>
            <a:endParaRPr lang="en-US" sz="1600" dirty="0"/>
          </a:p>
        </p:txBody>
      </p:sp>
      <p:sp>
        <p:nvSpPr>
          <p:cNvPr id="23" name="TextBox 22"/>
          <p:cNvSpPr txBox="1"/>
          <p:nvPr/>
        </p:nvSpPr>
        <p:spPr>
          <a:xfrm>
            <a:off x="986351" y="4428850"/>
            <a:ext cx="2682145" cy="584775"/>
          </a:xfrm>
          <a:prstGeom prst="rect">
            <a:avLst/>
          </a:prstGeom>
          <a:noFill/>
        </p:spPr>
        <p:txBody>
          <a:bodyPr wrap="none" rtlCol="0">
            <a:spAutoFit/>
          </a:bodyPr>
          <a:lstStyle/>
          <a:p>
            <a:r>
              <a:rPr lang="en-US" sz="1600" dirty="0" smtClean="0"/>
              <a:t>Guest: D:\</a:t>
            </a:r>
          </a:p>
          <a:p>
            <a:r>
              <a:rPr lang="en-US" sz="1600" dirty="0" smtClean="0"/>
              <a:t>Host: D:\VMs\APP-Data.vhd</a:t>
            </a:r>
            <a:endParaRPr lang="en-US" sz="1600" dirty="0"/>
          </a:p>
        </p:txBody>
      </p:sp>
      <p:sp>
        <p:nvSpPr>
          <p:cNvPr id="24" name="TextBox 23"/>
          <p:cNvSpPr txBox="1"/>
          <p:nvPr/>
        </p:nvSpPr>
        <p:spPr>
          <a:xfrm>
            <a:off x="986351" y="5358130"/>
            <a:ext cx="2643672" cy="584775"/>
          </a:xfrm>
          <a:prstGeom prst="rect">
            <a:avLst/>
          </a:prstGeom>
          <a:noFill/>
        </p:spPr>
        <p:txBody>
          <a:bodyPr wrap="none" rtlCol="0">
            <a:spAutoFit/>
          </a:bodyPr>
          <a:lstStyle/>
          <a:p>
            <a:r>
              <a:rPr lang="en-US" sz="1600" dirty="0" smtClean="0"/>
              <a:t>Guest: E:\</a:t>
            </a:r>
          </a:p>
          <a:p>
            <a:r>
              <a:rPr lang="en-US" sz="1600" dirty="0" smtClean="0"/>
              <a:t>Host: E:\VMs\APP-Logs.vhd</a:t>
            </a:r>
            <a:endParaRPr lang="en-US" sz="1600" dirty="0"/>
          </a:p>
        </p:txBody>
      </p:sp>
      <p:sp>
        <p:nvSpPr>
          <p:cNvPr id="25" name="TextBox 24"/>
          <p:cNvSpPr txBox="1"/>
          <p:nvPr/>
        </p:nvSpPr>
        <p:spPr>
          <a:xfrm>
            <a:off x="8416026" y="1126539"/>
            <a:ext cx="3063659" cy="646331"/>
          </a:xfrm>
          <a:prstGeom prst="rect">
            <a:avLst/>
          </a:prstGeom>
          <a:noFill/>
        </p:spPr>
        <p:txBody>
          <a:bodyPr wrap="none" rtlCol="0">
            <a:spAutoFit/>
          </a:bodyPr>
          <a:lstStyle/>
          <a:p>
            <a:r>
              <a:rPr lang="en-US" dirty="0" smtClean="0">
                <a:solidFill>
                  <a:schemeClr val="bg1"/>
                </a:solidFill>
              </a:rPr>
              <a:t>Cloud Service</a:t>
            </a:r>
          </a:p>
          <a:p>
            <a:r>
              <a:rPr lang="en-US" dirty="0" smtClean="0">
                <a:solidFill>
                  <a:schemeClr val="bg1"/>
                </a:solidFill>
              </a:rPr>
              <a:t>Name: myapp.cloudapp.net</a:t>
            </a:r>
            <a:endParaRPr lang="en-US" dirty="0">
              <a:solidFill>
                <a:schemeClr val="bg1"/>
              </a:solidFill>
            </a:endParaRPr>
          </a:p>
        </p:txBody>
      </p:sp>
      <p:sp>
        <p:nvSpPr>
          <p:cNvPr id="26" name="Rectangle 25"/>
          <p:cNvSpPr/>
          <p:nvPr/>
        </p:nvSpPr>
        <p:spPr>
          <a:xfrm>
            <a:off x="8416026" y="2000793"/>
            <a:ext cx="3063659" cy="451591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1777218" cy="1169551"/>
          </a:xfrm>
          <a:prstGeom prst="rect">
            <a:avLst/>
          </a:prstGeom>
          <a:noFill/>
        </p:spPr>
        <p:txBody>
          <a:bodyPr wrap="none" rtlCol="0">
            <a:spAutoFit/>
          </a:bodyPr>
          <a:lstStyle/>
          <a:p>
            <a:r>
              <a:rPr lang="en-US" sz="1400" dirty="0" smtClean="0"/>
              <a:t>Virtual Machine</a:t>
            </a:r>
          </a:p>
          <a:p>
            <a:r>
              <a:rPr lang="en-US" sz="1400" dirty="0" smtClean="0"/>
              <a:t>Role Name: appsrv1</a:t>
            </a:r>
          </a:p>
          <a:p>
            <a:r>
              <a:rPr lang="en-US" sz="1400" dirty="0" smtClean="0"/>
              <a:t>4 cores</a:t>
            </a:r>
          </a:p>
          <a:p>
            <a:r>
              <a:rPr lang="en-US" sz="1400" dirty="0" smtClean="0"/>
              <a:t>7 Gb RAM</a:t>
            </a:r>
          </a:p>
          <a:p>
            <a:r>
              <a:rPr lang="en-US" sz="1400" dirty="0" smtClean="0"/>
              <a:t>Ports 80/443</a:t>
            </a:r>
            <a:endParaRPr lang="en-US" sz="1400"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3" y="3631686"/>
            <a:ext cx="2194832" cy="523220"/>
          </a:xfrm>
          <a:prstGeom prst="rect">
            <a:avLst/>
          </a:prstGeom>
          <a:noFill/>
        </p:spPr>
        <p:txBody>
          <a:bodyPr wrap="none" rtlCol="0">
            <a:spAutoFit/>
          </a:bodyPr>
          <a:lstStyle/>
          <a:p>
            <a:r>
              <a:rPr lang="en-US" sz="1400" dirty="0" smtClean="0"/>
              <a:t>Guest: C:\</a:t>
            </a:r>
          </a:p>
          <a:p>
            <a:r>
              <a:rPr lang="en-US" sz="1400" dirty="0" smtClean="0"/>
              <a:t>Host: C:\VMs\APP-OS.vhd</a:t>
            </a:r>
            <a:endParaRPr lang="en-US" sz="1400" dirty="0"/>
          </a:p>
        </p:txBody>
      </p:sp>
      <p:sp>
        <p:nvSpPr>
          <p:cNvPr id="33" name="TextBox 32"/>
          <p:cNvSpPr txBox="1"/>
          <p:nvPr/>
        </p:nvSpPr>
        <p:spPr>
          <a:xfrm>
            <a:off x="9119042" y="4552230"/>
            <a:ext cx="2347117" cy="523220"/>
          </a:xfrm>
          <a:prstGeom prst="rect">
            <a:avLst/>
          </a:prstGeom>
          <a:noFill/>
        </p:spPr>
        <p:txBody>
          <a:bodyPr wrap="none" rtlCol="0">
            <a:spAutoFit/>
          </a:bodyPr>
          <a:lstStyle/>
          <a:p>
            <a:r>
              <a:rPr lang="en-US" sz="1400" dirty="0" smtClean="0"/>
              <a:t>Guest: E:\</a:t>
            </a:r>
          </a:p>
          <a:p>
            <a:r>
              <a:rPr lang="en-US" sz="1400" dirty="0" smtClean="0"/>
              <a:t>Host: E:\VMs\APP-Data.vhd</a:t>
            </a:r>
            <a:endParaRPr lang="en-US" sz="1400" dirty="0"/>
          </a:p>
        </p:txBody>
      </p:sp>
      <p:sp>
        <p:nvSpPr>
          <p:cNvPr id="34" name="TextBox 33"/>
          <p:cNvSpPr txBox="1"/>
          <p:nvPr/>
        </p:nvSpPr>
        <p:spPr>
          <a:xfrm>
            <a:off x="9119042" y="5481510"/>
            <a:ext cx="2324675" cy="523220"/>
          </a:xfrm>
          <a:prstGeom prst="rect">
            <a:avLst/>
          </a:prstGeom>
          <a:noFill/>
        </p:spPr>
        <p:txBody>
          <a:bodyPr wrap="none" rtlCol="0">
            <a:spAutoFit/>
          </a:bodyPr>
          <a:lstStyle/>
          <a:p>
            <a:r>
              <a:rPr lang="en-US" sz="1400" dirty="0" smtClean="0"/>
              <a:t>Guest: F:\</a:t>
            </a:r>
          </a:p>
          <a:p>
            <a:r>
              <a:rPr lang="en-US" sz="1400" dirty="0" smtClean="0"/>
              <a:t>Host: F:\VMs\APP-Logs.vhd</a:t>
            </a:r>
            <a:endParaRPr lang="en-US" sz="1400" dirty="0"/>
          </a:p>
        </p:txBody>
      </p:sp>
      <p:sp>
        <p:nvSpPr>
          <p:cNvPr id="35" name="TextBox 34"/>
          <p:cNvSpPr txBox="1"/>
          <p:nvPr/>
        </p:nvSpPr>
        <p:spPr>
          <a:xfrm>
            <a:off x="4092019" y="1067499"/>
            <a:ext cx="2869696" cy="584775"/>
          </a:xfrm>
          <a:prstGeom prst="rect">
            <a:avLst/>
          </a:prstGeom>
          <a:noFill/>
        </p:spPr>
        <p:txBody>
          <a:bodyPr wrap="none" rtlCol="0">
            <a:spAutoFit/>
          </a:bodyPr>
          <a:lstStyle/>
          <a:p>
            <a:r>
              <a:rPr lang="en-US" sz="3200" dirty="0" smtClean="0">
                <a:solidFill>
                  <a:schemeClr val="accent2"/>
                </a:solidFill>
                <a:latin typeface="+mj-lt"/>
              </a:rPr>
              <a:t>Migration Steps</a:t>
            </a:r>
            <a:endParaRPr lang="en-US" sz="3200" dirty="0">
              <a:solidFill>
                <a:schemeClr val="accent2"/>
              </a:solidFill>
              <a:latin typeface="+mj-lt"/>
            </a:endParaRPr>
          </a:p>
        </p:txBody>
      </p:sp>
      <p:sp>
        <p:nvSpPr>
          <p:cNvPr id="36" name="TextBox 35"/>
          <p:cNvSpPr txBox="1"/>
          <p:nvPr/>
        </p:nvSpPr>
        <p:spPr>
          <a:xfrm>
            <a:off x="4144780" y="1804532"/>
            <a:ext cx="2627642" cy="646331"/>
          </a:xfrm>
          <a:prstGeom prst="rect">
            <a:avLst/>
          </a:prstGeom>
          <a:noFill/>
        </p:spPr>
        <p:txBody>
          <a:bodyPr wrap="none" rtlCol="0">
            <a:spAutoFit/>
          </a:bodyPr>
          <a:lstStyle/>
          <a:p>
            <a:pPr marL="342900" indent="-342900">
              <a:buAutoNum type="arabicParenR"/>
            </a:pPr>
            <a:r>
              <a:rPr lang="en-US" dirty="0" smtClean="0">
                <a:solidFill>
                  <a:schemeClr val="bg2"/>
                </a:solidFill>
              </a:rPr>
              <a:t>Upload VHDs</a:t>
            </a:r>
          </a:p>
          <a:p>
            <a:r>
              <a:rPr lang="en-US" dirty="0" err="1" smtClean="0">
                <a:solidFill>
                  <a:schemeClr val="bg2"/>
                </a:solidFill>
              </a:rPr>
              <a:t>CSUpload</a:t>
            </a:r>
            <a:r>
              <a:rPr lang="en-US" dirty="0" smtClean="0">
                <a:solidFill>
                  <a:schemeClr val="bg2"/>
                </a:solidFill>
              </a:rPr>
              <a:t> or other tools</a:t>
            </a:r>
            <a:endParaRPr lang="en-US" dirty="0">
              <a:solidFill>
                <a:schemeClr val="bg2"/>
              </a:solidFill>
            </a:endParaRPr>
          </a:p>
        </p:txBody>
      </p:sp>
      <p:sp>
        <p:nvSpPr>
          <p:cNvPr id="37" name="TextBox 36"/>
          <p:cNvSpPr txBox="1"/>
          <p:nvPr/>
        </p:nvSpPr>
        <p:spPr>
          <a:xfrm>
            <a:off x="4144780" y="2603121"/>
            <a:ext cx="2460930" cy="646331"/>
          </a:xfrm>
          <a:prstGeom prst="rect">
            <a:avLst/>
          </a:prstGeom>
          <a:noFill/>
        </p:spPr>
        <p:txBody>
          <a:bodyPr wrap="none" rtlCol="0">
            <a:spAutoFit/>
          </a:bodyPr>
          <a:lstStyle/>
          <a:p>
            <a:r>
              <a:rPr lang="en-US" dirty="0" smtClean="0">
                <a:solidFill>
                  <a:schemeClr val="bg1"/>
                </a:solidFill>
              </a:rPr>
              <a:t>2) Create VM	</a:t>
            </a:r>
          </a:p>
          <a:p>
            <a:r>
              <a:rPr lang="en-US" dirty="0" smtClean="0">
                <a:solidFill>
                  <a:schemeClr val="bg2"/>
                </a:solidFill>
              </a:rPr>
              <a:t>OS disk = APP-</a:t>
            </a:r>
            <a:r>
              <a:rPr lang="en-US" dirty="0" err="1" smtClean="0">
                <a:solidFill>
                  <a:schemeClr val="bg2"/>
                </a:solidFill>
              </a:rPr>
              <a:t>OS.vhd</a:t>
            </a:r>
            <a:endParaRPr lang="en-US" dirty="0">
              <a:solidFill>
                <a:schemeClr val="bg2"/>
              </a:solidFill>
            </a:endParaRPr>
          </a:p>
        </p:txBody>
      </p:sp>
      <p:sp>
        <p:nvSpPr>
          <p:cNvPr id="38" name="TextBox 37"/>
          <p:cNvSpPr txBox="1"/>
          <p:nvPr/>
        </p:nvSpPr>
        <p:spPr>
          <a:xfrm>
            <a:off x="4143951" y="3362726"/>
            <a:ext cx="3042821" cy="923330"/>
          </a:xfrm>
          <a:prstGeom prst="rect">
            <a:avLst/>
          </a:prstGeom>
          <a:noFill/>
        </p:spPr>
        <p:txBody>
          <a:bodyPr wrap="none" rtlCol="0">
            <a:spAutoFit/>
          </a:bodyPr>
          <a:lstStyle/>
          <a:p>
            <a:r>
              <a:rPr lang="en-US" dirty="0" smtClean="0">
                <a:solidFill>
                  <a:schemeClr val="bg2"/>
                </a:solidFill>
              </a:rPr>
              <a:t>3) Configure data disks </a:t>
            </a:r>
          </a:p>
          <a:p>
            <a:r>
              <a:rPr lang="en-US" dirty="0" smtClean="0">
                <a:solidFill>
                  <a:schemeClr val="bg2"/>
                </a:solidFill>
              </a:rPr>
              <a:t>Data Disk 1 = App-</a:t>
            </a:r>
            <a:r>
              <a:rPr lang="en-US" dirty="0" err="1" smtClean="0">
                <a:solidFill>
                  <a:schemeClr val="bg2"/>
                </a:solidFill>
              </a:rPr>
              <a:t>Data.vhd</a:t>
            </a:r>
            <a:endParaRPr lang="en-US" dirty="0" smtClean="0">
              <a:solidFill>
                <a:schemeClr val="bg2"/>
              </a:solidFill>
            </a:endParaRPr>
          </a:p>
          <a:p>
            <a:r>
              <a:rPr lang="en-US" dirty="0" smtClean="0">
                <a:solidFill>
                  <a:schemeClr val="bg2"/>
                </a:solidFill>
              </a:rPr>
              <a:t>Data Disk 2 = App-</a:t>
            </a:r>
            <a:r>
              <a:rPr lang="en-US" dirty="0" err="1" smtClean="0">
                <a:solidFill>
                  <a:schemeClr val="bg2"/>
                </a:solidFill>
              </a:rPr>
              <a:t>Logs.vhd</a:t>
            </a:r>
            <a:endParaRPr lang="en-US" dirty="0">
              <a:solidFill>
                <a:schemeClr val="bg2"/>
              </a:solidFill>
            </a:endParaRPr>
          </a:p>
        </p:txBody>
      </p:sp>
      <p:sp>
        <p:nvSpPr>
          <p:cNvPr id="39" name="TextBox 38"/>
          <p:cNvSpPr txBox="1"/>
          <p:nvPr/>
        </p:nvSpPr>
        <p:spPr>
          <a:xfrm>
            <a:off x="4143951" y="4362780"/>
            <a:ext cx="3148682" cy="369332"/>
          </a:xfrm>
          <a:prstGeom prst="rect">
            <a:avLst/>
          </a:prstGeom>
          <a:noFill/>
        </p:spPr>
        <p:txBody>
          <a:bodyPr wrap="none" rtlCol="0">
            <a:spAutoFit/>
          </a:bodyPr>
          <a:lstStyle/>
          <a:p>
            <a:r>
              <a:rPr lang="en-US" dirty="0" smtClean="0">
                <a:solidFill>
                  <a:schemeClr val="bg2"/>
                </a:solidFill>
              </a:rPr>
              <a:t>4) Adjust app</a:t>
            </a:r>
            <a:r>
              <a:rPr lang="en-US" dirty="0">
                <a:solidFill>
                  <a:schemeClr val="bg2"/>
                </a:solidFill>
              </a:rPr>
              <a:t> </a:t>
            </a:r>
            <a:r>
              <a:rPr lang="en-US" dirty="0" smtClean="0">
                <a:solidFill>
                  <a:schemeClr val="bg2"/>
                </a:solidFill>
              </a:rPr>
              <a:t>for drive letters</a:t>
            </a:r>
            <a:endParaRPr lang="en-US"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775238"/>
            <a:ext cx="2885790" cy="369332"/>
          </a:xfrm>
          <a:prstGeom prst="rect">
            <a:avLst/>
          </a:prstGeom>
          <a:noFill/>
        </p:spPr>
        <p:txBody>
          <a:bodyPr wrap="none" rtlCol="0">
            <a:spAutoFit/>
          </a:bodyPr>
          <a:lstStyle/>
          <a:p>
            <a:r>
              <a:rPr lang="en-US" dirty="0" smtClean="0">
                <a:solidFill>
                  <a:schemeClr val="bg2"/>
                </a:solidFill>
              </a:rPr>
              <a:t>5) Add Endpoints (80/443)</a:t>
            </a:r>
            <a:endParaRPr lang="en-US"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901639"/>
            <a:ext cx="4641494" cy="646331"/>
          </a:xfrm>
          <a:prstGeom prst="rect">
            <a:avLst/>
          </a:prstGeom>
          <a:noFill/>
        </p:spPr>
        <p:txBody>
          <a:bodyPr wrap="square" rtlCol="0">
            <a:spAutoFit/>
          </a:bodyPr>
          <a:lstStyle/>
          <a:p>
            <a:r>
              <a:rPr lang="en-US" dirty="0" smtClean="0">
                <a:solidFill>
                  <a:schemeClr val="accent2"/>
                </a:solidFill>
              </a:rPr>
              <a:t>Capture VM saves customized image to your image library</a:t>
            </a:r>
            <a:endParaRPr lang="en-US" sz="12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Automation</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dirty="0">
                <a:solidFill>
                  <a:srgbClr val="44546A"/>
                </a:solidFill>
                <a:latin typeface="Segoe UI"/>
              </a:rPr>
              <a:t>Query, Manage and Configure Virtual Machines across multiple subscriptions, </a:t>
            </a:r>
            <a:br>
              <a:rPr lang="en-US" sz="1333" dirty="0">
                <a:solidFill>
                  <a:srgbClr val="44546A"/>
                </a:solidFill>
                <a:latin typeface="Segoe UI"/>
              </a:rPr>
            </a:br>
            <a:r>
              <a:rPr lang="en-US" sz="1333" dirty="0">
                <a:solidFill>
                  <a:srgbClr val="44546A"/>
                </a:solidFill>
                <a:latin typeface="Segoe UI"/>
              </a:rPr>
              <a:t>cloud services and storage accounts</a:t>
            </a:r>
            <a:r>
              <a:rPr lang="ru-RU" sz="1333" dirty="0" smtClean="0">
                <a:solidFill>
                  <a:schemeClr val="tx2"/>
                </a:solidFill>
                <a:latin typeface="+mn-lt"/>
              </a:rPr>
              <a:t>.</a:t>
            </a:r>
            <a:endParaRPr lang="en-US" sz="1333" kern="0" dirty="0">
              <a:ln>
                <a:solidFill>
                  <a:prstClr val="white">
                    <a:alpha val="0"/>
                  </a:prstClr>
                </a:solidFill>
              </a:ln>
              <a:solidFill>
                <a:schemeClr val="tx2"/>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000" spc="-58" dirty="0">
                <a:solidFill>
                  <a:srgbClr val="ED7D31">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333"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Provision Fully Configured Virtual Machines</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kern="0" dirty="0">
                <a:ln>
                  <a:solidFill>
                    <a:prstClr val="white">
                      <a:alpha val="0"/>
                    </a:prstClr>
                  </a:solidFill>
                </a:ln>
                <a:solidFill>
                  <a:srgbClr val="44546A"/>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333" kern="0" dirty="0">
                <a:ln>
                  <a:solidFill>
                    <a:prstClr val="white">
                      <a:alpha val="0"/>
                    </a:prstClr>
                  </a:solidFill>
                </a:ln>
                <a:solidFill>
                  <a:srgbClr val="44546A"/>
                </a:solidFill>
                <a:latin typeface="Segoe UI"/>
                <a:cs typeface="Arial" pitchFamily="34" charset="0"/>
              </a:rPr>
              <a:t>Storage and Networking Configured</a:t>
            </a:r>
            <a:endParaRPr lang="en-US" sz="1333" dirty="0">
              <a:solidFill>
                <a:srgbClr val="44546A"/>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Remote Management</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dirty="0">
                <a:solidFill>
                  <a:srgbClr val="44546A"/>
                </a:solidFill>
                <a:latin typeface="Segoe UI"/>
              </a:rPr>
              <a:t>Manage SQL Databases, Configuration, Diagnostics, Deployments, and Azure assets (Affinity Groups, Storage Accounts, Keys, etc..) </a:t>
            </a:r>
            <a:endParaRPr lang="en-US" sz="1333" kern="0" dirty="0">
              <a:ln>
                <a:solidFill>
                  <a:prstClr val="white">
                    <a:alpha val="0"/>
                  </a:prstClr>
                </a:solidFill>
              </a:ln>
              <a:solidFill>
                <a:srgbClr val="44546A"/>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smtClean="0">
                  <a:solidFill>
                    <a:schemeClr val="accent2">
                      <a:alpha val="99000"/>
                    </a:schemeClr>
                  </a:solidFill>
                  <a:latin typeface="Segoe UI" panose="020B0502040204020203" pitchFamily="34" charset="0"/>
                  <a:cs typeface="Segoe UI" panose="020B0502040204020203" pitchFamily="34" charset="0"/>
                </a:rPr>
                <a:t>Download and Install Windows Azure PowerShell </a:t>
              </a:r>
              <a:r>
                <a:rPr lang="en-US" sz="2000" dirty="0">
                  <a:solidFill>
                    <a:schemeClr val="bg2"/>
                  </a:solidFill>
                  <a:latin typeface="Segoe UI" panose="020B0502040204020203" pitchFamily="34" charset="0"/>
                  <a:cs typeface="Segoe UI" panose="020B0502040204020203" pitchFamily="34" charset="0"/>
                </a:rPr>
                <a:t>http://go.microsoft.com/?linkid=9811175</a:t>
              </a:r>
            </a:p>
            <a:p>
              <a:pPr>
                <a:spcBef>
                  <a:spcPts val="640"/>
                </a:spcBef>
                <a:buSzTx/>
              </a:pPr>
              <a:r>
                <a:rPr lang="en-US" sz="2000" spc="-58" dirty="0" smtClean="0">
                  <a:solidFill>
                    <a:schemeClr val="accent2">
                      <a:alpha val="99000"/>
                    </a:schemeClr>
                  </a:solidFill>
                  <a:latin typeface="Segoe UI" panose="020B0502040204020203" pitchFamily="34" charset="0"/>
                  <a:cs typeface="Segoe UI" panose="020B0502040204020203" pitchFamily="34" charset="0"/>
                </a:rPr>
                <a:t>Invoke Add-</a:t>
              </a:r>
              <a:r>
                <a:rPr lang="en-US" sz="2000" spc="-58" dirty="0" err="1" smtClean="0">
                  <a:solidFill>
                    <a:schemeClr val="accent2">
                      <a:alpha val="99000"/>
                    </a:schemeClr>
                  </a:solidFill>
                  <a:latin typeface="Segoe UI" panose="020B0502040204020203" pitchFamily="34" charset="0"/>
                  <a:cs typeface="Segoe UI" panose="020B0502040204020203" pitchFamily="34" charset="0"/>
                </a:rPr>
                <a:t>AzureAccount</a:t>
              </a:r>
              <a:endParaRPr lang="en-US" sz="2000" spc="-58" dirty="0">
                <a:solidFill>
                  <a:schemeClr val="accent2">
                    <a:alpha val="99000"/>
                  </a:schemeClr>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a:solidFill>
                    <a:schemeClr val="accent2">
                      <a:alpha val="99000"/>
                    </a:schemeClr>
                  </a:solidFill>
                  <a:latin typeface="Segoe UI Light" pitchFamily="34" charset="0"/>
                  <a:cs typeface="Segoe UI Light" pitchFamily="34" charset="0"/>
                </a:rPr>
                <a:t>Automatically configures Subscription ID, Certificate, </a:t>
              </a:r>
              <a:br>
                <a:rPr lang="en-US" sz="2000" spc="-58" dirty="0">
                  <a:solidFill>
                    <a:schemeClr val="accent2">
                      <a:alpha val="99000"/>
                    </a:schemeClr>
                  </a:solidFill>
                  <a:latin typeface="Segoe UI Light" pitchFamily="34" charset="0"/>
                  <a:cs typeface="Segoe UI Light" pitchFamily="34" charset="0"/>
                </a:rPr>
              </a:br>
              <a:r>
                <a:rPr lang="en-US" sz="2000" spc="-58" dirty="0">
                  <a:solidFill>
                    <a:schemeClr val="accent2">
                      <a:alpha val="99000"/>
                    </a:schemeClr>
                  </a:solidFill>
                  <a:latin typeface="Segoe UI Light" pitchFamily="34" charset="0"/>
                  <a:cs typeface="Segoe UI Light" pitchFamily="34" charset="0"/>
                </a:rPr>
                <a:t>Service Endpoint and Subscription Name</a:t>
              </a:r>
              <a:endParaRPr lang="en-US" sz="2000" spc="-58" dirty="0">
                <a:solidFill>
                  <a:schemeClr val="accent2">
                    <a:alpha val="99000"/>
                  </a:schemeClr>
                </a:solidFill>
                <a:latin typeface="+mn-lt"/>
                <a:cs typeface="Segoe UI Light" pitchFamily="34" charset="0"/>
              </a:endParaRP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253886" algn="l"/>
              </a:tabLst>
            </a:pPr>
            <a:r>
              <a:rPr lang="en-US" sz="2000" dirty="0">
                <a:solidFill>
                  <a:schemeClr val="bg1"/>
                </a:solidFill>
                <a:latin typeface="Segoe UI"/>
              </a:rPr>
              <a:t>Get-</a:t>
            </a:r>
            <a:r>
              <a:rPr lang="en-US" sz="2000" dirty="0" err="1">
                <a:solidFill>
                  <a:schemeClr val="bg1"/>
                </a:solidFill>
                <a:latin typeface="Segoe UI"/>
              </a:rPr>
              <a:t>AzureSubscription</a:t>
            </a:r>
            <a:r>
              <a:rPr lang="en-US" sz="2000" dirty="0">
                <a:solidFill>
                  <a:schemeClr val="bg1"/>
                </a:solidFill>
                <a:latin typeface="Segoe UI"/>
              </a:rPr>
              <a:t> | </a:t>
            </a:r>
            <a:r>
              <a:rPr lang="en-US" sz="2000" dirty="0" err="1">
                <a:solidFill>
                  <a:schemeClr val="bg1"/>
                </a:solidFill>
                <a:latin typeface="Segoe UI"/>
              </a:rPr>
              <a:t>foreach</a:t>
            </a:r>
            <a:r>
              <a:rPr lang="en-US" sz="2000" dirty="0">
                <a:solidFill>
                  <a:schemeClr val="bg1"/>
                </a:solidFill>
                <a:latin typeface="Segoe UI"/>
              </a:rPr>
              <a:t> { </a:t>
            </a:r>
          </a:p>
          <a:p>
            <a:pPr fontAlgn="ctr">
              <a:lnSpc>
                <a:spcPct val="100000"/>
              </a:lnSpc>
              <a:spcBef>
                <a:spcPts val="0"/>
              </a:spcBef>
              <a:spcAft>
                <a:spcPct val="0"/>
              </a:spcAft>
              <a:buSzTx/>
              <a:tabLst>
                <a:tab pos="253886" algn="l"/>
              </a:tabLst>
            </a:pPr>
            <a:r>
              <a:rPr lang="en-US" sz="2000" dirty="0">
                <a:solidFill>
                  <a:schemeClr val="bg1"/>
                </a:solidFill>
                <a:latin typeface="Segoe UI"/>
              </a:rPr>
              <a:t>     Select-</a:t>
            </a:r>
            <a:r>
              <a:rPr lang="en-US" sz="2000" dirty="0" err="1">
                <a:solidFill>
                  <a:schemeClr val="bg1"/>
                </a:solidFill>
                <a:latin typeface="Segoe UI"/>
              </a:rPr>
              <a:t>AzureSubscription</a:t>
            </a:r>
            <a:r>
              <a:rPr lang="en-US" sz="2000" dirty="0">
                <a:solidFill>
                  <a:schemeClr val="bg1"/>
                </a:solidFill>
                <a:latin typeface="Segoe UI"/>
              </a:rPr>
              <a:t> $_.</a:t>
            </a:r>
            <a:r>
              <a:rPr lang="en-US" sz="2000" dirty="0" err="1">
                <a:solidFill>
                  <a:schemeClr val="bg1"/>
                </a:solidFill>
                <a:latin typeface="Segoe UI"/>
              </a:rPr>
              <a:t>SubscriptionName</a:t>
            </a:r>
            <a:endParaRPr lang="en-US" sz="2000" dirty="0">
              <a:solidFill>
                <a:schemeClr val="bg1"/>
              </a:solidFill>
              <a:latin typeface="Segoe UI"/>
            </a:endParaRPr>
          </a:p>
          <a:p>
            <a:pPr fontAlgn="ctr">
              <a:lnSpc>
                <a:spcPct val="100000"/>
              </a:lnSpc>
              <a:spcBef>
                <a:spcPts val="0"/>
              </a:spcBef>
              <a:spcAft>
                <a:spcPct val="0"/>
              </a:spcAft>
              <a:buSzTx/>
              <a:tabLst>
                <a:tab pos="253886" algn="l"/>
              </a:tabLst>
            </a:pPr>
            <a:r>
              <a:rPr lang="en-US" sz="2000" dirty="0">
                <a:solidFill>
                  <a:schemeClr val="bg1"/>
                </a:solidFill>
                <a:latin typeface="Segoe UI"/>
              </a:rPr>
              <a:t>     # Perform Management Operation Against Each Subscription</a:t>
            </a:r>
          </a:p>
          <a:p>
            <a:pPr fontAlgn="ctr">
              <a:lnSpc>
                <a:spcPct val="100000"/>
              </a:lnSpc>
              <a:spcBef>
                <a:spcPts val="0"/>
              </a:spcBef>
              <a:spcAft>
                <a:spcPct val="0"/>
              </a:spcAft>
              <a:buSzTx/>
              <a:tabLst>
                <a:tab pos="253886" algn="l"/>
              </a:tabLst>
            </a:pPr>
            <a:r>
              <a:rPr lang="en-US" sz="2000" dirty="0">
                <a:solidFill>
                  <a:schemeClr val="bg1"/>
                </a:solidFill>
                <a:latin typeface="Segoe UI"/>
              </a:rPr>
              <a:t>}</a:t>
            </a: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5361</TotalTime>
  <Words>3520</Words>
  <Application>Microsoft Office PowerPoint</Application>
  <PresentationFormat>Widescreen</PresentationFormat>
  <Paragraphs>555</Paragraphs>
  <Slides>34</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Getting started</vt:lpstr>
      <vt:lpstr>Provisioning VM</vt:lpstr>
      <vt:lpstr>VM Gallery</vt:lpstr>
      <vt:lpstr>VM Extensions</vt:lpstr>
      <vt:lpstr>VM Extensions</vt:lpstr>
      <vt:lpstr>Virtual Machine Management</vt:lpstr>
      <vt:lpstr>Setting the current storage account</vt:lpstr>
      <vt:lpstr>Information needed to create a VM</vt:lpstr>
      <vt:lpstr>Simple VM creation</vt:lpstr>
      <vt:lpstr>Virtual Machine Discovery</vt:lpstr>
      <vt:lpstr>Common settings</vt:lpstr>
      <vt:lpstr>Provisioning options</vt:lpstr>
      <vt:lpstr>Setting VM configuration</vt:lpstr>
      <vt:lpstr>Disks and Images</vt:lpstr>
      <vt:lpstr>Image Mobility</vt:lpstr>
      <vt:lpstr>VM disk layout</vt:lpstr>
      <vt:lpstr>Data disk creation</vt:lpstr>
      <vt:lpstr>Disk and image repository</vt:lpstr>
      <vt:lpstr>Customer Manager Architecture</vt:lpstr>
      <vt:lpstr>Automating CustomerManager App</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Alexander Feschenko</cp:lastModifiedBy>
  <cp:revision>404</cp:revision>
  <cp:lastPrinted>2014-03-26T17:46:13Z</cp:lastPrinted>
  <dcterms:created xsi:type="dcterms:W3CDTF">2014-03-19T23:21:38Z</dcterms:created>
  <dcterms:modified xsi:type="dcterms:W3CDTF">2015-04-22T22:28:18Z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