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38" r:id="rId6"/>
    <p:sldId id="516" r:id="rId7"/>
    <p:sldId id="574" r:id="rId8"/>
    <p:sldId id="598" r:id="rId9"/>
    <p:sldId id="599" r:id="rId10"/>
    <p:sldId id="600" r:id="rId11"/>
    <p:sldId id="601" r:id="rId12"/>
    <p:sldId id="576" r:id="rId13"/>
    <p:sldId id="577" r:id="rId14"/>
    <p:sldId id="580" r:id="rId15"/>
    <p:sldId id="579" r:id="rId16"/>
    <p:sldId id="583" r:id="rId17"/>
    <p:sldId id="602" r:id="rId18"/>
    <p:sldId id="603" r:id="rId19"/>
    <p:sldId id="585" r:id="rId20"/>
    <p:sldId id="586" r:id="rId21"/>
    <p:sldId id="587" r:id="rId22"/>
    <p:sldId id="589" r:id="rId23"/>
    <p:sldId id="575" r:id="rId24"/>
    <p:sldId id="590" r:id="rId25"/>
    <p:sldId id="591" r:id="rId26"/>
    <p:sldId id="592" r:id="rId27"/>
    <p:sldId id="593" r:id="rId28"/>
    <p:sldId id="594" r:id="rId29"/>
    <p:sldId id="595" r:id="rId30"/>
    <p:sldId id="596" r:id="rId31"/>
    <p:sldId id="531" r:id="rId32"/>
    <p:sldId id="535" r:id="rId33"/>
    <p:sldId id="495"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98"/>
            <p14:sldId id="599"/>
            <p14:sldId id="600"/>
            <p14:sldId id="601"/>
            <p14:sldId id="576"/>
            <p14:sldId id="577"/>
            <p14:sldId id="580"/>
            <p14:sldId id="579"/>
            <p14:sldId id="583"/>
            <p14:sldId id="602"/>
            <p14:sldId id="603"/>
            <p14:sldId id="585"/>
            <p14:sldId id="586"/>
            <p14:sldId id="587"/>
            <p14:sldId id="589"/>
            <p14:sldId id="575"/>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CCFF66"/>
    <a:srgbClr val="012456"/>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87971" autoAdjust="0"/>
  </p:normalViewPr>
  <p:slideViewPr>
    <p:cSldViewPr snapToGrid="0">
      <p:cViewPr varScale="1">
        <p:scale>
          <a:sx n="65" d="100"/>
          <a:sy n="65" d="100"/>
        </p:scale>
        <p:origin x="702" y="78"/>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4/24/2015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98416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9916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1255505"/>
            <a:ext cx="11034445" cy="2387600"/>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569445" y="4158875"/>
            <a:ext cx="11034445" cy="1655762"/>
          </a:xfrm>
        </p:spPr>
        <p:txBody>
          <a:bodyPr>
            <a:normAutofit fontScale="85000" lnSpcReduction="20000"/>
          </a:bodyPr>
          <a:lstStyle/>
          <a:p>
            <a:pPr algn="l"/>
            <a:r>
              <a:rPr lang="en-US" sz="4400" dirty="0" err="1" smtClean="0">
                <a:solidFill>
                  <a:srgbClr val="00B0F0"/>
                </a:solidFill>
                <a:latin typeface="+mj-lt"/>
              </a:rPr>
              <a:t>Feschenko</a:t>
            </a:r>
            <a:r>
              <a:rPr lang="en-US" sz="4400" dirty="0" smtClean="0">
                <a:solidFill>
                  <a:srgbClr val="00B0F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9469165"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Get-</a:t>
            </a:r>
            <a:r>
              <a:rPr kumimoji="0" lang="en-US" sz="2400" b="0" i="0" u="none" strike="noStrike" kern="1200" cap="none" spc="0" normalizeH="0" baseline="0" noProof="0" dirty="0" err="1">
                <a:ln>
                  <a:noFill/>
                </a:ln>
                <a:solidFill>
                  <a:schemeClr val="bg1"/>
                </a:solidFill>
                <a:effectLst/>
                <a:uLnTx/>
                <a:uFillTx/>
                <a:latin typeface="Segoe UI"/>
                <a:ea typeface="+mn-ea"/>
              </a:rPr>
              <a:t>AzureStorageAccount</a:t>
            </a:r>
            <a:r>
              <a:rPr kumimoji="0" lang="en-US" sz="2400" b="0" i="0" u="none" strike="noStrike" kern="1200" cap="none" spc="0" normalizeH="0" baseline="0" noProof="0" dirty="0">
                <a:ln>
                  <a:noFill/>
                </a:ln>
                <a:solidFill>
                  <a:schemeClr val="bg1"/>
                </a:solidFill>
                <a:effectLst/>
                <a:uLnTx/>
                <a:uFillTx/>
                <a:latin typeface="Segoe UI"/>
                <a:ea typeface="+mn-ea"/>
              </a:rPr>
              <a:t> | Select </a:t>
            </a:r>
            <a:r>
              <a:rPr kumimoji="0" lang="en-US" sz="2400"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3740" y="3163418"/>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3740" y="47218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167" y="472184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2000"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167" y="316341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Set-</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AzureSubscription</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'somesub1'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mystorage</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4335" y="49195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3559" y="3412898"/>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009752"/>
            <a:ext cx="11079079" cy="5745099"/>
          </a:xfrm>
          <a:prstGeom prst="rect">
            <a:avLst/>
          </a:prstGeom>
        </p:spPr>
        <p:txBody>
          <a:bodyPr wrap="square">
            <a:spAutoFit/>
          </a:bodyPr>
          <a:lstStyle/>
          <a:p>
            <a:r>
              <a:rPr lang="en-US" sz="3200" b="1" dirty="0">
                <a:solidFill>
                  <a:schemeClr val="accent2"/>
                </a:solidFill>
              </a:rPr>
              <a:t>New Virtual Machine Creation with Data Disk</a:t>
            </a:r>
          </a:p>
          <a:p>
            <a:r>
              <a:rPr lang="en-US" sz="2800" b="1" dirty="0" smtClean="0">
                <a:solidFill>
                  <a:schemeClr val="bg2"/>
                </a:solidFill>
                <a:latin typeface="Consolas" panose="020B0609020204030204" pitchFamily="49" charset="0"/>
                <a:cs typeface="Consolas" panose="020B0609020204030204" pitchFamily="49" charset="0"/>
              </a:rPr>
              <a:t>New-</a:t>
            </a:r>
            <a:r>
              <a:rPr lang="en-US" sz="2800" b="1" dirty="0" err="1" smtClean="0">
                <a:solidFill>
                  <a:schemeClr val="bg2"/>
                </a:solidFill>
                <a:latin typeface="Consolas" panose="020B0609020204030204" pitchFamily="49" charset="0"/>
                <a:cs typeface="Consolas" panose="020B0609020204030204" pitchFamily="49" charset="0"/>
              </a:rPr>
              <a:t>AzureVMConfig</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-Name</a:t>
            </a:r>
            <a:r>
              <a:rPr lang="en-US" sz="2800" dirty="0">
                <a:solidFill>
                  <a:schemeClr val="bg2"/>
                </a:solidFill>
                <a:latin typeface="Consolas" panose="020B0609020204030204" pitchFamily="49" charset="0"/>
                <a:cs typeface="Consolas" panose="020B0609020204030204" pitchFamily="49" charset="0"/>
              </a:rPr>
              <a:t> 'myvm1'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InstanceSize</a:t>
            </a:r>
            <a:r>
              <a:rPr lang="en-US" sz="2800" dirty="0">
                <a:solidFill>
                  <a:schemeClr val="bg2"/>
                </a:solidFill>
                <a:latin typeface="Consolas" panose="020B0609020204030204" pitchFamily="49" charset="0"/>
                <a:cs typeface="Consolas" panose="020B0609020204030204" pitchFamily="49" charset="0"/>
              </a:rPr>
              <a:t> 'Small'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ImageName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img</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AzureProvisioningConfig</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-Windows</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-Password</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pwd</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0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New-</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endParaRPr lang="en-US" sz="2800" dirty="0">
              <a:solidFill>
                <a:schemeClr val="bg2"/>
              </a:solidFill>
              <a:latin typeface="Consolas" panose="020B0609020204030204" pitchFamily="49" charset="0"/>
              <a:cs typeface="Consolas" panose="020B0609020204030204" pitchFamily="49" charset="0"/>
            </a:endParaRPr>
          </a:p>
          <a:p>
            <a:endParaRPr lang="en-US" sz="2333" dirty="0"/>
          </a:p>
          <a:p>
            <a:r>
              <a:rPr lang="en-US" sz="3200" b="1" dirty="0">
                <a:solidFill>
                  <a:schemeClr val="accent2"/>
                </a:solidFill>
              </a:rPr>
              <a:t>Add new Data Disk to existing Virtual Machine</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'myvm1'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Update-</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04818" y="1647509"/>
            <a:ext cx="9533104" cy="4406101"/>
            <a:chOff x="490863" y="1344864"/>
            <a:chExt cx="11439724" cy="5287321"/>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40482" y="4657081"/>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89853"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65890"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118032" y="5095557"/>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61339"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4657081"/>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a:t>
              </a:r>
              <a:r>
                <a:rPr kumimoji="0" lang="en-US" b="0" i="0" u="none" strike="noStrike" kern="0" cap="none" spc="0" normalizeH="0" baseline="0" noProof="0" dirty="0" err="1">
                  <a:ln>
                    <a:noFill/>
                  </a:ln>
                  <a:solidFill>
                    <a:schemeClr val="bg1"/>
                  </a:solidFill>
                  <a:effectLst/>
                  <a:uLnTx/>
                  <a:uFillTx/>
                  <a:latin typeface="Segoe UI"/>
                </a:rPr>
                <a:t>AttachedTo</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'Windows' } </a:t>
              </a:r>
              <a:r>
                <a:rPr kumimoji="0" lang="en-US"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Remove-</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DeleteVHD</a:t>
              </a:r>
              <a:r>
                <a:rPr kumimoji="0" lang="en-US" b="0" i="0" u="none" strike="noStrike" kern="0" cap="none" spc="0" normalizeH="0" baseline="0" noProof="0" dirty="0">
                  <a:ln>
                    <a:noFill/>
                  </a:ln>
                  <a:solidFill>
                    <a:schemeClr val="bg1"/>
                  </a:solidFill>
                  <a:effectLst/>
                  <a:uLnTx/>
                  <a:uFillTx/>
                  <a:latin typeface="Segoe UI"/>
                </a:rPr>
                <a:t>  </a:t>
              </a:r>
              <a:r>
                <a:rPr kumimoji="0" lang="en-US"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-OS 'Windows' -</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MyWinDisk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'http://storageaccount/vhds/winosdisk.vhd‘</a:t>
              </a:r>
              <a:r>
                <a:rPr kumimoji="0" lang="en-US"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MyDataDisk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37601" y="5627265"/>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97022" cy="369332"/>
          </a:xfrm>
          <a:prstGeom prst="rect">
            <a:avLst/>
          </a:prstGeom>
          <a:noFill/>
        </p:spPr>
        <p:txBody>
          <a:bodyPr wrap="none" rtlCol="0">
            <a:spAutoFit/>
          </a:bodyPr>
          <a:lstStyle/>
          <a:p>
            <a:r>
              <a:rPr lang="en-US" dirty="0" smtClean="0">
                <a:solidFill>
                  <a:srgbClr val="CCFF66"/>
                </a:solidFill>
              </a:rPr>
              <a:t>SQL 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Customer Manager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mj-lt"/>
                  <a:ea typeface="NSimSun" panose="02010609030101010101" pitchFamily="49" charset="-122"/>
                  <a:cs typeface="Segoe UI" panose="020B0502040204020203" pitchFamily="34" charset="0"/>
                </a:rPr>
                <a:t>Download and Install Windows Azure PowerShell </a:t>
              </a:r>
              <a:r>
                <a:rPr lang="en-US" dirty="0">
                  <a:solidFill>
                    <a:schemeClr val="bg2"/>
                  </a:solidFill>
                  <a:latin typeface="Segoe UI" panose="020B0502040204020203" pitchFamily="34" charset="0"/>
                  <a:cs typeface="Segoe UI" panose="020B0502040204020203" pitchFamily="34" charset="0"/>
                </a:rPr>
                <a:t>http://go.microsoft.com/?</a:t>
              </a:r>
              <a:r>
                <a:rPr lang="en-US" dirty="0" smtClean="0">
                  <a:solidFill>
                    <a:schemeClr val="bg2"/>
                  </a:solidFill>
                  <a:latin typeface="Segoe UI" panose="020B0502040204020203" pitchFamily="34" charset="0"/>
                  <a:cs typeface="Segoe UI" panose="020B0502040204020203" pitchFamily="34" charset="0"/>
                </a:rPr>
                <a:t>linkid=9811175</a:t>
              </a:r>
              <a:endParaRPr lang="en-US" dirty="0">
                <a:solidFill>
                  <a:schemeClr val="bg2"/>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Download Web Deploy 3.5</a:t>
              </a:r>
            </a:p>
            <a:p>
              <a:pPr>
                <a:spcBef>
                  <a:spcPts val="640"/>
                </a:spcBef>
                <a:buSzTx/>
              </a:pPr>
              <a:r>
                <a:rPr lang="en-US" spc="-58" dirty="0">
                  <a:solidFill>
                    <a:schemeClr val="bg1">
                      <a:alpha val="99000"/>
                    </a:schemeClr>
                  </a:solidFill>
                  <a:latin typeface="+mn-lt"/>
                  <a:cs typeface="Segoe UI Light" pitchFamily="34" charset="0"/>
                </a:rPr>
                <a:t>http://www.iis.net/downloads/microsoft/web-deploy</a:t>
              </a: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Add-</a:t>
            </a:r>
            <a:r>
              <a:rPr lang="en-US" sz="4400" spc="-58" dirty="0" err="1" smtClean="0">
                <a:solidFill>
                  <a:schemeClr val="accent2">
                    <a:alpha val="99000"/>
                  </a:schemeClr>
                </a:solidFill>
                <a:latin typeface="Segoe UI Light" pitchFamily="34" charset="0"/>
                <a:cs typeface="Segoe UI Light" pitchFamily="34" charset="0"/>
              </a:rPr>
              <a:t>AzureAccount</a:t>
            </a:r>
            <a:endParaRPr lang="en-US" sz="4400" dirty="0">
              <a:solidFill>
                <a:schemeClr val="bg1"/>
              </a:solidFill>
              <a:latin typeface="Segoe UI"/>
            </a:endParaRP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879041" cy="584775"/>
          </a:xfrm>
          <a:prstGeom prst="rect">
            <a:avLst/>
          </a:prstGeom>
          <a:noFill/>
        </p:spPr>
        <p:txBody>
          <a:bodyPr wrap="none" rtlCol="0">
            <a:spAutoFit/>
          </a:bodyPr>
          <a:lstStyle/>
          <a:p>
            <a:r>
              <a:rPr lang="en-US" sz="1600" b="1" dirty="0" smtClean="0">
                <a:solidFill>
                  <a:srgbClr val="19396C"/>
                </a:solidFill>
              </a:rPr>
              <a:t>VM Name: iisvm1</a:t>
            </a:r>
          </a:p>
          <a:p>
            <a:r>
              <a:rPr lang="en-US" sz="1600" b="1" dirty="0" smtClean="0">
                <a:solidFill>
                  <a:srgbClr val="19396C"/>
                </a:solidFill>
              </a:rPr>
              <a:t>10.1.5.6</a:t>
            </a:r>
            <a:endParaRPr lang="en-US" sz="1600" b="1" dirty="0">
              <a:solidFill>
                <a:srgbClr val="19396C"/>
              </a:solidFill>
            </a:endParaRPr>
          </a:p>
        </p:txBody>
      </p:sp>
      <p:sp>
        <p:nvSpPr>
          <p:cNvPr id="18" name="TextBox 17"/>
          <p:cNvSpPr txBox="1"/>
          <p:nvPr/>
        </p:nvSpPr>
        <p:spPr>
          <a:xfrm>
            <a:off x="8016295" y="4795932"/>
            <a:ext cx="1879041" cy="584775"/>
          </a:xfrm>
          <a:prstGeom prst="rect">
            <a:avLst/>
          </a:prstGeom>
          <a:noFill/>
        </p:spPr>
        <p:txBody>
          <a:bodyPr wrap="none" rtlCol="0">
            <a:spAutoFit/>
          </a:bodyPr>
          <a:lstStyle/>
          <a:p>
            <a:r>
              <a:rPr lang="en-US" sz="1600" b="1" dirty="0" smtClean="0">
                <a:solidFill>
                  <a:srgbClr val="19396C"/>
                </a:solidFill>
              </a:rPr>
              <a:t>VM Name: iisvm2</a:t>
            </a:r>
          </a:p>
          <a:p>
            <a:r>
              <a:rPr lang="en-US" sz="1600" b="1" dirty="0" smtClean="0">
                <a:solidFill>
                  <a:srgbClr val="19396C"/>
                </a:solidFill>
              </a:rPr>
              <a:t>10.1.5.7</a:t>
            </a:r>
            <a:endParaRPr lang="en-US" sz="1600" b="1" dirty="0">
              <a:solidFill>
                <a:srgbClr val="19396C"/>
              </a:solidFill>
            </a:endParaRPr>
          </a:p>
        </p:txBody>
      </p:sp>
      <p:sp>
        <p:nvSpPr>
          <p:cNvPr id="19" name="TextBox 18"/>
          <p:cNvSpPr txBox="1"/>
          <p:nvPr/>
        </p:nvSpPr>
        <p:spPr>
          <a:xfrm>
            <a:off x="6738783" y="6099921"/>
            <a:ext cx="1947969" cy="584775"/>
          </a:xfrm>
          <a:prstGeom prst="rect">
            <a:avLst/>
          </a:prstGeom>
          <a:noFill/>
        </p:spPr>
        <p:txBody>
          <a:bodyPr wrap="none" rtlCol="0">
            <a:spAutoFit/>
          </a:bodyPr>
          <a:lstStyle/>
          <a:p>
            <a:r>
              <a:rPr lang="en-US" sz="1600" b="1" dirty="0" smtClean="0">
                <a:solidFill>
                  <a:srgbClr val="19396C"/>
                </a:solidFill>
              </a:rPr>
              <a:t>VM Name: sqlvm1</a:t>
            </a:r>
          </a:p>
          <a:p>
            <a:r>
              <a:rPr lang="en-US" sz="1600" b="1" dirty="0" smtClean="0">
                <a:solidFill>
                  <a:srgbClr val="19396C"/>
                </a:solidFill>
              </a:rPr>
              <a:t>10.1.5.8</a:t>
            </a:r>
            <a:endParaRPr lang="en-US" sz="1600" b="1" dirty="0">
              <a:solidFill>
                <a:srgbClr val="19396C"/>
              </a:solidFill>
            </a:endParaRPr>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917010" y="3380298"/>
            <a:ext cx="3903022" cy="923330"/>
          </a:xfrm>
          <a:prstGeom prst="rect">
            <a:avLst/>
          </a:prstGeom>
          <a:noFill/>
        </p:spPr>
        <p:txBody>
          <a:bodyPr wrap="square" rtlCol="0">
            <a:spAutoFit/>
          </a:bodyPr>
          <a:lstStyle/>
          <a:p>
            <a:r>
              <a:rPr lang="en-US" b="1" dirty="0" smtClean="0">
                <a:solidFill>
                  <a:srgbClr val="3E3D4D"/>
                </a:solidFill>
              </a:rPr>
              <a:t>Cloud Service</a:t>
            </a:r>
          </a:p>
          <a:p>
            <a:r>
              <a:rPr lang="en-US" b="1" dirty="0" smtClean="0">
                <a:solidFill>
                  <a:srgbClr val="3E3D4D"/>
                </a:solidFill>
              </a:rPr>
              <a:t>Name: bootcamp2015kh.cloudapp.net</a:t>
            </a:r>
            <a:endParaRPr lang="en-US" b="1"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529201" cy="584775"/>
          </a:xfrm>
          <a:prstGeom prst="rect">
            <a:avLst/>
          </a:prstGeom>
          <a:noFill/>
        </p:spPr>
        <p:txBody>
          <a:bodyPr wrap="none" rtlCol="0">
            <a:spAutoFit/>
          </a:bodyPr>
          <a:lstStyle/>
          <a:p>
            <a:r>
              <a:rPr lang="en-US" sz="1600" b="1" dirty="0" smtClean="0">
                <a:solidFill>
                  <a:srgbClr val="19396C"/>
                </a:solidFill>
              </a:rPr>
              <a:t>Load Balancer</a:t>
            </a:r>
          </a:p>
          <a:p>
            <a:r>
              <a:rPr lang="en-US" sz="1600" b="1" dirty="0" smtClean="0">
                <a:solidFill>
                  <a:srgbClr val="19396C"/>
                </a:solidFill>
              </a:rPr>
              <a:t>Public IP</a:t>
            </a:r>
            <a:endParaRPr lang="en-US" sz="1600" b="1" dirty="0">
              <a:solidFill>
                <a:srgbClr val="19396C"/>
              </a:solidFill>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10788659" cy="830997"/>
          </a:xfrm>
          <a:prstGeom prst="rect">
            <a:avLst/>
          </a:prstGeom>
          <a:noFill/>
        </p:spPr>
        <p:txBody>
          <a:bodyPr wrap="none" rtlCol="0">
            <a:spAutoFit/>
          </a:bodyPr>
          <a:lstStyle/>
          <a:p>
            <a:r>
              <a:rPr lang="en-US" sz="4800" dirty="0" smtClean="0">
                <a:solidFill>
                  <a:srgbClr val="CCFF66"/>
                </a:solidFill>
                <a:latin typeface="+mj-lt"/>
              </a:rPr>
              <a:t>Windows Azure supports VHD file format</a:t>
            </a:r>
            <a:endParaRPr lang="en-US" sz="900" dirty="0">
              <a:solidFill>
                <a:srgbClr val="CCFF66"/>
              </a:solidFill>
              <a:latin typeface="+mj-lt"/>
            </a:endParaRPr>
          </a:p>
        </p:txBody>
      </p:sp>
      <p:sp>
        <p:nvSpPr>
          <p:cNvPr id="12" name="TextBox 11"/>
          <p:cNvSpPr txBox="1"/>
          <p:nvPr/>
        </p:nvSpPr>
        <p:spPr>
          <a:xfrm>
            <a:off x="308986" y="2697217"/>
            <a:ext cx="11264622" cy="830997"/>
          </a:xfrm>
          <a:prstGeom prst="rect">
            <a:avLst/>
          </a:prstGeom>
          <a:noFill/>
        </p:spPr>
        <p:txBody>
          <a:bodyPr wrap="none" rtlCol="0">
            <a:spAutoFit/>
          </a:bodyPr>
          <a:lstStyle/>
          <a:p>
            <a:r>
              <a:rPr lang="en-US" sz="4800" dirty="0" smtClean="0">
                <a:solidFill>
                  <a:srgbClr val="CCFF66"/>
                </a:solidFill>
                <a:latin typeface="+mj-lt"/>
              </a:rPr>
              <a:t>Upload existing VHDs using CSUpload.exe	</a:t>
            </a:r>
            <a:endParaRPr lang="en-US" sz="9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bg1"/>
                </a:solidFill>
              </a:rPr>
              <a:t>Other formats will have to be converted or migrated before upload</a:t>
            </a:r>
            <a:endParaRPr lang="en-US" sz="400" dirty="0">
              <a:solidFill>
                <a:schemeClr val="bg1"/>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bg1"/>
                </a:solidFill>
              </a:rPr>
              <a:t>Supports resuming failed transfers</a:t>
            </a:r>
          </a:p>
          <a:p>
            <a:r>
              <a:rPr lang="en-US" sz="2800" dirty="0" smtClean="0">
                <a:solidFill>
                  <a:schemeClr val="bg1"/>
                </a:solidFill>
              </a:rPr>
              <a:t>Converting from dynamic to fixed disk on Upload</a:t>
            </a:r>
          </a:p>
          <a:p>
            <a:r>
              <a:rPr lang="en-US" sz="2800" dirty="0" smtClean="0">
                <a:solidFill>
                  <a:schemeClr val="bg1"/>
                </a:solidFill>
              </a:rPr>
              <a:t>Efficient upload – does not send empty bytes</a:t>
            </a:r>
            <a:endParaRPr lang="en-US" sz="400" dirty="0">
              <a:solidFill>
                <a:schemeClr val="bg1"/>
              </a:solidFill>
            </a:endParaRPr>
          </a:p>
        </p:txBody>
      </p:sp>
      <p:sp>
        <p:nvSpPr>
          <p:cNvPr id="15" name="TextBox 14"/>
          <p:cNvSpPr txBox="1"/>
          <p:nvPr/>
        </p:nvSpPr>
        <p:spPr>
          <a:xfrm>
            <a:off x="308985" y="4846466"/>
            <a:ext cx="10122195" cy="830997"/>
          </a:xfrm>
          <a:prstGeom prst="rect">
            <a:avLst/>
          </a:prstGeom>
          <a:noFill/>
        </p:spPr>
        <p:txBody>
          <a:bodyPr wrap="none" rtlCol="0">
            <a:spAutoFit/>
          </a:bodyPr>
          <a:lstStyle/>
          <a:p>
            <a:r>
              <a:rPr lang="en-US" sz="4800" dirty="0" smtClean="0">
                <a:solidFill>
                  <a:srgbClr val="CCFF66"/>
                </a:solidFill>
                <a:latin typeface="+mj-lt"/>
              </a:rPr>
              <a:t>Things to do before uploading OS disk</a:t>
            </a:r>
            <a:endParaRPr lang="en-US" sz="9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bg1"/>
                </a:solidFill>
              </a:rPr>
              <a:t>Enable Remote Access</a:t>
            </a:r>
            <a:endParaRPr lang="en-US" sz="400" dirty="0">
              <a:solidFill>
                <a:schemeClr val="bg1"/>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3150" y="1262129"/>
            <a:ext cx="780290" cy="780290"/>
          </a:xfrm>
          <a:prstGeom prst="rect">
            <a:avLst/>
          </a:prstGeom>
        </p:spPr>
      </p:pic>
      <p:sp>
        <p:nvSpPr>
          <p:cNvPr id="18" name="TextBox 17"/>
          <p:cNvSpPr txBox="1"/>
          <p:nvPr/>
        </p:nvSpPr>
        <p:spPr>
          <a:xfrm>
            <a:off x="283335" y="1262129"/>
            <a:ext cx="2646878" cy="1323439"/>
          </a:xfrm>
          <a:prstGeom prst="rect">
            <a:avLst/>
          </a:prstGeom>
          <a:noFill/>
        </p:spPr>
        <p:txBody>
          <a:bodyPr wrap="none" rtlCol="0">
            <a:spAutoFit/>
          </a:bodyPr>
          <a:lstStyle/>
          <a:p>
            <a:r>
              <a:rPr lang="en-US" sz="1600" b="1" dirty="0" smtClean="0">
                <a:solidFill>
                  <a:srgbClr val="081C23"/>
                </a:solidFill>
              </a:rPr>
              <a:t>On Premises VM</a:t>
            </a:r>
          </a:p>
          <a:p>
            <a:r>
              <a:rPr lang="en-US" sz="1600" b="1" dirty="0" smtClean="0">
                <a:solidFill>
                  <a:srgbClr val="081C23"/>
                </a:solidFill>
              </a:rPr>
              <a:t>Machine Name: APPSRV1</a:t>
            </a:r>
          </a:p>
          <a:p>
            <a:r>
              <a:rPr lang="en-US" sz="1600" b="1" dirty="0" smtClean="0">
                <a:solidFill>
                  <a:srgbClr val="081C23"/>
                </a:solidFill>
              </a:rPr>
              <a:t>Memory: 8Gb</a:t>
            </a:r>
          </a:p>
          <a:p>
            <a:r>
              <a:rPr lang="en-US" sz="1600" b="1" dirty="0" smtClean="0">
                <a:solidFill>
                  <a:srgbClr val="081C23"/>
                </a:solidFill>
              </a:rPr>
              <a:t>Cores: 4</a:t>
            </a:r>
          </a:p>
          <a:p>
            <a:r>
              <a:rPr lang="en-US" sz="1600" b="1" dirty="0" smtClean="0">
                <a:solidFill>
                  <a:srgbClr val="081C23"/>
                </a:solidFill>
              </a:rPr>
              <a:t>Ports: 80/443 http/https</a:t>
            </a:r>
            <a:endParaRPr lang="en-US" sz="1600" b="1" dirty="0">
              <a:solidFill>
                <a:srgbClr val="081C23"/>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704587" cy="584775"/>
          </a:xfrm>
          <a:prstGeom prst="rect">
            <a:avLst/>
          </a:prstGeom>
          <a:noFill/>
        </p:spPr>
        <p:txBody>
          <a:bodyPr wrap="non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23" name="TextBox 22"/>
          <p:cNvSpPr txBox="1"/>
          <p:nvPr/>
        </p:nvSpPr>
        <p:spPr>
          <a:xfrm>
            <a:off x="986351" y="4428850"/>
            <a:ext cx="2472719" cy="830997"/>
          </a:xfrm>
          <a:prstGeom prst="rect">
            <a:avLst/>
          </a:prstGeom>
          <a:noFill/>
        </p:spPr>
        <p:txBody>
          <a:bodyPr wrap="square" rtlCol="0">
            <a:spAutoFit/>
          </a:bodyPr>
          <a:lstStyle/>
          <a:p>
            <a:r>
              <a:rPr lang="en-US" sz="1600" b="1" dirty="0" smtClean="0">
                <a:solidFill>
                  <a:srgbClr val="081C23"/>
                </a:solidFill>
              </a:rPr>
              <a:t>Guest: D:\</a:t>
            </a:r>
          </a:p>
          <a:p>
            <a:r>
              <a:rPr lang="en-US" sz="1600" b="1" dirty="0" smtClean="0">
                <a:solidFill>
                  <a:srgbClr val="081C23"/>
                </a:solidFill>
              </a:rPr>
              <a:t>Host: D:\VMs\APP-Data.vhd</a:t>
            </a:r>
            <a:endParaRPr lang="en-US" sz="1600" b="1" dirty="0">
              <a:solidFill>
                <a:srgbClr val="081C23"/>
              </a:solidFill>
            </a:endParaRPr>
          </a:p>
        </p:txBody>
      </p:sp>
      <p:sp>
        <p:nvSpPr>
          <p:cNvPr id="24" name="TextBox 23"/>
          <p:cNvSpPr txBox="1"/>
          <p:nvPr/>
        </p:nvSpPr>
        <p:spPr>
          <a:xfrm>
            <a:off x="986351" y="5358130"/>
            <a:ext cx="2558967"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E:\VMs\APP-Logs.vhd</a:t>
            </a:r>
            <a:endParaRPr lang="en-US" sz="1600" b="1" dirty="0">
              <a:solidFill>
                <a:srgbClr val="081C23"/>
              </a:solidFill>
            </a:endParaRPr>
          </a:p>
        </p:txBody>
      </p:sp>
      <p:sp>
        <p:nvSpPr>
          <p:cNvPr id="25" name="TextBox 24"/>
          <p:cNvSpPr txBox="1"/>
          <p:nvPr/>
        </p:nvSpPr>
        <p:spPr>
          <a:xfrm>
            <a:off x="8343456" y="1126539"/>
            <a:ext cx="3304110" cy="707886"/>
          </a:xfrm>
          <a:prstGeom prst="rect">
            <a:avLst/>
          </a:prstGeom>
          <a:noFill/>
        </p:spPr>
        <p:txBody>
          <a:bodyPr wrap="none" rtlCol="0">
            <a:spAutoFit/>
          </a:bodyPr>
          <a:lstStyle/>
          <a:p>
            <a:r>
              <a:rPr lang="en-US" sz="2000" dirty="0" smtClean="0">
                <a:solidFill>
                  <a:schemeClr val="bg1"/>
                </a:solidFill>
              </a:rPr>
              <a:t>Cloud Service</a:t>
            </a:r>
          </a:p>
          <a:p>
            <a:r>
              <a:rPr lang="en-US" sz="2000" dirty="0" smtClean="0">
                <a:solidFill>
                  <a:schemeClr val="bg1"/>
                </a:solidFill>
              </a:rPr>
              <a:t>Name: myapp.cloudapp.net</a:t>
            </a:r>
            <a:endParaRPr lang="en-US" sz="2000" dirty="0">
              <a:solidFill>
                <a:schemeClr val="bg1"/>
              </a:solidFill>
            </a:endParaRPr>
          </a:p>
        </p:txBody>
      </p:sp>
      <p:sp>
        <p:nvSpPr>
          <p:cNvPr id="26" name="Rectangle 25"/>
          <p:cNvSpPr/>
          <p:nvPr/>
        </p:nvSpPr>
        <p:spPr>
          <a:xfrm>
            <a:off x="8416026" y="2000793"/>
            <a:ext cx="3063659" cy="45159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2119363" cy="1323439"/>
          </a:xfrm>
          <a:prstGeom prst="rect">
            <a:avLst/>
          </a:prstGeom>
          <a:noFill/>
        </p:spPr>
        <p:txBody>
          <a:bodyPr wrap="none" rtlCol="0">
            <a:spAutoFit/>
          </a:bodyPr>
          <a:lstStyle/>
          <a:p>
            <a:r>
              <a:rPr lang="en-US" sz="1600" b="1" dirty="0" smtClean="0">
                <a:solidFill>
                  <a:srgbClr val="081C23"/>
                </a:solidFill>
              </a:rPr>
              <a:t>Virtual Machine</a:t>
            </a:r>
          </a:p>
          <a:p>
            <a:r>
              <a:rPr lang="en-US" sz="1600" b="1" dirty="0" smtClean="0">
                <a:solidFill>
                  <a:srgbClr val="081C23"/>
                </a:solidFill>
              </a:rPr>
              <a:t>Role Name: appsrv1</a:t>
            </a:r>
          </a:p>
          <a:p>
            <a:r>
              <a:rPr lang="en-US" sz="1600" b="1" dirty="0" smtClean="0">
                <a:solidFill>
                  <a:srgbClr val="081C23"/>
                </a:solidFill>
              </a:rPr>
              <a:t>4 cores</a:t>
            </a:r>
          </a:p>
          <a:p>
            <a:r>
              <a:rPr lang="en-US" sz="1600" b="1" dirty="0" smtClean="0">
                <a:solidFill>
                  <a:srgbClr val="081C23"/>
                </a:solidFill>
              </a:rPr>
              <a:t>7 Gb RAM</a:t>
            </a:r>
          </a:p>
          <a:p>
            <a:r>
              <a:rPr lang="en-US" sz="1600" b="1" dirty="0" smtClean="0">
                <a:solidFill>
                  <a:srgbClr val="081C23"/>
                </a:solidFill>
              </a:rPr>
              <a:t>Ports 80/443</a:t>
            </a:r>
            <a:endParaRPr lang="en-US" sz="1600" b="1" dirty="0">
              <a:solidFill>
                <a:srgbClr val="081C23"/>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4" y="3631686"/>
            <a:ext cx="2337554" cy="830997"/>
          </a:xfrm>
          <a:prstGeom prst="rect">
            <a:avLst/>
          </a:prstGeom>
          <a:noFill/>
        </p:spPr>
        <p:txBody>
          <a:bodyPr wrap="squar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33" name="TextBox 32"/>
          <p:cNvSpPr txBox="1"/>
          <p:nvPr/>
        </p:nvSpPr>
        <p:spPr>
          <a:xfrm>
            <a:off x="9119042" y="4552230"/>
            <a:ext cx="2293112"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E:\VMs\APP-Data.vhd</a:t>
            </a:r>
            <a:endParaRPr lang="en-US" sz="1600" b="1" dirty="0">
              <a:solidFill>
                <a:srgbClr val="081C23"/>
              </a:solidFill>
            </a:endParaRPr>
          </a:p>
        </p:txBody>
      </p:sp>
      <p:sp>
        <p:nvSpPr>
          <p:cNvPr id="34" name="TextBox 33"/>
          <p:cNvSpPr txBox="1"/>
          <p:nvPr/>
        </p:nvSpPr>
        <p:spPr>
          <a:xfrm>
            <a:off x="9119043" y="5481510"/>
            <a:ext cx="2324676" cy="830997"/>
          </a:xfrm>
          <a:prstGeom prst="rect">
            <a:avLst/>
          </a:prstGeom>
          <a:noFill/>
        </p:spPr>
        <p:txBody>
          <a:bodyPr wrap="square" rtlCol="0">
            <a:spAutoFit/>
          </a:bodyPr>
          <a:lstStyle/>
          <a:p>
            <a:r>
              <a:rPr lang="en-US" sz="1600" b="1" dirty="0" smtClean="0">
                <a:solidFill>
                  <a:srgbClr val="081C23"/>
                </a:solidFill>
              </a:rPr>
              <a:t>Guest: F:\</a:t>
            </a:r>
          </a:p>
          <a:p>
            <a:r>
              <a:rPr lang="en-US" sz="1600" b="1" dirty="0" smtClean="0">
                <a:solidFill>
                  <a:srgbClr val="081C23"/>
                </a:solidFill>
              </a:rPr>
              <a:t>Host: F:\VMs\APP-Logs.vhd</a:t>
            </a:r>
            <a:endParaRPr lang="en-US" sz="1600" b="1" dirty="0">
              <a:solidFill>
                <a:srgbClr val="081C23"/>
              </a:solidFill>
            </a:endParaRPr>
          </a:p>
        </p:txBody>
      </p:sp>
      <p:sp>
        <p:nvSpPr>
          <p:cNvPr id="35" name="TextBox 34"/>
          <p:cNvSpPr txBox="1"/>
          <p:nvPr/>
        </p:nvSpPr>
        <p:spPr>
          <a:xfrm>
            <a:off x="4092019" y="1067499"/>
            <a:ext cx="3542958" cy="707886"/>
          </a:xfrm>
          <a:prstGeom prst="rect">
            <a:avLst/>
          </a:prstGeom>
          <a:noFill/>
        </p:spPr>
        <p:txBody>
          <a:bodyPr wrap="none" rtlCol="0">
            <a:spAutoFit/>
          </a:bodyPr>
          <a:lstStyle/>
          <a:p>
            <a:r>
              <a:rPr lang="en-US" sz="4000" dirty="0" smtClean="0">
                <a:solidFill>
                  <a:schemeClr val="accent2"/>
                </a:solidFill>
                <a:latin typeface="+mj-lt"/>
              </a:rPr>
              <a:t>Migration Steps</a:t>
            </a:r>
            <a:endParaRPr lang="en-US" sz="4000" dirty="0">
              <a:solidFill>
                <a:schemeClr val="accent2"/>
              </a:solidFill>
              <a:latin typeface="+mj-lt"/>
            </a:endParaRPr>
          </a:p>
        </p:txBody>
      </p:sp>
      <p:sp>
        <p:nvSpPr>
          <p:cNvPr id="36" name="TextBox 35"/>
          <p:cNvSpPr txBox="1"/>
          <p:nvPr/>
        </p:nvSpPr>
        <p:spPr>
          <a:xfrm>
            <a:off x="4144780" y="1804532"/>
            <a:ext cx="2914003" cy="707886"/>
          </a:xfrm>
          <a:prstGeom prst="rect">
            <a:avLst/>
          </a:prstGeom>
          <a:noFill/>
        </p:spPr>
        <p:txBody>
          <a:bodyPr wrap="none" rtlCol="0">
            <a:spAutoFit/>
          </a:bodyPr>
          <a:lstStyle/>
          <a:p>
            <a:pPr marL="342900" indent="-342900">
              <a:buAutoNum type="arabicParenR"/>
            </a:pPr>
            <a:r>
              <a:rPr lang="en-US" sz="2000" dirty="0" smtClean="0">
                <a:solidFill>
                  <a:schemeClr val="bg2"/>
                </a:solidFill>
              </a:rPr>
              <a:t>Upload VHDs</a:t>
            </a:r>
          </a:p>
          <a:p>
            <a:r>
              <a:rPr lang="en-US" sz="2000" dirty="0" err="1" smtClean="0">
                <a:solidFill>
                  <a:schemeClr val="bg2"/>
                </a:solidFill>
              </a:rPr>
              <a:t>CSUpload</a:t>
            </a:r>
            <a:r>
              <a:rPr lang="en-US" sz="2000" dirty="0" smtClean="0">
                <a:solidFill>
                  <a:schemeClr val="bg2"/>
                </a:solidFill>
              </a:rPr>
              <a:t> or other tools</a:t>
            </a:r>
            <a:endParaRPr lang="en-US" sz="2000" dirty="0">
              <a:solidFill>
                <a:schemeClr val="bg2"/>
              </a:solidFill>
            </a:endParaRPr>
          </a:p>
        </p:txBody>
      </p:sp>
      <p:sp>
        <p:nvSpPr>
          <p:cNvPr id="37" name="TextBox 36"/>
          <p:cNvSpPr txBox="1"/>
          <p:nvPr/>
        </p:nvSpPr>
        <p:spPr>
          <a:xfrm>
            <a:off x="4144780" y="2603121"/>
            <a:ext cx="2714205" cy="707886"/>
          </a:xfrm>
          <a:prstGeom prst="rect">
            <a:avLst/>
          </a:prstGeom>
          <a:noFill/>
        </p:spPr>
        <p:txBody>
          <a:bodyPr wrap="none" rtlCol="0">
            <a:spAutoFit/>
          </a:bodyPr>
          <a:lstStyle/>
          <a:p>
            <a:r>
              <a:rPr lang="en-US" dirty="0" smtClean="0">
                <a:solidFill>
                  <a:schemeClr val="bg1"/>
                </a:solidFill>
              </a:rPr>
              <a:t>2) </a:t>
            </a:r>
            <a:r>
              <a:rPr lang="en-US" sz="2000" dirty="0" smtClean="0">
                <a:solidFill>
                  <a:schemeClr val="bg1"/>
                </a:solidFill>
              </a:rPr>
              <a:t>Create VM	</a:t>
            </a:r>
          </a:p>
          <a:p>
            <a:r>
              <a:rPr lang="en-US" sz="2000" dirty="0" smtClean="0">
                <a:solidFill>
                  <a:schemeClr val="bg2"/>
                </a:solidFill>
              </a:rPr>
              <a:t>OS disk = APP-</a:t>
            </a:r>
            <a:r>
              <a:rPr lang="en-US" sz="2000" dirty="0" err="1" smtClean="0">
                <a:solidFill>
                  <a:schemeClr val="bg2"/>
                </a:solidFill>
              </a:rPr>
              <a:t>OS.vhd</a:t>
            </a:r>
            <a:endParaRPr lang="en-US" sz="2000" dirty="0">
              <a:solidFill>
                <a:schemeClr val="bg2"/>
              </a:solidFill>
            </a:endParaRPr>
          </a:p>
        </p:txBody>
      </p:sp>
      <p:sp>
        <p:nvSpPr>
          <p:cNvPr id="38" name="TextBox 37"/>
          <p:cNvSpPr txBox="1"/>
          <p:nvPr/>
        </p:nvSpPr>
        <p:spPr>
          <a:xfrm>
            <a:off x="4143951" y="3362726"/>
            <a:ext cx="3360215" cy="1015663"/>
          </a:xfrm>
          <a:prstGeom prst="rect">
            <a:avLst/>
          </a:prstGeom>
          <a:noFill/>
        </p:spPr>
        <p:txBody>
          <a:bodyPr wrap="none" rtlCol="0">
            <a:spAutoFit/>
          </a:bodyPr>
          <a:lstStyle/>
          <a:p>
            <a:r>
              <a:rPr lang="en-US" dirty="0" smtClean="0">
                <a:solidFill>
                  <a:schemeClr val="bg2"/>
                </a:solidFill>
              </a:rPr>
              <a:t>3) </a:t>
            </a:r>
            <a:r>
              <a:rPr lang="en-US" sz="2000" dirty="0" smtClean="0">
                <a:solidFill>
                  <a:schemeClr val="bg2"/>
                </a:solidFill>
              </a:rPr>
              <a:t>Configure data disks </a:t>
            </a:r>
          </a:p>
          <a:p>
            <a:r>
              <a:rPr lang="en-US" sz="2000" dirty="0" smtClean="0">
                <a:solidFill>
                  <a:schemeClr val="bg2"/>
                </a:solidFill>
              </a:rPr>
              <a:t>Data Disk 1 = App-</a:t>
            </a:r>
            <a:r>
              <a:rPr lang="en-US" sz="2000" dirty="0" err="1" smtClean="0">
                <a:solidFill>
                  <a:schemeClr val="bg2"/>
                </a:solidFill>
              </a:rPr>
              <a:t>Data.vhd</a:t>
            </a:r>
            <a:endParaRPr lang="en-US" sz="2000" dirty="0" smtClean="0">
              <a:solidFill>
                <a:schemeClr val="bg2"/>
              </a:solidFill>
            </a:endParaRPr>
          </a:p>
          <a:p>
            <a:r>
              <a:rPr lang="en-US" sz="2000" dirty="0" smtClean="0">
                <a:solidFill>
                  <a:schemeClr val="bg2"/>
                </a:solidFill>
              </a:rPr>
              <a:t>Data Disk 2 = App-</a:t>
            </a:r>
            <a:r>
              <a:rPr lang="en-US" sz="2000" dirty="0" err="1" smtClean="0">
                <a:solidFill>
                  <a:schemeClr val="bg2"/>
                </a:solidFill>
              </a:rPr>
              <a:t>Logs.vhd</a:t>
            </a:r>
            <a:endParaRPr lang="en-US" sz="2000" dirty="0">
              <a:solidFill>
                <a:schemeClr val="bg2"/>
              </a:solidFill>
            </a:endParaRPr>
          </a:p>
        </p:txBody>
      </p:sp>
      <p:sp>
        <p:nvSpPr>
          <p:cNvPr id="39" name="TextBox 38"/>
          <p:cNvSpPr txBox="1"/>
          <p:nvPr/>
        </p:nvSpPr>
        <p:spPr>
          <a:xfrm>
            <a:off x="4143951" y="4406322"/>
            <a:ext cx="3486724" cy="400110"/>
          </a:xfrm>
          <a:prstGeom prst="rect">
            <a:avLst/>
          </a:prstGeom>
          <a:noFill/>
        </p:spPr>
        <p:txBody>
          <a:bodyPr wrap="none" rtlCol="0">
            <a:spAutoFit/>
          </a:bodyPr>
          <a:lstStyle/>
          <a:p>
            <a:r>
              <a:rPr lang="en-US" sz="2000" dirty="0" smtClean="0">
                <a:solidFill>
                  <a:schemeClr val="bg2"/>
                </a:solidFill>
              </a:rPr>
              <a:t>4) Adjust app</a:t>
            </a:r>
            <a:r>
              <a:rPr lang="en-US" sz="2000" dirty="0">
                <a:solidFill>
                  <a:schemeClr val="bg2"/>
                </a:solidFill>
              </a:rPr>
              <a:t> </a:t>
            </a:r>
            <a:r>
              <a:rPr lang="en-US" sz="2000" dirty="0" smtClean="0">
                <a:solidFill>
                  <a:schemeClr val="bg2"/>
                </a:solidFill>
              </a:rPr>
              <a:t>for drive letters</a:t>
            </a:r>
            <a:endParaRPr lang="en-US" sz="2000"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862322"/>
            <a:ext cx="3151825" cy="400110"/>
          </a:xfrm>
          <a:prstGeom prst="rect">
            <a:avLst/>
          </a:prstGeom>
          <a:noFill/>
        </p:spPr>
        <p:txBody>
          <a:bodyPr wrap="none" rtlCol="0">
            <a:spAutoFit/>
          </a:bodyPr>
          <a:lstStyle/>
          <a:p>
            <a:r>
              <a:rPr lang="en-US" sz="2000" dirty="0" smtClean="0">
                <a:solidFill>
                  <a:schemeClr val="bg2"/>
                </a:solidFill>
              </a:rPr>
              <a:t>5) Add Endpoints (80/443)</a:t>
            </a:r>
            <a:endParaRPr lang="en-US" sz="2000"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802613"/>
            <a:ext cx="4641494" cy="830997"/>
          </a:xfrm>
          <a:prstGeom prst="rect">
            <a:avLst/>
          </a:prstGeom>
          <a:noFill/>
        </p:spPr>
        <p:txBody>
          <a:bodyPr wrap="square" rtlCol="0">
            <a:spAutoFit/>
          </a:bodyPr>
          <a:lstStyle/>
          <a:p>
            <a:r>
              <a:rPr lang="en-US" sz="2400" dirty="0" smtClean="0">
                <a:solidFill>
                  <a:schemeClr val="accent2"/>
                </a:solidFill>
              </a:rPr>
              <a:t>Capture VM saves customized image to your image library</a:t>
            </a:r>
            <a:endParaRPr lang="en-US" sz="16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673515" y="1273513"/>
            <a:ext cx="5518485" cy="5262979"/>
          </a:xfrm>
          <a:prstGeom prst="rect">
            <a:avLst/>
          </a:prstGeom>
        </p:spPr>
        <p:txBody>
          <a:bodyPr wrap="square">
            <a:spAutoFit/>
          </a:bodyPr>
          <a:lstStyle/>
          <a:p>
            <a:r>
              <a:rPr lang="en-US" sz="2400" dirty="0">
                <a:solidFill>
                  <a:schemeClr val="bg1"/>
                </a:solidFill>
              </a:rPr>
              <a:t>Provides programmatic access to </a:t>
            </a:r>
            <a:endParaRPr lang="en-US" sz="2400" dirty="0" smtClean="0">
              <a:solidFill>
                <a:schemeClr val="bg1"/>
              </a:solidFill>
            </a:endParaRPr>
          </a:p>
          <a:p>
            <a:r>
              <a:rPr lang="en-US" sz="2400" dirty="0" smtClean="0">
                <a:solidFill>
                  <a:schemeClr val="bg1"/>
                </a:solidFill>
              </a:rPr>
              <a:t>platform </a:t>
            </a:r>
            <a:r>
              <a:rPr lang="en-US" sz="2400" dirty="0">
                <a:solidFill>
                  <a:schemeClr val="bg1"/>
                </a:solidFill>
              </a:rPr>
              <a:t>functionality </a:t>
            </a:r>
          </a:p>
          <a:p>
            <a:endParaRPr lang="en-US" sz="2400" dirty="0" smtClean="0">
              <a:solidFill>
                <a:schemeClr val="bg1"/>
              </a:solidFill>
            </a:endParaRPr>
          </a:p>
          <a:p>
            <a:r>
              <a:rPr lang="en-US" sz="2400" dirty="0" smtClean="0">
                <a:solidFill>
                  <a:schemeClr val="bg1"/>
                </a:solidFill>
              </a:rPr>
              <a:t>Used </a:t>
            </a:r>
            <a:r>
              <a:rPr lang="en-US" sz="2400" dirty="0">
                <a:solidFill>
                  <a:schemeClr val="bg1"/>
                </a:solidFill>
              </a:rPr>
              <a:t>to deploy, manage, and monitor applications</a:t>
            </a:r>
          </a:p>
          <a:p>
            <a:endParaRPr lang="en-US" sz="2400" dirty="0" smtClean="0">
              <a:solidFill>
                <a:schemeClr val="bg1"/>
              </a:solidFill>
            </a:endParaRPr>
          </a:p>
          <a:p>
            <a:r>
              <a:rPr lang="en-US" sz="2400" dirty="0" smtClean="0">
                <a:solidFill>
                  <a:schemeClr val="bg1"/>
                </a:solidFill>
              </a:rPr>
              <a:t>Powerful </a:t>
            </a:r>
            <a:r>
              <a:rPr lang="en-US" sz="2400" dirty="0">
                <a:solidFill>
                  <a:schemeClr val="bg1"/>
                </a:solidFill>
              </a:rPr>
              <a:t>REST API, performed over SSL and mutually authenticated using X.509 certificates</a:t>
            </a:r>
          </a:p>
          <a:p>
            <a:endParaRPr lang="en-US" sz="2400" dirty="0" smtClean="0">
              <a:solidFill>
                <a:schemeClr val="bg1"/>
              </a:solidFill>
            </a:endParaRPr>
          </a:p>
          <a:p>
            <a:r>
              <a:rPr lang="en-US" sz="2400" dirty="0" smtClean="0">
                <a:solidFill>
                  <a:schemeClr val="bg1"/>
                </a:solidFill>
              </a:rPr>
              <a:t>May </a:t>
            </a:r>
            <a:r>
              <a:rPr lang="en-US" sz="2400" dirty="0">
                <a:solidFill>
                  <a:schemeClr val="bg1"/>
                </a:solidFill>
              </a:rPr>
              <a:t>be accessed from within application running in Windows Azure, or directly over the Internet from any application</a:t>
            </a: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alpha val="99000"/>
                  </a:srgbClr>
                </a:solidFill>
                <a:latin typeface="Segoe UI Light" pitchFamily="34" charset="0"/>
                <a:cs typeface="Segoe UI Light" pitchFamily="34" charset="0"/>
              </a:rPr>
              <a:t>Automation</a:t>
            </a:r>
            <a:endParaRPr lang="en-US" sz="2000" spc="-58" dirty="0">
              <a:solidFill>
                <a:srgbClr val="19396C">
                  <a:alpha val="99000"/>
                </a:srgbClr>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Query, Manage and Configure Virtual Machines across multiple subscriptions, </a:t>
            </a:r>
            <a:br>
              <a:rPr lang="en-US" sz="1800" dirty="0">
                <a:solidFill>
                  <a:srgbClr val="081C23"/>
                </a:solidFill>
                <a:latin typeface="Segoe UI"/>
              </a:rPr>
            </a:br>
            <a:r>
              <a:rPr lang="en-US" sz="1800" dirty="0">
                <a:solidFill>
                  <a:srgbClr val="081C23"/>
                </a:solidFill>
                <a:latin typeface="Segoe UI"/>
              </a:rPr>
              <a:t>cloud services and storage accounts</a:t>
            </a:r>
            <a:r>
              <a:rPr lang="ru-RU" sz="1800" dirty="0" smtClean="0">
                <a:solidFill>
                  <a:srgbClr val="081C23"/>
                </a:solidFill>
                <a:latin typeface="+mn-lt"/>
              </a:rPr>
              <a:t>.</a:t>
            </a:r>
            <a:endParaRPr lang="en-US" sz="1800" kern="0" dirty="0">
              <a:ln>
                <a:solidFill>
                  <a:prstClr val="white">
                    <a:alpha val="0"/>
                  </a:prstClr>
                </a:solidFill>
              </a:ln>
              <a:solidFill>
                <a:srgbClr val="081C23"/>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400" spc="-58" dirty="0">
                <a:solidFill>
                  <a:srgbClr val="19396C">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800"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Provision Fully Configured Virtual Machines</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Storage and Networking Configured</a:t>
            </a:r>
            <a:endParaRPr lang="en-US" sz="1800" dirty="0">
              <a:solidFill>
                <a:srgbClr val="081C23"/>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Remote Management</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Manage SQL Databases, Configuration, Diagnostics, Deployments, and Azure assets (Affinity Groups, Storage Accounts, Keys, etc..) </a:t>
            </a:r>
            <a:endParaRPr lang="en-US" sz="1800" kern="0" dirty="0">
              <a:ln>
                <a:solidFill>
                  <a:prstClr val="white">
                    <a:alpha val="0"/>
                  </a:prstClr>
                </a:solidFill>
              </a:ln>
              <a:solidFill>
                <a:srgbClr val="081C23"/>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Provision From Gallery</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b="1" dirty="0">
                  <a:solidFill>
                    <a:schemeClr val="bg1"/>
                  </a:solidFill>
                  <a:latin typeface="+mj-lt"/>
                </a:rPr>
                <a:t>Windows </a:t>
              </a:r>
              <a:r>
                <a:rPr lang="pt-BR" sz="900" b="1" dirty="0" smtClean="0">
                  <a:solidFill>
                    <a:schemeClr val="bg1"/>
                  </a:solidFill>
                  <a:latin typeface="+mj-lt"/>
                </a:rPr>
                <a:t>Server 2012 R2</a:t>
              </a:r>
              <a:endParaRPr lang="en-US" sz="900" b="1"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b="1"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b="1" dirty="0" err="1" smtClean="0">
                  <a:solidFill>
                    <a:schemeClr val="bg1"/>
                  </a:solidFill>
                  <a:latin typeface="+mj-lt"/>
                </a:rPr>
                <a:t>CentOS</a:t>
              </a:r>
              <a:r>
                <a:rPr lang="en-US" sz="900" b="1" dirty="0" smtClean="0">
                  <a:solidFill>
                    <a:schemeClr val="bg1"/>
                  </a:solidFill>
                  <a:latin typeface="+mj-lt"/>
                </a:rPr>
                <a:t> 6.5</a:t>
              </a:r>
              <a:endParaRPr lang="en-US" sz="900" b="1"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b="1" dirty="0" smtClean="0">
                  <a:solidFill>
                    <a:schemeClr val="bg1"/>
                  </a:solidFill>
                  <a:latin typeface="+mj-lt"/>
                </a:rPr>
                <a:t>SUSE Linux </a:t>
              </a:r>
            </a:p>
            <a:p>
              <a:pPr algn="ctr"/>
              <a:r>
                <a:rPr lang="en-US" altLang="zh-CN" sz="900" b="1" dirty="0" smtClean="0">
                  <a:solidFill>
                    <a:schemeClr val="bg1"/>
                  </a:solidFill>
                  <a:latin typeface="+mj-lt"/>
                </a:rPr>
                <a:t>Enterprise Server</a:t>
              </a:r>
              <a:endParaRPr lang="en-US" sz="900" b="1"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b="1" dirty="0" smtClean="0">
                  <a:solidFill>
                    <a:schemeClr val="bg1"/>
                  </a:solidFill>
                  <a:latin typeface="+mj-lt"/>
                </a:rPr>
                <a:t>Oracle Linux 6.4.0.0.0</a:t>
              </a:r>
              <a:endParaRPr lang="en-US" sz="900" b="1"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endParaRPr lang="en-US" sz="900" b="1"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b="1" dirty="0" smtClean="0">
                  <a:solidFill>
                    <a:schemeClr val="bg1"/>
                  </a:solidFill>
                  <a:latin typeface="+mj-lt"/>
                </a:rPr>
                <a:t>SQL </a:t>
              </a:r>
              <a:r>
                <a:rPr lang="en-US" altLang="zh-CN" sz="900" b="1" dirty="0" smtClean="0">
                  <a:solidFill>
                    <a:schemeClr val="bg1"/>
                  </a:solidFill>
                  <a:latin typeface="+mj-lt"/>
                </a:rPr>
                <a:t>Server 2014 Standard</a:t>
              </a:r>
              <a:endParaRPr lang="en-US" sz="900" b="1"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b="1" dirty="0" smtClean="0">
                  <a:solidFill>
                    <a:schemeClr val="bg1"/>
                  </a:solidFill>
                  <a:latin typeface="+mj-lt"/>
                </a:rPr>
                <a:t>Oracle Database 11g R2</a:t>
              </a:r>
              <a:endParaRPr lang="en-US" sz="900" b="1"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b="1" dirty="0" smtClean="0">
                  <a:solidFill>
                    <a:schemeClr val="bg1"/>
                  </a:solidFill>
                  <a:latin typeface="+mj-lt"/>
                </a:rPr>
                <a:t>BizTalk Server 2013</a:t>
              </a:r>
              <a:endParaRPr lang="en-US" sz="900" b="1"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b="1" dirty="0" smtClean="0">
                  <a:solidFill>
                    <a:schemeClr val="bg1"/>
                  </a:solidFill>
                  <a:latin typeface="+mj-lt"/>
                </a:rPr>
                <a:t>SharePoint Server Farm</a:t>
              </a:r>
              <a:endParaRPr lang="en-US" sz="900" b="1"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b="1" dirty="0" smtClean="0">
                  <a:solidFill>
                    <a:schemeClr val="bg1"/>
                  </a:solidFill>
                  <a:latin typeface="+mj-lt"/>
                </a:rPr>
                <a:t>Microsoft Dynamics </a:t>
              </a:r>
            </a:p>
            <a:p>
              <a:pPr algn="ctr"/>
              <a:r>
                <a:rPr lang="en-US" altLang="zh-CN" sz="900" b="1" dirty="0" smtClean="0">
                  <a:solidFill>
                    <a:schemeClr val="bg1"/>
                  </a:solidFill>
                  <a:latin typeface="+mj-lt"/>
                </a:rPr>
                <a:t>GP 2013</a:t>
              </a:r>
              <a:endParaRPr lang="en-US" sz="900" b="1"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b="1" dirty="0" smtClean="0">
                  <a:solidFill>
                    <a:schemeClr val="bg1"/>
                  </a:solidFill>
                  <a:latin typeface="+mj-lt"/>
                </a:rPr>
                <a:t>Zulu</a:t>
              </a:r>
              <a:r>
                <a:rPr lang="en-US" altLang="zh-CN" sz="900" dirty="0" smtClean="0">
                  <a:solidFill>
                    <a:schemeClr val="bg1"/>
                  </a:solidFill>
                  <a:latin typeface="+mj-lt"/>
                </a:rPr>
                <a:t>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b="1" dirty="0" smtClean="0">
                  <a:solidFill>
                    <a:schemeClr val="bg1"/>
                  </a:solidFill>
                  <a:latin typeface="+mj-lt"/>
                </a:rPr>
                <a:t>SAP HA</a:t>
              </a:r>
              <a:r>
                <a:rPr lang="en-US" altLang="zh-CN" sz="900" b="1" dirty="0" smtClean="0">
                  <a:solidFill>
                    <a:schemeClr val="bg1"/>
                  </a:solidFill>
                  <a:latin typeface="+mj-lt"/>
                </a:rPr>
                <a:t>NA </a:t>
              </a:r>
            </a:p>
            <a:p>
              <a:pPr algn="ctr"/>
              <a:r>
                <a:rPr lang="en-US" altLang="zh-CN" sz="900" b="1" dirty="0" smtClean="0">
                  <a:solidFill>
                    <a:schemeClr val="bg1"/>
                  </a:solidFill>
                  <a:latin typeface="+mj-lt"/>
                </a:rPr>
                <a:t>Developer Edition</a:t>
              </a:r>
              <a:endParaRPr lang="en-US" sz="900" b="1"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b="1" dirty="0" smtClean="0">
                  <a:solidFill>
                    <a:schemeClr val="bg1"/>
                  </a:solidFill>
                  <a:latin typeface="+mj-lt"/>
                </a:rPr>
                <a:t>Puppet Enterprise 3.2.3</a:t>
              </a:r>
              <a:endParaRPr lang="en-US" sz="900" b="1"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b="1" dirty="0" smtClean="0">
                  <a:solidFill>
                    <a:schemeClr val="bg1"/>
                  </a:solidFill>
                  <a:latin typeface="+mj-lt"/>
                </a:rPr>
                <a:t>Barracuda Web Application</a:t>
              </a:r>
              <a:endParaRPr lang="en-US" sz="900" b="1"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b="1" dirty="0" smtClean="0">
                  <a:solidFill>
                    <a:schemeClr val="bg1"/>
                  </a:solidFill>
                  <a:latin typeface="+mj-lt"/>
                </a:rPr>
                <a:t>Oracle WebLogic</a:t>
              </a:r>
            </a:p>
            <a:p>
              <a:pPr algn="ctr"/>
              <a:r>
                <a:rPr lang="en-US" altLang="zh-CN" sz="900" b="1" dirty="0" smtClean="0">
                  <a:solidFill>
                    <a:schemeClr val="bg1"/>
                  </a:solidFill>
                  <a:latin typeface="+mj-lt"/>
                </a:rPr>
                <a:t>Server 12.1.2</a:t>
              </a:r>
              <a:endParaRPr lang="en-US" sz="900" b="1"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b="1" dirty="0" smtClean="0">
                  <a:solidFill>
                    <a:schemeClr val="bg1"/>
                  </a:solidFill>
                  <a:latin typeface="+mj-lt"/>
                </a:rPr>
                <a:t>Visual Studio Ultimate 2013</a:t>
              </a:r>
              <a:endParaRPr lang="en-US" sz="900" b="1"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b="1" dirty="0" err="1" smtClean="0">
                  <a:solidFill>
                    <a:schemeClr val="bg1"/>
                  </a:solidFill>
                  <a:latin typeface="+mj-lt"/>
                </a:rPr>
                <a:t>openSUSE</a:t>
              </a:r>
              <a:r>
                <a:rPr lang="en-US" altLang="zh-CN" sz="900" b="1" dirty="0" smtClean="0">
                  <a:solidFill>
                    <a:schemeClr val="bg1"/>
                  </a:solidFill>
                  <a:latin typeface="+mj-lt"/>
                </a:rPr>
                <a:t> 13.1</a:t>
              </a:r>
              <a:endParaRPr lang="en-US" sz="900" b="1"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Provisioning</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Supports VM Creation in a Single </a:t>
            </a:r>
            <a:r>
              <a:rPr kumimoji="0" lang="en-US" sz="2400" b="0" i="0" u="none" strike="noStrike" kern="1200" cap="none" spc="0" normalizeH="0" baseline="0" noProof="0" dirty="0" err="1">
                <a:ln>
                  <a:noFill/>
                </a:ln>
                <a:solidFill>
                  <a:schemeClr val="bg1"/>
                </a:solidFill>
                <a:effectLst/>
                <a:uLnTx/>
                <a:uFillTx/>
                <a:latin typeface="Segoe UI"/>
                <a:ea typeface="+mn-ea"/>
              </a:rPr>
              <a:t>Cmdlet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30449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5520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552068"/>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2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2400"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304494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Configuration</a:t>
            </a:r>
            <a:endPar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Configure: Cache Settings </a:t>
            </a:r>
            <a:r>
              <a:rPr kumimoji="0" lang="en-US" sz="2400" b="0" i="0" u="none" strike="noStrike" kern="1200" cap="none" spc="0" normalizeH="0" baseline="0" noProof="0" dirty="0" smtClean="0">
                <a:ln>
                  <a:noFill/>
                </a:ln>
                <a:solidFill>
                  <a:schemeClr val="bg1"/>
                </a:solidFill>
                <a:effectLst/>
                <a:uLnTx/>
                <a:uFillTx/>
                <a:latin typeface="Segoe UI"/>
                <a:ea typeface="+mn-ea"/>
              </a:rPr>
              <a:t>for OS/Data </a:t>
            </a:r>
            <a:r>
              <a:rPr kumimoji="0" lang="en-US" sz="2400" b="0" i="0" u="none" strike="noStrike" kern="1200" cap="none" spc="0" normalizeH="0" baseline="0" noProof="0" dirty="0">
                <a:ln>
                  <a:noFill/>
                </a:ln>
                <a:solidFill>
                  <a:schemeClr val="bg1"/>
                </a:solidFill>
                <a:effectLst/>
                <a:uLnTx/>
                <a:uFillTx/>
                <a:latin typeface="Segoe UI"/>
                <a:ea typeface="+mn-ea"/>
              </a:rPr>
              <a:t>Disks and Subnet Names</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7998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32440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5614</TotalTime>
  <Words>3205</Words>
  <Application>Microsoft Office PowerPoint</Application>
  <PresentationFormat>Widescreen</PresentationFormat>
  <Paragraphs>493</Paragraphs>
  <Slides>30</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NSimSun</vt: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Provisioning VM</vt:lpstr>
      <vt:lpstr>VM Gallery</vt:lpstr>
      <vt:lpstr>VM Extensions</vt:lpstr>
      <vt:lpstr>VM Extensions</vt:lpstr>
      <vt:lpstr>Virtual Machine Management</vt:lpstr>
      <vt:lpstr>Setting the current storage account</vt:lpstr>
      <vt:lpstr>Virtual Machine Discovery</vt:lpstr>
      <vt:lpstr>Simple VM creation</vt:lpstr>
      <vt:lpstr>Setting VM configuration</vt:lpstr>
      <vt:lpstr>Disks and Images</vt:lpstr>
      <vt:lpstr>Image Mobility</vt:lpstr>
      <vt:lpstr>Data disk creation</vt:lpstr>
      <vt:lpstr>Disk and image repository</vt:lpstr>
      <vt:lpstr>Customer Manager Architecture</vt:lpstr>
      <vt:lpstr>Automating Customer Manager App</vt:lpstr>
      <vt:lpstr>Getting started</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Alexander Feschenko</cp:lastModifiedBy>
  <cp:revision>427</cp:revision>
  <cp:lastPrinted>2014-03-26T17:46:13Z</cp:lastPrinted>
  <dcterms:created xsi:type="dcterms:W3CDTF">2014-03-19T23:21:38Z</dcterms:created>
  <dcterms:modified xsi:type="dcterms:W3CDTF">2015-04-24T13:23:24Z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