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5"/>
  </p:notesMasterIdLst>
  <p:sldIdLst>
    <p:sldId id="256" r:id="rId5"/>
    <p:sldId id="538" r:id="rId6"/>
    <p:sldId id="516" r:id="rId7"/>
    <p:sldId id="574" r:id="rId8"/>
    <p:sldId id="598" r:id="rId9"/>
    <p:sldId id="599" r:id="rId10"/>
    <p:sldId id="600" r:id="rId11"/>
    <p:sldId id="601" r:id="rId12"/>
    <p:sldId id="576" r:id="rId13"/>
    <p:sldId id="577" r:id="rId14"/>
    <p:sldId id="580" r:id="rId15"/>
    <p:sldId id="579" r:id="rId16"/>
    <p:sldId id="583" r:id="rId17"/>
    <p:sldId id="602" r:id="rId18"/>
    <p:sldId id="603" r:id="rId19"/>
    <p:sldId id="585" r:id="rId20"/>
    <p:sldId id="586" r:id="rId21"/>
    <p:sldId id="587" r:id="rId22"/>
    <p:sldId id="589" r:id="rId23"/>
    <p:sldId id="575" r:id="rId24"/>
    <p:sldId id="590" r:id="rId25"/>
    <p:sldId id="591" r:id="rId26"/>
    <p:sldId id="592" r:id="rId27"/>
    <p:sldId id="593" r:id="rId28"/>
    <p:sldId id="594" r:id="rId29"/>
    <p:sldId id="595" r:id="rId30"/>
    <p:sldId id="596" r:id="rId31"/>
    <p:sldId id="531" r:id="rId32"/>
    <p:sldId id="535" r:id="rId33"/>
    <p:sldId id="495" r:id="rId34"/>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37C1242-673F-41CE-A8E9-582CB5EE3650}">
          <p14:sldIdLst>
            <p14:sldId id="256"/>
            <p14:sldId id="538"/>
          </p14:sldIdLst>
        </p14:section>
        <p14:section name="Your service and Azure" id="{B60AAA93-104B-44B7-ADD2-01E8AE6BF623}">
          <p14:sldIdLst>
            <p14:sldId id="516"/>
            <p14:sldId id="574"/>
            <p14:sldId id="598"/>
            <p14:sldId id="599"/>
            <p14:sldId id="600"/>
            <p14:sldId id="601"/>
            <p14:sldId id="576"/>
            <p14:sldId id="577"/>
            <p14:sldId id="580"/>
            <p14:sldId id="579"/>
            <p14:sldId id="583"/>
            <p14:sldId id="602"/>
            <p14:sldId id="603"/>
            <p14:sldId id="585"/>
            <p14:sldId id="586"/>
            <p14:sldId id="587"/>
            <p14:sldId id="589"/>
            <p14:sldId id="575"/>
            <p14:sldId id="590"/>
            <p14:sldId id="591"/>
            <p14:sldId id="592"/>
            <p14:sldId id="593"/>
            <p14:sldId id="594"/>
            <p14:sldId id="595"/>
            <p14:sldId id="596"/>
          </p14:sldIdLst>
        </p14:section>
        <p14:section name="Virtual Networks" id="{0DCC1F4F-3C43-448F-AEEB-EC60FF65E578}">
          <p14:sldIdLst>
            <p14:sldId id="531"/>
            <p14:sldId id="535"/>
          </p14:sldIdLst>
        </p14:section>
        <p14:section name="Closing" id="{20E1A705-EE69-4D2A-9982-B6E322B5AA11}">
          <p14:sldIdLst>
            <p14:sldId id="49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h Sterling" initials="JS" lastIdx="1" clrIdx="0">
    <p:extLst>
      <p:ext uri="{19B8F6BF-5375-455C-9EA6-DF929625EA0E}">
        <p15:presenceInfo xmlns:p15="http://schemas.microsoft.com/office/powerpoint/2012/main" userId="S-1-5-21-2127521184-1604012920-1887927527-74330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1C23"/>
    <a:srgbClr val="19396C"/>
    <a:srgbClr val="CCFF66"/>
    <a:srgbClr val="012456"/>
    <a:srgbClr val="F15A29"/>
    <a:srgbClr val="92D050"/>
    <a:srgbClr val="AC75D5"/>
    <a:srgbClr val="7F498F"/>
    <a:srgbClr val="D5B8EA"/>
    <a:srgbClr val="0075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01" autoAdjust="0"/>
    <p:restoredTop sz="87971" autoAdjust="0"/>
  </p:normalViewPr>
  <p:slideViewPr>
    <p:cSldViewPr snapToGrid="0">
      <p:cViewPr>
        <p:scale>
          <a:sx n="66" d="100"/>
          <a:sy n="66" d="100"/>
        </p:scale>
        <p:origin x="660" y="156"/>
      </p:cViewPr>
      <p:guideLst/>
    </p:cSldViewPr>
  </p:slideViewPr>
  <p:notesTextViewPr>
    <p:cViewPr>
      <p:scale>
        <a:sx n="3" d="2"/>
        <a:sy n="3" d="2"/>
      </p:scale>
      <p:origin x="0" y="0"/>
    </p:cViewPr>
  </p:notesTextViewPr>
  <p:sorterViewPr>
    <p:cViewPr>
      <p:scale>
        <a:sx n="61" d="100"/>
        <a:sy n="61" d="100"/>
      </p:scale>
      <p:origin x="0" y="-574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9EB326D8-4C38-4835-91AB-B79CDC0B07B3}" type="datetimeFigureOut">
              <a:rPr lang="en-US" smtClean="0"/>
              <a:t>4/23/2015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C52CFDC-D2D5-4B9F-BA75-89F771E01AEB}" type="slidenum">
              <a:rPr lang="en-US" smtClean="0"/>
              <a:t>‹#›</a:t>
            </a:fld>
            <a:endParaRPr lang="en-US"/>
          </a:p>
        </p:txBody>
      </p:sp>
    </p:spTree>
    <p:extLst>
      <p:ext uri="{BB962C8B-B14F-4D97-AF65-F5344CB8AC3E}">
        <p14:creationId xmlns:p14="http://schemas.microsoft.com/office/powerpoint/2010/main" val="3282107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Presentation Objectives:</a:t>
            </a:r>
          </a:p>
          <a:p>
            <a:r>
              <a:rPr lang="en-US" dirty="0" smtClean="0"/>
              <a:t>This presentation provides a high-level overview of Azure </a:t>
            </a:r>
            <a:r>
              <a:rPr lang="en-US" dirty="0" err="1" smtClean="0"/>
              <a:t>IaaS</a:t>
            </a:r>
            <a:r>
              <a:rPr lang="en-US" dirty="0" smtClean="0"/>
              <a:t>. It covers essential concepts</a:t>
            </a:r>
            <a:r>
              <a:rPr lang="en-US" baseline="0" dirty="0" smtClean="0"/>
              <a:t> and tools for people who are new to Azure to get started. It covers both Virtual Machines and Virtual Networks. </a:t>
            </a:r>
          </a:p>
          <a:p>
            <a:endParaRPr lang="en-US" baseline="0" dirty="0" smtClean="0"/>
          </a:p>
          <a:p>
            <a:r>
              <a:rPr lang="en-US" b="1" baseline="0" dirty="0" smtClean="0"/>
              <a:t>Speaker Notes:</a:t>
            </a:r>
          </a:p>
          <a:p>
            <a:pPr marL="171450" indent="-171450">
              <a:buFont typeface="Arial" panose="020B0604020202020204" pitchFamily="34" charset="0"/>
              <a:buChar char="•"/>
            </a:pPr>
            <a:r>
              <a:rPr lang="en-US" baseline="0" dirty="0" smtClean="0"/>
              <a:t>It’s important for the speaker to reiterate the first segment, which should have been covered by the “Design Cloud Solutions” session earlier. </a:t>
            </a:r>
          </a:p>
          <a:p>
            <a:pPr marL="171450" indent="-171450">
              <a:buFont typeface="Arial" panose="020B0604020202020204" pitchFamily="34" charset="0"/>
              <a:buChar char="•"/>
            </a:pPr>
            <a:r>
              <a:rPr lang="en-US" baseline="0" dirty="0" smtClean="0"/>
              <a:t>Given there are lots of contents to be covered, the speaker should focus on only high-level concepts instead of drilling too much into details.</a:t>
            </a:r>
          </a:p>
        </p:txBody>
      </p:sp>
      <p:sp>
        <p:nvSpPr>
          <p:cNvPr id="4" name="Slide Number Placeholder 3"/>
          <p:cNvSpPr>
            <a:spLocks noGrp="1"/>
          </p:cNvSpPr>
          <p:nvPr>
            <p:ph type="sldNum" sz="quarter" idx="10"/>
          </p:nvPr>
        </p:nvSpPr>
        <p:spPr/>
        <p:txBody>
          <a:bodyPr/>
          <a:lstStyle/>
          <a:p>
            <a:fld id="{2C52CFDC-D2D5-4B9F-BA75-89F771E01AEB}" type="slidenum">
              <a:rPr lang="en-US" smtClean="0"/>
              <a:t>1</a:t>
            </a:fld>
            <a:endParaRPr lang="en-US"/>
          </a:p>
        </p:txBody>
      </p:sp>
    </p:spTree>
    <p:extLst>
      <p:ext uri="{BB962C8B-B14F-4D97-AF65-F5344CB8AC3E}">
        <p14:creationId xmlns:p14="http://schemas.microsoft.com/office/powerpoint/2010/main" val="13981252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10</a:t>
            </a:fld>
            <a:endParaRPr lang="en-US"/>
          </a:p>
        </p:txBody>
      </p:sp>
    </p:spTree>
    <p:extLst>
      <p:ext uri="{BB962C8B-B14F-4D97-AF65-F5344CB8AC3E}">
        <p14:creationId xmlns:p14="http://schemas.microsoft.com/office/powerpoint/2010/main" val="2385982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11</a:t>
            </a:fld>
            <a:endParaRPr lang="en-US"/>
          </a:p>
        </p:txBody>
      </p:sp>
    </p:spTree>
    <p:extLst>
      <p:ext uri="{BB962C8B-B14F-4D97-AF65-F5344CB8AC3E}">
        <p14:creationId xmlns:p14="http://schemas.microsoft.com/office/powerpoint/2010/main" val="2201366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12</a:t>
            </a:fld>
            <a:endParaRPr lang="en-US"/>
          </a:p>
        </p:txBody>
      </p:sp>
    </p:spTree>
    <p:extLst>
      <p:ext uri="{BB962C8B-B14F-4D97-AF65-F5344CB8AC3E}">
        <p14:creationId xmlns:p14="http://schemas.microsoft.com/office/powerpoint/2010/main" val="1410907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13</a:t>
            </a:fld>
            <a:endParaRPr lang="en-US"/>
          </a:p>
        </p:txBody>
      </p:sp>
    </p:spTree>
    <p:extLst>
      <p:ext uri="{BB962C8B-B14F-4D97-AF65-F5344CB8AC3E}">
        <p14:creationId xmlns:p14="http://schemas.microsoft.com/office/powerpoint/2010/main" val="4064844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the differences between disks and images with VMs</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14</a:t>
            </a:fld>
            <a:endParaRPr lang="en-US" dirty="0"/>
          </a:p>
        </p:txBody>
      </p:sp>
    </p:spTree>
    <p:extLst>
      <p:ext uri="{BB962C8B-B14F-4D97-AF65-F5344CB8AC3E}">
        <p14:creationId xmlns:p14="http://schemas.microsoft.com/office/powerpoint/2010/main" val="23817583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 the</a:t>
            </a:r>
            <a:r>
              <a:rPr lang="en-US" baseline="0" dirty="0" smtClean="0"/>
              <a:t> benefits of image mobility </a:t>
            </a:r>
          </a:p>
          <a:p>
            <a:endParaRPr lang="en-US" baseline="0" dirty="0" smtClean="0"/>
          </a:p>
          <a:p>
            <a:r>
              <a:rPr lang="en-US" b="1" baseline="0" dirty="0" smtClean="0"/>
              <a:t>Notes:</a:t>
            </a:r>
            <a:endParaRPr lang="en-US" b="1" dirty="0" smtClean="0"/>
          </a:p>
          <a:p>
            <a:r>
              <a:rPr lang="en-US" dirty="0" smtClean="0"/>
              <a:t>One of the key benefits of IaaS is flexibility and control. The</a:t>
            </a:r>
            <a:r>
              <a:rPr lang="en-US" baseline="0" dirty="0" smtClean="0"/>
              <a:t> Microsoft Azure solution provides the capability of not only moving VHDs TO the cloud but also allows you to copy the VHD back down and run it locally or on another cloud provider. Great for testing out production issues or any other need where you require a copy of the production server.</a:t>
            </a:r>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15</a:t>
            </a:fld>
            <a:endParaRPr lang="en-US" dirty="0"/>
          </a:p>
        </p:txBody>
      </p:sp>
    </p:spTree>
    <p:extLst>
      <p:ext uri="{BB962C8B-B14F-4D97-AF65-F5344CB8AC3E}">
        <p14:creationId xmlns:p14="http://schemas.microsoft.com/office/powerpoint/2010/main" val="1976361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16</a:t>
            </a:fld>
            <a:endParaRPr lang="en-US"/>
          </a:p>
        </p:txBody>
      </p:sp>
    </p:spTree>
    <p:extLst>
      <p:ext uri="{BB962C8B-B14F-4D97-AF65-F5344CB8AC3E}">
        <p14:creationId xmlns:p14="http://schemas.microsoft.com/office/powerpoint/2010/main" val="1747278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17</a:t>
            </a:fld>
            <a:endParaRPr lang="en-US"/>
          </a:p>
        </p:txBody>
      </p:sp>
    </p:spTree>
    <p:extLst>
      <p:ext uri="{BB962C8B-B14F-4D97-AF65-F5344CB8AC3E}">
        <p14:creationId xmlns:p14="http://schemas.microsoft.com/office/powerpoint/2010/main" val="3432993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18</a:t>
            </a:fld>
            <a:endParaRPr lang="en-US"/>
          </a:p>
        </p:txBody>
      </p:sp>
    </p:spTree>
    <p:extLst>
      <p:ext uri="{BB962C8B-B14F-4D97-AF65-F5344CB8AC3E}">
        <p14:creationId xmlns:p14="http://schemas.microsoft.com/office/powerpoint/2010/main" val="6256918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19</a:t>
            </a:fld>
            <a:endParaRPr lang="en-US"/>
          </a:p>
        </p:txBody>
      </p:sp>
    </p:spTree>
    <p:extLst>
      <p:ext uri="{BB962C8B-B14F-4D97-AF65-F5344CB8AC3E}">
        <p14:creationId xmlns:p14="http://schemas.microsoft.com/office/powerpoint/2010/main" val="4087733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dirty="0" smtClean="0"/>
              <a:t>Explain</a:t>
            </a:r>
            <a:r>
              <a:rPr lang="en-US" b="0" baseline="0" dirty="0" smtClean="0"/>
              <a:t> the agenda of the session. </a:t>
            </a:r>
          </a:p>
          <a:p>
            <a:endParaRPr lang="en-US"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Speaker Notes:</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smtClean="0"/>
              <a:t>Explain</a:t>
            </a:r>
            <a:r>
              <a:rPr lang="en-US" b="0" baseline="0" dirty="0" smtClean="0"/>
              <a:t> this presentation is a high-level overview, so not everything is covered in-depth.</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smtClean="0"/>
          </a:p>
          <a:p>
            <a:endParaRPr lang="en-US" b="0" dirty="0"/>
          </a:p>
        </p:txBody>
      </p:sp>
      <p:sp>
        <p:nvSpPr>
          <p:cNvPr id="4" name="Slide Number Placeholder 3"/>
          <p:cNvSpPr>
            <a:spLocks noGrp="1"/>
          </p:cNvSpPr>
          <p:nvPr>
            <p:ph type="sldNum" sz="quarter" idx="10"/>
          </p:nvPr>
        </p:nvSpPr>
        <p:spPr/>
        <p:txBody>
          <a:bodyPr/>
          <a:lstStyle/>
          <a:p>
            <a:fld id="{2C52CFDC-D2D5-4B9F-BA75-89F771E01AEB}" type="slidenum">
              <a:rPr lang="en-US" smtClean="0"/>
              <a:t>2</a:t>
            </a:fld>
            <a:endParaRPr lang="en-US"/>
          </a:p>
        </p:txBody>
      </p:sp>
    </p:spTree>
    <p:extLst>
      <p:ext uri="{BB962C8B-B14F-4D97-AF65-F5344CB8AC3E}">
        <p14:creationId xmlns:p14="http://schemas.microsoft.com/office/powerpoint/2010/main" val="9401726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20</a:t>
            </a:fld>
            <a:endParaRPr lang="en-US"/>
          </a:p>
        </p:txBody>
      </p:sp>
    </p:spTree>
    <p:extLst>
      <p:ext uri="{BB962C8B-B14F-4D97-AF65-F5344CB8AC3E}">
        <p14:creationId xmlns:p14="http://schemas.microsoft.com/office/powerpoint/2010/main" val="26990890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Demo:</a:t>
            </a:r>
            <a:r>
              <a:rPr lang="en-US" dirty="0" smtClean="0"/>
              <a:t> </a:t>
            </a:r>
            <a:r>
              <a:rPr lang="en-US" altLang="zh-CN" dirty="0" smtClean="0"/>
              <a:t>Provisioning VM</a:t>
            </a:r>
          </a:p>
          <a:p>
            <a:endParaRPr lang="en-US" altLang="zh-CN" dirty="0" smtClean="0"/>
          </a:p>
          <a:p>
            <a:r>
              <a:rPr lang="en-US" altLang="zh-CN" b="1" dirty="0" smtClean="0"/>
              <a:t>Prerequisites:</a:t>
            </a:r>
            <a:r>
              <a:rPr lang="en-US" altLang="zh-CN" b="1" baseline="0" dirty="0" smtClean="0"/>
              <a:t> </a:t>
            </a:r>
            <a:endParaRPr lang="en-US" altLang="zh-CN" baseline="0" dirty="0" smtClean="0"/>
          </a:p>
          <a:p>
            <a:pPr marL="171450" indent="-171450">
              <a:buFont typeface="Arial" panose="020B0604020202020204" pitchFamily="34" charset="0"/>
              <a:buChar char="•"/>
            </a:pPr>
            <a:r>
              <a:rPr lang="en-US" altLang="zh-CN" baseline="0" dirty="0" smtClean="0"/>
              <a:t>A Windows Server 2012 is already provisioned.</a:t>
            </a:r>
          </a:p>
          <a:p>
            <a:endParaRPr lang="en-US" altLang="zh-CN" dirty="0" smtClean="0"/>
          </a:p>
          <a:p>
            <a:r>
              <a:rPr lang="en-US" altLang="zh-CN" b="1" dirty="0" smtClean="0"/>
              <a:t>Steps:</a:t>
            </a:r>
          </a:p>
          <a:p>
            <a:pPr marL="228600" indent="-228600">
              <a:buFont typeface="+mj-lt"/>
              <a:buAutoNum type="arabicPeriod"/>
            </a:pPr>
            <a:r>
              <a:rPr lang="en-US" dirty="0" smtClean="0"/>
              <a:t>Open</a:t>
            </a:r>
            <a:r>
              <a:rPr lang="en-US" baseline="0" dirty="0" smtClean="0"/>
              <a:t> Ibiza portal and click the </a:t>
            </a:r>
            <a:r>
              <a:rPr lang="en-US" b="1" baseline="0" dirty="0" smtClean="0"/>
              <a:t>NEW</a:t>
            </a:r>
            <a:r>
              <a:rPr lang="en-US" baseline="0" dirty="0" smtClean="0"/>
              <a:t> button at the lower-left corner.</a:t>
            </a:r>
          </a:p>
          <a:p>
            <a:pPr marL="228600" indent="-228600">
              <a:buFont typeface="+mj-lt"/>
              <a:buAutoNum type="arabicPeriod"/>
            </a:pPr>
            <a:r>
              <a:rPr lang="en-US" baseline="0" dirty="0" smtClean="0"/>
              <a:t>Show the short list of resources. Explain that I can directly create popular resources here such as a Windows Server 2012.</a:t>
            </a:r>
          </a:p>
          <a:p>
            <a:pPr marL="228600" indent="-228600">
              <a:buFont typeface="+mj-lt"/>
              <a:buAutoNum type="arabicPeriod"/>
            </a:pPr>
            <a:r>
              <a:rPr lang="en-US" baseline="0" dirty="0" smtClean="0"/>
              <a:t>Click on the </a:t>
            </a:r>
            <a:r>
              <a:rPr lang="en-US" b="1" baseline="0" dirty="0" smtClean="0"/>
              <a:t>Everything</a:t>
            </a:r>
            <a:r>
              <a:rPr lang="en-US" baseline="0" dirty="0" smtClean="0"/>
              <a:t> link.</a:t>
            </a:r>
          </a:p>
          <a:p>
            <a:pPr marL="228600" indent="-228600">
              <a:buFont typeface="+mj-lt"/>
              <a:buAutoNum type="arabicPeriod"/>
            </a:pPr>
            <a:r>
              <a:rPr lang="en-US" baseline="0" dirty="0" smtClean="0"/>
              <a:t>In </a:t>
            </a:r>
            <a:r>
              <a:rPr lang="en-US" b="1" baseline="0" dirty="0" smtClean="0"/>
              <a:t>Gallery</a:t>
            </a:r>
            <a:r>
              <a:rPr lang="en-US" baseline="0" dirty="0" smtClean="0"/>
              <a:t> blade, open the </a:t>
            </a:r>
            <a:r>
              <a:rPr lang="en-US" b="1" baseline="0" dirty="0" smtClean="0"/>
              <a:t>Virtual machines </a:t>
            </a:r>
            <a:r>
              <a:rPr lang="en-US" baseline="0" dirty="0" smtClean="0"/>
              <a:t>category.</a:t>
            </a:r>
          </a:p>
          <a:p>
            <a:pPr marL="228600" indent="-228600">
              <a:buFont typeface="+mj-lt"/>
              <a:buAutoNum type="arabicPeriod"/>
            </a:pPr>
            <a:r>
              <a:rPr lang="en-US" baseline="0" dirty="0" smtClean="0"/>
              <a:t>Scroll down the view and show images of different types (refer back to slide 9).</a:t>
            </a:r>
          </a:p>
          <a:p>
            <a:pPr marL="228600" indent="-228600">
              <a:buFont typeface="+mj-lt"/>
              <a:buAutoNum type="arabicPeriod"/>
            </a:pPr>
            <a:r>
              <a:rPr lang="en-US" baseline="0" dirty="0" smtClean="0"/>
              <a:t>Click on </a:t>
            </a:r>
            <a:r>
              <a:rPr lang="en-US" b="1" baseline="0" dirty="0" smtClean="0"/>
              <a:t>Windows Server 2012 R2</a:t>
            </a:r>
            <a:r>
              <a:rPr lang="en-US" baseline="0" dirty="0" smtClean="0"/>
              <a:t>, and then click the </a:t>
            </a:r>
            <a:r>
              <a:rPr lang="en-US" b="1" baseline="0" dirty="0" smtClean="0"/>
              <a:t>Create</a:t>
            </a:r>
            <a:r>
              <a:rPr lang="en-US" baseline="0" dirty="0" smtClean="0"/>
              <a:t> button in the overview blade. For non-Microsoft focused audience, consider to pick a Linux image instead.</a:t>
            </a:r>
          </a:p>
          <a:p>
            <a:pPr marL="228600" indent="-228600">
              <a:buFont typeface="+mj-lt"/>
              <a:buAutoNum type="arabicPeriod"/>
            </a:pPr>
            <a:r>
              <a:rPr lang="en-US" baseline="0" dirty="0" smtClean="0"/>
              <a:t>Fill in the </a:t>
            </a:r>
            <a:r>
              <a:rPr lang="en-US" b="1" i="1" baseline="0" dirty="0" smtClean="0"/>
              <a:t>Create VM </a:t>
            </a:r>
            <a:r>
              <a:rPr lang="en-US" baseline="0" dirty="0" smtClean="0"/>
              <a:t>form and click on the </a:t>
            </a:r>
            <a:r>
              <a:rPr lang="en-US" b="1" baseline="0" dirty="0" smtClean="0"/>
              <a:t>Create</a:t>
            </a:r>
            <a:r>
              <a:rPr lang="en-US" baseline="0" dirty="0" smtClean="0"/>
              <a:t> button to provision the VM. Explain this will take a few minutes.</a:t>
            </a:r>
          </a:p>
          <a:p>
            <a:pPr marL="228600" indent="-228600">
              <a:buFont typeface="+mj-lt"/>
              <a:buAutoNum type="arabicPeriod" startAt="8"/>
            </a:pPr>
            <a:r>
              <a:rPr lang="en-US" dirty="0" smtClean="0"/>
              <a:t>Open the already provisioned VM.</a:t>
            </a:r>
          </a:p>
          <a:p>
            <a:pPr marL="228600" indent="-228600">
              <a:buFont typeface="+mj-lt"/>
              <a:buAutoNum type="arabicPeriod" startAt="8"/>
            </a:pPr>
            <a:r>
              <a:rPr lang="en-US" dirty="0" smtClean="0"/>
              <a:t>Scroll</a:t>
            </a:r>
            <a:r>
              <a:rPr lang="en-US" baseline="0" dirty="0" smtClean="0"/>
              <a:t> down the blade to show various of information available on the blade.</a:t>
            </a:r>
          </a:p>
          <a:p>
            <a:pPr marL="228600" indent="-228600">
              <a:buFont typeface="+mj-lt"/>
              <a:buAutoNum type="arabicPeriod" startAt="8"/>
            </a:pPr>
            <a:r>
              <a:rPr lang="en-US" baseline="0" dirty="0" smtClean="0"/>
              <a:t>Click on the </a:t>
            </a:r>
            <a:r>
              <a:rPr lang="en-US" b="1" baseline="0" dirty="0" smtClean="0"/>
              <a:t>Extensions</a:t>
            </a:r>
            <a:r>
              <a:rPr lang="en-US" baseline="0" dirty="0" smtClean="0"/>
              <a:t> tile.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8"/>
              <a:tabLst/>
              <a:defRPr/>
            </a:pPr>
            <a:r>
              <a:rPr lang="en-US" baseline="0" dirty="0" smtClean="0"/>
              <a:t>On the </a:t>
            </a:r>
            <a:r>
              <a:rPr lang="en-US" b="1" i="1" baseline="0" dirty="0" smtClean="0"/>
              <a:t>Extensions</a:t>
            </a:r>
            <a:r>
              <a:rPr lang="en-US" baseline="0" dirty="0" smtClean="0"/>
              <a:t> blade, click on the </a:t>
            </a:r>
            <a:r>
              <a:rPr lang="en-US" b="1" baseline="0" dirty="0" smtClean="0"/>
              <a:t>ADD</a:t>
            </a:r>
            <a:r>
              <a:rPr lang="en-US" baseline="0" dirty="0" smtClean="0"/>
              <a:t> icon to bring up the extension list. Introduce that VM extensions are </a:t>
            </a:r>
            <a:r>
              <a:rPr lang="en-US" sz="1200" dirty="0" smtClean="0"/>
              <a:t>installable components to customize VM instances. </a:t>
            </a:r>
          </a:p>
          <a:p>
            <a:pPr marL="228600" marR="0" indent="-228600" algn="l" defTabSz="914400" rtl="0" eaLnBrk="1" fontAlgn="auto" latinLnBrk="0" hangingPunct="1">
              <a:lnSpc>
                <a:spcPct val="100000"/>
              </a:lnSpc>
              <a:spcBef>
                <a:spcPts val="0"/>
              </a:spcBef>
              <a:spcAft>
                <a:spcPts val="0"/>
              </a:spcAft>
              <a:buClrTx/>
              <a:buSzTx/>
              <a:buFont typeface="+mj-lt"/>
              <a:buAutoNum type="arabicPeriod" startAt="8"/>
              <a:tabLst/>
              <a:defRPr/>
            </a:pPr>
            <a:r>
              <a:rPr lang="en-US" sz="1200" dirty="0" smtClean="0"/>
              <a:t>Switch to slides to continue with VM extension introduction. </a:t>
            </a:r>
          </a:p>
          <a:p>
            <a:pPr marL="228600" indent="-228600">
              <a:buFont typeface="+mj-lt"/>
              <a:buAutoNum type="arabicPeriod" startAt="8"/>
            </a:pPr>
            <a:endParaRPr lang="en-US" baseline="0" dirty="0" smtClean="0"/>
          </a:p>
          <a:p>
            <a:pPr marL="228600" indent="-228600">
              <a:buFont typeface="+mj-lt"/>
              <a:buAutoNum type="arabicPeriod" startAt="8"/>
            </a:pPr>
            <a:endParaRPr lang="en-US" dirty="0" smtClean="0"/>
          </a:p>
        </p:txBody>
      </p:sp>
      <p:sp>
        <p:nvSpPr>
          <p:cNvPr id="4" name="Slide Number Placeholder 3"/>
          <p:cNvSpPr>
            <a:spLocks noGrp="1"/>
          </p:cNvSpPr>
          <p:nvPr>
            <p:ph type="sldNum" sz="quarter" idx="10"/>
          </p:nvPr>
        </p:nvSpPr>
        <p:spPr/>
        <p:txBody>
          <a:bodyPr/>
          <a:lstStyle/>
          <a:p>
            <a:fld id="{2C52CFDC-D2D5-4B9F-BA75-89F771E01AEB}" type="slidenum">
              <a:rPr lang="en-US" smtClean="0"/>
              <a:t>21</a:t>
            </a:fld>
            <a:endParaRPr lang="en-US"/>
          </a:p>
        </p:txBody>
      </p:sp>
    </p:spTree>
    <p:extLst>
      <p:ext uri="{BB962C8B-B14F-4D97-AF65-F5344CB8AC3E}">
        <p14:creationId xmlns:p14="http://schemas.microsoft.com/office/powerpoint/2010/main" val="1844809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22</a:t>
            </a:fld>
            <a:endParaRPr lang="en-US"/>
          </a:p>
        </p:txBody>
      </p:sp>
    </p:spTree>
    <p:extLst>
      <p:ext uri="{BB962C8B-B14F-4D97-AF65-F5344CB8AC3E}">
        <p14:creationId xmlns:p14="http://schemas.microsoft.com/office/powerpoint/2010/main" val="38894087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23</a:t>
            </a:fld>
            <a:endParaRPr lang="en-US"/>
          </a:p>
        </p:txBody>
      </p:sp>
    </p:spTree>
    <p:extLst>
      <p:ext uri="{BB962C8B-B14F-4D97-AF65-F5344CB8AC3E}">
        <p14:creationId xmlns:p14="http://schemas.microsoft.com/office/powerpoint/2010/main" val="24911350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24</a:t>
            </a:fld>
            <a:endParaRPr lang="en-US"/>
          </a:p>
        </p:txBody>
      </p:sp>
    </p:spTree>
    <p:extLst>
      <p:ext uri="{BB962C8B-B14F-4D97-AF65-F5344CB8AC3E}">
        <p14:creationId xmlns:p14="http://schemas.microsoft.com/office/powerpoint/2010/main" val="14619478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25</a:t>
            </a:fld>
            <a:endParaRPr lang="en-US"/>
          </a:p>
        </p:txBody>
      </p:sp>
    </p:spTree>
    <p:extLst>
      <p:ext uri="{BB962C8B-B14F-4D97-AF65-F5344CB8AC3E}">
        <p14:creationId xmlns:p14="http://schemas.microsoft.com/office/powerpoint/2010/main" val="33753775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26</a:t>
            </a:fld>
            <a:endParaRPr lang="en-US"/>
          </a:p>
        </p:txBody>
      </p:sp>
    </p:spTree>
    <p:extLst>
      <p:ext uri="{BB962C8B-B14F-4D97-AF65-F5344CB8AC3E}">
        <p14:creationId xmlns:p14="http://schemas.microsoft.com/office/powerpoint/2010/main" val="619819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27</a:t>
            </a:fld>
            <a:endParaRPr lang="en-US"/>
          </a:p>
        </p:txBody>
      </p:sp>
    </p:spTree>
    <p:extLst>
      <p:ext uri="{BB962C8B-B14F-4D97-AF65-F5344CB8AC3E}">
        <p14:creationId xmlns:p14="http://schemas.microsoft.com/office/powerpoint/2010/main" val="10087934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28</a:t>
            </a:fld>
            <a:endParaRPr lang="en-US"/>
          </a:p>
        </p:txBody>
      </p:sp>
    </p:spTree>
    <p:extLst>
      <p:ext uri="{BB962C8B-B14F-4D97-AF65-F5344CB8AC3E}">
        <p14:creationId xmlns:p14="http://schemas.microsoft.com/office/powerpoint/2010/main" val="41680318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smtClean="0">
                <a:solidFill>
                  <a:prstClr val="black"/>
                </a:solidFill>
              </a:rPr>
              <a:t>Build 2012</a:t>
            </a:r>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A30E22BB-1869-4D9D-B8D2-1612EB3883AA}" type="datetime1">
              <a:rPr lang="en-US" smtClean="0">
                <a:solidFill>
                  <a:prstClr val="black"/>
                </a:solidFill>
              </a:rPr>
              <a:pPr/>
              <a:t>4/23/2015</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2492742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3</a:t>
            </a:fld>
            <a:endParaRPr lang="en-US"/>
          </a:p>
        </p:txBody>
      </p:sp>
    </p:spTree>
    <p:extLst>
      <p:ext uri="{BB962C8B-B14F-4D97-AF65-F5344CB8AC3E}">
        <p14:creationId xmlns:p14="http://schemas.microsoft.com/office/powerpoint/2010/main" val="1666566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4</a:t>
            </a:fld>
            <a:endParaRPr lang="en-US"/>
          </a:p>
        </p:txBody>
      </p:sp>
    </p:spTree>
    <p:extLst>
      <p:ext uri="{BB962C8B-B14F-4D97-AF65-F5344CB8AC3E}">
        <p14:creationId xmlns:p14="http://schemas.microsoft.com/office/powerpoint/2010/main" val="4168972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workflow for provisioning VMs in the cloud </a:t>
            </a:r>
          </a:p>
          <a:p>
            <a:endParaRPr lang="en-US" baseline="0" dirty="0" smtClean="0"/>
          </a:p>
          <a:p>
            <a:r>
              <a:rPr lang="en-US" b="1" baseline="0" dirty="0" smtClean="0"/>
              <a:t>Speaker Notes:</a:t>
            </a:r>
            <a:endParaRPr lang="en-US" b="1" dirty="0" smtClean="0"/>
          </a:p>
          <a:p>
            <a:pPr marL="171450" indent="-171450">
              <a:buFont typeface="Arial" panose="020B0604020202020204" pitchFamily="34" charset="0"/>
              <a:buChar char="•"/>
            </a:pPr>
            <a:r>
              <a:rPr lang="en-US" baseline="0" dirty="0" smtClean="0"/>
              <a:t>You have three methods of starting this process: Build a VM from the portal, from the command line OR programmatically calling the REST API. </a:t>
            </a:r>
          </a:p>
          <a:p>
            <a:pPr marL="171450" indent="-171450">
              <a:buFont typeface="Arial" panose="020B0604020202020204" pitchFamily="34" charset="0"/>
              <a:buChar char="•"/>
            </a:pPr>
            <a:r>
              <a:rPr lang="en-US" baseline="0" dirty="0" smtClean="0"/>
              <a:t>Once your choice of provisioning is made you will need to select the image and instance size to start from. </a:t>
            </a:r>
          </a:p>
          <a:p>
            <a:pPr marL="171450" indent="-171450">
              <a:buFont typeface="Arial" panose="020B0604020202020204" pitchFamily="34" charset="0"/>
              <a:buChar char="•"/>
            </a:pPr>
            <a:r>
              <a:rPr lang="en-US" baseline="0" dirty="0" smtClean="0"/>
              <a:t>The newly created disk will be stored in blob storage and your machine will boot.</a:t>
            </a:r>
            <a:endParaRPr lang="en-US" dirty="0" smtClean="0"/>
          </a:p>
          <a:p>
            <a:endParaRPr lang="en-US" dirty="0"/>
          </a:p>
        </p:txBody>
      </p:sp>
      <p:sp>
        <p:nvSpPr>
          <p:cNvPr id="4" name="Slide Number Placeholder 3"/>
          <p:cNvSpPr>
            <a:spLocks noGrp="1"/>
          </p:cNvSpPr>
          <p:nvPr>
            <p:ph type="sldNum" sz="quarter" idx="10"/>
          </p:nvPr>
        </p:nvSpPr>
        <p:spPr/>
        <p:txBody>
          <a:bodyPr/>
          <a:lstStyle/>
          <a:p>
            <a:fld id="{0110E035-3DF4-4A15-9272-486F21423BC9}" type="slidenum">
              <a:rPr lang="en-US" smtClean="0"/>
              <a:t>5</a:t>
            </a:fld>
            <a:endParaRPr lang="en-US" dirty="0"/>
          </a:p>
        </p:txBody>
      </p:sp>
    </p:spTree>
    <p:extLst>
      <p:ext uri="{BB962C8B-B14F-4D97-AF65-F5344CB8AC3E}">
        <p14:creationId xmlns:p14="http://schemas.microsoft.com/office/powerpoint/2010/main" val="2127834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Explain</a:t>
            </a:r>
            <a:r>
              <a:rPr lang="en-US" baseline="0" dirty="0" smtClean="0"/>
              <a:t> a wide variety of images that you can choose from.</a:t>
            </a:r>
          </a:p>
          <a:p>
            <a:endParaRPr lang="en-US" baseline="0" dirty="0" smtClean="0"/>
          </a:p>
          <a:p>
            <a:r>
              <a:rPr lang="en-US" b="1" baseline="0" dirty="0" smtClean="0"/>
              <a:t>Speaker Notes:</a:t>
            </a:r>
            <a:endParaRPr lang="en-US" b="1" dirty="0" smtClean="0"/>
          </a:p>
          <a:p>
            <a:pPr marL="228600" indent="-228600">
              <a:buFont typeface="+mj-lt"/>
              <a:buAutoNum type="arabicPeriod"/>
            </a:pPr>
            <a:r>
              <a:rPr lang="en-US" dirty="0" smtClean="0"/>
              <a:t>First</a:t>
            </a:r>
            <a:r>
              <a:rPr lang="en-US" baseline="0" dirty="0" smtClean="0"/>
              <a:t> of all, you can choose from different Windows Servers and a variety of Linux implementations. [Click]</a:t>
            </a:r>
          </a:p>
          <a:p>
            <a:pPr marL="228600" indent="-228600">
              <a:buFont typeface="+mj-lt"/>
              <a:buAutoNum type="arabicPeriod"/>
            </a:pPr>
            <a:r>
              <a:rPr lang="en-US" dirty="0" smtClean="0"/>
              <a:t>As well as pre-built images for</a:t>
            </a:r>
            <a:r>
              <a:rPr lang="en-US" baseline="0" dirty="0" smtClean="0"/>
              <a:t> different flavors of SQL Database and Oracle databases. [Click]</a:t>
            </a:r>
          </a:p>
          <a:p>
            <a:pPr marL="228600" indent="-228600">
              <a:buFont typeface="+mj-lt"/>
              <a:buAutoNum type="arabicPeriod"/>
            </a:pPr>
            <a:r>
              <a:rPr lang="en-US" baseline="0" dirty="0" smtClean="0"/>
              <a:t>You can also choose from a number of first-party and certified third-party images for various application servers and infrastructural components. [Click]</a:t>
            </a:r>
          </a:p>
          <a:p>
            <a:pPr marL="228600" indent="-228600">
              <a:buFont typeface="+mj-lt"/>
              <a:buAutoNum type="arabicPeriod"/>
            </a:pPr>
            <a:r>
              <a:rPr lang="en-US" baseline="0" dirty="0" smtClean="0"/>
              <a:t>And last but not least, if you are a MSDN subscriber, you also have access to Visual </a:t>
            </a:r>
            <a:r>
              <a:rPr lang="en-US" altLang="zh-CN" baseline="0" dirty="0" smtClean="0"/>
              <a:t>Studio images and client Windows systems such as Windows 7 and Windows 8.1 for your </a:t>
            </a:r>
            <a:r>
              <a:rPr lang="en-US" altLang="zh-CN" baseline="0" dirty="0" err="1" smtClean="0"/>
              <a:t>DevTest</a:t>
            </a:r>
            <a:r>
              <a:rPr lang="en-US" altLang="zh-CN" baseline="0" dirty="0" smtClean="0"/>
              <a:t> purposes.</a:t>
            </a:r>
          </a:p>
          <a:p>
            <a:pPr marL="0" indent="0">
              <a:buFont typeface="+mj-lt"/>
              <a:buNone/>
            </a:pPr>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6</a:t>
            </a:fld>
            <a:endParaRPr lang="en-US"/>
          </a:p>
        </p:txBody>
      </p:sp>
    </p:spTree>
    <p:extLst>
      <p:ext uri="{BB962C8B-B14F-4D97-AF65-F5344CB8AC3E}">
        <p14:creationId xmlns:p14="http://schemas.microsoft.com/office/powerpoint/2010/main" val="892009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172" rtl="0" eaLnBrk="1" fontAlgn="auto" latinLnBrk="0" hangingPunct="1">
              <a:lnSpc>
                <a:spcPct val="100000"/>
              </a:lnSpc>
              <a:spcBef>
                <a:spcPts val="0"/>
              </a:spcBef>
              <a:spcAft>
                <a:spcPts val="0"/>
              </a:spcAft>
              <a:buClrTx/>
              <a:buSzTx/>
              <a:buFontTx/>
              <a:buNone/>
              <a:tabLst/>
              <a:defRPr/>
            </a:pPr>
            <a:r>
              <a:rPr lang="en-US" b="1" dirty="0" smtClean="0"/>
              <a:t>Slide</a:t>
            </a:r>
            <a:r>
              <a:rPr lang="en-US" b="1" baseline="0" dirty="0" smtClean="0"/>
              <a:t> Objective:</a:t>
            </a:r>
          </a:p>
          <a:p>
            <a:r>
              <a:rPr lang="en-US" dirty="0" smtClean="0"/>
              <a:t>Introduce VM extensions.</a:t>
            </a:r>
            <a:endParaRPr lang="en-US" baseline="0" dirty="0" smtClean="0"/>
          </a:p>
          <a:p>
            <a:endParaRPr lang="en-US" baseline="0" dirty="0" smtClean="0"/>
          </a:p>
          <a:p>
            <a:r>
              <a:rPr lang="en-US" b="1" baseline="0" dirty="0" smtClean="0"/>
              <a:t>Speaker Notes:</a:t>
            </a:r>
            <a:endParaRPr lang="en-US" b="1" dirty="0" smtClean="0"/>
          </a:p>
          <a:p>
            <a:pPr marL="228600" indent="-228600">
              <a:buFont typeface="Arial" panose="020B0604020202020204" pitchFamily="34" charset="0"/>
              <a:buChar char="•"/>
            </a:pPr>
            <a:r>
              <a:rPr lang="en-US" dirty="0" smtClean="0"/>
              <a:t>No matter how big the image gallery is, your projects may have specific needs that can’t be satisfied</a:t>
            </a:r>
            <a:r>
              <a:rPr lang="en-US" baseline="0" dirty="0" smtClean="0"/>
              <a:t> by standard images.</a:t>
            </a:r>
          </a:p>
          <a:p>
            <a:pPr marL="228600" indent="-228600">
              <a:buFont typeface="Arial" panose="020B0604020202020204" pitchFamily="34" charset="0"/>
              <a:buChar char="•"/>
            </a:pPr>
            <a:r>
              <a:rPr lang="en-US" baseline="0" dirty="0" smtClean="0"/>
              <a:t>Some components such as anti-virus, configuration management agents are required on most machines for compliance and management purposes.</a:t>
            </a:r>
          </a:p>
          <a:p>
            <a:pPr marL="228600" indent="-228600">
              <a:buFont typeface="Arial" panose="020B0604020202020204" pitchFamily="34" charset="0"/>
              <a:buChar char="•"/>
            </a:pPr>
            <a:r>
              <a:rPr lang="en-US" baseline="0" dirty="0" smtClean="0"/>
              <a:t>This allows use to innovate faster to meet with your project needs. And you have flexibility to pick and combine extensions for your goals.</a:t>
            </a:r>
          </a:p>
          <a:p>
            <a:pPr marL="228600" indent="-228600">
              <a:buFont typeface="Arial" panose="020B0604020202020204" pitchFamily="34" charset="0"/>
              <a:buChar char="•"/>
            </a:pPr>
            <a:r>
              <a:rPr lang="en-US" baseline="0" dirty="0" smtClean="0"/>
              <a:t>Point out some of existing extensions:</a:t>
            </a:r>
          </a:p>
          <a:p>
            <a:pPr marL="685800" lvl="1" indent="-228600">
              <a:buFont typeface="Arial" panose="020B0604020202020204" pitchFamily="34" charset="0"/>
              <a:buChar char="•"/>
            </a:pPr>
            <a:r>
              <a:rPr lang="en-US" baseline="0" dirty="0" smtClean="0"/>
              <a:t>Custom Script Extension, which allows you to download and execute PowerShell scripts.</a:t>
            </a:r>
          </a:p>
          <a:p>
            <a:pPr marL="685800" lvl="1" indent="-228600">
              <a:buFont typeface="Arial" panose="020B0604020202020204" pitchFamily="34" charset="0"/>
              <a:buChar char="•"/>
            </a:pPr>
            <a:r>
              <a:rPr lang="en-US" baseline="0" dirty="0" smtClean="0"/>
              <a:t>Chef Extension and Puppet Extension for automated management at scale.</a:t>
            </a:r>
          </a:p>
          <a:p>
            <a:pPr marL="685800" lvl="1" indent="-228600">
              <a:buFont typeface="Arial" panose="020B0604020202020204" pitchFamily="34" charset="0"/>
              <a:buChar char="•"/>
            </a:pPr>
            <a:r>
              <a:rPr lang="en-US" baseline="0" dirty="0" smtClean="0"/>
              <a:t>Symantec Endpoint Protection etc. for protection.</a:t>
            </a:r>
          </a:p>
          <a:p>
            <a:pPr marL="685800" lvl="1" indent="-228600">
              <a:buFont typeface="Arial" panose="020B0604020202020204" pitchFamily="34" charset="0"/>
              <a:buChar char="•"/>
            </a:pPr>
            <a:r>
              <a:rPr lang="en-US" baseline="0" dirty="0" err="1" smtClean="0"/>
              <a:t>Docker</a:t>
            </a:r>
            <a:r>
              <a:rPr lang="en-US" baseline="0" dirty="0" smtClean="0"/>
              <a:t> (Linux only).</a:t>
            </a:r>
          </a:p>
          <a:p>
            <a:pPr marL="685800" lvl="1" indent="-228600">
              <a:buFont typeface="Arial" panose="020B0604020202020204" pitchFamily="34" charset="0"/>
              <a:buChar char="•"/>
            </a:pPr>
            <a:r>
              <a:rPr lang="en-US" baseline="0" dirty="0" smtClean="0"/>
              <a:t>Visual Studio Remote Debugger.</a:t>
            </a:r>
          </a:p>
          <a:p>
            <a:pPr marL="228600" indent="-228600">
              <a:buFont typeface="Arial" panose="020B0604020202020204" pitchFamily="34" charset="0"/>
              <a:buChar char="•"/>
            </a:pP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7</a:t>
            </a:fld>
            <a:endParaRPr lang="en-US"/>
          </a:p>
        </p:txBody>
      </p:sp>
    </p:spTree>
    <p:extLst>
      <p:ext uri="{BB962C8B-B14F-4D97-AF65-F5344CB8AC3E}">
        <p14:creationId xmlns:p14="http://schemas.microsoft.com/office/powerpoint/2010/main" val="2201268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52CFDC-D2D5-4B9F-BA75-89F771E01AEB}" type="slidenum">
              <a:rPr lang="en-US" smtClean="0"/>
              <a:t>8</a:t>
            </a:fld>
            <a:endParaRPr lang="en-US"/>
          </a:p>
        </p:txBody>
      </p:sp>
    </p:spTree>
    <p:extLst>
      <p:ext uri="{BB962C8B-B14F-4D97-AF65-F5344CB8AC3E}">
        <p14:creationId xmlns:p14="http://schemas.microsoft.com/office/powerpoint/2010/main" val="1984160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r>
              <a:rPr lang="en-US" b="0" baseline="0" dirty="0" smtClean="0"/>
              <a:t>Explain how Azure helps developers to refocus on their applications.</a:t>
            </a:r>
          </a:p>
          <a:p>
            <a:endParaRPr lang="en-US" b="0" baseline="0" dirty="0" smtClean="0"/>
          </a:p>
          <a:p>
            <a:r>
              <a:rPr lang="en-US" b="1" baseline="0" dirty="0" smtClean="0"/>
              <a:t>Speaker Notes:</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t>Before we discuss about specifics, let’s refocus on what you care about – your application/service. </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baseline="0" dirty="0" smtClean="0"/>
              <a:t>Azure is taking a application-centric approach and brings tools and services to support </a:t>
            </a:r>
            <a:r>
              <a:rPr lang="en-US" altLang="zh-CN" b="0" baseline="0" dirty="0" err="1" smtClean="0"/>
              <a:t>DevOps</a:t>
            </a:r>
            <a:r>
              <a:rPr lang="en-US" altLang="zh-CN" b="0" baseline="0" dirty="0" smtClean="0"/>
              <a:t> scenarios</a:t>
            </a:r>
            <a:r>
              <a:rPr lang="en-US" b="0" baseline="0" dirty="0" smtClean="0"/>
              <a:t>. </a:t>
            </a:r>
          </a:p>
        </p:txBody>
      </p:sp>
      <p:sp>
        <p:nvSpPr>
          <p:cNvPr id="4" name="Slide Number Placeholder 3"/>
          <p:cNvSpPr>
            <a:spLocks noGrp="1"/>
          </p:cNvSpPr>
          <p:nvPr>
            <p:ph type="sldNum" sz="quarter" idx="10"/>
          </p:nvPr>
        </p:nvSpPr>
        <p:spPr/>
        <p:txBody>
          <a:bodyPr/>
          <a:lstStyle/>
          <a:p>
            <a:fld id="{2C52CFDC-D2D5-4B9F-BA75-89F771E01AEB}" type="slidenum">
              <a:rPr lang="en-US" smtClean="0"/>
              <a:t>9</a:t>
            </a:fld>
            <a:endParaRPr lang="en-US"/>
          </a:p>
        </p:txBody>
      </p:sp>
    </p:spTree>
    <p:extLst>
      <p:ext uri="{BB962C8B-B14F-4D97-AF65-F5344CB8AC3E}">
        <p14:creationId xmlns:p14="http://schemas.microsoft.com/office/powerpoint/2010/main" val="2991643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7844403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917"/>
            <a:ext cx="12192000" cy="6852165"/>
          </a:xfrm>
          <a:prstGeom prst="rect">
            <a:avLst/>
          </a:prstGeom>
        </p:spPr>
      </p:pic>
      <p:sp>
        <p:nvSpPr>
          <p:cNvPr id="3" name="Rectangle 2"/>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536634"/>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51078728"/>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3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1D43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122363"/>
            <a:ext cx="11034445" cy="2387600"/>
          </a:xfrm>
        </p:spPr>
        <p:txBody>
          <a:bodyPr anchor="b"/>
          <a:lstStyle>
            <a:lvl1pPr algn="l">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3602038"/>
            <a:ext cx="11034445" cy="1655762"/>
          </a:xfrm>
        </p:spPr>
        <p:txBody>
          <a:bodyPr>
            <a:normAutofit/>
          </a:bodyPr>
          <a:lstStyle>
            <a:lvl1pPr marL="0" indent="0" algn="l">
              <a:buNone/>
              <a:defRPr sz="36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07086820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06175" y="2235200"/>
            <a:ext cx="11034445" cy="2387600"/>
          </a:xfrm>
        </p:spPr>
        <p:txBody>
          <a:bodyPr anchor="b">
            <a:normAutofit/>
          </a:bodyPr>
          <a:lstStyle>
            <a:lvl1pPr algn="l">
              <a:defRPr sz="13800"/>
            </a:lvl1pPr>
          </a:lstStyle>
          <a:p>
            <a:r>
              <a:rPr lang="en-US" dirty="0" smtClean="0"/>
              <a:t>Video</a:t>
            </a:r>
            <a:endParaRPr lang="en-US" dirty="0"/>
          </a:p>
        </p:txBody>
      </p:sp>
    </p:spTree>
    <p:extLst>
      <p:ext uri="{BB962C8B-B14F-4D97-AF65-F5344CB8AC3E}">
        <p14:creationId xmlns:p14="http://schemas.microsoft.com/office/powerpoint/2010/main" val="1675583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000000"/>
        </a:solidFill>
        <a:effectLst/>
      </p:bgPr>
    </p:bg>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gradFill flip="none" rotWithShape="1">
            <a:gsLst>
              <a:gs pos="100000">
                <a:srgbClr val="000000"/>
              </a:gs>
              <a:gs pos="0">
                <a:srgbClr val="000000">
                  <a:lumMod val="100000"/>
                  <a:alpha val="5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6175" y="1534345"/>
            <a:ext cx="11034445" cy="1007888"/>
          </a:xfrm>
        </p:spPr>
        <p:txBody>
          <a:bodyPr anchor="b"/>
          <a:lstStyle>
            <a:lvl1pPr algn="l">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06175" y="2853732"/>
            <a:ext cx="11034445" cy="2404068"/>
          </a:xfrm>
        </p:spPr>
        <p:txBody>
          <a:bodyPr>
            <a:normAutofit/>
          </a:bodyPr>
          <a:lstStyle>
            <a:lvl1pPr marL="0" indent="0" algn="l">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242619702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6175" y="2243915"/>
            <a:ext cx="11034445" cy="2387600"/>
          </a:xfrm>
        </p:spPr>
        <p:txBody>
          <a:bodyPr anchor="ctr">
            <a:noAutofit/>
          </a:bodyPr>
          <a:lstStyle>
            <a:lvl1pPr algn="l">
              <a:lnSpc>
                <a:spcPct val="100000"/>
              </a:lnSpc>
              <a:defRPr sz="16600">
                <a:solidFill>
                  <a:schemeClr val="bg1"/>
                </a:solidFill>
              </a:defRPr>
            </a:lvl1pPr>
          </a:lstStyle>
          <a:p>
            <a:r>
              <a:rPr lang="en-US" dirty="0" smtClean="0"/>
              <a:t>subject</a:t>
            </a:r>
            <a:endParaRPr lang="en-US" dirty="0"/>
          </a:p>
        </p:txBody>
      </p:sp>
    </p:spTree>
    <p:extLst>
      <p:ext uri="{BB962C8B-B14F-4D97-AF65-F5344CB8AC3E}">
        <p14:creationId xmlns:p14="http://schemas.microsoft.com/office/powerpoint/2010/main" val="30982805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84518230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798" y="457199"/>
            <a:ext cx="4211227" cy="1936679"/>
          </a:xfrm>
        </p:spPr>
        <p:txBody>
          <a:bodyPr anchor="b">
            <a:noAutofit/>
          </a:bodyPr>
          <a:lstStyle>
            <a:lvl1pPr>
              <a:defRPr sz="40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457432" cy="4873625"/>
          </a:xfrm>
        </p:spPr>
        <p:txBody>
          <a:bodyPr/>
          <a:lstStyle>
            <a:lvl1pPr>
              <a:defRPr sz="3200">
                <a:latin typeface="+mj-lt"/>
              </a:defRPr>
            </a:lvl1pPr>
            <a:lvl2pPr>
              <a:defRPr sz="2800">
                <a:latin typeface="+mj-lt"/>
              </a:defRPr>
            </a:lvl2pPr>
            <a:lvl3pPr>
              <a:defRPr sz="2400">
                <a:latin typeface="+mj-lt"/>
              </a:defRPr>
            </a:lvl3pPr>
            <a:lvl4pPr>
              <a:defRPr sz="2000">
                <a:latin typeface="+mj-lt"/>
              </a:defRPr>
            </a:lvl4pPr>
            <a:lvl5pPr>
              <a:defRPr sz="2000">
                <a:latin typeface="+mj-lt"/>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60798" y="2604070"/>
            <a:ext cx="4211227" cy="326491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Click to edit Master text styles</a:t>
            </a:r>
          </a:p>
        </p:txBody>
      </p:sp>
      <p:sp>
        <p:nvSpPr>
          <p:cNvPr id="7" name="Slide Number Placeholder 6"/>
          <p:cNvSpPr>
            <a:spLocks noGrp="1"/>
          </p:cNvSpPr>
          <p:nvPr>
            <p:ph type="sldNum" sz="quarter" idx="12"/>
          </p:nvPr>
        </p:nvSpPr>
        <p:spPr>
          <a:xfrm>
            <a:off x="8897420"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26124535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8903414" y="6256216"/>
            <a:ext cx="2743200" cy="365125"/>
          </a:xfrm>
          <a:prstGeom prst="rect">
            <a:avLst/>
          </a:prstGeom>
        </p:spPr>
        <p:txBody>
          <a:bodyPr/>
          <a:lstStyle/>
          <a:p>
            <a:fld id="{0A164282-434E-41D4-9582-783D542A7B68}" type="slidenum">
              <a:rPr lang="en-US" smtClean="0"/>
              <a:pPr/>
              <a:t>‹#›</a:t>
            </a:fld>
            <a:endParaRPr lang="en-US"/>
          </a:p>
        </p:txBody>
      </p:sp>
    </p:spTree>
    <p:extLst>
      <p:ext uri="{BB962C8B-B14F-4D97-AF65-F5344CB8AC3E}">
        <p14:creationId xmlns:p14="http://schemas.microsoft.com/office/powerpoint/2010/main" val="353420401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gradFill flip="none" rotWithShape="1">
            <a:gsLst>
              <a:gs pos="100000">
                <a:srgbClr val="000000">
                  <a:alpha val="48000"/>
                </a:srgbClr>
              </a:gs>
              <a:gs pos="0">
                <a:srgbClr val="000000">
                  <a:lumMod val="100000"/>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9536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D4380"/>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13" cstate="print">
            <a:extLst>
              <a:ext uri="{28A0092B-C50C-407E-A947-70E740481C1C}">
                <a14:useLocalDpi xmlns:a14="http://schemas.microsoft.com/office/drawing/2010/main" val="0"/>
              </a:ext>
            </a:extLst>
          </a:blip>
          <a:srcRect r="3957" b="4063"/>
          <a:stretch/>
        </p:blipFill>
        <p:spPr>
          <a:xfrm>
            <a:off x="10947" y="973"/>
            <a:ext cx="12170106" cy="6857027"/>
          </a:xfrm>
          <a:prstGeom prst="rect">
            <a:avLst/>
          </a:prstGeom>
        </p:spPr>
      </p:pic>
      <p:sp>
        <p:nvSpPr>
          <p:cNvPr id="2" name="Title Placeholder 1"/>
          <p:cNvSpPr>
            <a:spLocks noGrp="1"/>
          </p:cNvSpPr>
          <p:nvPr>
            <p:ph type="title"/>
          </p:nvPr>
        </p:nvSpPr>
        <p:spPr>
          <a:xfrm>
            <a:off x="560798" y="342355"/>
            <a:ext cx="11079822" cy="957600"/>
          </a:xfrm>
          <a:prstGeom prst="rect">
            <a:avLst/>
          </a:prstGeom>
        </p:spPr>
        <p:txBody>
          <a:bodyPr vert="horz" lIns="91440" tIns="45720" rIns="91440" bIns="45720" rtlCol="0" anchor="t">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60798" y="1482812"/>
            <a:ext cx="11079822" cy="441973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Slide Number Placeholder 17"/>
          <p:cNvSpPr>
            <a:spLocks noGrp="1"/>
          </p:cNvSpPr>
          <p:nvPr>
            <p:ph type="sldNum" sz="quarter" idx="4"/>
          </p:nvPr>
        </p:nvSpPr>
        <p:spPr>
          <a:xfrm>
            <a:off x="8897420" y="6274158"/>
            <a:ext cx="2743200" cy="365125"/>
          </a:xfrm>
          <a:prstGeom prst="rect">
            <a:avLst/>
          </a:prstGeom>
        </p:spPr>
        <p:txBody>
          <a:bodyPr vert="horz" lIns="91440" tIns="45720" rIns="91440" bIns="45720" rtlCol="0" anchor="ctr"/>
          <a:lstStyle>
            <a:lvl1pPr algn="r">
              <a:defRPr sz="2000">
                <a:solidFill>
                  <a:srgbClr val="289FD7"/>
                </a:solidFill>
                <a:latin typeface="+mj-lt"/>
              </a:defRPr>
            </a:lvl1pPr>
          </a:lstStyle>
          <a:p>
            <a:fld id="{0D099E2A-118A-4377-8F98-2DF40BCBA9FE}" type="slidenum">
              <a:rPr lang="en-US" smtClean="0"/>
              <a:pPr/>
              <a:t>‹#›</a:t>
            </a:fld>
            <a:endParaRPr lang="en-US"/>
          </a:p>
        </p:txBody>
      </p:sp>
    </p:spTree>
    <p:extLst>
      <p:ext uri="{BB962C8B-B14F-4D97-AF65-F5344CB8AC3E}">
        <p14:creationId xmlns:p14="http://schemas.microsoft.com/office/powerpoint/2010/main" val="3677691810"/>
      </p:ext>
    </p:extLst>
  </p:cSld>
  <p:clrMap bg1="lt1" tx1="dk1" bg2="lt2" tx2="dk2" accent1="accent1" accent2="accent2" accent3="accent3" accent4="accent4" accent5="accent5" accent6="accent6" hlink="hlink" folHlink="folHlink"/>
  <p:sldLayoutIdLst>
    <p:sldLayoutId id="2147483661" r:id="rId1"/>
    <p:sldLayoutId id="2147483687" r:id="rId2"/>
    <p:sldLayoutId id="2147483690" r:id="rId3"/>
    <p:sldLayoutId id="2147483686" r:id="rId4"/>
    <p:sldLayoutId id="2147483685" r:id="rId5"/>
    <p:sldLayoutId id="2147483662" r:id="rId6"/>
    <p:sldLayoutId id="2147483668" r:id="rId7"/>
    <p:sldLayoutId id="2147483666" r:id="rId8"/>
    <p:sldLayoutId id="2147483667" r:id="rId9"/>
    <p:sldLayoutId id="2147483688" r:id="rId10"/>
    <p:sldLayoutId id="2147483693"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5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9.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image" Target="../media/image35.emf"/><Relationship Id="rId7" Type="http://schemas.openxmlformats.org/officeDocument/2006/relationships/image" Target="../media/image39.emf"/><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8.emf"/><Relationship Id="rId5" Type="http://schemas.openxmlformats.org/officeDocument/2006/relationships/image" Target="../media/image37.emf"/><Relationship Id="rId4" Type="http://schemas.openxmlformats.org/officeDocument/2006/relationships/image" Target="../media/image36.emf"/><Relationship Id="rId9" Type="http://schemas.openxmlformats.org/officeDocument/2006/relationships/image" Target="../media/image41.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43.png"/><Relationship Id="rId4" Type="http://schemas.openxmlformats.org/officeDocument/2006/relationships/image" Target="../media/image4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9.xml"/><Relationship Id="rId1" Type="http://schemas.openxmlformats.org/officeDocument/2006/relationships/slideLayout" Target="../slideLayouts/slideLayout10.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notesSlide" Target="../notesSlides/notesSlide6.xml"/><Relationship Id="rId16"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jp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924"/>
          <a:stretch/>
        </p:blipFill>
        <p:spPr>
          <a:xfrm>
            <a:off x="-18662" y="0"/>
            <a:ext cx="12210661" cy="6858000"/>
          </a:xfrm>
          <a:prstGeom prst="rect">
            <a:avLst/>
          </a:prstGeom>
        </p:spPr>
      </p:pic>
      <p:sp>
        <p:nvSpPr>
          <p:cNvPr id="2" name="Title 1"/>
          <p:cNvSpPr>
            <a:spLocks noGrp="1"/>
          </p:cNvSpPr>
          <p:nvPr>
            <p:ph type="ctrTitle"/>
          </p:nvPr>
        </p:nvSpPr>
        <p:spPr>
          <a:xfrm>
            <a:off x="606175" y="1255505"/>
            <a:ext cx="11034445" cy="2387600"/>
          </a:xfrm>
        </p:spPr>
        <p:txBody>
          <a:bodyPr>
            <a:noAutofit/>
          </a:bodyPr>
          <a:lstStyle/>
          <a:p>
            <a:pPr algn="l"/>
            <a:r>
              <a:rPr lang="en-US" altLang="zh-CN" sz="9600" dirty="0" smtClean="0">
                <a:solidFill>
                  <a:schemeClr val="bg1"/>
                </a:solidFill>
              </a:rPr>
              <a:t>Automating Azure VMs with PowerShell</a:t>
            </a:r>
            <a:endParaRPr lang="en-US" sz="9600" dirty="0">
              <a:solidFill>
                <a:schemeClr val="bg1"/>
              </a:solidFill>
            </a:endParaRPr>
          </a:p>
        </p:txBody>
      </p:sp>
      <p:sp>
        <p:nvSpPr>
          <p:cNvPr id="3" name="Subtitle 2"/>
          <p:cNvSpPr>
            <a:spLocks noGrp="1"/>
          </p:cNvSpPr>
          <p:nvPr>
            <p:ph type="subTitle" idx="1"/>
          </p:nvPr>
        </p:nvSpPr>
        <p:spPr>
          <a:xfrm>
            <a:off x="569445" y="4158875"/>
            <a:ext cx="11034445" cy="1655762"/>
          </a:xfrm>
        </p:spPr>
        <p:txBody>
          <a:bodyPr>
            <a:normAutofit fontScale="85000" lnSpcReduction="20000"/>
          </a:bodyPr>
          <a:lstStyle/>
          <a:p>
            <a:pPr algn="l"/>
            <a:r>
              <a:rPr lang="en-US" sz="4400" dirty="0" err="1" smtClean="0">
                <a:solidFill>
                  <a:srgbClr val="00B0F0"/>
                </a:solidFill>
                <a:latin typeface="+mj-lt"/>
              </a:rPr>
              <a:t>Feschenko</a:t>
            </a:r>
            <a:r>
              <a:rPr lang="en-US" sz="4400" dirty="0" smtClean="0">
                <a:solidFill>
                  <a:srgbClr val="00B0F0"/>
                </a:solidFill>
                <a:latin typeface="+mj-lt"/>
              </a:rPr>
              <a:t> Alexander</a:t>
            </a:r>
          </a:p>
          <a:p>
            <a:r>
              <a:rPr lang="en-US" sz="2800" dirty="0" smtClean="0">
                <a:solidFill>
                  <a:schemeClr val="bg1"/>
                </a:solidFill>
                <a:latin typeface="+mj-lt"/>
              </a:rPr>
              <a:t>Senior Software Engineer @ EPAM Systems</a:t>
            </a:r>
          </a:p>
          <a:p>
            <a:r>
              <a:rPr lang="en-US" sz="2800" dirty="0" smtClean="0">
                <a:solidFill>
                  <a:schemeClr val="bg1"/>
                </a:solidFill>
                <a:latin typeface="+mj-lt"/>
              </a:rPr>
              <a:t>Blog: feschenkoalex.blogspot.com</a:t>
            </a:r>
          </a:p>
          <a:p>
            <a:r>
              <a:rPr lang="en-US" sz="2800" dirty="0" smtClean="0">
                <a:solidFill>
                  <a:schemeClr val="bg1"/>
                </a:solidFill>
                <a:latin typeface="+mj-lt"/>
              </a:rPr>
              <a:t>Email: feschenko.alex@gmail.com</a:t>
            </a:r>
          </a:p>
          <a:p>
            <a:endParaRPr lang="en-US" sz="2800" dirty="0" smtClean="0">
              <a:solidFill>
                <a:schemeClr val="bg1"/>
              </a:solidFill>
              <a:latin typeface="+mj-lt"/>
            </a:endParaRPr>
          </a:p>
          <a:p>
            <a:pPr algn="l"/>
            <a:endParaRPr lang="en-US" sz="3200" dirty="0" smtClean="0">
              <a:solidFill>
                <a:srgbClr val="92D050"/>
              </a:solidFill>
            </a:endParaRPr>
          </a:p>
        </p:txBody>
      </p:sp>
      <p:sp>
        <p:nvSpPr>
          <p:cNvPr id="6" name="TextBox 5"/>
          <p:cNvSpPr txBox="1"/>
          <p:nvPr/>
        </p:nvSpPr>
        <p:spPr>
          <a:xfrm>
            <a:off x="9662578" y="6026925"/>
            <a:ext cx="1978042" cy="400110"/>
          </a:xfrm>
          <a:prstGeom prst="rect">
            <a:avLst/>
          </a:prstGeom>
          <a:noFill/>
        </p:spPr>
        <p:txBody>
          <a:bodyPr wrap="none" rtlCol="0">
            <a:spAutoFit/>
          </a:bodyPr>
          <a:lstStyle/>
          <a:p>
            <a:r>
              <a:rPr lang="en-US" sz="2000" dirty="0" smtClean="0">
                <a:solidFill>
                  <a:schemeClr val="bg1"/>
                </a:solidFill>
              </a:rPr>
              <a:t>Microsoft Azure</a:t>
            </a:r>
            <a:endParaRPr lang="en-US" sz="2000" dirty="0">
              <a:solidFill>
                <a:schemeClr val="bg1"/>
              </a:solidFill>
            </a:endParaRPr>
          </a:p>
        </p:txBody>
      </p:sp>
    </p:spTree>
    <p:extLst>
      <p:ext uri="{BB962C8B-B14F-4D97-AF65-F5344CB8AC3E}">
        <p14:creationId xmlns:p14="http://schemas.microsoft.com/office/powerpoint/2010/main" val="836227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Setting the current storage account</a:t>
            </a:r>
            <a:endParaRPr lang="en-US" sz="5400" dirty="0">
              <a:solidFill>
                <a:schemeClr val="bg1"/>
              </a:solidFill>
            </a:endParaRPr>
          </a:p>
        </p:txBody>
      </p:sp>
      <p:sp>
        <p:nvSpPr>
          <p:cNvPr id="12" name="Text Placeholder 4"/>
          <p:cNvSpPr txBox="1">
            <a:spLocks/>
          </p:cNvSpPr>
          <p:nvPr/>
        </p:nvSpPr>
        <p:spPr>
          <a:xfrm>
            <a:off x="1744935" y="1553453"/>
            <a:ext cx="9469165" cy="1089660"/>
          </a:xfrm>
          <a:prstGeom prst="rect">
            <a:avLst/>
          </a:prstGeom>
          <a:solidFill>
            <a:sysClr val="windowText" lastClr="000000">
              <a:alpha val="5000"/>
            </a:sys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640"/>
              </a:spcBef>
              <a:spcAft>
                <a:spcPts val="0"/>
              </a:spcAft>
              <a:buClrTx/>
              <a:buSzTx/>
              <a:buFont typeface="Wingdings" pitchFamily="2" charset="2"/>
              <a:buNone/>
              <a:tabLst/>
              <a:defRPr/>
            </a:pPr>
            <a:r>
              <a:rPr kumimoji="0" lang="en-US" sz="36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rPr>
              <a:t>Returns Storage Account</a:t>
            </a:r>
            <a:endParaRPr kumimoji="0" lang="en-US" sz="3600" b="0" i="0" u="none" strike="noStrike" kern="1200" cap="none" spc="-58" normalizeH="0" baseline="0" noProof="0" dirty="0">
              <a:ln>
                <a:noFill/>
              </a:ln>
              <a:gradFill>
                <a:gsLst>
                  <a:gs pos="0">
                    <a:srgbClr val="292929"/>
                  </a:gs>
                  <a:gs pos="100000">
                    <a:srgbClr val="292929"/>
                  </a:gs>
                </a:gsLst>
                <a:lin ang="5400000" scaled="0"/>
              </a:gradFill>
              <a:effectLst/>
              <a:uLnTx/>
              <a:uFillTx/>
              <a:latin typeface="Segoe UI Light"/>
              <a:ea typeface="+mn-ea"/>
            </a:endParaRPr>
          </a:p>
          <a:p>
            <a:pPr marL="0" marR="0" lvl="0" indent="0" algn="l" defTabSz="914363" rtl="0" eaLnBrk="1" fontAlgn="ctr" latinLnBrk="0" hangingPunct="1">
              <a:lnSpc>
                <a:spcPct val="100000"/>
              </a:lnSpc>
              <a:spcBef>
                <a:spcPts val="0"/>
              </a:spcBef>
              <a:spcAft>
                <a:spcPct val="0"/>
              </a:spcAft>
              <a:buClrTx/>
              <a:buSzTx/>
              <a:buFont typeface="Wingdings" pitchFamily="2" charset="2"/>
              <a:buNone/>
              <a:tabLst>
                <a:tab pos="253886" algn="l"/>
              </a:tabLst>
              <a:defRPr/>
            </a:pPr>
            <a:r>
              <a:rPr kumimoji="0" lang="en-US" sz="2400" b="0" i="0" u="none" strike="noStrike" kern="1200" cap="none" spc="0" normalizeH="0" baseline="0" noProof="0" dirty="0">
                <a:ln>
                  <a:noFill/>
                </a:ln>
                <a:solidFill>
                  <a:schemeClr val="bg1"/>
                </a:solidFill>
                <a:effectLst/>
                <a:uLnTx/>
                <a:uFillTx/>
                <a:latin typeface="Segoe UI"/>
                <a:ea typeface="+mn-ea"/>
              </a:rPr>
              <a:t>Get-</a:t>
            </a:r>
            <a:r>
              <a:rPr kumimoji="0" lang="en-US" sz="2400" b="0" i="0" u="none" strike="noStrike" kern="1200" cap="none" spc="0" normalizeH="0" baseline="0" noProof="0" dirty="0" err="1">
                <a:ln>
                  <a:noFill/>
                </a:ln>
                <a:solidFill>
                  <a:schemeClr val="bg1"/>
                </a:solidFill>
                <a:effectLst/>
                <a:uLnTx/>
                <a:uFillTx/>
                <a:latin typeface="Segoe UI"/>
                <a:ea typeface="+mn-ea"/>
              </a:rPr>
              <a:t>AzureStorageAccount</a:t>
            </a:r>
            <a:r>
              <a:rPr kumimoji="0" lang="en-US" sz="2400" b="0" i="0" u="none" strike="noStrike" kern="1200" cap="none" spc="0" normalizeH="0" baseline="0" noProof="0" dirty="0">
                <a:ln>
                  <a:noFill/>
                </a:ln>
                <a:solidFill>
                  <a:schemeClr val="bg1"/>
                </a:solidFill>
                <a:effectLst/>
                <a:uLnTx/>
                <a:uFillTx/>
                <a:latin typeface="Segoe UI"/>
                <a:ea typeface="+mn-ea"/>
              </a:rPr>
              <a:t> | Select </a:t>
            </a:r>
            <a:r>
              <a:rPr kumimoji="0" lang="en-US" sz="2400" b="0" i="0" u="none" strike="noStrike" kern="1200" cap="none" spc="0" normalizeH="0" baseline="0" noProof="0" dirty="0" err="1">
                <a:ln>
                  <a:noFill/>
                </a:ln>
                <a:solidFill>
                  <a:schemeClr val="bg1"/>
                </a:solidFill>
                <a:effectLst/>
                <a:uLnTx/>
                <a:uFillTx/>
                <a:latin typeface="Segoe UI"/>
                <a:ea typeface="+mn-ea"/>
              </a:rPr>
              <a:t>StorageAccountName</a:t>
            </a:r>
            <a:endParaRPr kumimoji="0" lang="en-US" sz="2400" b="0" i="0" u="none" strike="noStrike" kern="0" cap="none" spc="0" normalizeH="0" baseline="0" noProof="0" dirty="0">
              <a:ln>
                <a:solidFill>
                  <a:prstClr val="white">
                    <a:alpha val="0"/>
                  </a:prstClr>
                </a:solidFill>
              </a:ln>
              <a:solidFill>
                <a:schemeClr val="bg1"/>
              </a:solidFill>
              <a:effectLst/>
              <a:uLnTx/>
              <a:uFillTx/>
              <a:latin typeface="Segoe UI"/>
              <a:ea typeface="+mn-ea"/>
              <a:cs typeface="Arial" pitchFamily="34" charset="0"/>
            </a:endParaRPr>
          </a:p>
        </p:txBody>
      </p:sp>
      <p:sp>
        <p:nvSpPr>
          <p:cNvPr id="22" name="Rectangle 21"/>
          <p:cNvSpPr>
            <a:spLocks noChangeAspect="1"/>
          </p:cNvSpPr>
          <p:nvPr/>
        </p:nvSpPr>
        <p:spPr bwMode="auto">
          <a:xfrm>
            <a:off x="654503" y="1553452"/>
            <a:ext cx="1091407" cy="1091407"/>
          </a:xfrm>
          <a:prstGeom prst="rect">
            <a:avLst/>
          </a:prstGeom>
          <a:solidFill>
            <a:srgbClr val="4472C4"/>
          </a:solidFill>
          <a:ln w="12700" cap="flat" cmpd="sng" algn="ctr">
            <a:noFill/>
            <a:prstDash val="solid"/>
            <a:miter lim="800000"/>
          </a:ln>
          <a:effectLst/>
        </p:spPr>
        <p:txBody>
          <a:bodyPr lIns="76177" tIns="38089" rIns="76177" bIns="3808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3" name="Rectangle 22"/>
          <p:cNvSpPr>
            <a:spLocks/>
          </p:cNvSpPr>
          <p:nvPr/>
        </p:nvSpPr>
        <p:spPr bwMode="auto">
          <a:xfrm>
            <a:off x="653740" y="3163418"/>
            <a:ext cx="1089659" cy="1089660"/>
          </a:xfrm>
          <a:prstGeom prst="rect">
            <a:avLst/>
          </a:prstGeom>
          <a:solidFill>
            <a:srgbClr val="ED7D31"/>
          </a:solidFill>
          <a:ln w="12700" cap="flat" cmpd="sng" algn="ctr">
            <a:noFill/>
            <a:prstDash val="solid"/>
            <a:miter lim="800000"/>
          </a:ln>
          <a:effectLst/>
        </p:spPr>
        <p:txBody>
          <a:bodyPr lIns="76187" tIns="38094" rIns="76187" bIns="3809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4" name="Rectangle 23"/>
          <p:cNvSpPr>
            <a:spLocks/>
          </p:cNvSpPr>
          <p:nvPr/>
        </p:nvSpPr>
        <p:spPr bwMode="auto">
          <a:xfrm>
            <a:off x="653740" y="4721848"/>
            <a:ext cx="1089659" cy="1089660"/>
          </a:xfrm>
          <a:prstGeom prst="rect">
            <a:avLst/>
          </a:prstGeom>
          <a:solidFill>
            <a:srgbClr val="FFC000"/>
          </a:solidFill>
          <a:ln w="12700" cap="flat" cmpd="sng" algn="ctr">
            <a:noFill/>
            <a:prstDash val="solid"/>
            <a:miter lim="800000"/>
          </a:ln>
          <a:effectLst/>
        </p:spPr>
        <p:txBody>
          <a:bodyPr lIns="76177" tIns="38089" rIns="76177" bIns="3808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25" name="Text Placeholder 4"/>
          <p:cNvSpPr txBox="1">
            <a:spLocks/>
          </p:cNvSpPr>
          <p:nvPr/>
        </p:nvSpPr>
        <p:spPr>
          <a:xfrm>
            <a:off x="1744167" y="4721848"/>
            <a:ext cx="9469933" cy="1089660"/>
          </a:xfrm>
          <a:prstGeom prst="rect">
            <a:avLst/>
          </a:prstGeom>
          <a:solidFill>
            <a:sysClr val="windowText" lastClr="000000">
              <a:alpha val="5000"/>
            </a:sys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640"/>
              </a:spcBef>
              <a:spcAft>
                <a:spcPts val="250"/>
              </a:spcAft>
              <a:buClrTx/>
              <a:buSzTx/>
              <a:buFont typeface="Wingdings" pitchFamily="2" charset="2"/>
              <a:buNone/>
              <a:tabLst/>
              <a:defRPr/>
            </a:pPr>
            <a:r>
              <a:rPr kumimoji="0" lang="en-US" sz="3600" b="0" i="0" u="none" strike="noStrike" kern="1200" cap="none" spc="-58" normalizeH="0" baseline="0" noProof="0" dirty="0" err="1">
                <a:ln>
                  <a:noFill/>
                </a:ln>
                <a:solidFill>
                  <a:srgbClr val="ED7D31">
                    <a:alpha val="99000"/>
                  </a:srgbClr>
                </a:solidFill>
                <a:effectLst/>
                <a:uLnTx/>
                <a:uFillTx/>
                <a:latin typeface="Segoe UI Light" pitchFamily="34" charset="0"/>
                <a:ea typeface="+mn-ea"/>
                <a:cs typeface="Segoe UI Light" pitchFamily="34" charset="0"/>
              </a:rPr>
              <a:t>Cmdlets</a:t>
            </a:r>
            <a:r>
              <a:rPr kumimoji="0" lang="en-US" sz="36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rPr>
              <a:t> like New-</a:t>
            </a:r>
            <a:r>
              <a:rPr kumimoji="0" lang="en-US" sz="3600" b="0" i="0" u="none" strike="noStrike" kern="1200" cap="none" spc="-58" normalizeH="0" baseline="0" noProof="0" dirty="0" err="1">
                <a:ln>
                  <a:noFill/>
                </a:ln>
                <a:solidFill>
                  <a:srgbClr val="ED7D31">
                    <a:alpha val="99000"/>
                  </a:srgbClr>
                </a:solidFill>
                <a:effectLst/>
                <a:uLnTx/>
                <a:uFillTx/>
                <a:latin typeface="Segoe UI Light" pitchFamily="34" charset="0"/>
                <a:ea typeface="+mn-ea"/>
                <a:cs typeface="Segoe UI Light" pitchFamily="34" charset="0"/>
              </a:rPr>
              <a:t>AzureQuickVM</a:t>
            </a:r>
            <a:r>
              <a:rPr kumimoji="0" lang="en-US" sz="36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rPr>
              <a:t> will use this Account</a:t>
            </a:r>
            <a:endParaRPr kumimoji="0" lang="en-US" sz="2000" b="0" i="0" u="none" strike="noStrike" kern="1200" cap="none" spc="0" normalizeH="0" baseline="0" noProof="0" dirty="0">
              <a:ln>
                <a:noFill/>
              </a:ln>
              <a:solidFill>
                <a:srgbClr val="525051">
                  <a:alpha val="99000"/>
                </a:srgbClr>
              </a:solidFill>
              <a:effectLst/>
              <a:uLnTx/>
              <a:uFillTx/>
              <a:latin typeface="Segoe UI"/>
              <a:ea typeface="+mn-ea"/>
              <a:cs typeface="+mn-cs"/>
            </a:endParaRPr>
          </a:p>
        </p:txBody>
      </p:sp>
      <p:sp>
        <p:nvSpPr>
          <p:cNvPr id="26" name="Text Placeholder 4"/>
          <p:cNvSpPr txBox="1">
            <a:spLocks/>
          </p:cNvSpPr>
          <p:nvPr/>
        </p:nvSpPr>
        <p:spPr>
          <a:xfrm>
            <a:off x="1744167" y="3163418"/>
            <a:ext cx="9469933" cy="1089660"/>
          </a:xfrm>
          <a:prstGeom prst="rect">
            <a:avLst/>
          </a:prstGeom>
          <a:solidFill>
            <a:sysClr val="windowText" lastClr="000000">
              <a:alpha val="5000"/>
            </a:sys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640"/>
              </a:spcBef>
              <a:spcAft>
                <a:spcPts val="0"/>
              </a:spcAft>
              <a:buClrTx/>
              <a:buSzTx/>
              <a:buFont typeface="Wingdings" pitchFamily="2" charset="2"/>
              <a:buNone/>
              <a:tabLst/>
              <a:defRPr/>
            </a:pPr>
            <a:r>
              <a:rPr kumimoji="0" lang="en-US" sz="3600" b="0" i="0" u="none" strike="noStrike" kern="1200" cap="none" spc="-58" normalizeH="0" baseline="0" noProof="0" dirty="0" smtClean="0">
                <a:ln>
                  <a:noFill/>
                </a:ln>
                <a:solidFill>
                  <a:srgbClr val="ED7D31">
                    <a:alpha val="99000"/>
                  </a:srgbClr>
                </a:solidFill>
                <a:effectLst/>
                <a:uLnTx/>
                <a:uFillTx/>
                <a:latin typeface="Segoe UI Light" pitchFamily="34" charset="0"/>
                <a:ea typeface="+mn-ea"/>
                <a:cs typeface="Segoe UI Light" pitchFamily="34" charset="0"/>
              </a:rPr>
              <a:t>Sets the Current Storage Account</a:t>
            </a:r>
          </a:p>
          <a:p>
            <a:pPr marL="0" marR="0" lvl="0" indent="0" algn="l" defTabSz="914363" rtl="0" eaLnBrk="1" fontAlgn="auto" latinLnBrk="0" hangingPunct="1">
              <a:lnSpc>
                <a:spcPct val="100000"/>
              </a:lnSpc>
              <a:spcBef>
                <a:spcPts val="0"/>
              </a:spcBef>
              <a:spcAft>
                <a:spcPts val="0"/>
              </a:spcAft>
              <a:buClrTx/>
              <a:buSzTx/>
              <a:buFont typeface="Wingdings" pitchFamily="2" charset="2"/>
              <a:buNone/>
              <a:tabLst/>
              <a:defRPr/>
            </a:pPr>
            <a:r>
              <a:rPr kumimoji="0" lang="en-US" sz="2400" b="0" i="0" u="none" strike="noStrike" kern="0" cap="none" spc="0" normalizeH="0" baseline="0" noProof="0" dirty="0" smtClean="0">
                <a:ln>
                  <a:solidFill>
                    <a:prstClr val="white">
                      <a:alpha val="0"/>
                    </a:prstClr>
                  </a:solidFill>
                </a:ln>
                <a:solidFill>
                  <a:schemeClr val="bg1"/>
                </a:solidFill>
                <a:effectLst/>
                <a:uLnTx/>
                <a:uFillTx/>
                <a:latin typeface="Segoe UI"/>
                <a:ea typeface="+mn-ea"/>
                <a:cs typeface="Arial" pitchFamily="34" charset="0"/>
              </a:rPr>
              <a:t>Set-</a:t>
            </a:r>
            <a:r>
              <a:rPr kumimoji="0" lang="en-US" sz="2400" b="0" i="0" u="none" strike="noStrike" kern="0" cap="none" spc="0" normalizeH="0" baseline="0" noProof="0" dirty="0" err="1" smtClean="0">
                <a:ln>
                  <a:solidFill>
                    <a:prstClr val="white">
                      <a:alpha val="0"/>
                    </a:prstClr>
                  </a:solidFill>
                </a:ln>
                <a:solidFill>
                  <a:schemeClr val="bg1"/>
                </a:solidFill>
                <a:effectLst/>
                <a:uLnTx/>
                <a:uFillTx/>
                <a:latin typeface="Segoe UI"/>
                <a:ea typeface="+mn-ea"/>
                <a:cs typeface="Arial" pitchFamily="34" charset="0"/>
              </a:rPr>
              <a:t>AzureSubscription</a:t>
            </a:r>
            <a:r>
              <a:rPr kumimoji="0" lang="en-US" sz="2400" b="0" i="0" u="none" strike="noStrike" kern="0" cap="none" spc="0" normalizeH="0" baseline="0" noProof="0" dirty="0" smtClean="0">
                <a:ln>
                  <a:solidFill>
                    <a:prstClr val="white">
                      <a:alpha val="0"/>
                    </a:prstClr>
                  </a:solidFill>
                </a:ln>
                <a:solidFill>
                  <a:schemeClr val="bg1"/>
                </a:solidFill>
                <a:effectLst/>
                <a:uLnTx/>
                <a:uFillTx/>
                <a:latin typeface="Segoe UI"/>
                <a:ea typeface="+mn-ea"/>
                <a:cs typeface="Arial" pitchFamily="34" charset="0"/>
              </a:rPr>
              <a:t> 'somesub1' -</a:t>
            </a:r>
            <a:r>
              <a:rPr kumimoji="0" lang="en-US" sz="2400" b="0" i="0" u="none" strike="noStrike" kern="0" cap="none" spc="0" normalizeH="0" baseline="0" noProof="0" dirty="0" err="1" smtClean="0">
                <a:ln>
                  <a:solidFill>
                    <a:prstClr val="white">
                      <a:alpha val="0"/>
                    </a:prstClr>
                  </a:solidFill>
                </a:ln>
                <a:solidFill>
                  <a:schemeClr val="bg1"/>
                </a:solidFill>
                <a:effectLst/>
                <a:uLnTx/>
                <a:uFillTx/>
                <a:latin typeface="Segoe UI"/>
                <a:ea typeface="+mn-ea"/>
                <a:cs typeface="Arial" pitchFamily="34" charset="0"/>
              </a:rPr>
              <a:t>CurrentStorageAccount</a:t>
            </a:r>
            <a:r>
              <a:rPr kumimoji="0" lang="en-US" sz="2400" b="0" i="0" u="none" strike="noStrike" kern="0" cap="none" spc="0" normalizeH="0" baseline="0" noProof="0" dirty="0" smtClean="0">
                <a:ln>
                  <a:solidFill>
                    <a:prstClr val="white">
                      <a:alpha val="0"/>
                    </a:prstClr>
                  </a:solidFill>
                </a:ln>
                <a:solidFill>
                  <a:schemeClr val="bg1"/>
                </a:solidFill>
                <a:effectLst/>
                <a:uLnTx/>
                <a:uFillTx/>
                <a:latin typeface="Segoe UI"/>
                <a:ea typeface="+mn-ea"/>
                <a:cs typeface="Arial" pitchFamily="34" charset="0"/>
              </a:rPr>
              <a:t> '</a:t>
            </a:r>
            <a:r>
              <a:rPr kumimoji="0" lang="en-US" sz="2400" b="0" i="0" u="none" strike="noStrike" kern="0" cap="none" spc="0" normalizeH="0" baseline="0" noProof="0" dirty="0" err="1" smtClean="0">
                <a:ln>
                  <a:solidFill>
                    <a:prstClr val="white">
                      <a:alpha val="0"/>
                    </a:prstClr>
                  </a:solidFill>
                </a:ln>
                <a:solidFill>
                  <a:schemeClr val="bg1"/>
                </a:solidFill>
                <a:effectLst/>
                <a:uLnTx/>
                <a:uFillTx/>
                <a:latin typeface="Segoe UI"/>
                <a:ea typeface="+mn-ea"/>
                <a:cs typeface="Arial" pitchFamily="34" charset="0"/>
              </a:rPr>
              <a:t>mystorage</a:t>
            </a:r>
            <a:r>
              <a:rPr kumimoji="0" lang="en-US" sz="2400" b="0" i="0" u="none" strike="noStrike" kern="0" cap="none" spc="0" normalizeH="0" baseline="0" noProof="0" dirty="0" smtClean="0">
                <a:ln>
                  <a:solidFill>
                    <a:prstClr val="white">
                      <a:alpha val="0"/>
                    </a:prstClr>
                  </a:solidFill>
                </a:ln>
                <a:solidFill>
                  <a:schemeClr val="bg1"/>
                </a:solidFill>
                <a:effectLst/>
                <a:uLnTx/>
                <a:uFillTx/>
                <a:latin typeface="Segoe UI"/>
                <a:ea typeface="+mn-ea"/>
                <a:cs typeface="Arial" pitchFamily="34" charset="0"/>
              </a:rPr>
              <a:t>‘</a:t>
            </a:r>
            <a:endParaRPr kumimoji="0" lang="en-US" sz="2400" b="0" i="0" u="none" strike="noStrike" kern="0" cap="none" spc="0" normalizeH="0" baseline="0" noProof="0" dirty="0">
              <a:ln>
                <a:solidFill>
                  <a:prstClr val="white">
                    <a:alpha val="0"/>
                  </a:prstClr>
                </a:solidFill>
              </a:ln>
              <a:solidFill>
                <a:schemeClr val="bg1"/>
              </a:solidFill>
              <a:effectLst/>
              <a:uLnTx/>
              <a:uFillTx/>
              <a:latin typeface="Segoe UI"/>
              <a:ea typeface="+mn-ea"/>
              <a:cs typeface="Arial" pitchFamily="34" charset="0"/>
            </a:endParaRPr>
          </a:p>
        </p:txBody>
      </p:sp>
      <p:sp>
        <p:nvSpPr>
          <p:cNvPr id="27" name="Freeform 79"/>
          <p:cNvSpPr>
            <a:spLocks/>
          </p:cNvSpPr>
          <p:nvPr/>
        </p:nvSpPr>
        <p:spPr bwMode="black">
          <a:xfrm>
            <a:off x="896927" y="1876906"/>
            <a:ext cx="606560" cy="444500"/>
          </a:xfrm>
          <a:custGeom>
            <a:avLst/>
            <a:gdLst>
              <a:gd name="T0" fmla="*/ 45 w 131"/>
              <a:gd name="T1" fmla="*/ 60 h 96"/>
              <a:gd name="T2" fmla="*/ 83 w 131"/>
              <a:gd name="T3" fmla="*/ 96 h 96"/>
              <a:gd name="T4" fmla="*/ 51 w 131"/>
              <a:gd name="T5" fmla="*/ 96 h 96"/>
              <a:gd name="T6" fmla="*/ 0 w 131"/>
              <a:gd name="T7" fmla="*/ 47 h 96"/>
              <a:gd name="T8" fmla="*/ 51 w 131"/>
              <a:gd name="T9" fmla="*/ 0 h 96"/>
              <a:gd name="T10" fmla="*/ 83 w 131"/>
              <a:gd name="T11" fmla="*/ 0 h 96"/>
              <a:gd name="T12" fmla="*/ 45 w 131"/>
              <a:gd name="T13" fmla="*/ 35 h 96"/>
              <a:gd name="T14" fmla="*/ 131 w 131"/>
              <a:gd name="T15" fmla="*/ 35 h 96"/>
              <a:gd name="T16" fmla="*/ 131 w 131"/>
              <a:gd name="T17" fmla="*/ 60 h 96"/>
              <a:gd name="T18" fmla="*/ 45 w 131"/>
              <a:gd name="T19"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45" y="60"/>
                </a:moveTo>
                <a:lnTo>
                  <a:pt x="83" y="96"/>
                </a:lnTo>
                <a:lnTo>
                  <a:pt x="51" y="96"/>
                </a:lnTo>
                <a:lnTo>
                  <a:pt x="0" y="47"/>
                </a:lnTo>
                <a:lnTo>
                  <a:pt x="51" y="0"/>
                </a:lnTo>
                <a:lnTo>
                  <a:pt x="83" y="0"/>
                </a:lnTo>
                <a:lnTo>
                  <a:pt x="45" y="35"/>
                </a:lnTo>
                <a:lnTo>
                  <a:pt x="131" y="35"/>
                </a:lnTo>
                <a:lnTo>
                  <a:pt x="131" y="60"/>
                </a:lnTo>
                <a:lnTo>
                  <a:pt x="45" y="60"/>
                </a:lnTo>
                <a:close/>
              </a:path>
            </a:pathLst>
          </a:custGeom>
          <a:solidFill>
            <a:srgbClr val="FFFFFF"/>
          </a:solidFill>
          <a:ln>
            <a:noFill/>
          </a:ln>
          <a:extLst/>
        </p:spPr>
        <p:txBody>
          <a:bodyPr vert="horz" wrap="square" lIns="76200" tIns="38100" rIns="76200" bIns="38100" numCol="1" anchor="t" anchorCtr="0" compatLnSpc="1">
            <a:prstTxWarp prst="textNoShape">
              <a:avLst/>
            </a:prstTxWarp>
          </a:bodyPr>
          <a:lstStyle/>
          <a:p>
            <a:pPr defTabSz="914400"/>
            <a:endParaRPr lang="en-US" sz="1500">
              <a:solidFill>
                <a:prstClr val="black"/>
              </a:solidFill>
              <a:latin typeface="Calibri" panose="020F0502020204030204"/>
            </a:endParaRPr>
          </a:p>
        </p:txBody>
      </p:sp>
      <p:sp>
        <p:nvSpPr>
          <p:cNvPr id="28" name="Freeform 22"/>
          <p:cNvSpPr>
            <a:spLocks noChangeAspect="1"/>
          </p:cNvSpPr>
          <p:nvPr/>
        </p:nvSpPr>
        <p:spPr bwMode="black">
          <a:xfrm rot="20542397">
            <a:off x="994335" y="4919514"/>
            <a:ext cx="408468" cy="694327"/>
          </a:xfrm>
          <a:custGeom>
            <a:avLst/>
            <a:gdLst>
              <a:gd name="T0" fmla="*/ 245 w 251"/>
              <a:gd name="T1" fmla="*/ 191 h 427"/>
              <a:gd name="T2" fmla="*/ 199 w 251"/>
              <a:gd name="T3" fmla="*/ 144 h 427"/>
              <a:gd name="T4" fmla="*/ 166 w 251"/>
              <a:gd name="T5" fmla="*/ 40 h 427"/>
              <a:gd name="T6" fmla="*/ 178 w 251"/>
              <a:gd name="T7" fmla="*/ 7 h 427"/>
              <a:gd name="T8" fmla="*/ 178 w 251"/>
              <a:gd name="T9" fmla="*/ 7 h 427"/>
              <a:gd name="T10" fmla="*/ 178 w 251"/>
              <a:gd name="T11" fmla="*/ 5 h 427"/>
              <a:gd name="T12" fmla="*/ 161 w 251"/>
              <a:gd name="T13" fmla="*/ 0 h 427"/>
              <a:gd name="T14" fmla="*/ 85 w 251"/>
              <a:gd name="T15" fmla="*/ 15 h 427"/>
              <a:gd name="T16" fmla="*/ 3 w 251"/>
              <a:gd name="T17" fmla="*/ 60 h 427"/>
              <a:gd name="T18" fmla="*/ 4 w 251"/>
              <a:gd name="T19" fmla="*/ 61 h 427"/>
              <a:gd name="T20" fmla="*/ 4 w 251"/>
              <a:gd name="T21" fmla="*/ 61 h 427"/>
              <a:gd name="T22" fmla="*/ 5 w 251"/>
              <a:gd name="T23" fmla="*/ 62 h 427"/>
              <a:gd name="T24" fmla="*/ 6 w 251"/>
              <a:gd name="T25" fmla="*/ 63 h 427"/>
              <a:gd name="T26" fmla="*/ 32 w 251"/>
              <a:gd name="T27" fmla="*/ 81 h 427"/>
              <a:gd name="T28" fmla="*/ 65 w 251"/>
              <a:gd name="T29" fmla="*/ 186 h 427"/>
              <a:gd name="T30" fmla="*/ 53 w 251"/>
              <a:gd name="T31" fmla="*/ 250 h 427"/>
              <a:gd name="T32" fmla="*/ 138 w 251"/>
              <a:gd name="T33" fmla="*/ 259 h 427"/>
              <a:gd name="T34" fmla="*/ 168 w 251"/>
              <a:gd name="T35" fmla="*/ 354 h 427"/>
              <a:gd name="T36" fmla="*/ 213 w 251"/>
              <a:gd name="T37" fmla="*/ 427 h 427"/>
              <a:gd name="T38" fmla="*/ 209 w 251"/>
              <a:gd name="T39" fmla="*/ 341 h 427"/>
              <a:gd name="T40" fmla="*/ 179 w 251"/>
              <a:gd name="T41" fmla="*/ 246 h 427"/>
              <a:gd name="T42" fmla="*/ 245 w 251"/>
              <a:gd name="T43" fmla="*/ 191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51" h="427">
                <a:moveTo>
                  <a:pt x="245" y="191"/>
                </a:moveTo>
                <a:cubicBezTo>
                  <a:pt x="238" y="169"/>
                  <a:pt x="221" y="153"/>
                  <a:pt x="199" y="144"/>
                </a:cubicBezTo>
                <a:cubicBezTo>
                  <a:pt x="166" y="40"/>
                  <a:pt x="166" y="40"/>
                  <a:pt x="166" y="40"/>
                </a:cubicBezTo>
                <a:cubicBezTo>
                  <a:pt x="178" y="7"/>
                  <a:pt x="178" y="7"/>
                  <a:pt x="178" y="7"/>
                </a:cubicBezTo>
                <a:cubicBezTo>
                  <a:pt x="178" y="7"/>
                  <a:pt x="178" y="7"/>
                  <a:pt x="178" y="7"/>
                </a:cubicBezTo>
                <a:cubicBezTo>
                  <a:pt x="178" y="6"/>
                  <a:pt x="178" y="6"/>
                  <a:pt x="178" y="5"/>
                </a:cubicBezTo>
                <a:cubicBezTo>
                  <a:pt x="177" y="2"/>
                  <a:pt x="171" y="0"/>
                  <a:pt x="161" y="0"/>
                </a:cubicBezTo>
                <a:cubicBezTo>
                  <a:pt x="144" y="0"/>
                  <a:pt x="116" y="5"/>
                  <a:pt x="85" y="15"/>
                </a:cubicBezTo>
                <a:cubicBezTo>
                  <a:pt x="37" y="30"/>
                  <a:pt x="0" y="50"/>
                  <a:pt x="3" y="60"/>
                </a:cubicBezTo>
                <a:cubicBezTo>
                  <a:pt x="4" y="60"/>
                  <a:pt x="4" y="60"/>
                  <a:pt x="4" y="61"/>
                </a:cubicBezTo>
                <a:cubicBezTo>
                  <a:pt x="4" y="61"/>
                  <a:pt x="4" y="61"/>
                  <a:pt x="4" y="61"/>
                </a:cubicBezTo>
                <a:cubicBezTo>
                  <a:pt x="5" y="62"/>
                  <a:pt x="5" y="62"/>
                  <a:pt x="5" y="62"/>
                </a:cubicBezTo>
                <a:cubicBezTo>
                  <a:pt x="6" y="62"/>
                  <a:pt x="6" y="62"/>
                  <a:pt x="6" y="63"/>
                </a:cubicBezTo>
                <a:cubicBezTo>
                  <a:pt x="32" y="81"/>
                  <a:pt x="32" y="81"/>
                  <a:pt x="32" y="81"/>
                </a:cubicBezTo>
                <a:cubicBezTo>
                  <a:pt x="65" y="186"/>
                  <a:pt x="65" y="186"/>
                  <a:pt x="65" y="186"/>
                </a:cubicBezTo>
                <a:cubicBezTo>
                  <a:pt x="51" y="205"/>
                  <a:pt x="46" y="229"/>
                  <a:pt x="53" y="250"/>
                </a:cubicBezTo>
                <a:cubicBezTo>
                  <a:pt x="59" y="269"/>
                  <a:pt x="97" y="269"/>
                  <a:pt x="138" y="259"/>
                </a:cubicBezTo>
                <a:cubicBezTo>
                  <a:pt x="150" y="296"/>
                  <a:pt x="161" y="332"/>
                  <a:pt x="168" y="354"/>
                </a:cubicBezTo>
                <a:cubicBezTo>
                  <a:pt x="181" y="398"/>
                  <a:pt x="213" y="427"/>
                  <a:pt x="213" y="427"/>
                </a:cubicBezTo>
                <a:cubicBezTo>
                  <a:pt x="213" y="427"/>
                  <a:pt x="222" y="385"/>
                  <a:pt x="209" y="341"/>
                </a:cubicBezTo>
                <a:cubicBezTo>
                  <a:pt x="202" y="320"/>
                  <a:pt x="191" y="283"/>
                  <a:pt x="179" y="246"/>
                </a:cubicBezTo>
                <a:cubicBezTo>
                  <a:pt x="219" y="231"/>
                  <a:pt x="251" y="209"/>
                  <a:pt x="245" y="191"/>
                </a:cubicBezTo>
                <a:close/>
              </a:path>
            </a:pathLst>
          </a:custGeom>
          <a:solidFill>
            <a:srgbClr val="FFFFFF"/>
          </a:solidFill>
          <a:ln>
            <a:noFill/>
          </a:ln>
        </p:spPr>
        <p:txBody>
          <a:bodyPr vert="horz" wrap="square" lIns="76200" tIns="38100" rIns="76200" bIns="38100" numCol="1" anchor="t" anchorCtr="0" compatLnSpc="1">
            <a:prstTxWarp prst="textNoShape">
              <a:avLst/>
            </a:prstTxWarp>
          </a:bodyPr>
          <a:lstStyle/>
          <a:p>
            <a:pPr defTabSz="914400"/>
            <a:endParaRPr lang="en-US" sz="1500">
              <a:solidFill>
                <a:prstClr val="black"/>
              </a:solidFill>
              <a:latin typeface="Calibri" panose="020F0502020204030204"/>
            </a:endParaRPr>
          </a:p>
        </p:txBody>
      </p:sp>
      <p:sp>
        <p:nvSpPr>
          <p:cNvPr id="29" name="Freeform 25"/>
          <p:cNvSpPr>
            <a:spLocks noEditPoints="1"/>
          </p:cNvSpPr>
          <p:nvPr/>
        </p:nvSpPr>
        <p:spPr bwMode="black">
          <a:xfrm>
            <a:off x="903559" y="3412898"/>
            <a:ext cx="590021" cy="590701"/>
          </a:xfrm>
          <a:custGeom>
            <a:avLst/>
            <a:gdLst>
              <a:gd name="T0" fmla="*/ 0 w 708"/>
              <a:gd name="T1" fmla="*/ 709 h 709"/>
              <a:gd name="T2" fmla="*/ 212 w 708"/>
              <a:gd name="T3" fmla="*/ 567 h 709"/>
              <a:gd name="T4" fmla="*/ 708 w 708"/>
              <a:gd name="T5" fmla="*/ 567 h 709"/>
              <a:gd name="T6" fmla="*/ 496 w 708"/>
              <a:gd name="T7" fmla="*/ 709 h 709"/>
              <a:gd name="T8" fmla="*/ 708 w 708"/>
              <a:gd name="T9" fmla="*/ 567 h 709"/>
              <a:gd name="T10" fmla="*/ 248 w 708"/>
              <a:gd name="T11" fmla="*/ 567 h 709"/>
              <a:gd name="T12" fmla="*/ 460 w 708"/>
              <a:gd name="T13" fmla="*/ 709 h 709"/>
              <a:gd name="T14" fmla="*/ 212 w 708"/>
              <a:gd name="T15" fmla="*/ 227 h 709"/>
              <a:gd name="T16" fmla="*/ 0 w 708"/>
              <a:gd name="T17" fmla="*/ 369 h 709"/>
              <a:gd name="T18" fmla="*/ 212 w 708"/>
              <a:gd name="T19" fmla="*/ 227 h 709"/>
              <a:gd name="T20" fmla="*/ 496 w 708"/>
              <a:gd name="T21" fmla="*/ 14 h 709"/>
              <a:gd name="T22" fmla="*/ 708 w 708"/>
              <a:gd name="T23" fmla="*/ 156 h 709"/>
              <a:gd name="T24" fmla="*/ 460 w 708"/>
              <a:gd name="T25" fmla="*/ 156 h 709"/>
              <a:gd name="T26" fmla="*/ 248 w 708"/>
              <a:gd name="T27" fmla="*/ 298 h 709"/>
              <a:gd name="T28" fmla="*/ 460 w 708"/>
              <a:gd name="T29" fmla="*/ 156 h 709"/>
              <a:gd name="T30" fmla="*/ 127 w 708"/>
              <a:gd name="T31" fmla="*/ 397 h 709"/>
              <a:gd name="T32" fmla="*/ 340 w 708"/>
              <a:gd name="T33" fmla="*/ 539 h 709"/>
              <a:gd name="T34" fmla="*/ 97 w 708"/>
              <a:gd name="T35" fmla="*/ 397 h 709"/>
              <a:gd name="T36" fmla="*/ 0 w 708"/>
              <a:gd name="T37" fmla="*/ 539 h 709"/>
              <a:gd name="T38" fmla="*/ 97 w 708"/>
              <a:gd name="T39" fmla="*/ 397 h 709"/>
              <a:gd name="T40" fmla="*/ 0 w 708"/>
              <a:gd name="T41" fmla="*/ 57 h 709"/>
              <a:gd name="T42" fmla="*/ 97 w 708"/>
              <a:gd name="T43" fmla="*/ 199 h 709"/>
              <a:gd name="T44" fmla="*/ 583 w 708"/>
              <a:gd name="T45" fmla="*/ 397 h 709"/>
              <a:gd name="T46" fmla="*/ 371 w 708"/>
              <a:gd name="T47" fmla="*/ 539 h 709"/>
              <a:gd name="T48" fmla="*/ 583 w 708"/>
              <a:gd name="T49" fmla="*/ 397 h 709"/>
              <a:gd name="T50" fmla="*/ 614 w 708"/>
              <a:gd name="T51" fmla="*/ 397 h 709"/>
              <a:gd name="T52" fmla="*/ 708 w 708"/>
              <a:gd name="T53" fmla="*/ 539 h 709"/>
              <a:gd name="T54" fmla="*/ 354 w 708"/>
              <a:gd name="T55" fmla="*/ 132 h 709"/>
              <a:gd name="T56" fmla="*/ 392 w 708"/>
              <a:gd name="T57" fmla="*/ 47 h 709"/>
              <a:gd name="T58" fmla="*/ 316 w 708"/>
              <a:gd name="T59" fmla="*/ 0 h 709"/>
              <a:gd name="T60" fmla="*/ 269 w 708"/>
              <a:gd name="T61" fmla="*/ 47 h 709"/>
              <a:gd name="T62" fmla="*/ 602 w 708"/>
              <a:gd name="T63" fmla="*/ 343 h 709"/>
              <a:gd name="T64" fmla="*/ 640 w 708"/>
              <a:gd name="T65" fmla="*/ 258 h 709"/>
              <a:gd name="T66" fmla="*/ 564 w 708"/>
              <a:gd name="T67" fmla="*/ 210 h 709"/>
              <a:gd name="T68" fmla="*/ 517 w 708"/>
              <a:gd name="T69" fmla="*/ 25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708" h="709">
                <a:moveTo>
                  <a:pt x="212" y="709"/>
                </a:moveTo>
                <a:lnTo>
                  <a:pt x="0" y="709"/>
                </a:lnTo>
                <a:lnTo>
                  <a:pt x="0" y="567"/>
                </a:lnTo>
                <a:lnTo>
                  <a:pt x="212" y="567"/>
                </a:lnTo>
                <a:lnTo>
                  <a:pt x="212" y="709"/>
                </a:lnTo>
                <a:close/>
                <a:moveTo>
                  <a:pt x="708" y="567"/>
                </a:moveTo>
                <a:lnTo>
                  <a:pt x="496" y="567"/>
                </a:lnTo>
                <a:lnTo>
                  <a:pt x="496" y="709"/>
                </a:lnTo>
                <a:lnTo>
                  <a:pt x="708" y="709"/>
                </a:lnTo>
                <a:lnTo>
                  <a:pt x="708" y="567"/>
                </a:lnTo>
                <a:close/>
                <a:moveTo>
                  <a:pt x="460" y="567"/>
                </a:moveTo>
                <a:lnTo>
                  <a:pt x="248" y="567"/>
                </a:lnTo>
                <a:lnTo>
                  <a:pt x="248" y="709"/>
                </a:lnTo>
                <a:lnTo>
                  <a:pt x="460" y="709"/>
                </a:lnTo>
                <a:lnTo>
                  <a:pt x="460" y="567"/>
                </a:lnTo>
                <a:close/>
                <a:moveTo>
                  <a:pt x="212" y="227"/>
                </a:moveTo>
                <a:lnTo>
                  <a:pt x="0" y="227"/>
                </a:lnTo>
                <a:lnTo>
                  <a:pt x="0" y="369"/>
                </a:lnTo>
                <a:lnTo>
                  <a:pt x="212" y="369"/>
                </a:lnTo>
                <a:lnTo>
                  <a:pt x="212" y="227"/>
                </a:lnTo>
                <a:close/>
                <a:moveTo>
                  <a:pt x="708" y="14"/>
                </a:moveTo>
                <a:lnTo>
                  <a:pt x="496" y="14"/>
                </a:lnTo>
                <a:lnTo>
                  <a:pt x="496" y="156"/>
                </a:lnTo>
                <a:lnTo>
                  <a:pt x="708" y="156"/>
                </a:lnTo>
                <a:lnTo>
                  <a:pt x="708" y="14"/>
                </a:lnTo>
                <a:close/>
                <a:moveTo>
                  <a:pt x="460" y="156"/>
                </a:moveTo>
                <a:lnTo>
                  <a:pt x="248" y="156"/>
                </a:lnTo>
                <a:lnTo>
                  <a:pt x="248" y="298"/>
                </a:lnTo>
                <a:lnTo>
                  <a:pt x="460" y="298"/>
                </a:lnTo>
                <a:lnTo>
                  <a:pt x="460" y="156"/>
                </a:lnTo>
                <a:close/>
                <a:moveTo>
                  <a:pt x="340" y="397"/>
                </a:moveTo>
                <a:lnTo>
                  <a:pt x="127" y="397"/>
                </a:lnTo>
                <a:lnTo>
                  <a:pt x="127" y="539"/>
                </a:lnTo>
                <a:lnTo>
                  <a:pt x="340" y="539"/>
                </a:lnTo>
                <a:lnTo>
                  <a:pt x="340" y="397"/>
                </a:lnTo>
                <a:close/>
                <a:moveTo>
                  <a:pt x="97" y="397"/>
                </a:moveTo>
                <a:lnTo>
                  <a:pt x="0" y="397"/>
                </a:lnTo>
                <a:lnTo>
                  <a:pt x="0" y="539"/>
                </a:lnTo>
                <a:lnTo>
                  <a:pt x="97" y="539"/>
                </a:lnTo>
                <a:lnTo>
                  <a:pt x="97" y="397"/>
                </a:lnTo>
                <a:close/>
                <a:moveTo>
                  <a:pt x="97" y="57"/>
                </a:moveTo>
                <a:lnTo>
                  <a:pt x="0" y="57"/>
                </a:lnTo>
                <a:lnTo>
                  <a:pt x="0" y="199"/>
                </a:lnTo>
                <a:lnTo>
                  <a:pt x="97" y="199"/>
                </a:lnTo>
                <a:lnTo>
                  <a:pt x="97" y="57"/>
                </a:lnTo>
                <a:close/>
                <a:moveTo>
                  <a:pt x="583" y="397"/>
                </a:moveTo>
                <a:lnTo>
                  <a:pt x="371" y="397"/>
                </a:lnTo>
                <a:lnTo>
                  <a:pt x="371" y="539"/>
                </a:lnTo>
                <a:lnTo>
                  <a:pt x="583" y="539"/>
                </a:lnTo>
                <a:lnTo>
                  <a:pt x="583" y="397"/>
                </a:lnTo>
                <a:close/>
                <a:moveTo>
                  <a:pt x="708" y="397"/>
                </a:moveTo>
                <a:lnTo>
                  <a:pt x="614" y="397"/>
                </a:lnTo>
                <a:lnTo>
                  <a:pt x="614" y="539"/>
                </a:lnTo>
                <a:lnTo>
                  <a:pt x="708" y="539"/>
                </a:lnTo>
                <a:lnTo>
                  <a:pt x="708" y="397"/>
                </a:lnTo>
                <a:close/>
                <a:moveTo>
                  <a:pt x="354" y="132"/>
                </a:moveTo>
                <a:lnTo>
                  <a:pt x="439" y="47"/>
                </a:lnTo>
                <a:lnTo>
                  <a:pt x="392" y="47"/>
                </a:lnTo>
                <a:lnTo>
                  <a:pt x="392" y="0"/>
                </a:lnTo>
                <a:lnTo>
                  <a:pt x="316" y="0"/>
                </a:lnTo>
                <a:lnTo>
                  <a:pt x="316" y="47"/>
                </a:lnTo>
                <a:lnTo>
                  <a:pt x="269" y="47"/>
                </a:lnTo>
                <a:lnTo>
                  <a:pt x="354" y="132"/>
                </a:lnTo>
                <a:close/>
                <a:moveTo>
                  <a:pt x="602" y="343"/>
                </a:moveTo>
                <a:lnTo>
                  <a:pt x="687" y="258"/>
                </a:lnTo>
                <a:lnTo>
                  <a:pt x="640" y="258"/>
                </a:lnTo>
                <a:lnTo>
                  <a:pt x="640" y="210"/>
                </a:lnTo>
                <a:lnTo>
                  <a:pt x="564" y="210"/>
                </a:lnTo>
                <a:lnTo>
                  <a:pt x="564" y="258"/>
                </a:lnTo>
                <a:lnTo>
                  <a:pt x="517" y="258"/>
                </a:lnTo>
                <a:lnTo>
                  <a:pt x="602" y="34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8" tIns="34294" rIns="68588" bIns="34294" numCol="1" anchor="t" anchorCtr="0" compatLnSpc="1">
            <a:prstTxWarp prst="textNoShape">
              <a:avLst/>
            </a:prstTxWarp>
          </a:bodyPr>
          <a:lstStyle/>
          <a:p>
            <a:pPr defTabSz="914400"/>
            <a:endParaRPr lang="en-US" sz="1333">
              <a:solidFill>
                <a:prstClr val="black"/>
              </a:solidFill>
              <a:latin typeface="Calibri" panose="020F0502020204030204"/>
            </a:endParaRPr>
          </a:p>
        </p:txBody>
      </p:sp>
    </p:spTree>
    <p:extLst>
      <p:ext uri="{BB962C8B-B14F-4D97-AF65-F5344CB8AC3E}">
        <p14:creationId xmlns:p14="http://schemas.microsoft.com/office/powerpoint/2010/main" val="1146278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Virtual Machine Discovery</a:t>
            </a:r>
            <a:endParaRPr lang="en-US" sz="5400" dirty="0">
              <a:solidFill>
                <a:schemeClr val="bg1"/>
              </a:solidFill>
            </a:endParaRPr>
          </a:p>
        </p:txBody>
      </p:sp>
      <p:sp>
        <p:nvSpPr>
          <p:cNvPr id="4" name="Rectangle 3"/>
          <p:cNvSpPr/>
          <p:nvPr/>
        </p:nvSpPr>
        <p:spPr>
          <a:xfrm>
            <a:off x="819955" y="1305548"/>
            <a:ext cx="9521780" cy="4832092"/>
          </a:xfrm>
          <a:prstGeom prst="rect">
            <a:avLst/>
          </a:prstGeom>
        </p:spPr>
        <p:txBody>
          <a:bodyPr wrap="square">
            <a:spAutoFit/>
          </a:bodyPr>
          <a:lstStyle/>
          <a:p>
            <a:r>
              <a:rPr lang="en-US" sz="2800" dirty="0">
                <a:solidFill>
                  <a:schemeClr val="accent2"/>
                </a:solidFill>
              </a:rPr>
              <a:t>Retrieve Cloud Services </a:t>
            </a:r>
          </a:p>
          <a:p>
            <a:r>
              <a:rPr lang="en-US" sz="2800" b="1" dirty="0" smtClean="0">
                <a:solidFill>
                  <a:schemeClr val="bg2"/>
                </a:solidFill>
                <a:latin typeface="Consolas" panose="020B0609020204030204" pitchFamily="49" charset="0"/>
                <a:cs typeface="Consolas" panose="020B0609020204030204" pitchFamily="49" charset="0"/>
              </a:rPr>
              <a:t>Get-</a:t>
            </a:r>
            <a:r>
              <a:rPr lang="en-US" sz="2800" b="1" dirty="0" err="1" smtClean="0">
                <a:solidFill>
                  <a:schemeClr val="bg2"/>
                </a:solidFill>
                <a:latin typeface="Consolas" panose="020B0609020204030204" pitchFamily="49" charset="0"/>
                <a:cs typeface="Consolas" panose="020B0609020204030204" pitchFamily="49" charset="0"/>
              </a:rPr>
              <a:t>AzureService</a:t>
            </a:r>
            <a:r>
              <a:rPr lang="en-US" sz="2800" b="1" dirty="0" smtClean="0">
                <a:solidFill>
                  <a:schemeClr val="bg2"/>
                </a:solidFill>
                <a:latin typeface="Consolas" panose="020B0609020204030204" pitchFamily="49" charset="0"/>
                <a:cs typeface="Consolas" panose="020B0609020204030204" pitchFamily="49" charset="0"/>
              </a:rPr>
              <a:t>  </a:t>
            </a:r>
            <a:endParaRPr lang="en-US" sz="2800" b="1" dirty="0">
              <a:solidFill>
                <a:schemeClr val="bg2"/>
              </a:solidFill>
              <a:latin typeface="Consolas" panose="020B0609020204030204" pitchFamily="49" charset="0"/>
              <a:cs typeface="Consolas" panose="020B0609020204030204" pitchFamily="49" charset="0"/>
            </a:endParaRPr>
          </a:p>
          <a:p>
            <a:endParaRPr lang="en-US" sz="2800" b="1" dirty="0"/>
          </a:p>
          <a:p>
            <a:r>
              <a:rPr lang="en-US" sz="2800" dirty="0">
                <a:solidFill>
                  <a:schemeClr val="accent2"/>
                </a:solidFill>
              </a:rPr>
              <a:t>Retrieve Virtual Machines for Service </a:t>
            </a:r>
          </a:p>
          <a:p>
            <a:r>
              <a:rPr lang="en-US" sz="2800" b="1" dirty="0" smtClean="0">
                <a:solidFill>
                  <a:schemeClr val="bg2"/>
                </a:solidFill>
                <a:latin typeface="Consolas" panose="020B0609020204030204" pitchFamily="49" charset="0"/>
                <a:cs typeface="Consolas" panose="020B0609020204030204" pitchFamily="49" charset="0"/>
              </a:rPr>
              <a:t>Get-</a:t>
            </a:r>
            <a:r>
              <a:rPr lang="en-US" sz="2800" b="1" dirty="0" err="1" smtClean="0">
                <a:solidFill>
                  <a:schemeClr val="bg2"/>
                </a:solidFill>
                <a:latin typeface="Consolas" panose="020B0609020204030204" pitchFamily="49" charset="0"/>
                <a:cs typeface="Consolas" panose="020B0609020204030204" pitchFamily="49" charset="0"/>
              </a:rPr>
              <a:t>AzureVM</a:t>
            </a:r>
            <a:r>
              <a:rPr lang="en-US" sz="2800" dirty="0" smtClean="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ServiceName</a:t>
            </a:r>
            <a:r>
              <a:rPr lang="en-US" sz="2800" dirty="0">
                <a:solidFill>
                  <a:schemeClr val="bg2"/>
                </a:solidFill>
                <a:latin typeface="Consolas" panose="020B0609020204030204" pitchFamily="49" charset="0"/>
                <a:cs typeface="Consolas" panose="020B0609020204030204" pitchFamily="49" charset="0"/>
              </a:rPr>
              <a:t> $</a:t>
            </a:r>
            <a:r>
              <a:rPr lang="en-US" sz="2800" dirty="0" err="1">
                <a:solidFill>
                  <a:schemeClr val="bg2"/>
                </a:solidFill>
                <a:latin typeface="Consolas" panose="020B0609020204030204" pitchFamily="49" charset="0"/>
                <a:cs typeface="Consolas" panose="020B0609020204030204" pitchFamily="49" charset="0"/>
              </a:rPr>
              <a:t>cloudSvcName</a:t>
            </a:r>
            <a:r>
              <a:rPr lang="en-US" sz="2800" dirty="0">
                <a:solidFill>
                  <a:schemeClr val="bg2"/>
                </a:solidFill>
                <a:latin typeface="Consolas" panose="020B0609020204030204" pitchFamily="49" charset="0"/>
                <a:cs typeface="Consolas" panose="020B0609020204030204" pitchFamily="49" charset="0"/>
              </a:rPr>
              <a:t> </a:t>
            </a:r>
          </a:p>
          <a:p>
            <a:endParaRPr lang="en-US" sz="2800" dirty="0"/>
          </a:p>
          <a:p>
            <a:r>
              <a:rPr lang="en-US" sz="2800" dirty="0">
                <a:solidFill>
                  <a:schemeClr val="accent2"/>
                </a:solidFill>
              </a:rPr>
              <a:t>Retrieve Status for All VMs in </a:t>
            </a:r>
            <a:r>
              <a:rPr lang="en-US" sz="2800" dirty="0" err="1">
                <a:solidFill>
                  <a:schemeClr val="accent2"/>
                </a:solidFill>
              </a:rPr>
              <a:t>Subsription</a:t>
            </a:r>
            <a:endParaRPr lang="en-US" sz="2800" dirty="0"/>
          </a:p>
          <a:p>
            <a:r>
              <a:rPr lang="en-US" sz="2800" b="1" dirty="0" smtClean="0">
                <a:solidFill>
                  <a:schemeClr val="bg2"/>
                </a:solidFill>
                <a:latin typeface="Consolas" panose="020B0609020204030204" pitchFamily="49" charset="0"/>
                <a:cs typeface="Consolas" panose="020B0609020204030204" pitchFamily="49" charset="0"/>
              </a:rPr>
              <a:t>Get-</a:t>
            </a:r>
            <a:r>
              <a:rPr lang="en-US" sz="2800" b="1" dirty="0" err="1" smtClean="0">
                <a:solidFill>
                  <a:schemeClr val="bg2"/>
                </a:solidFill>
                <a:latin typeface="Consolas" panose="020B0609020204030204" pitchFamily="49" charset="0"/>
                <a:cs typeface="Consolas" panose="020B0609020204030204" pitchFamily="49" charset="0"/>
              </a:rPr>
              <a:t>AzureService</a:t>
            </a:r>
            <a:r>
              <a:rPr lang="en-US" sz="2800" dirty="0" smtClean="0">
                <a:solidFill>
                  <a:schemeClr val="bg2"/>
                </a:solidFill>
                <a:latin typeface="Consolas" panose="020B0609020204030204" pitchFamily="49" charset="0"/>
                <a:cs typeface="Consolas" panose="020B0609020204030204" pitchFamily="49" charset="0"/>
              </a:rPr>
              <a:t> </a:t>
            </a:r>
            <a:r>
              <a:rPr lang="en-US" sz="2800" dirty="0">
                <a:solidFill>
                  <a:schemeClr val="bg2"/>
                </a:solidFill>
                <a:latin typeface="Consolas" panose="020B0609020204030204" pitchFamily="49" charset="0"/>
                <a:cs typeface="Consolas" panose="020B0609020204030204" pitchFamily="49" charset="0"/>
              </a:rPr>
              <a:t>| </a:t>
            </a:r>
            <a:r>
              <a:rPr lang="en-US" sz="2800" b="1" dirty="0" err="1">
                <a:solidFill>
                  <a:schemeClr val="bg2"/>
                </a:solidFill>
                <a:latin typeface="Consolas" panose="020B0609020204030204" pitchFamily="49" charset="0"/>
                <a:cs typeface="Consolas" panose="020B0609020204030204" pitchFamily="49" charset="0"/>
              </a:rPr>
              <a:t>foreach</a:t>
            </a:r>
            <a:r>
              <a:rPr lang="en-US" sz="2800" dirty="0">
                <a:solidFill>
                  <a:schemeClr val="bg2"/>
                </a:solidFill>
                <a:latin typeface="Consolas" panose="020B0609020204030204" pitchFamily="49" charset="0"/>
                <a:cs typeface="Consolas" panose="020B0609020204030204" pitchFamily="49" charset="0"/>
              </a:rPr>
              <a:t> { </a:t>
            </a:r>
          </a:p>
          <a:p>
            <a:r>
              <a:rPr lang="en-US" sz="2800" dirty="0">
                <a:solidFill>
                  <a:schemeClr val="bg2"/>
                </a:solidFill>
                <a:latin typeface="Consolas" panose="020B0609020204030204" pitchFamily="49" charset="0"/>
                <a:cs typeface="Consolas" panose="020B0609020204030204" pitchFamily="49" charset="0"/>
              </a:rPr>
              <a:t>  $_ | </a:t>
            </a:r>
            <a:r>
              <a:rPr lang="en-US" sz="2800" b="1" dirty="0">
                <a:solidFill>
                  <a:schemeClr val="bg2"/>
                </a:solidFill>
                <a:latin typeface="Consolas" panose="020B0609020204030204" pitchFamily="49" charset="0"/>
                <a:cs typeface="Consolas" panose="020B0609020204030204" pitchFamily="49" charset="0"/>
              </a:rPr>
              <a:t>Get-</a:t>
            </a:r>
            <a:r>
              <a:rPr lang="en-US" sz="2800" b="1" dirty="0" err="1">
                <a:solidFill>
                  <a:schemeClr val="bg2"/>
                </a:solidFill>
                <a:latin typeface="Consolas" panose="020B0609020204030204" pitchFamily="49" charset="0"/>
                <a:cs typeface="Consolas" panose="020B0609020204030204" pitchFamily="49" charset="0"/>
              </a:rPr>
              <a:t>AzureVM</a:t>
            </a:r>
            <a:r>
              <a:rPr lang="en-US" sz="2800" dirty="0">
                <a:solidFill>
                  <a:schemeClr val="bg2"/>
                </a:solidFill>
                <a:latin typeface="Consolas" panose="020B0609020204030204" pitchFamily="49" charset="0"/>
                <a:cs typeface="Consolas" panose="020B0609020204030204" pitchFamily="49" charset="0"/>
              </a:rPr>
              <a:t> | </a:t>
            </a:r>
            <a:r>
              <a:rPr lang="en-US" sz="2800" b="1" dirty="0" err="1">
                <a:solidFill>
                  <a:schemeClr val="bg2"/>
                </a:solidFill>
                <a:latin typeface="Consolas" panose="020B0609020204030204" pitchFamily="49" charset="0"/>
                <a:cs typeface="Consolas" panose="020B0609020204030204" pitchFamily="49" charset="0"/>
              </a:rPr>
              <a:t>ft</a:t>
            </a:r>
            <a:r>
              <a:rPr lang="en-US" sz="2800" dirty="0">
                <a:solidFill>
                  <a:schemeClr val="bg2"/>
                </a:solidFill>
                <a:latin typeface="Consolas" panose="020B0609020204030204" pitchFamily="49" charset="0"/>
                <a:cs typeface="Consolas" panose="020B0609020204030204" pitchFamily="49" charset="0"/>
              </a:rPr>
              <a:t> </a:t>
            </a:r>
            <a:r>
              <a:rPr lang="en-US" sz="2800" dirty="0" err="1">
                <a:solidFill>
                  <a:schemeClr val="bg2"/>
                </a:solidFill>
                <a:latin typeface="Consolas" panose="020B0609020204030204" pitchFamily="49" charset="0"/>
                <a:cs typeface="Consolas" panose="020B0609020204030204" pitchFamily="49" charset="0"/>
              </a:rPr>
              <a:t>ServiceName</a:t>
            </a:r>
            <a:r>
              <a:rPr lang="en-US" sz="2800" dirty="0">
                <a:solidFill>
                  <a:schemeClr val="bg2"/>
                </a:solidFill>
                <a:latin typeface="Consolas" panose="020B0609020204030204" pitchFamily="49" charset="0"/>
                <a:cs typeface="Consolas" panose="020B0609020204030204" pitchFamily="49" charset="0"/>
              </a:rPr>
              <a:t>, Name, </a:t>
            </a:r>
            <a:r>
              <a:rPr lang="en-US" sz="2800" dirty="0" err="1">
                <a:solidFill>
                  <a:schemeClr val="bg2"/>
                </a:solidFill>
                <a:latin typeface="Consolas" panose="020B0609020204030204" pitchFamily="49" charset="0"/>
                <a:cs typeface="Consolas" panose="020B0609020204030204" pitchFamily="49" charset="0"/>
              </a:rPr>
              <a:t>InstanceStatus</a:t>
            </a:r>
            <a:endParaRPr lang="en-US" sz="2800" dirty="0">
              <a:solidFill>
                <a:schemeClr val="bg2"/>
              </a:solidFill>
              <a:latin typeface="Consolas" panose="020B0609020204030204" pitchFamily="49" charset="0"/>
              <a:cs typeface="Consolas" panose="020B0609020204030204" pitchFamily="49" charset="0"/>
            </a:endParaRPr>
          </a:p>
          <a:p>
            <a:r>
              <a:rPr lang="en-US" sz="2800" dirty="0">
                <a:solidFill>
                  <a:schemeClr val="bg2"/>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65990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Simple VM creation</a:t>
            </a:r>
            <a:endParaRPr lang="en-US" sz="5400" dirty="0">
              <a:solidFill>
                <a:schemeClr val="bg1"/>
              </a:solidFill>
            </a:endParaRPr>
          </a:p>
        </p:txBody>
      </p:sp>
      <p:sp>
        <p:nvSpPr>
          <p:cNvPr id="9" name="Rectangle 8"/>
          <p:cNvSpPr/>
          <p:nvPr/>
        </p:nvSpPr>
        <p:spPr>
          <a:xfrm>
            <a:off x="543398" y="1259766"/>
            <a:ext cx="10317079" cy="4607095"/>
          </a:xfrm>
          <a:prstGeom prst="rect">
            <a:avLst/>
          </a:prstGeom>
        </p:spPr>
        <p:txBody>
          <a:bodyPr wrap="square">
            <a:spAutoFit/>
          </a:bodyPr>
          <a:lstStyle/>
          <a:p>
            <a:r>
              <a:rPr lang="en-US" sz="2667" dirty="0">
                <a:solidFill>
                  <a:schemeClr val="accent2"/>
                </a:solidFill>
              </a:rPr>
              <a:t>First Virtual Machine in a NEW Cloud </a:t>
            </a:r>
            <a:r>
              <a:rPr lang="en-US" sz="2667" dirty="0" smtClean="0">
                <a:solidFill>
                  <a:schemeClr val="accent2"/>
                </a:solidFill>
              </a:rPr>
              <a:t>Service (-</a:t>
            </a:r>
            <a:r>
              <a:rPr lang="en-US" sz="2667" dirty="0">
                <a:solidFill>
                  <a:schemeClr val="accent2"/>
                </a:solidFill>
              </a:rPr>
              <a:t>Location </a:t>
            </a:r>
            <a:r>
              <a:rPr lang="en-US" sz="2667" dirty="0" smtClean="0">
                <a:solidFill>
                  <a:schemeClr val="accent2"/>
                </a:solidFill>
              </a:rPr>
              <a:t>specified)</a:t>
            </a:r>
            <a:endParaRPr lang="en-US" sz="2667" dirty="0">
              <a:solidFill>
                <a:schemeClr val="accent2"/>
              </a:solidFill>
            </a:endParaRPr>
          </a:p>
          <a:p>
            <a:r>
              <a:rPr lang="en-US" sz="2667" b="1" dirty="0">
                <a:solidFill>
                  <a:schemeClr val="bg2"/>
                </a:solidFill>
                <a:latin typeface="Consolas" panose="020B0609020204030204" pitchFamily="49" charset="0"/>
                <a:cs typeface="Consolas" panose="020B0609020204030204" pitchFamily="49" charset="0"/>
              </a:rPr>
              <a:t>New-</a:t>
            </a:r>
            <a:r>
              <a:rPr lang="en-US" sz="2667" b="1" dirty="0" err="1">
                <a:solidFill>
                  <a:schemeClr val="bg2"/>
                </a:solidFill>
                <a:latin typeface="Consolas" panose="020B0609020204030204" pitchFamily="49" charset="0"/>
                <a:cs typeface="Consolas" panose="020B0609020204030204" pitchFamily="49" charset="0"/>
              </a:rPr>
              <a:t>AzureQuickVM</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-Windows</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a:t>
            </a:r>
            <a:r>
              <a:rPr lang="en-US" sz="2667" i="1" dirty="0" err="1">
                <a:solidFill>
                  <a:schemeClr val="bg2"/>
                </a:solidFill>
                <a:latin typeface="Consolas" panose="020B0609020204030204" pitchFamily="49" charset="0"/>
                <a:cs typeface="Consolas" panose="020B0609020204030204" pitchFamily="49" charset="0"/>
              </a:rPr>
              <a:t>ServiceName</a:t>
            </a:r>
            <a:r>
              <a:rPr lang="en-US" sz="2667" dirty="0">
                <a:solidFill>
                  <a:schemeClr val="bg2"/>
                </a:solidFill>
                <a:latin typeface="Consolas" panose="020B0609020204030204" pitchFamily="49" charset="0"/>
                <a:cs typeface="Consolas" panose="020B0609020204030204" pitchFamily="49" charset="0"/>
              </a:rPr>
              <a:t> $svc </a:t>
            </a:r>
            <a:r>
              <a:rPr lang="en-US" sz="2667" i="1" dirty="0">
                <a:solidFill>
                  <a:schemeClr val="bg2"/>
                </a:solidFill>
                <a:latin typeface="Consolas" panose="020B0609020204030204" pitchFamily="49" charset="0"/>
                <a:cs typeface="Consolas" panose="020B0609020204030204" pitchFamily="49" charset="0"/>
              </a:rPr>
              <a:t>-Name</a:t>
            </a:r>
            <a:r>
              <a:rPr lang="en-US" sz="2667" dirty="0">
                <a:solidFill>
                  <a:schemeClr val="bg2"/>
                </a:solidFill>
                <a:latin typeface="Consolas" panose="020B0609020204030204" pitchFamily="49" charset="0"/>
                <a:cs typeface="Consolas" panose="020B0609020204030204" pitchFamily="49" charset="0"/>
              </a:rPr>
              <a:t> $vm1 </a:t>
            </a:r>
            <a:r>
              <a:rPr lang="en-US" sz="2667" i="1" dirty="0">
                <a:solidFill>
                  <a:schemeClr val="bg2"/>
                </a:solidFill>
                <a:latin typeface="Consolas" panose="020B0609020204030204" pitchFamily="49" charset="0"/>
                <a:cs typeface="Consolas" panose="020B0609020204030204" pitchFamily="49" charset="0"/>
              </a:rPr>
              <a:t>-</a:t>
            </a:r>
            <a:r>
              <a:rPr lang="en-US" sz="2667" i="1" dirty="0" err="1">
                <a:solidFill>
                  <a:schemeClr val="bg2"/>
                </a:solidFill>
                <a:latin typeface="Consolas" panose="020B0609020204030204" pitchFamily="49" charset="0"/>
                <a:cs typeface="Consolas" panose="020B0609020204030204" pitchFamily="49" charset="0"/>
              </a:rPr>
              <a:t>ImageName</a:t>
            </a:r>
            <a:r>
              <a:rPr lang="en-US" sz="2667" dirty="0">
                <a:solidFill>
                  <a:schemeClr val="bg2"/>
                </a:solidFill>
                <a:latin typeface="Consolas" panose="020B0609020204030204" pitchFamily="49" charset="0"/>
                <a:cs typeface="Consolas" panose="020B0609020204030204" pitchFamily="49" charset="0"/>
              </a:rPr>
              <a:t> $</a:t>
            </a:r>
            <a:r>
              <a:rPr lang="en-US" sz="2667" dirty="0" err="1">
                <a:solidFill>
                  <a:schemeClr val="bg2"/>
                </a:solidFill>
                <a:latin typeface="Consolas" panose="020B0609020204030204" pitchFamily="49" charset="0"/>
                <a:cs typeface="Consolas" panose="020B0609020204030204" pitchFamily="49" charset="0"/>
              </a:rPr>
              <a:t>wimg</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-Location</a:t>
            </a:r>
            <a:r>
              <a:rPr lang="en-US" sz="2667" dirty="0">
                <a:solidFill>
                  <a:schemeClr val="bg2"/>
                </a:solidFill>
                <a:latin typeface="Consolas" panose="020B0609020204030204" pitchFamily="49" charset="0"/>
                <a:cs typeface="Consolas" panose="020B0609020204030204" pitchFamily="49" charset="0"/>
              </a:rPr>
              <a:t> $location </a:t>
            </a:r>
            <a:r>
              <a:rPr lang="en-US" sz="2667" i="1" dirty="0">
                <a:solidFill>
                  <a:schemeClr val="bg2"/>
                </a:solidFill>
                <a:latin typeface="Consolas" panose="020B0609020204030204" pitchFamily="49" charset="0"/>
                <a:cs typeface="Consolas" panose="020B0609020204030204" pitchFamily="49" charset="0"/>
              </a:rPr>
              <a:t>-Password</a:t>
            </a:r>
            <a:r>
              <a:rPr lang="en-US" sz="2667" dirty="0">
                <a:solidFill>
                  <a:schemeClr val="bg2"/>
                </a:solidFill>
                <a:latin typeface="Consolas" panose="020B0609020204030204" pitchFamily="49" charset="0"/>
                <a:cs typeface="Consolas" panose="020B0609020204030204" pitchFamily="49" charset="0"/>
              </a:rPr>
              <a:t> $</a:t>
            </a:r>
            <a:r>
              <a:rPr lang="en-US" sz="2667" dirty="0" err="1">
                <a:solidFill>
                  <a:schemeClr val="bg2"/>
                </a:solidFill>
                <a:latin typeface="Consolas" panose="020B0609020204030204" pitchFamily="49" charset="0"/>
                <a:cs typeface="Consolas" panose="020B0609020204030204" pitchFamily="49" charset="0"/>
              </a:rPr>
              <a:t>pwd</a:t>
            </a:r>
            <a:endParaRPr lang="en-US" sz="2667" dirty="0">
              <a:solidFill>
                <a:schemeClr val="bg2"/>
              </a:solidFill>
              <a:latin typeface="Consolas" panose="020B0609020204030204" pitchFamily="49" charset="0"/>
              <a:cs typeface="Consolas" panose="020B0609020204030204" pitchFamily="49" charset="0"/>
            </a:endParaRPr>
          </a:p>
          <a:p>
            <a:endParaRPr lang="en-US" sz="2667" dirty="0">
              <a:solidFill>
                <a:schemeClr val="accent2"/>
              </a:solidFill>
            </a:endParaRPr>
          </a:p>
          <a:p>
            <a:r>
              <a:rPr lang="en-US" sz="2667" dirty="0">
                <a:solidFill>
                  <a:schemeClr val="accent2"/>
                </a:solidFill>
              </a:rPr>
              <a:t>New Virtual Machine in an Existing Cloud </a:t>
            </a:r>
            <a:r>
              <a:rPr lang="en-US" sz="2667" dirty="0" smtClean="0">
                <a:solidFill>
                  <a:schemeClr val="accent2"/>
                </a:solidFill>
              </a:rPr>
              <a:t>Service(no </a:t>
            </a:r>
            <a:r>
              <a:rPr lang="ru-RU" sz="2667" dirty="0" smtClean="0">
                <a:solidFill>
                  <a:schemeClr val="accent2"/>
                </a:solidFill>
              </a:rPr>
              <a:t>-</a:t>
            </a:r>
            <a:r>
              <a:rPr lang="en-US" sz="2667" dirty="0" smtClean="0">
                <a:solidFill>
                  <a:schemeClr val="accent2"/>
                </a:solidFill>
              </a:rPr>
              <a:t>Location)</a:t>
            </a:r>
            <a:endParaRPr lang="en-US" sz="2667" dirty="0">
              <a:solidFill>
                <a:schemeClr val="accent2"/>
              </a:solidFill>
            </a:endParaRPr>
          </a:p>
          <a:p>
            <a:r>
              <a:rPr lang="en-US" sz="2667" b="1" dirty="0">
                <a:solidFill>
                  <a:schemeClr val="bg2"/>
                </a:solidFill>
                <a:latin typeface="Consolas" panose="020B0609020204030204" pitchFamily="49" charset="0"/>
                <a:cs typeface="Consolas" panose="020B0609020204030204" pitchFamily="49" charset="0"/>
              </a:rPr>
              <a:t>New-</a:t>
            </a:r>
            <a:r>
              <a:rPr lang="en-US" sz="2667" b="1" dirty="0" err="1">
                <a:solidFill>
                  <a:schemeClr val="bg2"/>
                </a:solidFill>
                <a:latin typeface="Consolas" panose="020B0609020204030204" pitchFamily="49" charset="0"/>
                <a:cs typeface="Consolas" panose="020B0609020204030204" pitchFamily="49" charset="0"/>
              </a:rPr>
              <a:t>AzureQuickVM</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-Windows</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a:t>
            </a:r>
            <a:r>
              <a:rPr lang="en-US" sz="2667" i="1" dirty="0" err="1">
                <a:solidFill>
                  <a:schemeClr val="bg2"/>
                </a:solidFill>
                <a:latin typeface="Consolas" panose="020B0609020204030204" pitchFamily="49" charset="0"/>
                <a:cs typeface="Consolas" panose="020B0609020204030204" pitchFamily="49" charset="0"/>
              </a:rPr>
              <a:t>ServiceName</a:t>
            </a:r>
            <a:r>
              <a:rPr lang="en-US" sz="2667" dirty="0">
                <a:solidFill>
                  <a:schemeClr val="bg2"/>
                </a:solidFill>
                <a:latin typeface="Consolas" panose="020B0609020204030204" pitchFamily="49" charset="0"/>
                <a:cs typeface="Consolas" panose="020B0609020204030204" pitchFamily="49" charset="0"/>
              </a:rPr>
              <a:t> $svc </a:t>
            </a:r>
            <a:r>
              <a:rPr lang="en-US" sz="2667" i="1" dirty="0">
                <a:solidFill>
                  <a:schemeClr val="bg2"/>
                </a:solidFill>
                <a:latin typeface="Consolas" panose="020B0609020204030204" pitchFamily="49" charset="0"/>
                <a:cs typeface="Consolas" panose="020B0609020204030204" pitchFamily="49" charset="0"/>
              </a:rPr>
              <a:t>-Name</a:t>
            </a:r>
            <a:r>
              <a:rPr lang="en-US" sz="2667" dirty="0">
                <a:solidFill>
                  <a:schemeClr val="bg2"/>
                </a:solidFill>
                <a:latin typeface="Consolas" panose="020B0609020204030204" pitchFamily="49" charset="0"/>
                <a:cs typeface="Consolas" panose="020B0609020204030204" pitchFamily="49" charset="0"/>
              </a:rPr>
              <a:t> $vm2 </a:t>
            </a:r>
            <a:r>
              <a:rPr lang="en-US" sz="2667" i="1" dirty="0">
                <a:solidFill>
                  <a:schemeClr val="bg2"/>
                </a:solidFill>
                <a:latin typeface="Consolas" panose="020B0609020204030204" pitchFamily="49" charset="0"/>
                <a:cs typeface="Consolas" panose="020B0609020204030204" pitchFamily="49" charset="0"/>
              </a:rPr>
              <a:t>-</a:t>
            </a:r>
            <a:r>
              <a:rPr lang="en-US" sz="2667" i="1" dirty="0" err="1">
                <a:solidFill>
                  <a:schemeClr val="bg2"/>
                </a:solidFill>
                <a:latin typeface="Consolas" panose="020B0609020204030204" pitchFamily="49" charset="0"/>
                <a:cs typeface="Consolas" panose="020B0609020204030204" pitchFamily="49" charset="0"/>
              </a:rPr>
              <a:t>ImageName</a:t>
            </a:r>
            <a:r>
              <a:rPr lang="en-US" sz="2667" dirty="0">
                <a:solidFill>
                  <a:schemeClr val="bg2"/>
                </a:solidFill>
                <a:latin typeface="Consolas" panose="020B0609020204030204" pitchFamily="49" charset="0"/>
                <a:cs typeface="Consolas" panose="020B0609020204030204" pitchFamily="49" charset="0"/>
              </a:rPr>
              <a:t> $</a:t>
            </a:r>
            <a:r>
              <a:rPr lang="en-US" sz="2667" dirty="0" err="1">
                <a:solidFill>
                  <a:schemeClr val="bg2"/>
                </a:solidFill>
                <a:latin typeface="Consolas" panose="020B0609020204030204" pitchFamily="49" charset="0"/>
                <a:cs typeface="Consolas" panose="020B0609020204030204" pitchFamily="49" charset="0"/>
              </a:rPr>
              <a:t>wimg</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-Password</a:t>
            </a:r>
            <a:r>
              <a:rPr lang="en-US" sz="2667" dirty="0">
                <a:solidFill>
                  <a:schemeClr val="bg2"/>
                </a:solidFill>
                <a:latin typeface="Consolas" panose="020B0609020204030204" pitchFamily="49" charset="0"/>
                <a:cs typeface="Consolas" panose="020B0609020204030204" pitchFamily="49" charset="0"/>
              </a:rPr>
              <a:t> $</a:t>
            </a:r>
            <a:r>
              <a:rPr lang="en-US" sz="2667" dirty="0" err="1">
                <a:solidFill>
                  <a:schemeClr val="bg2"/>
                </a:solidFill>
                <a:latin typeface="Consolas" panose="020B0609020204030204" pitchFamily="49" charset="0"/>
                <a:cs typeface="Consolas" panose="020B0609020204030204" pitchFamily="49" charset="0"/>
              </a:rPr>
              <a:t>pwd</a:t>
            </a:r>
            <a:endParaRPr lang="en-US" sz="2667" dirty="0">
              <a:solidFill>
                <a:schemeClr val="bg2"/>
              </a:solidFill>
              <a:latin typeface="Consolas" panose="020B0609020204030204" pitchFamily="49" charset="0"/>
              <a:cs typeface="Consolas" panose="020B0609020204030204" pitchFamily="49" charset="0"/>
            </a:endParaRPr>
          </a:p>
          <a:p>
            <a:endParaRPr lang="en-US" sz="2667" dirty="0"/>
          </a:p>
          <a:p>
            <a:r>
              <a:rPr lang="en-US" sz="2667" dirty="0">
                <a:solidFill>
                  <a:schemeClr val="accent2"/>
                </a:solidFill>
              </a:rPr>
              <a:t>Creating a Linux Virtual Machine in an Existing Cloud Service</a:t>
            </a:r>
            <a:endParaRPr lang="en-US" sz="2667" dirty="0"/>
          </a:p>
          <a:p>
            <a:r>
              <a:rPr lang="en-US" sz="2667" b="1" dirty="0" smtClean="0">
                <a:solidFill>
                  <a:schemeClr val="bg2"/>
                </a:solidFill>
                <a:latin typeface="Consolas" panose="020B0609020204030204" pitchFamily="49" charset="0"/>
                <a:cs typeface="Consolas" panose="020B0609020204030204" pitchFamily="49" charset="0"/>
              </a:rPr>
              <a:t>New-</a:t>
            </a:r>
            <a:r>
              <a:rPr lang="en-US" sz="2667" b="1" dirty="0" err="1" smtClean="0">
                <a:solidFill>
                  <a:schemeClr val="bg2"/>
                </a:solidFill>
                <a:latin typeface="Consolas" panose="020B0609020204030204" pitchFamily="49" charset="0"/>
                <a:cs typeface="Consolas" panose="020B0609020204030204" pitchFamily="49" charset="0"/>
              </a:rPr>
              <a:t>AzureQuickVM</a:t>
            </a:r>
            <a:r>
              <a:rPr lang="en-US" sz="2667" dirty="0" smtClean="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-Linux</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a:t>
            </a:r>
            <a:r>
              <a:rPr lang="en-US" sz="2667" i="1" dirty="0" err="1">
                <a:solidFill>
                  <a:schemeClr val="bg2"/>
                </a:solidFill>
                <a:latin typeface="Consolas" panose="020B0609020204030204" pitchFamily="49" charset="0"/>
                <a:cs typeface="Consolas" panose="020B0609020204030204" pitchFamily="49" charset="0"/>
              </a:rPr>
              <a:t>ServiceName</a:t>
            </a:r>
            <a:r>
              <a:rPr lang="en-US" sz="2667" dirty="0">
                <a:solidFill>
                  <a:schemeClr val="bg2"/>
                </a:solidFill>
                <a:latin typeface="Consolas" panose="020B0609020204030204" pitchFamily="49" charset="0"/>
                <a:cs typeface="Consolas" panose="020B0609020204030204" pitchFamily="49" charset="0"/>
              </a:rPr>
              <a:t> $svc  </a:t>
            </a:r>
            <a:r>
              <a:rPr lang="en-US" sz="2667" i="1" dirty="0">
                <a:solidFill>
                  <a:schemeClr val="bg2"/>
                </a:solidFill>
                <a:latin typeface="Consolas" panose="020B0609020204030204" pitchFamily="49" charset="0"/>
                <a:cs typeface="Consolas" panose="020B0609020204030204" pitchFamily="49" charset="0"/>
              </a:rPr>
              <a:t>-Name</a:t>
            </a:r>
            <a:r>
              <a:rPr lang="en-US" sz="2667" dirty="0">
                <a:solidFill>
                  <a:schemeClr val="bg2"/>
                </a:solidFill>
                <a:latin typeface="Consolas" panose="020B0609020204030204" pitchFamily="49" charset="0"/>
                <a:cs typeface="Consolas" panose="020B0609020204030204" pitchFamily="49" charset="0"/>
              </a:rPr>
              <a:t> $vm3 </a:t>
            </a:r>
            <a:r>
              <a:rPr lang="en-US" sz="2667" i="1" dirty="0">
                <a:solidFill>
                  <a:schemeClr val="bg2"/>
                </a:solidFill>
                <a:latin typeface="Consolas" panose="020B0609020204030204" pitchFamily="49" charset="0"/>
                <a:cs typeface="Consolas" panose="020B0609020204030204" pitchFamily="49" charset="0"/>
              </a:rPr>
              <a:t>-</a:t>
            </a:r>
            <a:r>
              <a:rPr lang="en-US" sz="2667" i="1" dirty="0" err="1">
                <a:solidFill>
                  <a:schemeClr val="bg2"/>
                </a:solidFill>
                <a:latin typeface="Consolas" panose="020B0609020204030204" pitchFamily="49" charset="0"/>
                <a:cs typeface="Consolas" panose="020B0609020204030204" pitchFamily="49" charset="0"/>
              </a:rPr>
              <a:t>ImageName</a:t>
            </a:r>
            <a:r>
              <a:rPr lang="en-US" sz="2667" dirty="0">
                <a:solidFill>
                  <a:schemeClr val="bg2"/>
                </a:solidFill>
                <a:latin typeface="Consolas" panose="020B0609020204030204" pitchFamily="49" charset="0"/>
                <a:cs typeface="Consolas" panose="020B0609020204030204" pitchFamily="49" charset="0"/>
              </a:rPr>
              <a:t> $</a:t>
            </a:r>
            <a:r>
              <a:rPr lang="en-US" sz="2667" dirty="0" err="1">
                <a:solidFill>
                  <a:schemeClr val="bg2"/>
                </a:solidFill>
                <a:latin typeface="Consolas" panose="020B0609020204030204" pitchFamily="49" charset="0"/>
                <a:cs typeface="Consolas" panose="020B0609020204030204" pitchFamily="49" charset="0"/>
              </a:rPr>
              <a:t>limg</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a:t>
            </a:r>
            <a:r>
              <a:rPr lang="en-US" sz="2667" i="1" dirty="0" err="1">
                <a:solidFill>
                  <a:schemeClr val="bg2"/>
                </a:solidFill>
                <a:latin typeface="Consolas" panose="020B0609020204030204" pitchFamily="49" charset="0"/>
                <a:cs typeface="Consolas" panose="020B0609020204030204" pitchFamily="49" charset="0"/>
              </a:rPr>
              <a:t>LinuxUser</a:t>
            </a:r>
            <a:r>
              <a:rPr lang="en-US" sz="2667" dirty="0">
                <a:solidFill>
                  <a:schemeClr val="bg2"/>
                </a:solidFill>
                <a:latin typeface="Consolas" panose="020B0609020204030204" pitchFamily="49" charset="0"/>
                <a:cs typeface="Consolas" panose="020B0609020204030204" pitchFamily="49" charset="0"/>
              </a:rPr>
              <a:t> $</a:t>
            </a:r>
            <a:r>
              <a:rPr lang="en-US" sz="2667" dirty="0" err="1">
                <a:solidFill>
                  <a:schemeClr val="bg2"/>
                </a:solidFill>
                <a:latin typeface="Consolas" panose="020B0609020204030204" pitchFamily="49" charset="0"/>
                <a:cs typeface="Consolas" panose="020B0609020204030204" pitchFamily="49" charset="0"/>
              </a:rPr>
              <a:t>lu</a:t>
            </a:r>
            <a:r>
              <a:rPr lang="en-US" sz="2667" dirty="0">
                <a:solidFill>
                  <a:schemeClr val="bg2"/>
                </a:solidFill>
                <a:latin typeface="Consolas" panose="020B0609020204030204" pitchFamily="49" charset="0"/>
                <a:cs typeface="Consolas" panose="020B0609020204030204" pitchFamily="49" charset="0"/>
              </a:rPr>
              <a:t> </a:t>
            </a:r>
            <a:r>
              <a:rPr lang="en-US" sz="2667" i="1" dirty="0">
                <a:solidFill>
                  <a:schemeClr val="bg2"/>
                </a:solidFill>
                <a:latin typeface="Consolas" panose="020B0609020204030204" pitchFamily="49" charset="0"/>
                <a:cs typeface="Consolas" panose="020B0609020204030204" pitchFamily="49" charset="0"/>
              </a:rPr>
              <a:t>-Password</a:t>
            </a:r>
            <a:r>
              <a:rPr lang="en-US" sz="2667" dirty="0">
                <a:solidFill>
                  <a:schemeClr val="bg2"/>
                </a:solidFill>
                <a:latin typeface="Consolas" panose="020B0609020204030204" pitchFamily="49" charset="0"/>
                <a:cs typeface="Consolas" panose="020B0609020204030204" pitchFamily="49" charset="0"/>
              </a:rPr>
              <a:t> $</a:t>
            </a:r>
            <a:r>
              <a:rPr lang="en-US" sz="2667" dirty="0" err="1">
                <a:solidFill>
                  <a:schemeClr val="bg2"/>
                </a:solidFill>
                <a:latin typeface="Consolas" panose="020B0609020204030204" pitchFamily="49" charset="0"/>
                <a:cs typeface="Consolas" panose="020B0609020204030204" pitchFamily="49" charset="0"/>
              </a:rPr>
              <a:t>pwd</a:t>
            </a:r>
            <a:r>
              <a:rPr lang="en-US" sz="2667" dirty="0">
                <a:solidFill>
                  <a:schemeClr val="bg2"/>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256401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Setting VM configuration</a:t>
            </a:r>
            <a:endParaRPr lang="en-US" sz="5400" dirty="0">
              <a:solidFill>
                <a:schemeClr val="bg1"/>
              </a:solidFill>
            </a:endParaRPr>
          </a:p>
        </p:txBody>
      </p:sp>
      <p:sp>
        <p:nvSpPr>
          <p:cNvPr id="11" name="Rectangle 10"/>
          <p:cNvSpPr/>
          <p:nvPr/>
        </p:nvSpPr>
        <p:spPr>
          <a:xfrm>
            <a:off x="704045" y="1289501"/>
            <a:ext cx="10758151" cy="5016758"/>
          </a:xfrm>
          <a:prstGeom prst="rect">
            <a:avLst/>
          </a:prstGeom>
        </p:spPr>
        <p:txBody>
          <a:bodyPr wrap="square">
            <a:spAutoFit/>
          </a:bodyPr>
          <a:lstStyle/>
          <a:p>
            <a:r>
              <a:rPr lang="en-US" sz="3200" b="1" dirty="0">
                <a:solidFill>
                  <a:schemeClr val="bg2"/>
                </a:solidFill>
                <a:latin typeface="Consolas" pitchFamily="49" charset="0"/>
                <a:cs typeface="Consolas" pitchFamily="49" charset="0"/>
              </a:rPr>
              <a:t>New-</a:t>
            </a:r>
            <a:r>
              <a:rPr lang="en-US" sz="3200" b="1" dirty="0" err="1">
                <a:solidFill>
                  <a:schemeClr val="bg2"/>
                </a:solidFill>
                <a:latin typeface="Consolas" pitchFamily="49" charset="0"/>
                <a:cs typeface="Consolas" pitchFamily="49" charset="0"/>
              </a:rPr>
              <a:t>AzureVMConfig</a:t>
            </a:r>
            <a:r>
              <a:rPr lang="en-US" sz="3200" dirty="0">
                <a:solidFill>
                  <a:schemeClr val="bg2"/>
                </a:solidFill>
                <a:latin typeface="Consolas" pitchFamily="49" charset="0"/>
                <a:cs typeface="Consolas" pitchFamily="49" charset="0"/>
              </a:rPr>
              <a:t> </a:t>
            </a:r>
            <a:r>
              <a:rPr lang="en-US" sz="3200" i="1" dirty="0">
                <a:solidFill>
                  <a:schemeClr val="bg2"/>
                </a:solidFill>
                <a:latin typeface="Consolas" pitchFamily="49" charset="0"/>
                <a:cs typeface="Consolas" pitchFamily="49" charset="0"/>
              </a:rPr>
              <a:t>-Name</a:t>
            </a:r>
            <a:r>
              <a:rPr lang="en-US" sz="3200" dirty="0">
                <a:solidFill>
                  <a:schemeClr val="bg2"/>
                </a:solidFill>
                <a:latin typeface="Consolas" pitchFamily="49" charset="0"/>
                <a:cs typeface="Consolas" pitchFamily="49" charset="0"/>
              </a:rPr>
              <a:t> $vm1 </a:t>
            </a:r>
            <a:r>
              <a:rPr lang="en-US" sz="3200" i="1" dirty="0">
                <a:solidFill>
                  <a:schemeClr val="bg2"/>
                </a:solidFill>
                <a:latin typeface="Consolas" pitchFamily="49" charset="0"/>
                <a:cs typeface="Consolas" pitchFamily="49" charset="0"/>
              </a:rPr>
              <a:t>-</a:t>
            </a:r>
            <a:r>
              <a:rPr lang="en-US" sz="3200" i="1" dirty="0" err="1">
                <a:solidFill>
                  <a:schemeClr val="bg2"/>
                </a:solidFill>
                <a:latin typeface="Consolas" pitchFamily="49" charset="0"/>
                <a:cs typeface="Consolas" pitchFamily="49" charset="0"/>
              </a:rPr>
              <a:t>InstanceSize</a:t>
            </a:r>
            <a:r>
              <a:rPr lang="en-US" sz="3200" dirty="0">
                <a:solidFill>
                  <a:schemeClr val="bg2"/>
                </a:solidFill>
                <a:latin typeface="Consolas" pitchFamily="49" charset="0"/>
                <a:cs typeface="Consolas" pitchFamily="49" charset="0"/>
              </a:rPr>
              <a:t> Medium </a:t>
            </a:r>
            <a:r>
              <a:rPr lang="en-US" sz="3200" i="1" dirty="0">
                <a:solidFill>
                  <a:schemeClr val="bg2"/>
                </a:solidFill>
                <a:latin typeface="Consolas" pitchFamily="49" charset="0"/>
                <a:cs typeface="Consolas" pitchFamily="49" charset="0"/>
              </a:rPr>
              <a:t>-</a:t>
            </a:r>
            <a:r>
              <a:rPr lang="en-US" sz="3200" i="1" dirty="0" err="1">
                <a:solidFill>
                  <a:schemeClr val="bg2"/>
                </a:solidFill>
                <a:latin typeface="Consolas" pitchFamily="49" charset="0"/>
                <a:cs typeface="Consolas" pitchFamily="49" charset="0"/>
              </a:rPr>
              <a:t>ImageName</a:t>
            </a:r>
            <a:r>
              <a:rPr lang="en-US" sz="3200" dirty="0">
                <a:solidFill>
                  <a:schemeClr val="bg2"/>
                </a:solidFill>
                <a:latin typeface="Consolas" pitchFamily="49" charset="0"/>
                <a:cs typeface="Consolas" pitchFamily="49" charset="0"/>
              </a:rPr>
              <a:t> $</a:t>
            </a:r>
            <a:r>
              <a:rPr lang="en-US" sz="3200" dirty="0" err="1">
                <a:solidFill>
                  <a:schemeClr val="bg2"/>
                </a:solidFill>
                <a:latin typeface="Consolas" pitchFamily="49" charset="0"/>
                <a:cs typeface="Consolas" pitchFamily="49" charset="0"/>
              </a:rPr>
              <a:t>img</a:t>
            </a:r>
            <a:r>
              <a:rPr lang="en-US" sz="3200" dirty="0">
                <a:solidFill>
                  <a:schemeClr val="bg2"/>
                </a:solidFill>
                <a:latin typeface="Consolas" pitchFamily="49" charset="0"/>
                <a:cs typeface="Consolas" pitchFamily="49" charset="0"/>
              </a:rPr>
              <a:t> | </a:t>
            </a:r>
          </a:p>
          <a:p>
            <a:r>
              <a:rPr lang="en-US" sz="3200" dirty="0">
                <a:solidFill>
                  <a:schemeClr val="bg2"/>
                </a:solidFill>
                <a:latin typeface="Consolas" pitchFamily="49" charset="0"/>
                <a:cs typeface="Consolas" pitchFamily="49" charset="0"/>
              </a:rPr>
              <a:t> </a:t>
            </a:r>
            <a:r>
              <a:rPr lang="en-US" sz="3200" b="1" dirty="0">
                <a:solidFill>
                  <a:schemeClr val="bg2"/>
                </a:solidFill>
                <a:latin typeface="Consolas" pitchFamily="49" charset="0"/>
                <a:cs typeface="Consolas" pitchFamily="49" charset="0"/>
              </a:rPr>
              <a:t>Add-</a:t>
            </a:r>
            <a:r>
              <a:rPr lang="en-US" sz="3200" b="1" dirty="0" err="1">
                <a:solidFill>
                  <a:schemeClr val="bg2"/>
                </a:solidFill>
                <a:latin typeface="Consolas" pitchFamily="49" charset="0"/>
                <a:cs typeface="Consolas" pitchFamily="49" charset="0"/>
              </a:rPr>
              <a:t>AzureProvisioningConfig</a:t>
            </a:r>
            <a:r>
              <a:rPr lang="en-US" sz="3200" dirty="0">
                <a:solidFill>
                  <a:schemeClr val="bg2"/>
                </a:solidFill>
                <a:latin typeface="Consolas" pitchFamily="49" charset="0"/>
                <a:cs typeface="Consolas" pitchFamily="49" charset="0"/>
              </a:rPr>
              <a:t> </a:t>
            </a:r>
            <a:r>
              <a:rPr lang="en-US" sz="3200" i="1" dirty="0">
                <a:solidFill>
                  <a:schemeClr val="bg2"/>
                </a:solidFill>
                <a:latin typeface="Consolas" pitchFamily="49" charset="0"/>
                <a:cs typeface="Consolas" pitchFamily="49" charset="0"/>
              </a:rPr>
              <a:t>-Windows</a:t>
            </a:r>
            <a:r>
              <a:rPr lang="en-US" sz="3200" dirty="0">
                <a:solidFill>
                  <a:schemeClr val="bg2"/>
                </a:solidFill>
                <a:latin typeface="Consolas" pitchFamily="49" charset="0"/>
                <a:cs typeface="Consolas" pitchFamily="49" charset="0"/>
              </a:rPr>
              <a:t> </a:t>
            </a:r>
            <a:r>
              <a:rPr lang="en-US" sz="3200" i="1" dirty="0">
                <a:solidFill>
                  <a:schemeClr val="bg2"/>
                </a:solidFill>
                <a:latin typeface="Consolas" pitchFamily="49" charset="0"/>
                <a:cs typeface="Consolas" pitchFamily="49" charset="0"/>
              </a:rPr>
              <a:t>-Password</a:t>
            </a:r>
            <a:r>
              <a:rPr lang="en-US" sz="3200" dirty="0">
                <a:solidFill>
                  <a:schemeClr val="bg2"/>
                </a:solidFill>
                <a:latin typeface="Consolas" pitchFamily="49" charset="0"/>
                <a:cs typeface="Consolas" pitchFamily="49" charset="0"/>
              </a:rPr>
              <a:t> $</a:t>
            </a:r>
            <a:r>
              <a:rPr lang="en-US" sz="3200" dirty="0" err="1">
                <a:solidFill>
                  <a:schemeClr val="bg2"/>
                </a:solidFill>
                <a:latin typeface="Consolas" pitchFamily="49" charset="0"/>
                <a:cs typeface="Consolas" pitchFamily="49" charset="0"/>
              </a:rPr>
              <a:t>pwd</a:t>
            </a:r>
            <a:r>
              <a:rPr lang="en-US" sz="3200" dirty="0">
                <a:solidFill>
                  <a:schemeClr val="bg2"/>
                </a:solidFill>
                <a:latin typeface="Consolas" pitchFamily="49" charset="0"/>
                <a:cs typeface="Consolas" pitchFamily="49" charset="0"/>
              </a:rPr>
              <a:t> | </a:t>
            </a:r>
          </a:p>
          <a:p>
            <a:r>
              <a:rPr lang="nn-NO" sz="3200" dirty="0">
                <a:solidFill>
                  <a:schemeClr val="bg2"/>
                </a:solidFill>
                <a:latin typeface="Consolas" pitchFamily="49" charset="0"/>
                <a:cs typeface="Consolas" pitchFamily="49" charset="0"/>
              </a:rPr>
              <a:t> </a:t>
            </a:r>
            <a:r>
              <a:rPr lang="nn-NO" sz="3200" b="1" dirty="0">
                <a:solidFill>
                  <a:schemeClr val="bg2"/>
                </a:solidFill>
                <a:latin typeface="Consolas" pitchFamily="49" charset="0"/>
                <a:cs typeface="Consolas" pitchFamily="49" charset="0"/>
              </a:rPr>
              <a:t>Add-AzureDataDisk</a:t>
            </a:r>
            <a:r>
              <a:rPr lang="nn-NO" sz="3200" dirty="0">
                <a:solidFill>
                  <a:schemeClr val="bg2"/>
                </a:solidFill>
                <a:latin typeface="Consolas" pitchFamily="49" charset="0"/>
                <a:cs typeface="Consolas" pitchFamily="49" charset="0"/>
              </a:rPr>
              <a:t> </a:t>
            </a:r>
            <a:r>
              <a:rPr lang="nn-NO" sz="3200" i="1" dirty="0">
                <a:solidFill>
                  <a:schemeClr val="bg2"/>
                </a:solidFill>
                <a:latin typeface="Consolas" pitchFamily="49" charset="0"/>
                <a:cs typeface="Consolas" pitchFamily="49" charset="0"/>
              </a:rPr>
              <a:t>-CreateNew</a:t>
            </a:r>
            <a:r>
              <a:rPr lang="nn-NO" sz="3200" dirty="0">
                <a:solidFill>
                  <a:schemeClr val="bg2"/>
                </a:solidFill>
                <a:latin typeface="Consolas" pitchFamily="49" charset="0"/>
                <a:cs typeface="Consolas" pitchFamily="49" charset="0"/>
              </a:rPr>
              <a:t> </a:t>
            </a:r>
            <a:r>
              <a:rPr lang="nn-NO" sz="3200" i="1" dirty="0">
                <a:solidFill>
                  <a:schemeClr val="bg2"/>
                </a:solidFill>
                <a:latin typeface="Consolas" pitchFamily="49" charset="0"/>
                <a:cs typeface="Consolas" pitchFamily="49" charset="0"/>
              </a:rPr>
              <a:t>-DiskLabel</a:t>
            </a:r>
            <a:r>
              <a:rPr lang="nn-NO" sz="3200" dirty="0">
                <a:solidFill>
                  <a:schemeClr val="bg2"/>
                </a:solidFill>
                <a:latin typeface="Consolas" pitchFamily="49" charset="0"/>
                <a:cs typeface="Consolas" pitchFamily="49" charset="0"/>
              </a:rPr>
              <a:t> 'data' </a:t>
            </a:r>
            <a:r>
              <a:rPr lang="nn-NO" sz="3200" i="1" dirty="0">
                <a:solidFill>
                  <a:schemeClr val="bg2"/>
                </a:solidFill>
                <a:latin typeface="Consolas" pitchFamily="49" charset="0"/>
                <a:cs typeface="Consolas" pitchFamily="49" charset="0"/>
              </a:rPr>
              <a:t>-DiskSizeInGB</a:t>
            </a:r>
            <a:r>
              <a:rPr lang="nn-NO" sz="3200" dirty="0">
                <a:solidFill>
                  <a:schemeClr val="bg2"/>
                </a:solidFill>
                <a:latin typeface="Consolas" pitchFamily="49" charset="0"/>
                <a:cs typeface="Consolas" pitchFamily="49" charset="0"/>
              </a:rPr>
              <a:t> 10 </a:t>
            </a:r>
            <a:r>
              <a:rPr lang="nn-NO" sz="3200" i="1" dirty="0">
                <a:solidFill>
                  <a:schemeClr val="bg2"/>
                </a:solidFill>
                <a:latin typeface="Consolas" pitchFamily="49" charset="0"/>
                <a:cs typeface="Consolas" pitchFamily="49" charset="0"/>
              </a:rPr>
              <a:t>-LUN</a:t>
            </a:r>
            <a:r>
              <a:rPr lang="nn-NO" sz="3200" dirty="0">
                <a:solidFill>
                  <a:schemeClr val="bg2"/>
                </a:solidFill>
                <a:latin typeface="Consolas" pitchFamily="49" charset="0"/>
                <a:cs typeface="Consolas" pitchFamily="49" charset="0"/>
              </a:rPr>
              <a:t> 0 | </a:t>
            </a:r>
          </a:p>
          <a:p>
            <a:r>
              <a:rPr lang="en-US" sz="3200" b="1" dirty="0">
                <a:solidFill>
                  <a:schemeClr val="bg2"/>
                </a:solidFill>
                <a:latin typeface="Consolas" pitchFamily="49" charset="0"/>
                <a:cs typeface="Consolas" pitchFamily="49" charset="0"/>
              </a:rPr>
              <a:t> Add-</a:t>
            </a:r>
            <a:r>
              <a:rPr lang="en-US" sz="3200" b="1" dirty="0" err="1">
                <a:solidFill>
                  <a:schemeClr val="bg2"/>
                </a:solidFill>
                <a:latin typeface="Consolas" pitchFamily="49" charset="0"/>
                <a:cs typeface="Consolas" pitchFamily="49" charset="0"/>
              </a:rPr>
              <a:t>AzureEndpoint</a:t>
            </a:r>
            <a:r>
              <a:rPr lang="en-US" sz="3200" dirty="0">
                <a:solidFill>
                  <a:schemeClr val="bg2"/>
                </a:solidFill>
                <a:latin typeface="Consolas" pitchFamily="49" charset="0"/>
                <a:cs typeface="Consolas" pitchFamily="49" charset="0"/>
              </a:rPr>
              <a:t> </a:t>
            </a:r>
            <a:r>
              <a:rPr lang="en-US" sz="3200" i="1" dirty="0">
                <a:solidFill>
                  <a:schemeClr val="bg2"/>
                </a:solidFill>
                <a:latin typeface="Consolas" pitchFamily="49" charset="0"/>
                <a:cs typeface="Consolas" pitchFamily="49" charset="0"/>
              </a:rPr>
              <a:t>-Name</a:t>
            </a:r>
            <a:r>
              <a:rPr lang="en-US" sz="3200" dirty="0">
                <a:solidFill>
                  <a:schemeClr val="bg2"/>
                </a:solidFill>
                <a:latin typeface="Consolas" pitchFamily="49" charset="0"/>
                <a:cs typeface="Consolas" pitchFamily="49" charset="0"/>
              </a:rPr>
              <a:t> 'web' </a:t>
            </a:r>
            <a:r>
              <a:rPr lang="en-US" sz="3200" i="1" dirty="0">
                <a:solidFill>
                  <a:schemeClr val="bg2"/>
                </a:solidFill>
                <a:latin typeface="Consolas" pitchFamily="49" charset="0"/>
                <a:cs typeface="Consolas" pitchFamily="49" charset="0"/>
              </a:rPr>
              <a:t>-</a:t>
            </a:r>
            <a:r>
              <a:rPr lang="en-US" sz="3200" i="1" dirty="0" err="1">
                <a:solidFill>
                  <a:schemeClr val="bg2"/>
                </a:solidFill>
                <a:latin typeface="Consolas" pitchFamily="49" charset="0"/>
                <a:cs typeface="Consolas" pitchFamily="49" charset="0"/>
              </a:rPr>
              <a:t>PublicPort</a:t>
            </a:r>
            <a:r>
              <a:rPr lang="en-US" sz="3200" dirty="0">
                <a:solidFill>
                  <a:schemeClr val="bg2"/>
                </a:solidFill>
                <a:latin typeface="Consolas" pitchFamily="49" charset="0"/>
                <a:cs typeface="Consolas" pitchFamily="49" charset="0"/>
              </a:rPr>
              <a:t> 80 </a:t>
            </a:r>
            <a:r>
              <a:rPr lang="en-US" sz="3200" i="1" dirty="0">
                <a:solidFill>
                  <a:schemeClr val="bg2"/>
                </a:solidFill>
                <a:latin typeface="Consolas" pitchFamily="49" charset="0"/>
                <a:cs typeface="Consolas" pitchFamily="49" charset="0"/>
              </a:rPr>
              <a:t>-</a:t>
            </a:r>
            <a:r>
              <a:rPr lang="en-US" sz="3200" i="1" dirty="0" err="1">
                <a:solidFill>
                  <a:schemeClr val="bg2"/>
                </a:solidFill>
                <a:latin typeface="Consolas" pitchFamily="49" charset="0"/>
                <a:cs typeface="Consolas" pitchFamily="49" charset="0"/>
              </a:rPr>
              <a:t>LocalPort</a:t>
            </a:r>
            <a:r>
              <a:rPr lang="en-US" sz="3200" dirty="0">
                <a:solidFill>
                  <a:schemeClr val="bg2"/>
                </a:solidFill>
                <a:latin typeface="Consolas" pitchFamily="49" charset="0"/>
                <a:cs typeface="Consolas" pitchFamily="49" charset="0"/>
              </a:rPr>
              <a:t> 80 </a:t>
            </a:r>
            <a:r>
              <a:rPr lang="en-US" sz="3200" i="1" dirty="0">
                <a:solidFill>
                  <a:schemeClr val="bg2"/>
                </a:solidFill>
                <a:latin typeface="Consolas" pitchFamily="49" charset="0"/>
                <a:cs typeface="Consolas" pitchFamily="49" charset="0"/>
              </a:rPr>
              <a:t>-Protocol</a:t>
            </a:r>
            <a:r>
              <a:rPr lang="en-US" sz="3200" dirty="0">
                <a:solidFill>
                  <a:schemeClr val="bg2"/>
                </a:solidFill>
                <a:latin typeface="Consolas" pitchFamily="49" charset="0"/>
                <a:cs typeface="Consolas" pitchFamily="49" charset="0"/>
              </a:rPr>
              <a:t> </a:t>
            </a:r>
            <a:r>
              <a:rPr lang="en-US" sz="3200" dirty="0" err="1">
                <a:solidFill>
                  <a:schemeClr val="bg2"/>
                </a:solidFill>
                <a:latin typeface="Consolas" pitchFamily="49" charset="0"/>
                <a:cs typeface="Consolas" pitchFamily="49" charset="0"/>
              </a:rPr>
              <a:t>tcp</a:t>
            </a:r>
            <a:r>
              <a:rPr lang="en-US" sz="3200" dirty="0">
                <a:solidFill>
                  <a:schemeClr val="bg2"/>
                </a:solidFill>
                <a:latin typeface="Consolas" pitchFamily="49" charset="0"/>
                <a:cs typeface="Consolas" pitchFamily="49" charset="0"/>
              </a:rPr>
              <a:t> | </a:t>
            </a:r>
          </a:p>
          <a:p>
            <a:r>
              <a:rPr lang="en-US" sz="3200" dirty="0">
                <a:solidFill>
                  <a:schemeClr val="bg2"/>
                </a:solidFill>
                <a:latin typeface="Consolas" pitchFamily="49" charset="0"/>
                <a:cs typeface="Consolas" pitchFamily="49" charset="0"/>
              </a:rPr>
              <a:t>   </a:t>
            </a:r>
            <a:r>
              <a:rPr lang="en-US" sz="3200" b="1" dirty="0">
                <a:solidFill>
                  <a:schemeClr val="bg2"/>
                </a:solidFill>
                <a:latin typeface="Consolas" pitchFamily="49" charset="0"/>
                <a:cs typeface="Consolas" pitchFamily="49" charset="0"/>
              </a:rPr>
              <a:t>New-</a:t>
            </a:r>
            <a:r>
              <a:rPr lang="en-US" sz="3200" b="1" dirty="0" err="1">
                <a:solidFill>
                  <a:schemeClr val="bg2"/>
                </a:solidFill>
                <a:latin typeface="Consolas" pitchFamily="49" charset="0"/>
                <a:cs typeface="Consolas" pitchFamily="49" charset="0"/>
              </a:rPr>
              <a:t>AzureVM</a:t>
            </a:r>
            <a:r>
              <a:rPr lang="en-US" sz="3200" dirty="0">
                <a:solidFill>
                  <a:schemeClr val="bg2"/>
                </a:solidFill>
                <a:latin typeface="Consolas" pitchFamily="49" charset="0"/>
                <a:cs typeface="Consolas" pitchFamily="49" charset="0"/>
              </a:rPr>
              <a:t> </a:t>
            </a:r>
            <a:r>
              <a:rPr lang="en-US" sz="3200" i="1" dirty="0">
                <a:solidFill>
                  <a:schemeClr val="bg2"/>
                </a:solidFill>
                <a:latin typeface="Consolas" pitchFamily="49" charset="0"/>
                <a:cs typeface="Consolas" pitchFamily="49" charset="0"/>
              </a:rPr>
              <a:t>-</a:t>
            </a:r>
            <a:r>
              <a:rPr lang="en-US" sz="3200" i="1" dirty="0" err="1">
                <a:solidFill>
                  <a:schemeClr val="bg2"/>
                </a:solidFill>
                <a:latin typeface="Consolas" pitchFamily="49" charset="0"/>
                <a:cs typeface="Consolas" pitchFamily="49" charset="0"/>
              </a:rPr>
              <a:t>ServiceName</a:t>
            </a:r>
            <a:r>
              <a:rPr lang="en-US" sz="3200" dirty="0">
                <a:solidFill>
                  <a:schemeClr val="bg2"/>
                </a:solidFill>
                <a:latin typeface="Consolas" pitchFamily="49" charset="0"/>
                <a:cs typeface="Consolas" pitchFamily="49" charset="0"/>
              </a:rPr>
              <a:t> $</a:t>
            </a:r>
            <a:r>
              <a:rPr lang="en-US" sz="3200" dirty="0" err="1">
                <a:solidFill>
                  <a:schemeClr val="bg2"/>
                </a:solidFill>
                <a:latin typeface="Consolas" pitchFamily="49" charset="0"/>
                <a:cs typeface="Consolas" pitchFamily="49" charset="0"/>
              </a:rPr>
              <a:t>newSvc</a:t>
            </a:r>
            <a:r>
              <a:rPr lang="en-US" sz="3200" dirty="0">
                <a:solidFill>
                  <a:schemeClr val="bg2"/>
                </a:solidFill>
                <a:latin typeface="Consolas" pitchFamily="49" charset="0"/>
                <a:cs typeface="Consolas" pitchFamily="49" charset="0"/>
              </a:rPr>
              <a:t> </a:t>
            </a:r>
            <a:r>
              <a:rPr lang="en-US" sz="3200" i="1" dirty="0">
                <a:solidFill>
                  <a:schemeClr val="bg2"/>
                </a:solidFill>
                <a:latin typeface="Consolas" pitchFamily="49" charset="0"/>
                <a:cs typeface="Consolas" pitchFamily="49" charset="0"/>
              </a:rPr>
              <a:t>-Location</a:t>
            </a:r>
            <a:r>
              <a:rPr lang="en-US" sz="3200" dirty="0">
                <a:solidFill>
                  <a:schemeClr val="bg2"/>
                </a:solidFill>
                <a:latin typeface="Consolas" pitchFamily="49" charset="0"/>
                <a:cs typeface="Consolas" pitchFamily="49" charset="0"/>
              </a:rPr>
              <a:t> $location</a:t>
            </a:r>
          </a:p>
        </p:txBody>
      </p:sp>
    </p:spTree>
    <p:extLst>
      <p:ext uri="{BB962C8B-B14F-4D97-AF65-F5344CB8AC3E}">
        <p14:creationId xmlns:p14="http://schemas.microsoft.com/office/powerpoint/2010/main" val="4105920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3544617" y="1345216"/>
            <a:ext cx="7695487" cy="240897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p>
            <a:r>
              <a:rPr lang="en-US" dirty="0"/>
              <a:t>Disks and Images</a:t>
            </a:r>
          </a:p>
        </p:txBody>
      </p:sp>
      <p:grpSp>
        <p:nvGrpSpPr>
          <p:cNvPr id="6" name="Group 5"/>
          <p:cNvGrpSpPr/>
          <p:nvPr/>
        </p:nvGrpSpPr>
        <p:grpSpPr>
          <a:xfrm>
            <a:off x="1107675" y="1345216"/>
            <a:ext cx="2343960" cy="2408979"/>
            <a:chOff x="829782" y="750015"/>
            <a:chExt cx="1758428" cy="1807205"/>
          </a:xfrm>
        </p:grpSpPr>
        <p:sp>
          <p:nvSpPr>
            <p:cNvPr id="27" name="Rectangle 26"/>
            <p:cNvSpPr/>
            <p:nvPr/>
          </p:nvSpPr>
          <p:spPr bwMode="auto">
            <a:xfrm>
              <a:off x="829782" y="750015"/>
              <a:ext cx="1758428" cy="1807205"/>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lvl="0">
                <a:lnSpc>
                  <a:spcPct val="90000"/>
                </a:lnSpc>
                <a:buSzPct val="90000"/>
                <a:defRPr/>
              </a:pPr>
              <a:r>
                <a:rPr lang="en-US" sz="3199"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Images</a:t>
              </a:r>
            </a:p>
            <a:p>
              <a:pPr marL="380841" indent="-380841">
                <a:lnSpc>
                  <a:spcPct val="90000"/>
                </a:lnSpc>
                <a:buSzPct val="90000"/>
                <a:buFont typeface="Arial" pitchFamily="34" charset="0"/>
                <a:buChar char="•"/>
                <a:defRPr/>
              </a:pPr>
              <a:endParaRPr lang="en-US" sz="13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Microsoft</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Partner </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User</a:t>
              </a:r>
            </a:p>
          </p:txBody>
        </p:sp>
        <p:sp>
          <p:nvSpPr>
            <p:cNvPr id="28" name="Freeform 79"/>
            <p:cNvSpPr>
              <a:spLocks noEditPoints="1"/>
            </p:cNvSpPr>
            <p:nvPr/>
          </p:nvSpPr>
          <p:spPr bwMode="black">
            <a:xfrm>
              <a:off x="95507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30" name="Freeform 79"/>
            <p:cNvSpPr>
              <a:spLocks noEditPoints="1"/>
            </p:cNvSpPr>
            <p:nvPr/>
          </p:nvSpPr>
          <p:spPr bwMode="black">
            <a:xfrm>
              <a:off x="13872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32" name="Freeform 79"/>
            <p:cNvSpPr>
              <a:spLocks noEditPoints="1"/>
            </p:cNvSpPr>
            <p:nvPr/>
          </p:nvSpPr>
          <p:spPr bwMode="black">
            <a:xfrm>
              <a:off x="1801433" y="2094653"/>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38" name="Freeform 79"/>
            <p:cNvSpPr>
              <a:spLocks noEditPoints="1"/>
            </p:cNvSpPr>
            <p:nvPr/>
          </p:nvSpPr>
          <p:spPr bwMode="black">
            <a:xfrm>
              <a:off x="2209019"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grpSp>
      <p:grpSp>
        <p:nvGrpSpPr>
          <p:cNvPr id="7" name="Group 6"/>
          <p:cNvGrpSpPr/>
          <p:nvPr/>
        </p:nvGrpSpPr>
        <p:grpSpPr>
          <a:xfrm>
            <a:off x="1107676" y="4148412"/>
            <a:ext cx="2352490" cy="2394751"/>
            <a:chOff x="3055099" y="760689"/>
            <a:chExt cx="1764827" cy="1796531"/>
          </a:xfrm>
        </p:grpSpPr>
        <p:sp>
          <p:nvSpPr>
            <p:cNvPr id="39" name="Rectangle 38"/>
            <p:cNvSpPr/>
            <p:nvPr/>
          </p:nvSpPr>
          <p:spPr bwMode="auto">
            <a:xfrm>
              <a:off x="3055099" y="760689"/>
              <a:ext cx="1764827" cy="1796531"/>
            </a:xfrm>
            <a:prstGeom prst="rect">
              <a:avLst/>
            </a:prstGeom>
            <a:solidFill>
              <a:schemeClr val="accent2"/>
            </a:solidFill>
            <a:ln w="9525" cap="flat" cmpd="sng" algn="ctr">
              <a:noFill/>
              <a:prstDash val="solid"/>
              <a:headEnd type="none" w="med" len="med"/>
              <a:tailEnd type="none" w="med" len="med"/>
            </a:ln>
            <a:effectLst/>
          </p:spPr>
          <p:txBody>
            <a:bodyPr vert="horz" wrap="square" lIns="121878" tIns="121878" rIns="121878" bIns="121878" numCol="1" rtlCol="0" anchor="t" anchorCtr="0" compatLnSpc="1">
              <a:prstTxWarp prst="textNoShape">
                <a:avLst/>
              </a:prstTxWarp>
            </a:bodyPr>
            <a:lstStyle/>
            <a:p>
              <a:pPr lvl="0">
                <a:lnSpc>
                  <a:spcPct val="90000"/>
                </a:lnSpc>
                <a:buSzPct val="90000"/>
                <a:defRPr/>
              </a:pPr>
              <a:r>
                <a:rPr lang="en-US" sz="3199"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Disks</a:t>
              </a:r>
            </a:p>
            <a:p>
              <a:pPr lvl="0">
                <a:lnSpc>
                  <a:spcPct val="90000"/>
                </a:lnSpc>
                <a:buSzPct val="90000"/>
                <a:defRPr/>
              </a:pPr>
              <a:endParaRPr lang="en-US" sz="1466" b="1" u="sng"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OS Disks </a:t>
              </a:r>
            </a:p>
            <a:p>
              <a:pPr marL="380841" indent="-380841">
                <a:lnSpc>
                  <a:spcPct val="90000"/>
                </a:lnSpc>
                <a:buSzPct val="90000"/>
                <a:buFont typeface="Arial" pitchFamily="34" charset="0"/>
                <a:buChar char="•"/>
                <a:defRPr/>
              </a:pPr>
              <a:r>
                <a:rPr lang="en-US" sz="2133" b="1"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Data Disks</a:t>
              </a:r>
            </a:p>
          </p:txBody>
        </p:sp>
        <p:sp>
          <p:nvSpPr>
            <p:cNvPr id="21" name="Freeform 79"/>
            <p:cNvSpPr>
              <a:spLocks noEditPoints="1"/>
            </p:cNvSpPr>
            <p:nvPr/>
          </p:nvSpPr>
          <p:spPr bwMode="black">
            <a:xfrm>
              <a:off x="314550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2" name="Freeform 79"/>
            <p:cNvSpPr>
              <a:spLocks noEditPoints="1"/>
            </p:cNvSpPr>
            <p:nvPr/>
          </p:nvSpPr>
          <p:spPr bwMode="black">
            <a:xfrm>
              <a:off x="35776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3" name="Freeform 79"/>
            <p:cNvSpPr>
              <a:spLocks noEditPoints="1"/>
            </p:cNvSpPr>
            <p:nvPr/>
          </p:nvSpPr>
          <p:spPr bwMode="black">
            <a:xfrm>
              <a:off x="3991860" y="2086919"/>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sp>
          <p:nvSpPr>
            <p:cNvPr id="24" name="Freeform 79"/>
            <p:cNvSpPr>
              <a:spLocks noEditPoints="1"/>
            </p:cNvSpPr>
            <p:nvPr/>
          </p:nvSpPr>
          <p:spPr bwMode="black">
            <a:xfrm>
              <a:off x="4399446" y="2079185"/>
              <a:ext cx="281064" cy="379964"/>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109703" tIns="54851" rIns="109703" bIns="54851" numCol="1" anchor="t" anchorCtr="0" compatLnSpc="1">
              <a:prstTxWarp prst="textNoShape">
                <a:avLst/>
              </a:prstTxWarp>
            </a:bodyPr>
            <a:lstStyle/>
            <a:p>
              <a:endParaRPr lang="en-US" sz="2133" dirty="0"/>
            </a:p>
          </p:txBody>
        </p:sp>
      </p:grpSp>
      <p:sp>
        <p:nvSpPr>
          <p:cNvPr id="8" name="TextBox 7"/>
          <p:cNvSpPr txBox="1"/>
          <p:nvPr/>
        </p:nvSpPr>
        <p:spPr>
          <a:xfrm>
            <a:off x="3687503" y="1786614"/>
            <a:ext cx="7426920" cy="1526187"/>
          </a:xfrm>
          <a:prstGeom prst="rect">
            <a:avLst/>
          </a:prstGeom>
          <a:noFill/>
        </p:spPr>
        <p:txBody>
          <a:bodyPr wrap="square" lIns="0" tIns="0" rIns="0" bIns="0" rtlCol="0">
            <a:spAutoFit/>
          </a:bodyPr>
          <a:lstStyle/>
          <a:p>
            <a:pPr>
              <a:lnSpc>
                <a:spcPct val="90000"/>
              </a:lnSpc>
              <a:spcBef>
                <a:spcPct val="20000"/>
              </a:spcBef>
              <a:buSzPct val="80000"/>
            </a:pPr>
            <a:r>
              <a:rPr lang="en-US" sz="3199" dirty="0">
                <a:solidFill>
                  <a:schemeClr val="tx2"/>
                </a:solidFill>
              </a:rPr>
              <a:t>Base OS image for new Virtual Machines</a:t>
            </a:r>
          </a:p>
          <a:p>
            <a:pPr>
              <a:lnSpc>
                <a:spcPct val="90000"/>
              </a:lnSpc>
              <a:spcBef>
                <a:spcPct val="20000"/>
              </a:spcBef>
              <a:buSzPct val="80000"/>
            </a:pPr>
            <a:r>
              <a:rPr lang="en-US" sz="3199" dirty="0">
                <a:solidFill>
                  <a:schemeClr val="tx2"/>
                </a:solidFill>
              </a:rPr>
              <a:t>Sys-Prepped/Generalized/Read Only </a:t>
            </a:r>
          </a:p>
          <a:p>
            <a:pPr>
              <a:lnSpc>
                <a:spcPct val="90000"/>
              </a:lnSpc>
              <a:spcBef>
                <a:spcPct val="20000"/>
              </a:spcBef>
              <a:buSzPct val="80000"/>
            </a:pPr>
            <a:r>
              <a:rPr lang="en-US" sz="3199" dirty="0">
                <a:solidFill>
                  <a:schemeClr val="tx2"/>
                </a:solidFill>
              </a:rPr>
              <a:t>Created by uploading or by capture</a:t>
            </a:r>
          </a:p>
        </p:txBody>
      </p:sp>
      <p:sp>
        <p:nvSpPr>
          <p:cNvPr id="37" name="Rectangle 36"/>
          <p:cNvSpPr/>
          <p:nvPr/>
        </p:nvSpPr>
        <p:spPr bwMode="auto">
          <a:xfrm>
            <a:off x="3561834" y="4148412"/>
            <a:ext cx="7678271" cy="2408979"/>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36" name="TextBox 35"/>
          <p:cNvSpPr txBox="1"/>
          <p:nvPr/>
        </p:nvSpPr>
        <p:spPr>
          <a:xfrm>
            <a:off x="3813178" y="4582696"/>
            <a:ext cx="6786490" cy="1969257"/>
          </a:xfrm>
          <a:prstGeom prst="rect">
            <a:avLst/>
          </a:prstGeom>
          <a:noFill/>
        </p:spPr>
        <p:txBody>
          <a:bodyPr wrap="square" lIns="0" tIns="0" rIns="0" bIns="0" rtlCol="0">
            <a:spAutoFit/>
          </a:bodyPr>
          <a:lstStyle/>
          <a:p>
            <a:pPr>
              <a:lnSpc>
                <a:spcPct val="90000"/>
              </a:lnSpc>
              <a:spcBef>
                <a:spcPct val="20000"/>
              </a:spcBef>
              <a:buSzPct val="80000"/>
            </a:pPr>
            <a:r>
              <a:rPr lang="en-US" sz="3199" dirty="0">
                <a:solidFill>
                  <a:schemeClr val="tx2"/>
                </a:solidFill>
              </a:rPr>
              <a:t>Writable Disks for Virtual Machines</a:t>
            </a:r>
          </a:p>
          <a:p>
            <a:pPr>
              <a:lnSpc>
                <a:spcPct val="90000"/>
              </a:lnSpc>
              <a:spcBef>
                <a:spcPct val="20000"/>
              </a:spcBef>
              <a:buSzPct val="80000"/>
            </a:pPr>
            <a:r>
              <a:rPr lang="en-US" sz="3199" dirty="0">
                <a:solidFill>
                  <a:schemeClr val="tx2"/>
                </a:solidFill>
              </a:rPr>
              <a:t>Created during VM creation or during upload of existing VHDs. </a:t>
            </a:r>
          </a:p>
          <a:p>
            <a:pPr>
              <a:lnSpc>
                <a:spcPct val="90000"/>
              </a:lnSpc>
              <a:spcBef>
                <a:spcPct val="20000"/>
              </a:spcBef>
              <a:buSzPct val="80000"/>
            </a:pPr>
            <a:r>
              <a:rPr lang="en-US" sz="3199" dirty="0">
                <a:solidFill>
                  <a:schemeClr val="tx2"/>
                </a:solidFill>
              </a:rPr>
              <a:t> </a:t>
            </a:r>
          </a:p>
        </p:txBody>
      </p:sp>
    </p:spTree>
    <p:extLst>
      <p:ext uri="{BB962C8B-B14F-4D97-AF65-F5344CB8AC3E}">
        <p14:creationId xmlns:p14="http://schemas.microsoft.com/office/powerpoint/2010/main" val="1068502078"/>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509458" y="1317541"/>
            <a:ext cx="5421625" cy="5167553"/>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6" name="Rectangle 5"/>
          <p:cNvSpPr/>
          <p:nvPr/>
        </p:nvSpPr>
        <p:spPr bwMode="auto">
          <a:xfrm>
            <a:off x="6260923" y="1317541"/>
            <a:ext cx="5421625" cy="516755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62" tIns="60931" rIns="121862" bIns="60931" numCol="1" rtlCol="0" anchor="ctr" anchorCtr="0" compatLnSpc="1">
            <a:prstTxWarp prst="textNoShape">
              <a:avLst/>
            </a:prstTxWarp>
          </a:bodyPr>
          <a:lstStyle/>
          <a:p>
            <a:pPr algn="ctr" defTabSz="1218291" fontAlgn="base">
              <a:spcBef>
                <a:spcPct val="0"/>
              </a:spcBef>
              <a:spcAft>
                <a:spcPct val="0"/>
              </a:spcAft>
            </a:pPr>
            <a:endParaRPr lang="en-US" sz="2933" dirty="0">
              <a:solidFill>
                <a:schemeClr val="bg1"/>
              </a:solidFill>
            </a:endParaRPr>
          </a:p>
        </p:txBody>
      </p:sp>
      <p:sp>
        <p:nvSpPr>
          <p:cNvPr id="2" name="Title 1"/>
          <p:cNvSpPr>
            <a:spLocks noGrp="1"/>
          </p:cNvSpPr>
          <p:nvPr>
            <p:ph type="title"/>
          </p:nvPr>
        </p:nvSpPr>
        <p:spPr/>
        <p:txBody>
          <a:bodyPr/>
          <a:lstStyle/>
          <a:p>
            <a:r>
              <a:rPr lang="en-US" dirty="0"/>
              <a:t>Image Mobility</a:t>
            </a:r>
          </a:p>
        </p:txBody>
      </p:sp>
      <p:sp>
        <p:nvSpPr>
          <p:cNvPr id="3" name="Rectangle 2"/>
          <p:cNvSpPr/>
          <p:nvPr/>
        </p:nvSpPr>
        <p:spPr bwMode="auto">
          <a:xfrm>
            <a:off x="510020" y="1317541"/>
            <a:ext cx="5429858" cy="799890"/>
          </a:xfrm>
          <a:prstGeom prst="rect">
            <a:avLst/>
          </a:prstGeom>
          <a:noFill/>
          <a:ln w="9525" cap="flat" cmpd="sng" algn="ctr">
            <a:noFill/>
            <a:prstDash val="solid"/>
            <a:headEnd type="none" w="med" len="med"/>
            <a:tailEnd type="none" w="med" len="med"/>
          </a:ln>
          <a:effectLst/>
        </p:spPr>
        <p:txBody>
          <a:bodyPr vert="horz" wrap="square" lIns="243737" tIns="60933" rIns="121867" bIns="60933" numCol="1" rtlCol="0" anchor="ctr" anchorCtr="0" compatLnSpc="1">
            <a:prstTxWarp prst="textNoShape">
              <a:avLst/>
            </a:prstTxWarp>
          </a:bodyPr>
          <a:lstStyle/>
          <a:p>
            <a:pPr lvl="0">
              <a:lnSpc>
                <a:spcPct val="90000"/>
              </a:lnSpc>
              <a:buSzPct val="90000"/>
              <a:defRPr/>
            </a:pPr>
            <a:r>
              <a:rPr lang="en-US" sz="2933" kern="0" dirty="0">
                <a:solidFill>
                  <a:schemeClr val="tx2">
                    <a:alpha val="99000"/>
                  </a:schemeClr>
                </a:solidFill>
                <a:latin typeface="Segoe UI Light" pitchFamily="34" charset="0"/>
                <a:ea typeface="Segoe UI" pitchFamily="34" charset="0"/>
                <a:cs typeface="Segoe UI" pitchFamily="34" charset="0"/>
              </a:rPr>
              <a:t>On-Premises</a:t>
            </a:r>
          </a:p>
        </p:txBody>
      </p:sp>
      <p:sp>
        <p:nvSpPr>
          <p:cNvPr id="4" name="Rectangle 3"/>
          <p:cNvSpPr/>
          <p:nvPr/>
        </p:nvSpPr>
        <p:spPr bwMode="auto">
          <a:xfrm>
            <a:off x="6252688" y="1317541"/>
            <a:ext cx="5429858" cy="799890"/>
          </a:xfrm>
          <a:prstGeom prst="rect">
            <a:avLst/>
          </a:prstGeom>
          <a:noFill/>
          <a:ln w="9525" cap="flat" cmpd="sng" algn="ctr">
            <a:noFill/>
            <a:prstDash val="solid"/>
            <a:headEnd type="none" w="med" len="med"/>
            <a:tailEnd type="none" w="med" len="med"/>
          </a:ln>
          <a:effectLst/>
        </p:spPr>
        <p:txBody>
          <a:bodyPr vert="horz" wrap="square" lIns="243737" tIns="60933" rIns="121867" bIns="60933" numCol="1" rtlCol="0" anchor="ctr" anchorCtr="0" compatLnSpc="1">
            <a:prstTxWarp prst="textNoShape">
              <a:avLst/>
            </a:prstTxWarp>
          </a:bodyPr>
          <a:lstStyle/>
          <a:p>
            <a:pPr>
              <a:lnSpc>
                <a:spcPct val="90000"/>
              </a:lnSpc>
              <a:buSzPct val="90000"/>
            </a:pPr>
            <a:r>
              <a:rPr lang="en-US" sz="2933" kern="0" dirty="0">
                <a:solidFill>
                  <a:schemeClr val="bg1">
                    <a:alpha val="99000"/>
                  </a:schemeClr>
                </a:solidFill>
                <a:latin typeface="Segoe UI Light" pitchFamily="34" charset="0"/>
                <a:ea typeface="Segoe UI" pitchFamily="34" charset="0"/>
                <a:cs typeface="Segoe UI" pitchFamily="34" charset="0"/>
              </a:rPr>
              <a:t>Cloud</a:t>
            </a:r>
          </a:p>
        </p:txBody>
      </p:sp>
      <p:sp>
        <p:nvSpPr>
          <p:cNvPr id="8" name="Freeform 128"/>
          <p:cNvSpPr>
            <a:spLocks noChangeAspect="1"/>
          </p:cNvSpPr>
          <p:nvPr/>
        </p:nvSpPr>
        <p:spPr bwMode="black">
          <a:xfrm>
            <a:off x="6400722" y="2898497"/>
            <a:ext cx="5078677" cy="2805533"/>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67" tIns="60933" rIns="121867" bIns="60933" numCol="1" anchor="t" anchorCtr="0" compatLnSpc="1">
            <a:prstTxWarp prst="textNoShape">
              <a:avLst/>
            </a:prstTxWarp>
          </a:bodyPr>
          <a:lstStyle/>
          <a:p>
            <a:endParaRPr lang="en-US" sz="3199" dirty="0"/>
          </a:p>
        </p:txBody>
      </p:sp>
      <p:sp>
        <p:nvSpPr>
          <p:cNvPr id="26" name="Right Arrow 25"/>
          <p:cNvSpPr/>
          <p:nvPr/>
        </p:nvSpPr>
        <p:spPr bwMode="auto">
          <a:xfrm>
            <a:off x="8010520" y="4078053"/>
            <a:ext cx="1234260" cy="572238"/>
          </a:xfrm>
          <a:prstGeom prs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sp>
        <p:nvSpPr>
          <p:cNvPr id="7" name="U-Turn Arrow 6"/>
          <p:cNvSpPr/>
          <p:nvPr/>
        </p:nvSpPr>
        <p:spPr bwMode="auto">
          <a:xfrm>
            <a:off x="4775544" y="2931117"/>
            <a:ext cx="2640912" cy="694907"/>
          </a:xfrm>
          <a:prstGeom prst="uturnArrow">
            <a:avLst>
              <a:gd name="adj1" fmla="val 25000"/>
              <a:gd name="adj2" fmla="val 25000"/>
              <a:gd name="adj3" fmla="val 25000"/>
              <a:gd name="adj4" fmla="val 43750"/>
              <a:gd name="adj5" fmla="val 97879"/>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sp>
        <p:nvSpPr>
          <p:cNvPr id="29" name="U-Turn Arrow 28"/>
          <p:cNvSpPr/>
          <p:nvPr/>
        </p:nvSpPr>
        <p:spPr bwMode="auto">
          <a:xfrm rot="10800000">
            <a:off x="4775544" y="4876024"/>
            <a:ext cx="2640912" cy="694907"/>
          </a:xfrm>
          <a:prstGeom prst="uturn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grpSp>
        <p:nvGrpSpPr>
          <p:cNvPr id="30" name="Group 29"/>
          <p:cNvGrpSpPr/>
          <p:nvPr/>
        </p:nvGrpSpPr>
        <p:grpSpPr>
          <a:xfrm>
            <a:off x="4369251" y="3657287"/>
            <a:ext cx="1117310" cy="1340771"/>
            <a:chOff x="3200399" y="1566589"/>
            <a:chExt cx="838201" cy="1113144"/>
          </a:xfrm>
        </p:grpSpPr>
        <p:sp>
          <p:nvSpPr>
            <p:cNvPr id="31" name="Folded Corner 30"/>
            <p:cNvSpPr/>
            <p:nvPr/>
          </p:nvSpPr>
          <p:spPr bwMode="auto">
            <a:xfrm flipV="1">
              <a:off x="3200399" y="1566589"/>
              <a:ext cx="838201" cy="1113144"/>
            </a:xfrm>
            <a:prstGeom prst="foldedCorner">
              <a:avLst>
                <a:gd name="adj" fmla="val 32319"/>
              </a:avLst>
            </a:prstGeom>
            <a:noFill/>
            <a:ln w="1905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32" name="TextBox 31"/>
            <p:cNvSpPr txBox="1"/>
            <p:nvPr/>
          </p:nvSpPr>
          <p:spPr>
            <a:xfrm>
              <a:off x="3200399" y="1976577"/>
              <a:ext cx="838201"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1600" dirty="0">
                  <a:solidFill>
                    <a:schemeClr val="tx2">
                      <a:alpha val="99000"/>
                    </a:schemeClr>
                  </a:solidFill>
                  <a:latin typeface="+mn-lt"/>
                </a:rPr>
                <a:t>MyApp.vhd</a:t>
              </a:r>
            </a:p>
          </p:txBody>
        </p:sp>
      </p:grpSp>
      <p:sp>
        <p:nvSpPr>
          <p:cNvPr id="33" name="Left-Right Arrow 32"/>
          <p:cNvSpPr/>
          <p:nvPr/>
        </p:nvSpPr>
        <p:spPr bwMode="auto">
          <a:xfrm>
            <a:off x="2947220" y="4065932"/>
            <a:ext cx="1234260" cy="572238"/>
          </a:xfrm>
          <a:prstGeom prst="lef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08" tIns="45705" rIns="91408" bIns="45705"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pic>
        <p:nvPicPr>
          <p:cNvPr id="10" name="Picture 9"/>
          <p:cNvPicPr>
            <a:picLocks noChangeAspect="1"/>
          </p:cNvPicPr>
          <p:nvPr/>
        </p:nvPicPr>
        <p:blipFill>
          <a:blip r:embed="rId3">
            <a:lum bright="-40000" contrast="-40000"/>
          </a:blip>
          <a:stretch>
            <a:fillRect/>
          </a:stretch>
        </p:blipFill>
        <p:spPr>
          <a:xfrm>
            <a:off x="6668736" y="3626023"/>
            <a:ext cx="1293750" cy="1575000"/>
          </a:xfrm>
          <a:prstGeom prst="rect">
            <a:avLst/>
          </a:prstGeom>
        </p:spPr>
      </p:pic>
      <p:pic>
        <p:nvPicPr>
          <p:cNvPr id="19" name="Picture 18"/>
          <p:cNvPicPr>
            <a:picLocks noChangeAspect="1"/>
          </p:cNvPicPr>
          <p:nvPr/>
        </p:nvPicPr>
        <p:blipFill>
          <a:blip r:embed="rId4">
            <a:lum bright="-40000" contrast="-40000"/>
          </a:blip>
          <a:stretch>
            <a:fillRect/>
          </a:stretch>
        </p:blipFill>
        <p:spPr>
          <a:xfrm>
            <a:off x="9340850" y="3907981"/>
            <a:ext cx="1123499" cy="1026646"/>
          </a:xfrm>
          <a:prstGeom prst="rect">
            <a:avLst/>
          </a:prstGeom>
        </p:spPr>
      </p:pic>
      <p:pic>
        <p:nvPicPr>
          <p:cNvPr id="9" name="Picture 8"/>
          <p:cNvPicPr>
            <a:picLocks noChangeAspect="1"/>
          </p:cNvPicPr>
          <p:nvPr/>
        </p:nvPicPr>
        <p:blipFill>
          <a:blip r:embed="rId4">
            <a:lum bright="-40000" contrast="-40000"/>
          </a:blip>
          <a:stretch>
            <a:fillRect/>
          </a:stretch>
        </p:blipFill>
        <p:spPr>
          <a:xfrm>
            <a:off x="1555301" y="3907981"/>
            <a:ext cx="1123499" cy="1026646"/>
          </a:xfrm>
          <a:prstGeom prst="rect">
            <a:avLst/>
          </a:prstGeom>
        </p:spPr>
      </p:pic>
    </p:spTree>
    <p:extLst>
      <p:ext uri="{BB962C8B-B14F-4D97-AF65-F5344CB8AC3E}">
        <p14:creationId xmlns:p14="http://schemas.microsoft.com/office/powerpoint/2010/main" val="752145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Data disk creation</a:t>
            </a:r>
            <a:endParaRPr lang="en-US" sz="5400" dirty="0">
              <a:solidFill>
                <a:schemeClr val="bg1"/>
              </a:solidFill>
            </a:endParaRPr>
          </a:p>
        </p:txBody>
      </p:sp>
      <p:sp>
        <p:nvSpPr>
          <p:cNvPr id="10" name="Rectangle 9"/>
          <p:cNvSpPr/>
          <p:nvPr/>
        </p:nvSpPr>
        <p:spPr>
          <a:xfrm>
            <a:off x="405883" y="1009752"/>
            <a:ext cx="11079079" cy="5745099"/>
          </a:xfrm>
          <a:prstGeom prst="rect">
            <a:avLst/>
          </a:prstGeom>
        </p:spPr>
        <p:txBody>
          <a:bodyPr wrap="square">
            <a:spAutoFit/>
          </a:bodyPr>
          <a:lstStyle/>
          <a:p>
            <a:r>
              <a:rPr lang="en-US" sz="3200" b="1" dirty="0">
                <a:solidFill>
                  <a:schemeClr val="accent2"/>
                </a:solidFill>
              </a:rPr>
              <a:t>New Virtual Machine Creation with Data Disk</a:t>
            </a:r>
          </a:p>
          <a:p>
            <a:r>
              <a:rPr lang="en-US" sz="2800" b="1" dirty="0" smtClean="0">
                <a:solidFill>
                  <a:schemeClr val="bg2"/>
                </a:solidFill>
                <a:latin typeface="Consolas" panose="020B0609020204030204" pitchFamily="49" charset="0"/>
                <a:cs typeface="Consolas" panose="020B0609020204030204" pitchFamily="49" charset="0"/>
              </a:rPr>
              <a:t>New-</a:t>
            </a:r>
            <a:r>
              <a:rPr lang="en-US" sz="2800" b="1" dirty="0" err="1" smtClean="0">
                <a:solidFill>
                  <a:schemeClr val="bg2"/>
                </a:solidFill>
                <a:latin typeface="Consolas" panose="020B0609020204030204" pitchFamily="49" charset="0"/>
                <a:cs typeface="Consolas" panose="020B0609020204030204" pitchFamily="49" charset="0"/>
              </a:rPr>
              <a:t>AzureVMConfig</a:t>
            </a:r>
            <a:r>
              <a:rPr lang="en-US" sz="2800" dirty="0" smtClean="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-Name</a:t>
            </a:r>
            <a:r>
              <a:rPr lang="en-US" sz="2800" dirty="0">
                <a:solidFill>
                  <a:schemeClr val="bg2"/>
                </a:solidFill>
                <a:latin typeface="Consolas" panose="020B0609020204030204" pitchFamily="49" charset="0"/>
                <a:cs typeface="Consolas" panose="020B0609020204030204" pitchFamily="49" charset="0"/>
              </a:rPr>
              <a:t> 'myvm1'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InstanceSize</a:t>
            </a:r>
            <a:r>
              <a:rPr lang="en-US" sz="2800" dirty="0">
                <a:solidFill>
                  <a:schemeClr val="bg2"/>
                </a:solidFill>
                <a:latin typeface="Consolas" panose="020B0609020204030204" pitchFamily="49" charset="0"/>
                <a:cs typeface="Consolas" panose="020B0609020204030204" pitchFamily="49" charset="0"/>
              </a:rPr>
              <a:t> 'Small'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ImageName</a:t>
            </a:r>
            <a:r>
              <a:rPr lang="en-US" sz="2800" dirty="0">
                <a:solidFill>
                  <a:schemeClr val="bg2"/>
                </a:solidFill>
                <a:latin typeface="Consolas" panose="020B0609020204030204" pitchFamily="49" charset="0"/>
                <a:cs typeface="Consolas" panose="020B0609020204030204" pitchFamily="49" charset="0"/>
              </a:rPr>
              <a:t> $</a:t>
            </a:r>
            <a:r>
              <a:rPr lang="en-US" sz="2800" dirty="0" err="1">
                <a:solidFill>
                  <a:schemeClr val="bg2"/>
                </a:solidFill>
                <a:latin typeface="Consolas" panose="020B0609020204030204" pitchFamily="49" charset="0"/>
                <a:cs typeface="Consolas" panose="020B0609020204030204" pitchFamily="49" charset="0"/>
              </a:rPr>
              <a:t>img</a:t>
            </a:r>
            <a:r>
              <a:rPr lang="en-US" sz="2800" dirty="0">
                <a:solidFill>
                  <a:schemeClr val="bg2"/>
                </a:solidFill>
                <a:latin typeface="Consolas" panose="020B0609020204030204" pitchFamily="49" charset="0"/>
                <a:cs typeface="Consolas" panose="020B0609020204030204" pitchFamily="49" charset="0"/>
              </a:rPr>
              <a:t> |</a:t>
            </a:r>
          </a:p>
          <a:p>
            <a:r>
              <a:rPr lang="en-US" sz="2800" dirty="0">
                <a:solidFill>
                  <a:schemeClr val="bg2"/>
                </a:solidFill>
                <a:latin typeface="Consolas" panose="020B0609020204030204" pitchFamily="49" charset="0"/>
                <a:cs typeface="Consolas" panose="020B0609020204030204" pitchFamily="49" charset="0"/>
              </a:rPr>
              <a:t>  </a:t>
            </a:r>
            <a:r>
              <a:rPr lang="en-US" sz="2800" b="1" dirty="0">
                <a:solidFill>
                  <a:schemeClr val="bg2"/>
                </a:solidFill>
                <a:latin typeface="Consolas" panose="020B0609020204030204" pitchFamily="49" charset="0"/>
                <a:cs typeface="Consolas" panose="020B0609020204030204" pitchFamily="49" charset="0"/>
              </a:rPr>
              <a:t>Add-</a:t>
            </a:r>
            <a:r>
              <a:rPr lang="en-US" sz="2800" b="1" dirty="0" err="1">
                <a:solidFill>
                  <a:schemeClr val="bg2"/>
                </a:solidFill>
                <a:latin typeface="Consolas" panose="020B0609020204030204" pitchFamily="49" charset="0"/>
                <a:cs typeface="Consolas" panose="020B0609020204030204" pitchFamily="49" charset="0"/>
              </a:rPr>
              <a:t>AzureProvisioningConfig</a:t>
            </a:r>
            <a:r>
              <a:rPr lang="en-US" sz="2800" dirty="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-Windows</a:t>
            </a:r>
            <a:r>
              <a:rPr lang="en-US" sz="2800" dirty="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-Password</a:t>
            </a:r>
            <a:r>
              <a:rPr lang="en-US" sz="2800" dirty="0">
                <a:solidFill>
                  <a:schemeClr val="bg2"/>
                </a:solidFill>
                <a:latin typeface="Consolas" panose="020B0609020204030204" pitchFamily="49" charset="0"/>
                <a:cs typeface="Consolas" panose="020B0609020204030204" pitchFamily="49" charset="0"/>
              </a:rPr>
              <a:t> $</a:t>
            </a:r>
            <a:r>
              <a:rPr lang="en-US" sz="2800" dirty="0" err="1">
                <a:solidFill>
                  <a:schemeClr val="bg2"/>
                </a:solidFill>
                <a:latin typeface="Consolas" panose="020B0609020204030204" pitchFamily="49" charset="0"/>
                <a:cs typeface="Consolas" panose="020B0609020204030204" pitchFamily="49" charset="0"/>
              </a:rPr>
              <a:t>pwd</a:t>
            </a:r>
            <a:r>
              <a:rPr lang="en-US" sz="2800" dirty="0">
                <a:solidFill>
                  <a:schemeClr val="bg2"/>
                </a:solidFill>
                <a:latin typeface="Consolas" panose="020B0609020204030204" pitchFamily="49" charset="0"/>
                <a:cs typeface="Consolas" panose="020B0609020204030204" pitchFamily="49" charset="0"/>
              </a:rPr>
              <a:t> |</a:t>
            </a:r>
          </a:p>
          <a:p>
            <a:r>
              <a:rPr lang="en-US" sz="2800" dirty="0">
                <a:solidFill>
                  <a:schemeClr val="bg2"/>
                </a:solidFill>
                <a:latin typeface="Consolas" panose="020B0609020204030204" pitchFamily="49" charset="0"/>
                <a:cs typeface="Consolas" panose="020B0609020204030204" pitchFamily="49" charset="0"/>
              </a:rPr>
              <a:t>  </a:t>
            </a:r>
            <a:r>
              <a:rPr lang="en-US" sz="2800" b="1" dirty="0">
                <a:solidFill>
                  <a:schemeClr val="bg2"/>
                </a:solidFill>
                <a:latin typeface="Consolas" panose="020B0609020204030204" pitchFamily="49" charset="0"/>
                <a:cs typeface="Consolas" panose="020B0609020204030204" pitchFamily="49" charset="0"/>
              </a:rPr>
              <a:t>Add-</a:t>
            </a:r>
            <a:r>
              <a:rPr lang="en-US" sz="2800" b="1" dirty="0" err="1">
                <a:solidFill>
                  <a:schemeClr val="bg2"/>
                </a:solidFill>
                <a:latin typeface="Consolas" panose="020B0609020204030204" pitchFamily="49" charset="0"/>
                <a:cs typeface="Consolas" panose="020B0609020204030204" pitchFamily="49" charset="0"/>
              </a:rPr>
              <a:t>AzureDataDisk</a:t>
            </a:r>
            <a:r>
              <a:rPr lang="en-US" sz="2800" dirty="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CreateNew</a:t>
            </a:r>
            <a:r>
              <a:rPr lang="en-US" sz="2800" dirty="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DiskSizeInGB</a:t>
            </a:r>
            <a:r>
              <a:rPr lang="en-US" sz="2800" dirty="0">
                <a:solidFill>
                  <a:schemeClr val="bg2"/>
                </a:solidFill>
                <a:latin typeface="Consolas" panose="020B0609020204030204" pitchFamily="49" charset="0"/>
                <a:cs typeface="Consolas" panose="020B0609020204030204" pitchFamily="49" charset="0"/>
              </a:rPr>
              <a:t> 10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DiskLabel</a:t>
            </a:r>
            <a:r>
              <a:rPr lang="en-US" sz="2800" dirty="0">
                <a:solidFill>
                  <a:schemeClr val="bg2"/>
                </a:solidFill>
                <a:latin typeface="Consolas" panose="020B0609020204030204" pitchFamily="49" charset="0"/>
                <a:cs typeface="Consolas" panose="020B0609020204030204" pitchFamily="49" charset="0"/>
              </a:rPr>
              <a:t> '</a:t>
            </a:r>
            <a:r>
              <a:rPr lang="en-US" sz="2800" dirty="0" err="1">
                <a:solidFill>
                  <a:schemeClr val="bg2"/>
                </a:solidFill>
                <a:latin typeface="Consolas" panose="020B0609020204030204" pitchFamily="49" charset="0"/>
                <a:cs typeface="Consolas" panose="020B0609020204030204" pitchFamily="49" charset="0"/>
              </a:rPr>
              <a:t>myddisk</a:t>
            </a:r>
            <a:r>
              <a:rPr lang="en-US" sz="2800" dirty="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-LUN</a:t>
            </a:r>
            <a:r>
              <a:rPr lang="en-US" sz="2800" dirty="0">
                <a:solidFill>
                  <a:schemeClr val="bg2"/>
                </a:solidFill>
                <a:latin typeface="Consolas" panose="020B0609020204030204" pitchFamily="49" charset="0"/>
                <a:cs typeface="Consolas" panose="020B0609020204030204" pitchFamily="49" charset="0"/>
              </a:rPr>
              <a:t> 0 |</a:t>
            </a:r>
          </a:p>
          <a:p>
            <a:r>
              <a:rPr lang="en-US" sz="2800" dirty="0">
                <a:solidFill>
                  <a:schemeClr val="bg2"/>
                </a:solidFill>
                <a:latin typeface="Consolas" panose="020B0609020204030204" pitchFamily="49" charset="0"/>
                <a:cs typeface="Consolas" panose="020B0609020204030204" pitchFamily="49" charset="0"/>
              </a:rPr>
              <a:t>  </a:t>
            </a:r>
            <a:r>
              <a:rPr lang="en-US" sz="2800" b="1" dirty="0">
                <a:solidFill>
                  <a:schemeClr val="bg2"/>
                </a:solidFill>
                <a:latin typeface="Consolas" panose="020B0609020204030204" pitchFamily="49" charset="0"/>
                <a:cs typeface="Consolas" panose="020B0609020204030204" pitchFamily="49" charset="0"/>
              </a:rPr>
              <a:t>New-</a:t>
            </a:r>
            <a:r>
              <a:rPr lang="en-US" sz="2800" b="1" dirty="0" err="1">
                <a:solidFill>
                  <a:schemeClr val="bg2"/>
                </a:solidFill>
                <a:latin typeface="Consolas" panose="020B0609020204030204" pitchFamily="49" charset="0"/>
                <a:cs typeface="Consolas" panose="020B0609020204030204" pitchFamily="49" charset="0"/>
              </a:rPr>
              <a:t>AzureVM</a:t>
            </a:r>
            <a:r>
              <a:rPr lang="en-US" sz="2800" dirty="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ServiceName</a:t>
            </a:r>
            <a:r>
              <a:rPr lang="en-US" sz="2800" dirty="0">
                <a:solidFill>
                  <a:schemeClr val="bg2"/>
                </a:solidFill>
                <a:latin typeface="Consolas" panose="020B0609020204030204" pitchFamily="49" charset="0"/>
                <a:cs typeface="Consolas" panose="020B0609020204030204" pitchFamily="49" charset="0"/>
              </a:rPr>
              <a:t> $</a:t>
            </a:r>
            <a:r>
              <a:rPr lang="en-US" sz="2800" dirty="0" err="1">
                <a:solidFill>
                  <a:schemeClr val="bg2"/>
                </a:solidFill>
                <a:latin typeface="Consolas" panose="020B0609020204030204" pitchFamily="49" charset="0"/>
                <a:cs typeface="Consolas" panose="020B0609020204030204" pitchFamily="49" charset="0"/>
              </a:rPr>
              <a:t>cloudSvcName</a:t>
            </a:r>
            <a:endParaRPr lang="en-US" sz="2800" dirty="0">
              <a:solidFill>
                <a:schemeClr val="bg2"/>
              </a:solidFill>
              <a:latin typeface="Consolas" panose="020B0609020204030204" pitchFamily="49" charset="0"/>
              <a:cs typeface="Consolas" panose="020B0609020204030204" pitchFamily="49" charset="0"/>
            </a:endParaRPr>
          </a:p>
          <a:p>
            <a:endParaRPr lang="en-US" sz="2333" dirty="0"/>
          </a:p>
          <a:p>
            <a:r>
              <a:rPr lang="en-US" sz="3200" b="1" dirty="0">
                <a:solidFill>
                  <a:schemeClr val="accent2"/>
                </a:solidFill>
              </a:rPr>
              <a:t>Add new Data Disk to existing Virtual Machine</a:t>
            </a:r>
          </a:p>
          <a:p>
            <a:r>
              <a:rPr lang="en-US" sz="2800" b="1" dirty="0" smtClean="0">
                <a:solidFill>
                  <a:schemeClr val="bg2"/>
                </a:solidFill>
                <a:latin typeface="Consolas" panose="020B0609020204030204" pitchFamily="49" charset="0"/>
                <a:cs typeface="Consolas" panose="020B0609020204030204" pitchFamily="49" charset="0"/>
              </a:rPr>
              <a:t>Get-</a:t>
            </a:r>
            <a:r>
              <a:rPr lang="en-US" sz="2800" b="1" dirty="0" err="1" smtClean="0">
                <a:solidFill>
                  <a:schemeClr val="bg2"/>
                </a:solidFill>
                <a:latin typeface="Consolas" panose="020B0609020204030204" pitchFamily="49" charset="0"/>
                <a:cs typeface="Consolas" panose="020B0609020204030204" pitchFamily="49" charset="0"/>
              </a:rPr>
              <a:t>AzureVM</a:t>
            </a:r>
            <a:r>
              <a:rPr lang="en-US" sz="2800" dirty="0" smtClean="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ServiceName</a:t>
            </a:r>
            <a:r>
              <a:rPr lang="en-US" sz="2800" dirty="0">
                <a:solidFill>
                  <a:schemeClr val="bg2"/>
                </a:solidFill>
                <a:latin typeface="Consolas" panose="020B0609020204030204" pitchFamily="49" charset="0"/>
                <a:cs typeface="Consolas" panose="020B0609020204030204" pitchFamily="49" charset="0"/>
              </a:rPr>
              <a:t> 'myvm1' |</a:t>
            </a:r>
          </a:p>
          <a:p>
            <a:r>
              <a:rPr lang="en-US" sz="2800" dirty="0">
                <a:solidFill>
                  <a:schemeClr val="bg2"/>
                </a:solidFill>
                <a:latin typeface="Consolas" panose="020B0609020204030204" pitchFamily="49" charset="0"/>
                <a:cs typeface="Consolas" panose="020B0609020204030204" pitchFamily="49" charset="0"/>
              </a:rPr>
              <a:t>  </a:t>
            </a:r>
            <a:r>
              <a:rPr lang="en-US" sz="2800" b="1" dirty="0">
                <a:solidFill>
                  <a:schemeClr val="bg2"/>
                </a:solidFill>
                <a:latin typeface="Consolas" panose="020B0609020204030204" pitchFamily="49" charset="0"/>
                <a:cs typeface="Consolas" panose="020B0609020204030204" pitchFamily="49" charset="0"/>
              </a:rPr>
              <a:t>Add-</a:t>
            </a:r>
            <a:r>
              <a:rPr lang="en-US" sz="2800" b="1" dirty="0" err="1">
                <a:solidFill>
                  <a:schemeClr val="bg2"/>
                </a:solidFill>
                <a:latin typeface="Consolas" panose="020B0609020204030204" pitchFamily="49" charset="0"/>
                <a:cs typeface="Consolas" panose="020B0609020204030204" pitchFamily="49" charset="0"/>
              </a:rPr>
              <a:t>AzureDataDisk</a:t>
            </a:r>
            <a:r>
              <a:rPr lang="en-US" sz="2800" dirty="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CreateNew</a:t>
            </a:r>
            <a:r>
              <a:rPr lang="en-US" sz="2800" dirty="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DiskSizeInGB</a:t>
            </a:r>
            <a:r>
              <a:rPr lang="en-US" sz="2800" dirty="0">
                <a:solidFill>
                  <a:schemeClr val="bg2"/>
                </a:solidFill>
                <a:latin typeface="Consolas" panose="020B0609020204030204" pitchFamily="49" charset="0"/>
                <a:cs typeface="Consolas" panose="020B0609020204030204" pitchFamily="49" charset="0"/>
              </a:rPr>
              <a:t> 10  </a:t>
            </a:r>
            <a:r>
              <a:rPr lang="en-US" sz="2800" i="1" dirty="0">
                <a:solidFill>
                  <a:schemeClr val="bg2"/>
                </a:solidFill>
                <a:latin typeface="Consolas" panose="020B0609020204030204" pitchFamily="49" charset="0"/>
                <a:cs typeface="Consolas" panose="020B0609020204030204" pitchFamily="49" charset="0"/>
              </a:rPr>
              <a:t>-</a:t>
            </a:r>
            <a:r>
              <a:rPr lang="en-US" sz="2800" i="1" dirty="0" err="1">
                <a:solidFill>
                  <a:schemeClr val="bg2"/>
                </a:solidFill>
                <a:latin typeface="Consolas" panose="020B0609020204030204" pitchFamily="49" charset="0"/>
                <a:cs typeface="Consolas" panose="020B0609020204030204" pitchFamily="49" charset="0"/>
              </a:rPr>
              <a:t>DiskLabel</a:t>
            </a:r>
            <a:r>
              <a:rPr lang="en-US" sz="2800" dirty="0">
                <a:solidFill>
                  <a:schemeClr val="bg2"/>
                </a:solidFill>
                <a:latin typeface="Consolas" panose="020B0609020204030204" pitchFamily="49" charset="0"/>
                <a:cs typeface="Consolas" panose="020B0609020204030204" pitchFamily="49" charset="0"/>
              </a:rPr>
              <a:t> '</a:t>
            </a:r>
            <a:r>
              <a:rPr lang="en-US" sz="2800" dirty="0" err="1">
                <a:solidFill>
                  <a:schemeClr val="bg2"/>
                </a:solidFill>
                <a:latin typeface="Consolas" panose="020B0609020204030204" pitchFamily="49" charset="0"/>
                <a:cs typeface="Consolas" panose="020B0609020204030204" pitchFamily="49" charset="0"/>
              </a:rPr>
              <a:t>myddisk</a:t>
            </a:r>
            <a:r>
              <a:rPr lang="en-US" sz="2800" dirty="0">
                <a:solidFill>
                  <a:schemeClr val="bg2"/>
                </a:solidFill>
                <a:latin typeface="Consolas" panose="020B0609020204030204" pitchFamily="49" charset="0"/>
                <a:cs typeface="Consolas" panose="020B0609020204030204" pitchFamily="49" charset="0"/>
              </a:rPr>
              <a:t>' </a:t>
            </a:r>
            <a:r>
              <a:rPr lang="en-US" sz="2800" i="1" dirty="0">
                <a:solidFill>
                  <a:schemeClr val="bg2"/>
                </a:solidFill>
                <a:latin typeface="Consolas" panose="020B0609020204030204" pitchFamily="49" charset="0"/>
                <a:cs typeface="Consolas" panose="020B0609020204030204" pitchFamily="49" charset="0"/>
              </a:rPr>
              <a:t>-LUN</a:t>
            </a:r>
            <a:r>
              <a:rPr lang="en-US" sz="2800" dirty="0">
                <a:solidFill>
                  <a:schemeClr val="bg2"/>
                </a:solidFill>
                <a:latin typeface="Consolas" panose="020B0609020204030204" pitchFamily="49" charset="0"/>
                <a:cs typeface="Consolas" panose="020B0609020204030204" pitchFamily="49" charset="0"/>
              </a:rPr>
              <a:t> 1 |</a:t>
            </a:r>
          </a:p>
          <a:p>
            <a:r>
              <a:rPr lang="en-US" sz="2800" dirty="0">
                <a:solidFill>
                  <a:schemeClr val="bg2"/>
                </a:solidFill>
                <a:latin typeface="Consolas" panose="020B0609020204030204" pitchFamily="49" charset="0"/>
                <a:cs typeface="Consolas" panose="020B0609020204030204" pitchFamily="49" charset="0"/>
              </a:rPr>
              <a:t>  </a:t>
            </a:r>
            <a:r>
              <a:rPr lang="en-US" sz="2800" b="1" dirty="0">
                <a:solidFill>
                  <a:schemeClr val="bg2"/>
                </a:solidFill>
                <a:latin typeface="Consolas" panose="020B0609020204030204" pitchFamily="49" charset="0"/>
                <a:cs typeface="Consolas" panose="020B0609020204030204" pitchFamily="49" charset="0"/>
              </a:rPr>
              <a:t>Update-</a:t>
            </a:r>
            <a:r>
              <a:rPr lang="en-US" sz="2800" b="1" dirty="0" err="1">
                <a:solidFill>
                  <a:schemeClr val="bg2"/>
                </a:solidFill>
                <a:latin typeface="Consolas" panose="020B0609020204030204" pitchFamily="49" charset="0"/>
                <a:cs typeface="Consolas" panose="020B0609020204030204" pitchFamily="49" charset="0"/>
              </a:rPr>
              <a:t>AzureVM</a:t>
            </a:r>
            <a:r>
              <a:rPr lang="en-US" sz="2800" dirty="0">
                <a:solidFill>
                  <a:schemeClr val="bg2"/>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348418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Disk and image repository</a:t>
            </a:r>
            <a:endParaRPr lang="en-US" sz="5400" dirty="0">
              <a:solidFill>
                <a:schemeClr val="bg1"/>
              </a:solidFill>
            </a:endParaRPr>
          </a:p>
        </p:txBody>
      </p:sp>
      <p:grpSp>
        <p:nvGrpSpPr>
          <p:cNvPr id="4" name="Group 3"/>
          <p:cNvGrpSpPr/>
          <p:nvPr/>
        </p:nvGrpSpPr>
        <p:grpSpPr>
          <a:xfrm>
            <a:off x="604818" y="1647509"/>
            <a:ext cx="9533104" cy="4406101"/>
            <a:chOff x="490863" y="1344864"/>
            <a:chExt cx="11439724" cy="5287321"/>
          </a:xfrm>
        </p:grpSpPr>
        <p:sp>
          <p:nvSpPr>
            <p:cNvPr id="5" name="Rectangle 4"/>
            <p:cNvSpPr/>
            <p:nvPr/>
          </p:nvSpPr>
          <p:spPr bwMode="auto">
            <a:xfrm>
              <a:off x="519114" y="1344864"/>
              <a:ext cx="2965052" cy="1970765"/>
            </a:xfrm>
            <a:prstGeom prst="rect">
              <a:avLst/>
            </a:prstGeom>
            <a:solidFill>
              <a:srgbClr val="5B9BD5"/>
            </a:solidFill>
            <a:ln w="9525" cap="flat" cmpd="sng" algn="ctr">
              <a:noFill/>
              <a:prstDash val="solid"/>
              <a:headEnd type="none" w="med" len="med"/>
              <a:tailEnd type="none" w="med" len="med"/>
            </a:ln>
            <a:effectLst/>
          </p:spPr>
          <p:txBody>
            <a:bodyPr vert="horz" wrap="square" lIns="101583" tIns="101583" rIns="101583" bIns="101583" numCol="1" rtlCol="0" anchor="b" anchorCtr="0" compatLnSpc="1">
              <a:prstTxWarp prst="textNoShape">
                <a:avLst/>
              </a:prstTxWarp>
            </a:bodyPr>
            <a:lstStyle/>
            <a:p>
              <a:pPr marL="0" marR="0" lvl="0" indent="0" defTabSz="914400" eaLnBrk="1" fontAlgn="auto" latinLnBrk="0" hangingPunct="1">
                <a:lnSpc>
                  <a:spcPct val="90000"/>
                </a:lnSpc>
                <a:spcBef>
                  <a:spcPts val="0"/>
                </a:spcBef>
                <a:spcAft>
                  <a:spcPts val="0"/>
                </a:spcAft>
                <a:buClrTx/>
                <a:buSzPct val="90000"/>
                <a:buFontTx/>
                <a:buNone/>
                <a:tabLst/>
                <a:defRPr/>
              </a:pPr>
              <a:r>
                <a:rPr kumimoji="0" lang="en-US" sz="2333" b="0" i="0" u="none" strike="noStrike" kern="0" cap="none" spc="0" normalizeH="0" baseline="0" noProof="0" dirty="0" smtClean="0">
                  <a:ln>
                    <a:noFill/>
                  </a:ln>
                  <a:gradFill>
                    <a:gsLst>
                      <a:gs pos="85000">
                        <a:srgbClr val="FFFFFF"/>
                      </a:gs>
                      <a:gs pos="0">
                        <a:srgbClr val="FFFFFF"/>
                      </a:gs>
                    </a:gsLst>
                    <a:lin ang="5400000" scaled="0"/>
                  </a:gradFill>
                  <a:effectLst/>
                  <a:uLnTx/>
                  <a:uFillTx/>
                  <a:latin typeface="Segoe UI Light" pitchFamily="34" charset="0"/>
                  <a:ea typeface="Segoe UI" pitchFamily="34" charset="0"/>
                  <a:cs typeface="Segoe UI" pitchFamily="34" charset="0"/>
                </a:rPr>
                <a:t>OS Images</a:t>
              </a:r>
              <a:endParaRPr kumimoji="0" lang="en-US" sz="2333" b="0" i="0" u="none" strike="noStrike" kern="0" cap="none" spc="0" normalizeH="0" baseline="0" noProof="0" dirty="0">
                <a:ln>
                  <a:noFill/>
                </a:ln>
                <a:gradFill>
                  <a:gsLst>
                    <a:gs pos="85000">
                      <a:srgbClr val="FFFFFF"/>
                    </a:gs>
                    <a:gs pos="0">
                      <a:srgbClr val="FFFFFF"/>
                    </a:gs>
                  </a:gsLst>
                  <a:lin ang="5400000" scaled="0"/>
                </a:gradFill>
                <a:effectLst/>
                <a:uLnTx/>
                <a:uFillTx/>
                <a:latin typeface="Segoe UI Light" pitchFamily="34" charset="0"/>
                <a:ea typeface="Segoe UI" pitchFamily="34" charset="0"/>
                <a:cs typeface="Segoe UI" pitchFamily="34" charset="0"/>
              </a:endParaRPr>
            </a:p>
          </p:txBody>
        </p:sp>
        <p:sp>
          <p:nvSpPr>
            <p:cNvPr id="6" name="Freeform 79"/>
            <p:cNvSpPr>
              <a:spLocks noEditPoints="1"/>
            </p:cNvSpPr>
            <p:nvPr/>
          </p:nvSpPr>
          <p:spPr bwMode="black">
            <a:xfrm>
              <a:off x="971010" y="1695244"/>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7" name="Freeform 79"/>
            <p:cNvSpPr>
              <a:spLocks noEditPoints="1"/>
            </p:cNvSpPr>
            <p:nvPr/>
          </p:nvSpPr>
          <p:spPr bwMode="black">
            <a:xfrm>
              <a:off x="1547046" y="1695244"/>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8" name="Freeform 79"/>
            <p:cNvSpPr>
              <a:spLocks noEditPoints="1"/>
            </p:cNvSpPr>
            <p:nvPr/>
          </p:nvSpPr>
          <p:spPr bwMode="black">
            <a:xfrm>
              <a:off x="2099188" y="1705557"/>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9" name="TextBox 8"/>
            <p:cNvSpPr txBox="1"/>
            <p:nvPr/>
          </p:nvSpPr>
          <p:spPr>
            <a:xfrm>
              <a:off x="3656648" y="1344864"/>
              <a:ext cx="8273939" cy="1945381"/>
            </a:xfrm>
            <a:prstGeom prst="rect">
              <a:avLst/>
            </a:prstGeom>
            <a:solidFill>
              <a:sysClr val="windowText" lastClr="000000">
                <a:alpha val="5000"/>
              </a:sysClr>
            </a:solidFill>
          </p:spPr>
          <p:txBody>
            <a:bodyPr lIns="114281" tIns="0" rIns="152373" bIns="0" anchor="ctr"/>
            <a:lstStyle>
              <a:defPPr>
                <a:defRPr lang="en-US"/>
              </a:defPPr>
              <a:lvl1pPr lvl="0" indent="0">
                <a:lnSpc>
                  <a:spcPct val="100000"/>
                </a:lnSpc>
                <a:spcBef>
                  <a:spcPts val="768"/>
                </a:spcBef>
                <a:buSzTx/>
                <a:buFont typeface="Wingdings" pitchFamily="2" charset="2"/>
                <a:buNone/>
                <a:defRPr spc="-70">
                  <a:solidFill>
                    <a:srgbClr val="00AEEF">
                      <a:alpha val="99000"/>
                    </a:srgbClr>
                  </a:solidFill>
                  <a:latin typeface="Segoe UI Light" pitchFamily="34" charset="0"/>
                  <a:cs typeface="Segoe UI Light" pitchFamily="34" charset="0"/>
                </a:defRPr>
              </a:lvl1pPr>
              <a:lvl2pPr marL="460375" indent="0" defTabSz="914363">
                <a:lnSpc>
                  <a:spcPct val="90000"/>
                </a:lnSpc>
                <a:spcBef>
                  <a:spcPct val="20000"/>
                </a:spcBef>
                <a:buSzPct val="90000"/>
                <a:buFont typeface="Wingdings" pitchFamily="2" charset="2"/>
                <a:buNone/>
                <a:defRPr>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Get-</a:t>
              </a:r>
              <a:r>
                <a:rPr kumimoji="0" lang="en-US" sz="1400" b="1" i="0" u="none" strike="noStrike" kern="0" cap="none" spc="0" normalizeH="0" baseline="0" noProof="0" dirty="0" err="1">
                  <a:ln>
                    <a:noFill/>
                  </a:ln>
                  <a:solidFill>
                    <a:schemeClr val="bg1"/>
                  </a:solidFill>
                  <a:effectLst/>
                  <a:uLnTx/>
                  <a:uFillTx/>
                  <a:latin typeface="Segoe UI"/>
                  <a:cs typeface="Segoe UI Light" pitchFamily="34" charset="0"/>
                </a:rPr>
                <a:t>AzureVMImage</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   # Return all </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Get-</a:t>
              </a:r>
              <a:r>
                <a:rPr kumimoji="0" lang="en-US" sz="1400" b="1" i="0" u="none" strike="noStrike" kern="0" cap="none" spc="0" normalizeH="0" baseline="0" noProof="0" dirty="0" err="1">
                  <a:ln>
                    <a:noFill/>
                  </a:ln>
                  <a:solidFill>
                    <a:schemeClr val="bg1"/>
                  </a:solidFill>
                  <a:effectLst/>
                  <a:uLnTx/>
                  <a:uFillTx/>
                  <a:latin typeface="Segoe UI"/>
                  <a:cs typeface="Segoe UI Light" pitchFamily="34" charset="0"/>
                </a:rPr>
                <a:t>AzureVMImage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 </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Where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 $_.Category -</a:t>
              </a:r>
              <a:r>
                <a:rPr kumimoji="0" lang="en-US" sz="1400" b="0" i="0" u="none" strike="noStrike" kern="0" cap="none" spc="0" normalizeH="0" baseline="0" noProof="0" dirty="0" err="1">
                  <a:ln>
                    <a:noFill/>
                  </a:ln>
                  <a:solidFill>
                    <a:schemeClr val="bg1"/>
                  </a:solidFill>
                  <a:effectLst/>
                  <a:uLnTx/>
                  <a:uFillTx/>
                  <a:latin typeface="Segoe UI"/>
                  <a:cs typeface="Segoe UI Light" pitchFamily="34" charset="0"/>
                </a:rPr>
                <a:t>eq</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'Microsoft' } </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 Return Microsoft</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Get-</a:t>
              </a:r>
              <a:r>
                <a:rPr kumimoji="0" lang="en-US" sz="1400" b="1" i="0" u="none" strike="noStrike" kern="0" cap="none" spc="0" normalizeH="0" baseline="0" noProof="0" dirty="0" err="1">
                  <a:ln>
                    <a:noFill/>
                  </a:ln>
                  <a:solidFill>
                    <a:schemeClr val="bg1"/>
                  </a:solidFill>
                  <a:effectLst/>
                  <a:uLnTx/>
                  <a:uFillTx/>
                  <a:latin typeface="Segoe UI"/>
                  <a:cs typeface="Segoe UI Light" pitchFamily="34" charset="0"/>
                </a:rPr>
                <a:t>AzureVMImage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 </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Where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 $_.Category -</a:t>
              </a:r>
              <a:r>
                <a:rPr kumimoji="0" lang="en-US" sz="1400" b="0" i="0" u="none" strike="noStrike" kern="0" cap="none" spc="0" normalizeH="0" baseline="0" noProof="0" dirty="0" err="1">
                  <a:ln>
                    <a:noFill/>
                  </a:ln>
                  <a:solidFill>
                    <a:schemeClr val="bg1"/>
                  </a:solidFill>
                  <a:effectLst/>
                  <a:uLnTx/>
                  <a:uFillTx/>
                  <a:latin typeface="Segoe UI"/>
                  <a:cs typeface="Segoe UI Light" pitchFamily="34" charset="0"/>
                </a:rPr>
                <a:t>eq</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'User' } </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 Return Custom</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Get-</a:t>
              </a:r>
              <a:r>
                <a:rPr kumimoji="0" lang="en-US" sz="1400" b="1" i="0" u="none" strike="noStrike" kern="0" cap="none" spc="0" normalizeH="0" baseline="0" noProof="0" dirty="0" err="1">
                  <a:ln>
                    <a:noFill/>
                  </a:ln>
                  <a:solidFill>
                    <a:schemeClr val="bg1"/>
                  </a:solidFill>
                  <a:effectLst/>
                  <a:uLnTx/>
                  <a:uFillTx/>
                  <a:latin typeface="Segoe UI"/>
                  <a:cs typeface="Segoe UI Light" pitchFamily="34" charset="0"/>
                </a:rPr>
                <a:t>AzureVMImage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 </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Where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 $_.Category -</a:t>
              </a:r>
              <a:r>
                <a:rPr kumimoji="0" lang="en-US" sz="1400" b="0" i="0" u="none" strike="noStrike" kern="0" cap="none" spc="0" normalizeH="0" baseline="0" noProof="0" dirty="0" err="1">
                  <a:ln>
                    <a:noFill/>
                  </a:ln>
                  <a:solidFill>
                    <a:schemeClr val="bg1"/>
                  </a:solidFill>
                  <a:effectLst/>
                  <a:uLnTx/>
                  <a:uFillTx/>
                  <a:latin typeface="Segoe UI"/>
                  <a:cs typeface="Segoe UI Light" pitchFamily="34" charset="0"/>
                </a:rPr>
                <a:t>eq</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'Partner' } </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 Return Partner Images</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Get-</a:t>
              </a:r>
              <a:r>
                <a:rPr kumimoji="0" lang="en-US" sz="1400" b="1" i="0" u="none" strike="noStrike" kern="0" cap="none" spc="0" normalizeH="0" baseline="0" noProof="0" dirty="0" err="1">
                  <a:ln>
                    <a:noFill/>
                  </a:ln>
                  <a:solidFill>
                    <a:schemeClr val="bg1"/>
                  </a:solidFill>
                  <a:effectLst/>
                  <a:uLnTx/>
                  <a:uFillTx/>
                  <a:latin typeface="Segoe UI"/>
                  <a:cs typeface="Segoe UI Light" pitchFamily="34" charset="0"/>
                </a:rPr>
                <a:t>AzureVMImage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 </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Where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 $_.OS -</a:t>
              </a:r>
              <a:r>
                <a:rPr kumimoji="0" lang="en-US" sz="1400" b="0" i="0" u="none" strike="noStrike" kern="0" cap="none" spc="0" normalizeH="0" baseline="0" noProof="0" dirty="0" err="1">
                  <a:ln>
                    <a:noFill/>
                  </a:ln>
                  <a:solidFill>
                    <a:schemeClr val="bg1"/>
                  </a:solidFill>
                  <a:effectLst/>
                  <a:uLnTx/>
                  <a:uFillTx/>
                  <a:latin typeface="Segoe UI"/>
                  <a:cs typeface="Segoe UI Light" pitchFamily="34" charset="0"/>
                </a:rPr>
                <a:t>eq</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'Windows' } </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 Return only Windows OS images</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Remove-</a:t>
              </a:r>
              <a:r>
                <a:rPr kumimoji="0" lang="en-US" sz="1400" b="1" i="0" u="none" strike="noStrike" kern="0" cap="none" spc="0" normalizeH="0" baseline="0" noProof="0" dirty="0" err="1">
                  <a:ln>
                    <a:noFill/>
                  </a:ln>
                  <a:solidFill>
                    <a:schemeClr val="bg1"/>
                  </a:solidFill>
                  <a:effectLst/>
                  <a:uLnTx/>
                  <a:uFillTx/>
                  <a:latin typeface="Segoe UI"/>
                  <a:cs typeface="Segoe UI Light" pitchFamily="34" charset="0"/>
                </a:rPr>
                <a:t>AzureVMImage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a:t>
              </a:r>
              <a:r>
                <a:rPr kumimoji="0" lang="en-US" sz="1400" b="0" i="1" u="none" strike="noStrike" kern="0" cap="none" spc="0" normalizeH="0" baseline="0" noProof="0" dirty="0">
                  <a:ln>
                    <a:noFill/>
                  </a:ln>
                  <a:solidFill>
                    <a:schemeClr val="bg1"/>
                  </a:solidFill>
                  <a:effectLst/>
                  <a:uLnTx/>
                  <a:uFillTx/>
                  <a:latin typeface="Segoe UI"/>
                  <a:cs typeface="Segoe UI Light" pitchFamily="34" charset="0"/>
                </a:rPr>
                <a:t>-</a:t>
              </a:r>
              <a:r>
                <a:rPr kumimoji="0" lang="en-US" sz="1400" b="0" i="1" u="none" strike="noStrike" kern="0" cap="none" spc="0" normalizeH="0" baseline="0" noProof="0" dirty="0" err="1">
                  <a:ln>
                    <a:noFill/>
                  </a:ln>
                  <a:solidFill>
                    <a:schemeClr val="bg1"/>
                  </a:solidFill>
                  <a:effectLst/>
                  <a:uLnTx/>
                  <a:uFillTx/>
                  <a:latin typeface="Segoe UI"/>
                  <a:cs typeface="Segoe UI Light" pitchFamily="34" charset="0"/>
                </a:rPr>
                <a:t>ImageName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a:t>
              </a:r>
              <a:r>
                <a:rPr kumimoji="0" lang="en-US" sz="1400" b="0" i="0" u="none" strike="noStrike" kern="0" cap="none" spc="0" normalizeH="0" baseline="0" noProof="0" dirty="0" err="1">
                  <a:ln>
                    <a:noFill/>
                  </a:ln>
                  <a:solidFill>
                    <a:schemeClr val="bg1"/>
                  </a:solidFill>
                  <a:effectLst/>
                  <a:uLnTx/>
                  <a:uFillTx/>
                  <a:latin typeface="Segoe UI"/>
                  <a:cs typeface="Segoe UI Light" pitchFamily="34" charset="0"/>
                </a:rPr>
                <a:t>myimg</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a:t>
              </a:r>
              <a:r>
                <a:rPr kumimoji="0" lang="en-US" sz="1400" b="0" i="1" u="none" strike="noStrike" kern="0" cap="none" spc="0" normalizeH="0" baseline="0" noProof="0" dirty="0">
                  <a:ln>
                    <a:noFill/>
                  </a:ln>
                  <a:solidFill>
                    <a:schemeClr val="bg1"/>
                  </a:solidFill>
                  <a:effectLst/>
                  <a:uLnTx/>
                  <a:uFillTx/>
                  <a:latin typeface="Segoe UI"/>
                  <a:cs typeface="Segoe UI Light" pitchFamily="34" charset="0"/>
                </a:rPr>
                <a:t>-</a:t>
              </a:r>
              <a:r>
                <a:rPr kumimoji="0" lang="en-US" sz="1400" b="0" i="1" u="none" strike="noStrike" kern="0" cap="none" spc="0" normalizeH="0" baseline="0" noProof="0" dirty="0" err="1">
                  <a:ln>
                    <a:noFill/>
                  </a:ln>
                  <a:solidFill>
                    <a:schemeClr val="bg1"/>
                  </a:solidFill>
                  <a:effectLst/>
                  <a:uLnTx/>
                  <a:uFillTx/>
                  <a:latin typeface="Segoe UI"/>
                  <a:cs typeface="Segoe UI Light" pitchFamily="34" charset="0"/>
                </a:rPr>
                <a:t>DeleteVHD</a:t>
              </a:r>
              <a:r>
                <a:rPr kumimoji="0" lang="en-US" sz="1400" b="0" i="1" u="none" strike="noStrike" kern="0" cap="none" spc="0" normalizeH="0" baseline="0" noProof="0" dirty="0">
                  <a:ln>
                    <a:noFill/>
                  </a:ln>
                  <a:solidFill>
                    <a:schemeClr val="bg1"/>
                  </a:solidFill>
                  <a:effectLst/>
                  <a:uLnTx/>
                  <a:uFillTx/>
                  <a:latin typeface="Segoe UI"/>
                  <a:cs typeface="Segoe UI Light" pitchFamily="34" charset="0"/>
                </a:rPr>
                <a:t>  </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 Delete image and storage</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Add-</a:t>
              </a:r>
              <a:r>
                <a:rPr kumimoji="0" lang="en-US" sz="1400" b="1" i="0" u="none" strike="noStrike" kern="0" cap="none" spc="0" normalizeH="0" baseline="0" noProof="0" dirty="0" err="1">
                  <a:ln>
                    <a:noFill/>
                  </a:ln>
                  <a:solidFill>
                    <a:schemeClr val="bg1"/>
                  </a:solidFill>
                  <a:effectLst/>
                  <a:uLnTx/>
                  <a:uFillTx/>
                  <a:latin typeface="Segoe UI"/>
                  <a:cs typeface="Segoe UI Light" pitchFamily="34" charset="0"/>
                </a:rPr>
                <a:t>AzureVMImage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a:t>
              </a:r>
              <a:r>
                <a:rPr kumimoji="0" lang="en-US" sz="1400" b="0" i="1" u="none" strike="noStrike" kern="0" cap="none" spc="0" normalizeH="0" baseline="0" noProof="0" dirty="0">
                  <a:ln>
                    <a:noFill/>
                  </a:ln>
                  <a:solidFill>
                    <a:schemeClr val="bg1"/>
                  </a:solidFill>
                  <a:effectLst/>
                  <a:uLnTx/>
                  <a:uFillTx/>
                  <a:latin typeface="Segoe UI"/>
                  <a:cs typeface="Segoe UI Light" pitchFamily="34" charset="0"/>
                </a:rPr>
                <a:t>-OS</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'Windows' </a:t>
              </a:r>
              <a:r>
                <a:rPr kumimoji="0" lang="en-US" sz="1400" b="0" i="1" u="none" strike="noStrike" kern="0" cap="none" spc="0" normalizeH="0" baseline="0" noProof="0" dirty="0">
                  <a:ln>
                    <a:noFill/>
                  </a:ln>
                  <a:solidFill>
                    <a:schemeClr val="bg1"/>
                  </a:solidFill>
                  <a:effectLst/>
                  <a:uLnTx/>
                  <a:uFillTx/>
                  <a:latin typeface="Segoe UI"/>
                  <a:cs typeface="Segoe UI Light" pitchFamily="34" charset="0"/>
                </a:rPr>
                <a:t>-</a:t>
              </a:r>
              <a:r>
                <a:rPr kumimoji="0" lang="en-US" sz="1400" b="0" i="1" u="none" strike="noStrike" kern="0" cap="none" spc="0" normalizeH="0" baseline="0" noProof="0" dirty="0" err="1">
                  <a:ln>
                    <a:noFill/>
                  </a:ln>
                  <a:solidFill>
                    <a:schemeClr val="bg1"/>
                  </a:solidFill>
                  <a:effectLst/>
                  <a:uLnTx/>
                  <a:uFillTx/>
                  <a:latin typeface="Segoe UI"/>
                  <a:cs typeface="Segoe UI Light" pitchFamily="34" charset="0"/>
                </a:rPr>
                <a:t>ImageName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a:t>
              </a:r>
              <a:r>
                <a:rPr kumimoji="0" lang="en-US" sz="1400" b="0" i="0" u="none" strike="noStrike" kern="0" cap="none" spc="0" normalizeH="0" baseline="0" noProof="0" dirty="0" err="1">
                  <a:ln>
                    <a:noFill/>
                  </a:ln>
                  <a:solidFill>
                    <a:schemeClr val="bg1"/>
                  </a:solidFill>
                  <a:effectLst/>
                  <a:uLnTx/>
                  <a:uFillTx/>
                  <a:latin typeface="Segoe UI"/>
                  <a:cs typeface="Segoe UI Light" pitchFamily="34" charset="0"/>
                </a:rPr>
                <a:t>MyWinImage</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a:t>
              </a:r>
              <a:r>
                <a:rPr kumimoji="0" lang="en-US" sz="1400" b="0" i="1" u="none" strike="noStrike" kern="0" cap="none" spc="0" normalizeH="0" baseline="0" noProof="0" dirty="0">
                  <a:ln>
                    <a:noFill/>
                  </a:ln>
                  <a:solidFill>
                    <a:schemeClr val="bg1"/>
                  </a:solidFill>
                  <a:effectLst/>
                  <a:uLnTx/>
                  <a:uFillTx/>
                  <a:latin typeface="Segoe UI"/>
                  <a:cs typeface="Segoe UI Light" pitchFamily="34" charset="0"/>
                </a:rPr>
                <a:t>-</a:t>
              </a:r>
              <a:r>
                <a:rPr kumimoji="0" lang="en-US" sz="1400" b="0" i="1" u="none" strike="noStrike" kern="0" cap="none" spc="0" normalizeH="0" baseline="0" noProof="0" dirty="0" err="1">
                  <a:ln>
                    <a:noFill/>
                  </a:ln>
                  <a:solidFill>
                    <a:schemeClr val="bg1"/>
                  </a:solidFill>
                  <a:effectLst/>
                  <a:uLnTx/>
                  <a:uFillTx/>
                  <a:latin typeface="Segoe UI"/>
                  <a:cs typeface="Segoe UI Light" pitchFamily="34" charset="0"/>
                </a:rPr>
                <a:t>MediaLocation</a:t>
              </a:r>
              <a:r>
                <a:rPr kumimoji="0" lang="en-US" sz="1400" b="0" i="0" u="none" strike="noStrike" kern="0" cap="none" spc="0" normalizeH="0" baseline="0" noProof="0" dirty="0">
                  <a:ln>
                    <a:noFill/>
                  </a:ln>
                  <a:solidFill>
                    <a:schemeClr val="bg1"/>
                  </a:solidFill>
                  <a:effectLst/>
                  <a:uLnTx/>
                  <a:uFillTx/>
                  <a:latin typeface="Segoe UI"/>
                  <a:cs typeface="Segoe UI Light" pitchFamily="34" charset="0"/>
                </a:rPr>
                <a:t> 'http://storageaccount/vhds/winimage.vhd' </a:t>
              </a:r>
              <a:r>
                <a:rPr kumimoji="0" lang="en-US" sz="1400" b="1" i="0" u="none" strike="noStrike" kern="0" cap="none" spc="0" normalizeH="0" baseline="0" noProof="0" dirty="0">
                  <a:ln>
                    <a:noFill/>
                  </a:ln>
                  <a:solidFill>
                    <a:schemeClr val="bg1"/>
                  </a:solidFill>
                  <a:effectLst/>
                  <a:uLnTx/>
                  <a:uFillTx/>
                  <a:latin typeface="Segoe UI"/>
                  <a:cs typeface="Segoe UI Light" pitchFamily="34" charset="0"/>
                </a:rPr>
                <a:t># Add Existing VM Image from Storage</a:t>
              </a:r>
            </a:p>
          </p:txBody>
        </p:sp>
        <p:sp>
          <p:nvSpPr>
            <p:cNvPr id="11" name="Freeform 79"/>
            <p:cNvSpPr>
              <a:spLocks noEditPoints="1"/>
            </p:cNvSpPr>
            <p:nvPr/>
          </p:nvSpPr>
          <p:spPr bwMode="black">
            <a:xfrm>
              <a:off x="2642494" y="1695244"/>
              <a:ext cx="374654" cy="506619"/>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12" name="Rectangle 11"/>
            <p:cNvSpPr/>
            <p:nvPr/>
          </p:nvSpPr>
          <p:spPr bwMode="auto">
            <a:xfrm>
              <a:off x="540482" y="4657081"/>
              <a:ext cx="2965052" cy="1975104"/>
            </a:xfrm>
            <a:prstGeom prst="rect">
              <a:avLst/>
            </a:prstGeom>
            <a:solidFill>
              <a:srgbClr val="5B9BD5"/>
            </a:solidFill>
            <a:ln w="9525" cap="flat" cmpd="sng" algn="ctr">
              <a:noFill/>
              <a:prstDash val="solid"/>
              <a:headEnd type="none" w="med" len="med"/>
              <a:tailEnd type="none" w="med" len="med"/>
            </a:ln>
            <a:effectLst/>
          </p:spPr>
          <p:txBody>
            <a:bodyPr vert="horz" wrap="square" lIns="101583" tIns="101583" rIns="101583" bIns="101583" numCol="1" rtlCol="0" anchor="b" anchorCtr="0" compatLnSpc="1">
              <a:prstTxWarp prst="textNoShape">
                <a:avLst/>
              </a:prstTxWarp>
            </a:bodyPr>
            <a:lstStyle/>
            <a:p>
              <a:pPr marL="0" marR="0" lvl="0" indent="0" defTabSz="914400" eaLnBrk="1" fontAlgn="auto" latinLnBrk="0" hangingPunct="1">
                <a:lnSpc>
                  <a:spcPct val="90000"/>
                </a:lnSpc>
                <a:spcBef>
                  <a:spcPts val="0"/>
                </a:spcBef>
                <a:spcAft>
                  <a:spcPts val="0"/>
                </a:spcAft>
                <a:buClrTx/>
                <a:buSzPct val="90000"/>
                <a:buFontTx/>
                <a:buNone/>
                <a:tabLst/>
                <a:defRPr/>
              </a:pPr>
              <a:r>
                <a:rPr kumimoji="0" lang="en-US" sz="2333" b="0" i="0" u="none" strike="noStrike" kern="0" cap="none" spc="0" normalizeH="0" baseline="0" noProof="0" dirty="0" smtClean="0">
                  <a:ln>
                    <a:noFill/>
                  </a:ln>
                  <a:gradFill>
                    <a:gsLst>
                      <a:gs pos="85000">
                        <a:srgbClr val="FFFFFF"/>
                      </a:gs>
                      <a:gs pos="0">
                        <a:srgbClr val="FFFFFF"/>
                      </a:gs>
                    </a:gsLst>
                    <a:lin ang="5400000" scaled="0"/>
                  </a:gradFill>
                  <a:effectLst/>
                  <a:uLnTx/>
                  <a:uFillTx/>
                  <a:latin typeface="Segoe UI Light" pitchFamily="34" charset="0"/>
                  <a:ea typeface="Segoe UI" pitchFamily="34" charset="0"/>
                  <a:cs typeface="Segoe UI" pitchFamily="34" charset="0"/>
                </a:rPr>
                <a:t>Disks</a:t>
              </a:r>
            </a:p>
          </p:txBody>
        </p:sp>
        <p:sp>
          <p:nvSpPr>
            <p:cNvPr id="13" name="Freeform 79"/>
            <p:cNvSpPr>
              <a:spLocks noEditPoints="1"/>
            </p:cNvSpPr>
            <p:nvPr/>
          </p:nvSpPr>
          <p:spPr bwMode="black">
            <a:xfrm>
              <a:off x="989853" y="5085245"/>
              <a:ext cx="374654" cy="50662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14" name="Freeform 79"/>
            <p:cNvSpPr>
              <a:spLocks noEditPoints="1"/>
            </p:cNvSpPr>
            <p:nvPr/>
          </p:nvSpPr>
          <p:spPr bwMode="black">
            <a:xfrm>
              <a:off x="1565890" y="5085245"/>
              <a:ext cx="374654" cy="50662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15" name="Freeform 79"/>
            <p:cNvSpPr>
              <a:spLocks noEditPoints="1"/>
            </p:cNvSpPr>
            <p:nvPr/>
          </p:nvSpPr>
          <p:spPr bwMode="black">
            <a:xfrm>
              <a:off x="2118032" y="5095557"/>
              <a:ext cx="374654" cy="50662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16" name="Freeform 79"/>
            <p:cNvSpPr>
              <a:spLocks noEditPoints="1"/>
            </p:cNvSpPr>
            <p:nvPr/>
          </p:nvSpPr>
          <p:spPr bwMode="black">
            <a:xfrm>
              <a:off x="2661339" y="5085245"/>
              <a:ext cx="374654" cy="506620"/>
            </a:xfrm>
            <a:custGeom>
              <a:avLst/>
              <a:gdLst>
                <a:gd name="T0" fmla="*/ 1441 w 1615"/>
                <a:gd name="T1" fmla="*/ 131 h 2179"/>
                <a:gd name="T2" fmla="*/ 1344 w 1615"/>
                <a:gd name="T3" fmla="*/ 16 h 2179"/>
                <a:gd name="T4" fmla="*/ 306 w 1615"/>
                <a:gd name="T5" fmla="*/ 0 h 2179"/>
                <a:gd name="T6" fmla="*/ 62 w 1615"/>
                <a:gd name="T7" fmla="*/ 171 h 2179"/>
                <a:gd name="T8" fmla="*/ 174 w 1615"/>
                <a:gd name="T9" fmla="*/ 131 h 2179"/>
                <a:gd name="T10" fmla="*/ 174 w 1615"/>
                <a:gd name="T11" fmla="*/ 180 h 2179"/>
                <a:gd name="T12" fmla="*/ 0 w 1615"/>
                <a:gd name="T13" fmla="*/ 2005 h 2179"/>
                <a:gd name="T14" fmla="*/ 1441 w 1615"/>
                <a:gd name="T15" fmla="*/ 2179 h 2179"/>
                <a:gd name="T16" fmla="*/ 1615 w 1615"/>
                <a:gd name="T17" fmla="*/ 354 h 2179"/>
                <a:gd name="T18" fmla="*/ 1518 w 1615"/>
                <a:gd name="T19" fmla="*/ 2005 h 2179"/>
                <a:gd name="T20" fmla="*/ 174 w 1615"/>
                <a:gd name="T21" fmla="*/ 2082 h 2179"/>
                <a:gd name="T22" fmla="*/ 97 w 1615"/>
                <a:gd name="T23" fmla="*/ 354 h 2179"/>
                <a:gd name="T24" fmla="*/ 1441 w 1615"/>
                <a:gd name="T25" fmla="*/ 277 h 2179"/>
                <a:gd name="T26" fmla="*/ 1518 w 1615"/>
                <a:gd name="T27" fmla="*/ 2005 h 2179"/>
                <a:gd name="T28" fmla="*/ 241 w 1615"/>
                <a:gd name="T29" fmla="*/ 1038 h 2179"/>
                <a:gd name="T30" fmla="*/ 532 w 1615"/>
                <a:gd name="T31" fmla="*/ 1339 h 2179"/>
                <a:gd name="T32" fmla="*/ 713 w 1615"/>
                <a:gd name="T33" fmla="*/ 1304 h 2179"/>
                <a:gd name="T34" fmla="*/ 695 w 1615"/>
                <a:gd name="T35" fmla="*/ 1594 h 2179"/>
                <a:gd name="T36" fmla="*/ 1375 w 1615"/>
                <a:gd name="T37" fmla="*/ 1038 h 2179"/>
                <a:gd name="T38" fmla="*/ 808 w 1615"/>
                <a:gd name="T39" fmla="*/ 1206 h 2179"/>
                <a:gd name="T40" fmla="*/ 808 w 1615"/>
                <a:gd name="T41" fmla="*/ 870 h 2179"/>
                <a:gd name="T42" fmla="*/ 808 w 1615"/>
                <a:gd name="T43" fmla="*/ 1206 h 2179"/>
                <a:gd name="T44" fmla="*/ 652 w 1615"/>
                <a:gd name="T45" fmla="*/ 1331 h 2179"/>
                <a:gd name="T46" fmla="*/ 453 w 1615"/>
                <a:gd name="T47" fmla="*/ 1481 h 2179"/>
                <a:gd name="T48" fmla="*/ 258 w 1615"/>
                <a:gd name="T49" fmla="*/ 1960 h 2179"/>
                <a:gd name="T50" fmla="*/ 534 w 1615"/>
                <a:gd name="T51" fmla="*/ 1842 h 2179"/>
                <a:gd name="T52" fmla="*/ 702 w 1615"/>
                <a:gd name="T53" fmla="*/ 1467 h 2179"/>
                <a:gd name="T54" fmla="*/ 418 w 1615"/>
                <a:gd name="T55" fmla="*/ 1872 h 2179"/>
                <a:gd name="T56" fmla="*/ 284 w 1615"/>
                <a:gd name="T57" fmla="*/ 1780 h 2179"/>
                <a:gd name="T58" fmla="*/ 418 w 1615"/>
                <a:gd name="T59" fmla="*/ 1872 h 2179"/>
                <a:gd name="T60" fmla="*/ 204 w 1615"/>
                <a:gd name="T61" fmla="*/ 323 h 2179"/>
                <a:gd name="T62" fmla="*/ 204 w 1615"/>
                <a:gd name="T63" fmla="*/ 428 h 2179"/>
                <a:gd name="T64" fmla="*/ 1418 w 1615"/>
                <a:gd name="T65" fmla="*/ 323 h 2179"/>
                <a:gd name="T66" fmla="*/ 1418 w 1615"/>
                <a:gd name="T67" fmla="*/ 428 h 2179"/>
                <a:gd name="T68" fmla="*/ 1418 w 1615"/>
                <a:gd name="T69" fmla="*/ 323 h 2179"/>
                <a:gd name="T70" fmla="*/ 1366 w 1615"/>
                <a:gd name="T71" fmla="*/ 1978 h 2179"/>
                <a:gd name="T72" fmla="*/ 1471 w 1615"/>
                <a:gd name="T73" fmla="*/ 1978 h 2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615" h="2179">
                  <a:moveTo>
                    <a:pt x="174" y="131"/>
                  </a:moveTo>
                  <a:cubicBezTo>
                    <a:pt x="1441" y="131"/>
                    <a:pt x="1441" y="131"/>
                    <a:pt x="1441" y="131"/>
                  </a:cubicBezTo>
                  <a:cubicBezTo>
                    <a:pt x="1465" y="131"/>
                    <a:pt x="1488" y="136"/>
                    <a:pt x="1509" y="145"/>
                  </a:cubicBezTo>
                  <a:cubicBezTo>
                    <a:pt x="1344" y="16"/>
                    <a:pt x="1344" y="16"/>
                    <a:pt x="1344" y="16"/>
                  </a:cubicBezTo>
                  <a:cubicBezTo>
                    <a:pt x="1333" y="7"/>
                    <a:pt x="1312" y="0"/>
                    <a:pt x="1298" y="0"/>
                  </a:cubicBezTo>
                  <a:cubicBezTo>
                    <a:pt x="306" y="0"/>
                    <a:pt x="306" y="0"/>
                    <a:pt x="306" y="0"/>
                  </a:cubicBezTo>
                  <a:cubicBezTo>
                    <a:pt x="292" y="0"/>
                    <a:pt x="271" y="7"/>
                    <a:pt x="260" y="16"/>
                  </a:cubicBezTo>
                  <a:cubicBezTo>
                    <a:pt x="62" y="171"/>
                    <a:pt x="62" y="171"/>
                    <a:pt x="62" y="171"/>
                  </a:cubicBezTo>
                  <a:cubicBezTo>
                    <a:pt x="64" y="171"/>
                    <a:pt x="64" y="171"/>
                    <a:pt x="64" y="171"/>
                  </a:cubicBezTo>
                  <a:cubicBezTo>
                    <a:pt x="94" y="146"/>
                    <a:pt x="132" y="131"/>
                    <a:pt x="174" y="131"/>
                  </a:cubicBezTo>
                  <a:close/>
                  <a:moveTo>
                    <a:pt x="1441" y="180"/>
                  </a:moveTo>
                  <a:cubicBezTo>
                    <a:pt x="174" y="180"/>
                    <a:pt x="174" y="180"/>
                    <a:pt x="174" y="180"/>
                  </a:cubicBezTo>
                  <a:cubicBezTo>
                    <a:pt x="78" y="180"/>
                    <a:pt x="0" y="258"/>
                    <a:pt x="0" y="354"/>
                  </a:cubicBezTo>
                  <a:cubicBezTo>
                    <a:pt x="0" y="2005"/>
                    <a:pt x="0" y="2005"/>
                    <a:pt x="0" y="2005"/>
                  </a:cubicBezTo>
                  <a:cubicBezTo>
                    <a:pt x="0" y="2101"/>
                    <a:pt x="78" y="2179"/>
                    <a:pt x="174" y="2179"/>
                  </a:cubicBezTo>
                  <a:cubicBezTo>
                    <a:pt x="1441" y="2179"/>
                    <a:pt x="1441" y="2179"/>
                    <a:pt x="1441" y="2179"/>
                  </a:cubicBezTo>
                  <a:cubicBezTo>
                    <a:pt x="1537" y="2179"/>
                    <a:pt x="1615" y="2101"/>
                    <a:pt x="1615" y="2005"/>
                  </a:cubicBezTo>
                  <a:cubicBezTo>
                    <a:pt x="1615" y="354"/>
                    <a:pt x="1615" y="354"/>
                    <a:pt x="1615" y="354"/>
                  </a:cubicBezTo>
                  <a:cubicBezTo>
                    <a:pt x="1615" y="258"/>
                    <a:pt x="1537" y="180"/>
                    <a:pt x="1441" y="180"/>
                  </a:cubicBezTo>
                  <a:close/>
                  <a:moveTo>
                    <a:pt x="1518" y="2005"/>
                  </a:moveTo>
                  <a:cubicBezTo>
                    <a:pt x="1518" y="2047"/>
                    <a:pt x="1484" y="2082"/>
                    <a:pt x="1441" y="2082"/>
                  </a:cubicBezTo>
                  <a:cubicBezTo>
                    <a:pt x="174" y="2082"/>
                    <a:pt x="174" y="2082"/>
                    <a:pt x="174" y="2082"/>
                  </a:cubicBezTo>
                  <a:cubicBezTo>
                    <a:pt x="132" y="2082"/>
                    <a:pt x="97" y="2047"/>
                    <a:pt x="97" y="2005"/>
                  </a:cubicBezTo>
                  <a:cubicBezTo>
                    <a:pt x="97" y="354"/>
                    <a:pt x="97" y="354"/>
                    <a:pt x="97" y="354"/>
                  </a:cubicBezTo>
                  <a:cubicBezTo>
                    <a:pt x="97" y="312"/>
                    <a:pt x="132" y="277"/>
                    <a:pt x="174" y="277"/>
                  </a:cubicBezTo>
                  <a:cubicBezTo>
                    <a:pt x="1441" y="277"/>
                    <a:pt x="1441" y="277"/>
                    <a:pt x="1441" y="277"/>
                  </a:cubicBezTo>
                  <a:cubicBezTo>
                    <a:pt x="1484" y="277"/>
                    <a:pt x="1518" y="312"/>
                    <a:pt x="1518" y="354"/>
                  </a:cubicBezTo>
                  <a:lnTo>
                    <a:pt x="1518" y="2005"/>
                  </a:lnTo>
                  <a:close/>
                  <a:moveTo>
                    <a:pt x="808" y="471"/>
                  </a:moveTo>
                  <a:cubicBezTo>
                    <a:pt x="494" y="471"/>
                    <a:pt x="241" y="725"/>
                    <a:pt x="241" y="1038"/>
                  </a:cubicBezTo>
                  <a:cubicBezTo>
                    <a:pt x="241" y="1201"/>
                    <a:pt x="309" y="1347"/>
                    <a:pt x="419" y="1451"/>
                  </a:cubicBezTo>
                  <a:cubicBezTo>
                    <a:pt x="532" y="1339"/>
                    <a:pt x="532" y="1339"/>
                    <a:pt x="532" y="1339"/>
                  </a:cubicBezTo>
                  <a:cubicBezTo>
                    <a:pt x="565" y="1305"/>
                    <a:pt x="610" y="1286"/>
                    <a:pt x="652" y="1286"/>
                  </a:cubicBezTo>
                  <a:cubicBezTo>
                    <a:pt x="675" y="1286"/>
                    <a:pt x="696" y="1292"/>
                    <a:pt x="713" y="1304"/>
                  </a:cubicBezTo>
                  <a:cubicBezTo>
                    <a:pt x="762" y="1337"/>
                    <a:pt x="775" y="1416"/>
                    <a:pt x="744" y="1486"/>
                  </a:cubicBezTo>
                  <a:cubicBezTo>
                    <a:pt x="695" y="1594"/>
                    <a:pt x="695" y="1594"/>
                    <a:pt x="695" y="1594"/>
                  </a:cubicBezTo>
                  <a:cubicBezTo>
                    <a:pt x="731" y="1601"/>
                    <a:pt x="769" y="1605"/>
                    <a:pt x="808" y="1605"/>
                  </a:cubicBezTo>
                  <a:cubicBezTo>
                    <a:pt x="1121" y="1605"/>
                    <a:pt x="1375" y="1351"/>
                    <a:pt x="1375" y="1038"/>
                  </a:cubicBezTo>
                  <a:cubicBezTo>
                    <a:pt x="1375" y="725"/>
                    <a:pt x="1121" y="471"/>
                    <a:pt x="808" y="471"/>
                  </a:cubicBezTo>
                  <a:close/>
                  <a:moveTo>
                    <a:pt x="808" y="1206"/>
                  </a:moveTo>
                  <a:cubicBezTo>
                    <a:pt x="715" y="1206"/>
                    <a:pt x="640" y="1131"/>
                    <a:pt x="640" y="1038"/>
                  </a:cubicBezTo>
                  <a:cubicBezTo>
                    <a:pt x="640" y="945"/>
                    <a:pt x="715" y="870"/>
                    <a:pt x="808" y="870"/>
                  </a:cubicBezTo>
                  <a:cubicBezTo>
                    <a:pt x="900" y="870"/>
                    <a:pt x="976" y="945"/>
                    <a:pt x="976" y="1038"/>
                  </a:cubicBezTo>
                  <a:cubicBezTo>
                    <a:pt x="976" y="1131"/>
                    <a:pt x="900" y="1206"/>
                    <a:pt x="808" y="1206"/>
                  </a:cubicBezTo>
                  <a:close/>
                  <a:moveTo>
                    <a:pt x="687" y="1341"/>
                  </a:moveTo>
                  <a:cubicBezTo>
                    <a:pt x="678" y="1334"/>
                    <a:pt x="665" y="1331"/>
                    <a:pt x="652" y="1331"/>
                  </a:cubicBezTo>
                  <a:cubicBezTo>
                    <a:pt x="623" y="1331"/>
                    <a:pt x="590" y="1345"/>
                    <a:pt x="564" y="1371"/>
                  </a:cubicBezTo>
                  <a:cubicBezTo>
                    <a:pt x="453" y="1481"/>
                    <a:pt x="453" y="1481"/>
                    <a:pt x="453" y="1481"/>
                  </a:cubicBezTo>
                  <a:cubicBezTo>
                    <a:pt x="271" y="1660"/>
                    <a:pt x="271" y="1660"/>
                    <a:pt x="271" y="1660"/>
                  </a:cubicBezTo>
                  <a:cubicBezTo>
                    <a:pt x="170" y="1760"/>
                    <a:pt x="164" y="1895"/>
                    <a:pt x="258" y="1960"/>
                  </a:cubicBezTo>
                  <a:cubicBezTo>
                    <a:pt x="286" y="1979"/>
                    <a:pt x="315" y="1988"/>
                    <a:pt x="346" y="1988"/>
                  </a:cubicBezTo>
                  <a:cubicBezTo>
                    <a:pt x="419" y="1988"/>
                    <a:pt x="493" y="1935"/>
                    <a:pt x="534" y="1842"/>
                  </a:cubicBezTo>
                  <a:cubicBezTo>
                    <a:pt x="650" y="1583"/>
                    <a:pt x="650" y="1583"/>
                    <a:pt x="650" y="1583"/>
                  </a:cubicBezTo>
                  <a:cubicBezTo>
                    <a:pt x="702" y="1467"/>
                    <a:pt x="702" y="1467"/>
                    <a:pt x="702" y="1467"/>
                  </a:cubicBezTo>
                  <a:cubicBezTo>
                    <a:pt x="724" y="1418"/>
                    <a:pt x="717" y="1362"/>
                    <a:pt x="687" y="1341"/>
                  </a:cubicBezTo>
                  <a:close/>
                  <a:moveTo>
                    <a:pt x="418" y="1872"/>
                  </a:moveTo>
                  <a:cubicBezTo>
                    <a:pt x="392" y="1909"/>
                    <a:pt x="341" y="1919"/>
                    <a:pt x="304" y="1893"/>
                  </a:cubicBezTo>
                  <a:cubicBezTo>
                    <a:pt x="267" y="1867"/>
                    <a:pt x="258" y="1817"/>
                    <a:pt x="284" y="1780"/>
                  </a:cubicBezTo>
                  <a:cubicBezTo>
                    <a:pt x="310" y="1743"/>
                    <a:pt x="360" y="1734"/>
                    <a:pt x="397" y="1759"/>
                  </a:cubicBezTo>
                  <a:cubicBezTo>
                    <a:pt x="434" y="1785"/>
                    <a:pt x="443" y="1836"/>
                    <a:pt x="418" y="1872"/>
                  </a:cubicBezTo>
                  <a:close/>
                  <a:moveTo>
                    <a:pt x="256" y="376"/>
                  </a:moveTo>
                  <a:cubicBezTo>
                    <a:pt x="256" y="346"/>
                    <a:pt x="233" y="323"/>
                    <a:pt x="204" y="323"/>
                  </a:cubicBezTo>
                  <a:cubicBezTo>
                    <a:pt x="174" y="323"/>
                    <a:pt x="151" y="346"/>
                    <a:pt x="151" y="376"/>
                  </a:cubicBezTo>
                  <a:cubicBezTo>
                    <a:pt x="151" y="405"/>
                    <a:pt x="174" y="428"/>
                    <a:pt x="204" y="428"/>
                  </a:cubicBezTo>
                  <a:cubicBezTo>
                    <a:pt x="233" y="428"/>
                    <a:pt x="256" y="405"/>
                    <a:pt x="256" y="376"/>
                  </a:cubicBezTo>
                  <a:close/>
                  <a:moveTo>
                    <a:pt x="1418" y="323"/>
                  </a:moveTo>
                  <a:cubicBezTo>
                    <a:pt x="1389" y="323"/>
                    <a:pt x="1366" y="346"/>
                    <a:pt x="1366" y="376"/>
                  </a:cubicBezTo>
                  <a:cubicBezTo>
                    <a:pt x="1366" y="405"/>
                    <a:pt x="1389" y="428"/>
                    <a:pt x="1418" y="428"/>
                  </a:cubicBezTo>
                  <a:cubicBezTo>
                    <a:pt x="1448" y="428"/>
                    <a:pt x="1471" y="405"/>
                    <a:pt x="1471" y="376"/>
                  </a:cubicBezTo>
                  <a:cubicBezTo>
                    <a:pt x="1471" y="346"/>
                    <a:pt x="1448" y="323"/>
                    <a:pt x="1418" y="323"/>
                  </a:cubicBezTo>
                  <a:close/>
                  <a:moveTo>
                    <a:pt x="1418" y="1925"/>
                  </a:moveTo>
                  <a:cubicBezTo>
                    <a:pt x="1389" y="1925"/>
                    <a:pt x="1366" y="1949"/>
                    <a:pt x="1366" y="1978"/>
                  </a:cubicBezTo>
                  <a:cubicBezTo>
                    <a:pt x="1366" y="2007"/>
                    <a:pt x="1389" y="2031"/>
                    <a:pt x="1418" y="2031"/>
                  </a:cubicBezTo>
                  <a:cubicBezTo>
                    <a:pt x="1448" y="2031"/>
                    <a:pt x="1471" y="2007"/>
                    <a:pt x="1471" y="1978"/>
                  </a:cubicBezTo>
                  <a:cubicBezTo>
                    <a:pt x="1471" y="1949"/>
                    <a:pt x="1448" y="1925"/>
                    <a:pt x="1418" y="1925"/>
                  </a:cubicBezTo>
                  <a:close/>
                </a:path>
              </a:pathLst>
            </a:custGeom>
            <a:solidFill>
              <a:srgbClr val="FFFFFF"/>
            </a:solidFill>
            <a:ln>
              <a:noFill/>
            </a:ln>
          </p:spPr>
          <p:txBody>
            <a:bodyPr vert="horz" wrap="square" lIns="91434" tIns="45718" rIns="91434" bIns="45718"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750" b="0" i="0" u="none" strike="noStrike" kern="0" cap="none" spc="0" normalizeH="0" baseline="0" noProof="0" dirty="0" smtClean="0">
                <a:ln>
                  <a:noFill/>
                </a:ln>
                <a:solidFill>
                  <a:prstClr val="black"/>
                </a:solidFill>
                <a:effectLst/>
                <a:uLnTx/>
                <a:uFillTx/>
                <a:latin typeface="Calibri" panose="020F0502020204030204"/>
              </a:endParaRPr>
            </a:p>
          </p:txBody>
        </p:sp>
        <p:sp>
          <p:nvSpPr>
            <p:cNvPr id="17" name="TextBox 16"/>
            <p:cNvSpPr txBox="1"/>
            <p:nvPr/>
          </p:nvSpPr>
          <p:spPr>
            <a:xfrm>
              <a:off x="3656648" y="4657081"/>
              <a:ext cx="8273939" cy="1975104"/>
            </a:xfrm>
            <a:prstGeom prst="rect">
              <a:avLst/>
            </a:prstGeom>
            <a:solidFill>
              <a:sysClr val="windowText" lastClr="000000">
                <a:alpha val="5000"/>
              </a:sysClr>
            </a:solidFill>
          </p:spPr>
          <p:txBody>
            <a:bodyPr lIns="114281" tIns="0" rIns="152373" bIns="0" anchor="ctr"/>
            <a:lstStyle>
              <a:defPPr>
                <a:defRPr lang="en-US"/>
              </a:defPPr>
              <a:lvl1pPr lvl="0" indent="0">
                <a:lnSpc>
                  <a:spcPct val="100000"/>
                </a:lnSpc>
                <a:spcBef>
                  <a:spcPts val="0"/>
                </a:spcBef>
                <a:buSzTx/>
                <a:buFont typeface="Wingdings" pitchFamily="2" charset="2"/>
                <a:buNone/>
                <a:defRPr sz="1400" b="1" spc="0">
                  <a:solidFill>
                    <a:srgbClr val="292929">
                      <a:alpha val="99000"/>
                    </a:srgbClr>
                  </a:solidFill>
                  <a:latin typeface="Segoe UI"/>
                </a:defRPr>
              </a:lvl1pPr>
              <a:lvl2pPr marL="460375" indent="0" defTabSz="914363">
                <a:lnSpc>
                  <a:spcPct val="90000"/>
                </a:lnSpc>
                <a:spcBef>
                  <a:spcPct val="20000"/>
                </a:spcBef>
                <a:buSzPct val="90000"/>
                <a:buFont typeface="Wingdings" pitchFamily="2" charset="2"/>
                <a:buNone/>
                <a:defRPr>
                  <a:gradFill>
                    <a:gsLst>
                      <a:gs pos="0">
                        <a:schemeClr val="tx1"/>
                      </a:gs>
                      <a:gs pos="86000">
                        <a:schemeClr val="tx1"/>
                      </a:gs>
                    </a:gsLst>
                    <a:lin ang="5400000" scaled="0"/>
                  </a:gradFill>
                  <a:latin typeface="Segoe UI Light" pitchFamily="34" charset="0"/>
                </a:defRPr>
              </a:lvl2pPr>
              <a:lvl3pPr marL="1204913" indent="-349250" defTabSz="914363">
                <a:lnSpc>
                  <a:spcPct val="90000"/>
                </a:lnSpc>
                <a:spcBef>
                  <a:spcPct val="20000"/>
                </a:spcBef>
                <a:buSzPct val="90000"/>
                <a:buFont typeface="Wingdings" pitchFamily="2" charset="2"/>
                <a:buChar char="§"/>
                <a:defRPr sz="2000">
                  <a:gradFill>
                    <a:gsLst>
                      <a:gs pos="0">
                        <a:schemeClr val="tx1"/>
                      </a:gs>
                      <a:gs pos="86000">
                        <a:schemeClr val="tx1"/>
                      </a:gs>
                    </a:gsLst>
                    <a:lin ang="5400000" scaled="0"/>
                  </a:gradFill>
                  <a:latin typeface="Segoe UI Light" pitchFamily="34" charset="0"/>
                </a:defRPr>
              </a:lvl3pPr>
              <a:lvl4pPr marL="1538288" indent="-279400"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4pPr>
              <a:lvl5pPr marL="1887538" indent="-282575" defTabSz="914363">
                <a:lnSpc>
                  <a:spcPct val="90000"/>
                </a:lnSpc>
                <a:spcBef>
                  <a:spcPct val="20000"/>
                </a:spcBef>
                <a:buSzPct val="90000"/>
                <a:buFont typeface="Wingdings" pitchFamily="2" charset="2"/>
                <a:buChar char="§"/>
                <a:defRPr sz="1800">
                  <a:gradFill>
                    <a:gsLst>
                      <a:gs pos="0">
                        <a:schemeClr val="tx1"/>
                      </a:gs>
                      <a:gs pos="86000">
                        <a:schemeClr val="tx1"/>
                      </a:gs>
                    </a:gsLst>
                    <a:lin ang="5400000" scaled="0"/>
                  </a:gradFill>
                  <a:latin typeface="Segoe UI Light" pitchFamily="34" charset="0"/>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b="1" i="0" u="none" strike="noStrike" kern="0" cap="none" spc="0" normalizeH="0" baseline="0" noProof="0" dirty="0">
                  <a:ln>
                    <a:noFill/>
                  </a:ln>
                  <a:solidFill>
                    <a:schemeClr val="bg1"/>
                  </a:solidFill>
                  <a:effectLst/>
                  <a:uLnTx/>
                  <a:uFillTx/>
                  <a:latin typeface="Segoe UI"/>
                </a:rPr>
                <a:t>Get-</a:t>
              </a:r>
              <a:r>
                <a:rPr kumimoji="0" lang="en-US" b="1" i="0" u="none" strike="noStrike" kern="0" cap="none" spc="0" normalizeH="0" baseline="0" noProof="0" dirty="0" err="1">
                  <a:ln>
                    <a:noFill/>
                  </a:ln>
                  <a:solidFill>
                    <a:schemeClr val="bg1"/>
                  </a:solidFill>
                  <a:effectLst/>
                  <a:uLnTx/>
                  <a:uFillTx/>
                  <a:latin typeface="Segoe UI"/>
                </a:rPr>
                <a:t>AzureDisk</a:t>
              </a:r>
              <a:r>
                <a:rPr kumimoji="0" lang="en-US" b="1" i="0" u="none" strike="noStrike" kern="0" cap="none" spc="0" normalizeH="0" baseline="0" noProof="0" dirty="0">
                  <a:ln>
                    <a:noFill/>
                  </a:ln>
                  <a:solidFill>
                    <a:schemeClr val="bg1"/>
                  </a:solidFill>
                  <a:effectLst/>
                  <a:uLnTx/>
                  <a:uFillTx/>
                  <a:latin typeface="Segoe UI"/>
                </a:rPr>
                <a:t>   # Return all </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b="1" i="0" u="none" strike="noStrike" kern="0" cap="none" spc="0" normalizeH="0" baseline="0" noProof="0" dirty="0">
                  <a:ln>
                    <a:noFill/>
                  </a:ln>
                  <a:solidFill>
                    <a:schemeClr val="bg1"/>
                  </a:solidFill>
                  <a:effectLst/>
                  <a:uLnTx/>
                  <a:uFillTx/>
                  <a:latin typeface="Segoe UI"/>
                </a:rPr>
                <a:t>Get-</a:t>
              </a:r>
              <a:r>
                <a:rPr kumimoji="0" lang="en-US" b="1" i="0" u="none" strike="noStrike" kern="0" cap="none" spc="0" normalizeH="0" baseline="0" noProof="0" dirty="0" err="1">
                  <a:ln>
                    <a:noFill/>
                  </a:ln>
                  <a:solidFill>
                    <a:schemeClr val="bg1"/>
                  </a:solidFill>
                  <a:effectLst/>
                  <a:uLnTx/>
                  <a:uFillTx/>
                  <a:latin typeface="Segoe UI"/>
                </a:rPr>
                <a:t>AzureDisk</a:t>
              </a:r>
              <a:r>
                <a:rPr kumimoji="0" lang="en-US" b="1" i="0" u="none" strike="noStrike" kern="0" cap="none" spc="0" normalizeH="0" baseline="0" noProof="0" dirty="0">
                  <a:ln>
                    <a:noFill/>
                  </a:ln>
                  <a:solidFill>
                    <a:schemeClr val="bg1"/>
                  </a:solidFill>
                  <a:effectLst/>
                  <a:uLnTx/>
                  <a:uFillTx/>
                  <a:latin typeface="Segoe UI"/>
                </a:rPr>
                <a:t> | Where </a:t>
              </a:r>
              <a:r>
                <a:rPr kumimoji="0" lang="en-US" b="0" i="0" u="none" strike="noStrike" kern="0" cap="none" spc="0" normalizeH="0" baseline="0" noProof="0" dirty="0">
                  <a:ln>
                    <a:noFill/>
                  </a:ln>
                  <a:solidFill>
                    <a:schemeClr val="bg1"/>
                  </a:solidFill>
                  <a:effectLst/>
                  <a:uLnTx/>
                  <a:uFillTx/>
                  <a:latin typeface="Segoe UI"/>
                </a:rPr>
                <a:t>{ $_.</a:t>
              </a:r>
              <a:r>
                <a:rPr kumimoji="0" lang="en-US" b="0" i="0" u="none" strike="noStrike" kern="0" cap="none" spc="0" normalizeH="0" baseline="0" noProof="0" dirty="0" err="1">
                  <a:ln>
                    <a:noFill/>
                  </a:ln>
                  <a:solidFill>
                    <a:schemeClr val="bg1"/>
                  </a:solidFill>
                  <a:effectLst/>
                  <a:uLnTx/>
                  <a:uFillTx/>
                  <a:latin typeface="Segoe UI"/>
                </a:rPr>
                <a:t>AttachedTo</a:t>
              </a:r>
              <a:r>
                <a:rPr kumimoji="0" lang="en-US" b="0" i="0" u="none" strike="noStrike" kern="0" cap="none" spc="0" normalizeH="0" baseline="0" noProof="0" dirty="0">
                  <a:ln>
                    <a:noFill/>
                  </a:ln>
                  <a:solidFill>
                    <a:schemeClr val="bg1"/>
                  </a:solidFill>
                  <a:effectLst/>
                  <a:uLnTx/>
                  <a:uFillTx/>
                  <a:latin typeface="Segoe UI"/>
                </a:rPr>
                <a:t> -</a:t>
              </a:r>
              <a:r>
                <a:rPr kumimoji="0" lang="en-US" b="0" i="0" u="none" strike="noStrike" kern="0" cap="none" spc="0" normalizeH="0" baseline="0" noProof="0" dirty="0" err="1">
                  <a:ln>
                    <a:noFill/>
                  </a:ln>
                  <a:solidFill>
                    <a:schemeClr val="bg1"/>
                  </a:solidFill>
                  <a:effectLst/>
                  <a:uLnTx/>
                  <a:uFillTx/>
                  <a:latin typeface="Segoe UI"/>
                </a:rPr>
                <a:t>eq</a:t>
              </a:r>
              <a:r>
                <a:rPr kumimoji="0" lang="en-US" b="0" i="0" u="none" strike="noStrike" kern="0" cap="none" spc="0" normalizeH="0" baseline="0" noProof="0" dirty="0">
                  <a:ln>
                    <a:noFill/>
                  </a:ln>
                  <a:solidFill>
                    <a:schemeClr val="bg1"/>
                  </a:solidFill>
                  <a:effectLst/>
                  <a:uLnTx/>
                  <a:uFillTx/>
                  <a:latin typeface="Segoe UI"/>
                </a:rPr>
                <a:t> $null } </a:t>
              </a:r>
              <a:r>
                <a:rPr kumimoji="0" lang="en-US" b="1" i="0" u="none" strike="noStrike" kern="0" cap="none" spc="0" normalizeH="0" baseline="0" noProof="0" dirty="0">
                  <a:ln>
                    <a:noFill/>
                  </a:ln>
                  <a:solidFill>
                    <a:schemeClr val="bg1"/>
                  </a:solidFill>
                  <a:effectLst/>
                  <a:uLnTx/>
                  <a:uFillTx/>
                  <a:latin typeface="Segoe UI"/>
                </a:rPr>
                <a:t># Return all not attached to a VM</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b="1" i="0" u="none" strike="noStrike" kern="0" cap="none" spc="0" normalizeH="0" baseline="0" noProof="0" dirty="0">
                  <a:ln>
                    <a:noFill/>
                  </a:ln>
                  <a:solidFill>
                    <a:schemeClr val="bg1"/>
                  </a:solidFill>
                  <a:effectLst/>
                  <a:uLnTx/>
                  <a:uFillTx/>
                  <a:latin typeface="Segoe UI"/>
                </a:rPr>
                <a:t>Get-</a:t>
              </a:r>
              <a:r>
                <a:rPr kumimoji="0" lang="en-US" b="1" i="0" u="none" strike="noStrike" kern="0" cap="none" spc="0" normalizeH="0" baseline="0" noProof="0" dirty="0" err="1">
                  <a:ln>
                    <a:noFill/>
                  </a:ln>
                  <a:solidFill>
                    <a:schemeClr val="bg1"/>
                  </a:solidFill>
                  <a:effectLst/>
                  <a:uLnTx/>
                  <a:uFillTx/>
                  <a:latin typeface="Segoe UI"/>
                </a:rPr>
                <a:t>AzureDisk</a:t>
              </a:r>
              <a:r>
                <a:rPr kumimoji="0" lang="en-US" b="1" i="0" u="none" strike="noStrike" kern="0" cap="none" spc="0" normalizeH="0" baseline="0" noProof="0" dirty="0">
                  <a:ln>
                    <a:noFill/>
                  </a:ln>
                  <a:solidFill>
                    <a:schemeClr val="bg1"/>
                  </a:solidFill>
                  <a:effectLst/>
                  <a:uLnTx/>
                  <a:uFillTx/>
                  <a:latin typeface="Segoe UI"/>
                </a:rPr>
                <a:t> | Where </a:t>
              </a:r>
              <a:r>
                <a:rPr kumimoji="0" lang="en-US" b="0" i="0" u="none" strike="noStrike" kern="0" cap="none" spc="0" normalizeH="0" baseline="0" noProof="0" dirty="0">
                  <a:ln>
                    <a:noFill/>
                  </a:ln>
                  <a:solidFill>
                    <a:schemeClr val="bg1"/>
                  </a:solidFill>
                  <a:effectLst/>
                  <a:uLnTx/>
                  <a:uFillTx/>
                  <a:latin typeface="Segoe UI"/>
                </a:rPr>
                <a:t>{ $_.OS -</a:t>
              </a:r>
              <a:r>
                <a:rPr kumimoji="0" lang="en-US" b="0" i="0" u="none" strike="noStrike" kern="0" cap="none" spc="0" normalizeH="0" baseline="0" noProof="0" dirty="0" err="1">
                  <a:ln>
                    <a:noFill/>
                  </a:ln>
                  <a:solidFill>
                    <a:schemeClr val="bg1"/>
                  </a:solidFill>
                  <a:effectLst/>
                  <a:uLnTx/>
                  <a:uFillTx/>
                  <a:latin typeface="Segoe UI"/>
                </a:rPr>
                <a:t>eq</a:t>
              </a:r>
              <a:r>
                <a:rPr kumimoji="0" lang="en-US" b="0" i="0" u="none" strike="noStrike" kern="0" cap="none" spc="0" normalizeH="0" baseline="0" noProof="0" dirty="0">
                  <a:ln>
                    <a:noFill/>
                  </a:ln>
                  <a:solidFill>
                    <a:schemeClr val="bg1"/>
                  </a:solidFill>
                  <a:effectLst/>
                  <a:uLnTx/>
                  <a:uFillTx/>
                  <a:latin typeface="Segoe UI"/>
                </a:rPr>
                <a:t> $null } </a:t>
              </a:r>
              <a:r>
                <a:rPr kumimoji="0" lang="en-US" b="1" i="0" u="none" strike="noStrike" kern="0" cap="none" spc="0" normalizeH="0" baseline="0" noProof="0" dirty="0">
                  <a:ln>
                    <a:noFill/>
                  </a:ln>
                  <a:solidFill>
                    <a:schemeClr val="bg1"/>
                  </a:solidFill>
                  <a:effectLst/>
                  <a:uLnTx/>
                  <a:uFillTx/>
                  <a:latin typeface="Segoe UI"/>
                </a:rPr>
                <a:t># Return only data disks </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b="1" i="0" u="none" strike="noStrike" kern="0" cap="none" spc="0" normalizeH="0" baseline="0" noProof="0" dirty="0">
                  <a:ln>
                    <a:noFill/>
                  </a:ln>
                  <a:solidFill>
                    <a:schemeClr val="bg1"/>
                  </a:solidFill>
                  <a:effectLst/>
                  <a:uLnTx/>
                  <a:uFillTx/>
                  <a:latin typeface="Segoe UI"/>
                </a:rPr>
                <a:t>Get-</a:t>
              </a:r>
              <a:r>
                <a:rPr kumimoji="0" lang="en-US" b="1" i="0" u="none" strike="noStrike" kern="0" cap="none" spc="0" normalizeH="0" baseline="0" noProof="0" dirty="0" err="1">
                  <a:ln>
                    <a:noFill/>
                  </a:ln>
                  <a:solidFill>
                    <a:schemeClr val="bg1"/>
                  </a:solidFill>
                  <a:effectLst/>
                  <a:uLnTx/>
                  <a:uFillTx/>
                  <a:latin typeface="Segoe UI"/>
                </a:rPr>
                <a:t>AzureDisk</a:t>
              </a:r>
              <a:r>
                <a:rPr kumimoji="0" lang="en-US" b="1" i="0" u="none" strike="noStrike" kern="0" cap="none" spc="0" normalizeH="0" baseline="0" noProof="0" dirty="0">
                  <a:ln>
                    <a:noFill/>
                  </a:ln>
                  <a:solidFill>
                    <a:schemeClr val="bg1"/>
                  </a:solidFill>
                  <a:effectLst/>
                  <a:uLnTx/>
                  <a:uFillTx/>
                  <a:latin typeface="Segoe UI"/>
                </a:rPr>
                <a:t> | Where </a:t>
              </a:r>
              <a:r>
                <a:rPr kumimoji="0" lang="en-US" b="0" i="0" u="none" strike="noStrike" kern="0" cap="none" spc="0" normalizeH="0" baseline="0" noProof="0" dirty="0">
                  <a:ln>
                    <a:noFill/>
                  </a:ln>
                  <a:solidFill>
                    <a:schemeClr val="bg1"/>
                  </a:solidFill>
                  <a:effectLst/>
                  <a:uLnTx/>
                  <a:uFillTx/>
                  <a:latin typeface="Segoe UI"/>
                </a:rPr>
                <a:t>{ $_.OS -</a:t>
              </a:r>
              <a:r>
                <a:rPr kumimoji="0" lang="en-US" b="0" i="0" u="none" strike="noStrike" kern="0" cap="none" spc="0" normalizeH="0" baseline="0" noProof="0" dirty="0" err="1">
                  <a:ln>
                    <a:noFill/>
                  </a:ln>
                  <a:solidFill>
                    <a:schemeClr val="bg1"/>
                  </a:solidFill>
                  <a:effectLst/>
                  <a:uLnTx/>
                  <a:uFillTx/>
                  <a:latin typeface="Segoe UI"/>
                </a:rPr>
                <a:t>eq</a:t>
              </a:r>
              <a:r>
                <a:rPr kumimoji="0" lang="en-US" b="0" i="0" u="none" strike="noStrike" kern="0" cap="none" spc="0" normalizeH="0" baseline="0" noProof="0" dirty="0">
                  <a:ln>
                    <a:noFill/>
                  </a:ln>
                  <a:solidFill>
                    <a:schemeClr val="bg1"/>
                  </a:solidFill>
                  <a:effectLst/>
                  <a:uLnTx/>
                  <a:uFillTx/>
                  <a:latin typeface="Segoe UI"/>
                </a:rPr>
                <a:t> 'Windows' } </a:t>
              </a:r>
              <a:r>
                <a:rPr kumimoji="0" lang="en-US" b="1" i="0" u="none" strike="noStrike" kern="0" cap="none" spc="0" normalizeH="0" baseline="0" noProof="0" dirty="0">
                  <a:ln>
                    <a:noFill/>
                  </a:ln>
                  <a:solidFill>
                    <a:schemeClr val="bg1"/>
                  </a:solidFill>
                  <a:effectLst/>
                  <a:uLnTx/>
                  <a:uFillTx/>
                  <a:latin typeface="Segoe UI"/>
                </a:rPr>
                <a:t># Return only Windows OS disks</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b="1" i="0" u="none" strike="noStrike" kern="0" cap="none" spc="0" normalizeH="0" baseline="0" noProof="0" dirty="0">
                  <a:ln>
                    <a:noFill/>
                  </a:ln>
                  <a:solidFill>
                    <a:schemeClr val="bg1"/>
                  </a:solidFill>
                  <a:effectLst/>
                  <a:uLnTx/>
                  <a:uFillTx/>
                  <a:latin typeface="Segoe UI"/>
                </a:rPr>
                <a:t>Remove-</a:t>
              </a:r>
              <a:r>
                <a:rPr kumimoji="0" lang="en-US" b="1" i="0" u="none" strike="noStrike" kern="0" cap="none" spc="0" normalizeH="0" baseline="0" noProof="0" dirty="0" err="1">
                  <a:ln>
                    <a:noFill/>
                  </a:ln>
                  <a:solidFill>
                    <a:schemeClr val="bg1"/>
                  </a:solidFill>
                  <a:effectLst/>
                  <a:uLnTx/>
                  <a:uFillTx/>
                  <a:latin typeface="Segoe UI"/>
                </a:rPr>
                <a:t>AzureDisk</a:t>
              </a:r>
              <a:r>
                <a:rPr kumimoji="0" lang="en-US" b="1" i="0" u="none" strike="noStrike" kern="0" cap="none" spc="0" normalizeH="0" baseline="0" noProof="0" dirty="0">
                  <a:ln>
                    <a:noFill/>
                  </a:ln>
                  <a:solidFill>
                    <a:schemeClr val="bg1"/>
                  </a:solidFill>
                  <a:effectLst/>
                  <a:uLnTx/>
                  <a:uFillTx/>
                  <a:latin typeface="Segoe UI"/>
                </a:rPr>
                <a:t> </a:t>
              </a:r>
              <a:r>
                <a:rPr kumimoji="0" lang="en-US" b="0" i="0" u="none" strike="noStrike" kern="0" cap="none" spc="0" normalizeH="0" baseline="0" noProof="0" dirty="0">
                  <a:ln>
                    <a:noFill/>
                  </a:ln>
                  <a:solidFill>
                    <a:schemeClr val="bg1"/>
                  </a:solidFill>
                  <a:effectLst/>
                  <a:uLnTx/>
                  <a:uFillTx/>
                  <a:latin typeface="Segoe UI"/>
                </a:rPr>
                <a:t>-</a:t>
              </a:r>
              <a:r>
                <a:rPr kumimoji="0" lang="en-US" b="0" i="0" u="none" strike="noStrike" kern="0" cap="none" spc="0" normalizeH="0" baseline="0" noProof="0" dirty="0" err="1">
                  <a:ln>
                    <a:noFill/>
                  </a:ln>
                  <a:solidFill>
                    <a:schemeClr val="bg1"/>
                  </a:solidFill>
                  <a:effectLst/>
                  <a:uLnTx/>
                  <a:uFillTx/>
                  <a:latin typeface="Segoe UI"/>
                </a:rPr>
                <a:t>DiskName</a:t>
              </a:r>
              <a:r>
                <a:rPr kumimoji="0" lang="en-US" b="0" i="0" u="none" strike="noStrike" kern="0" cap="none" spc="0" normalizeH="0" baseline="0" noProof="0" dirty="0">
                  <a:ln>
                    <a:noFill/>
                  </a:ln>
                  <a:solidFill>
                    <a:schemeClr val="bg1"/>
                  </a:solidFill>
                  <a:effectLst/>
                  <a:uLnTx/>
                  <a:uFillTx/>
                  <a:latin typeface="Segoe UI"/>
                </a:rPr>
                <a:t> '</a:t>
              </a:r>
              <a:r>
                <a:rPr kumimoji="0" lang="en-US" b="0" i="0" u="none" strike="noStrike" kern="0" cap="none" spc="0" normalizeH="0" baseline="0" noProof="0" dirty="0" err="1">
                  <a:ln>
                    <a:noFill/>
                  </a:ln>
                  <a:solidFill>
                    <a:schemeClr val="bg1"/>
                  </a:solidFill>
                  <a:effectLst/>
                  <a:uLnTx/>
                  <a:uFillTx/>
                  <a:latin typeface="Segoe UI"/>
                </a:rPr>
                <a:t>mydisk</a:t>
              </a:r>
              <a:r>
                <a:rPr kumimoji="0" lang="en-US" b="0" i="0" u="none" strike="noStrike" kern="0" cap="none" spc="0" normalizeH="0" baseline="0" noProof="0" dirty="0">
                  <a:ln>
                    <a:noFill/>
                  </a:ln>
                  <a:solidFill>
                    <a:schemeClr val="bg1"/>
                  </a:solidFill>
                  <a:effectLst/>
                  <a:uLnTx/>
                  <a:uFillTx/>
                  <a:latin typeface="Segoe UI"/>
                </a:rPr>
                <a:t>' -</a:t>
              </a:r>
              <a:r>
                <a:rPr kumimoji="0" lang="en-US" b="0" i="0" u="none" strike="noStrike" kern="0" cap="none" spc="0" normalizeH="0" baseline="0" noProof="0" dirty="0" err="1">
                  <a:ln>
                    <a:noFill/>
                  </a:ln>
                  <a:solidFill>
                    <a:schemeClr val="bg1"/>
                  </a:solidFill>
                  <a:effectLst/>
                  <a:uLnTx/>
                  <a:uFillTx/>
                  <a:latin typeface="Segoe UI"/>
                </a:rPr>
                <a:t>DeleteVHD</a:t>
              </a:r>
              <a:r>
                <a:rPr kumimoji="0" lang="en-US" b="0" i="0" u="none" strike="noStrike" kern="0" cap="none" spc="0" normalizeH="0" baseline="0" noProof="0" dirty="0">
                  <a:ln>
                    <a:noFill/>
                  </a:ln>
                  <a:solidFill>
                    <a:schemeClr val="bg1"/>
                  </a:solidFill>
                  <a:effectLst/>
                  <a:uLnTx/>
                  <a:uFillTx/>
                  <a:latin typeface="Segoe UI"/>
                </a:rPr>
                <a:t>  </a:t>
              </a:r>
              <a:r>
                <a:rPr kumimoji="0" lang="en-US" b="1" i="0" u="none" strike="noStrike" kern="0" cap="none" spc="0" normalizeH="0" baseline="0" noProof="0" dirty="0">
                  <a:ln>
                    <a:noFill/>
                  </a:ln>
                  <a:solidFill>
                    <a:schemeClr val="bg1"/>
                  </a:solidFill>
                  <a:effectLst/>
                  <a:uLnTx/>
                  <a:uFillTx/>
                  <a:latin typeface="Segoe UI"/>
                </a:rPr>
                <a:t># Delete disk and storage</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b="1" i="0" u="none" strike="noStrike" kern="0" cap="none" spc="0" normalizeH="0" baseline="0" noProof="0" dirty="0">
                  <a:ln>
                    <a:noFill/>
                  </a:ln>
                  <a:solidFill>
                    <a:schemeClr val="bg1"/>
                  </a:solidFill>
                  <a:effectLst/>
                  <a:uLnTx/>
                  <a:uFillTx/>
                  <a:latin typeface="Segoe UI"/>
                </a:rPr>
                <a:t>Add-</a:t>
              </a:r>
              <a:r>
                <a:rPr kumimoji="0" lang="en-US" b="1" i="0" u="none" strike="noStrike" kern="0" cap="none" spc="0" normalizeH="0" baseline="0" noProof="0" dirty="0" err="1">
                  <a:ln>
                    <a:noFill/>
                  </a:ln>
                  <a:solidFill>
                    <a:schemeClr val="bg1"/>
                  </a:solidFill>
                  <a:effectLst/>
                  <a:uLnTx/>
                  <a:uFillTx/>
                  <a:latin typeface="Segoe UI"/>
                </a:rPr>
                <a:t>AzureDisk</a:t>
              </a:r>
              <a:r>
                <a:rPr kumimoji="0" lang="en-US" b="1" i="0" u="none" strike="noStrike" kern="0" cap="none" spc="0" normalizeH="0" baseline="0" noProof="0" dirty="0">
                  <a:ln>
                    <a:noFill/>
                  </a:ln>
                  <a:solidFill>
                    <a:schemeClr val="bg1"/>
                  </a:solidFill>
                  <a:effectLst/>
                  <a:uLnTx/>
                  <a:uFillTx/>
                  <a:latin typeface="Segoe UI"/>
                </a:rPr>
                <a:t> </a:t>
              </a:r>
              <a:r>
                <a:rPr kumimoji="0" lang="en-US" b="0" i="0" u="none" strike="noStrike" kern="0" cap="none" spc="0" normalizeH="0" baseline="0" noProof="0" dirty="0">
                  <a:ln>
                    <a:noFill/>
                  </a:ln>
                  <a:solidFill>
                    <a:schemeClr val="bg1"/>
                  </a:solidFill>
                  <a:effectLst/>
                  <a:uLnTx/>
                  <a:uFillTx/>
                  <a:latin typeface="Segoe UI"/>
                </a:rPr>
                <a:t>-OS 'Windows' -</a:t>
              </a:r>
              <a:r>
                <a:rPr kumimoji="0" lang="en-US" b="0" i="0" u="none" strike="noStrike" kern="0" cap="none" spc="0" normalizeH="0" baseline="0" noProof="0" dirty="0" err="1">
                  <a:ln>
                    <a:noFill/>
                  </a:ln>
                  <a:solidFill>
                    <a:schemeClr val="bg1"/>
                  </a:solidFill>
                  <a:effectLst/>
                  <a:uLnTx/>
                  <a:uFillTx/>
                  <a:latin typeface="Segoe UI"/>
                </a:rPr>
                <a:t>DiskName</a:t>
              </a:r>
              <a:r>
                <a:rPr kumimoji="0" lang="en-US" b="0" i="0" u="none" strike="noStrike" kern="0" cap="none" spc="0" normalizeH="0" baseline="0" noProof="0" dirty="0">
                  <a:ln>
                    <a:noFill/>
                  </a:ln>
                  <a:solidFill>
                    <a:schemeClr val="bg1"/>
                  </a:solidFill>
                  <a:effectLst/>
                  <a:uLnTx/>
                  <a:uFillTx/>
                  <a:latin typeface="Segoe UI"/>
                </a:rPr>
                <a:t> '</a:t>
              </a:r>
              <a:r>
                <a:rPr kumimoji="0" lang="en-US" b="0" i="0" u="none" strike="noStrike" kern="0" cap="none" spc="0" normalizeH="0" baseline="0" noProof="0" dirty="0" err="1">
                  <a:ln>
                    <a:noFill/>
                  </a:ln>
                  <a:solidFill>
                    <a:schemeClr val="bg1"/>
                  </a:solidFill>
                  <a:effectLst/>
                  <a:uLnTx/>
                  <a:uFillTx/>
                  <a:latin typeface="Segoe UI"/>
                </a:rPr>
                <a:t>MyWinDisk</a:t>
              </a:r>
              <a:r>
                <a:rPr kumimoji="0" lang="en-US" b="0" i="0" u="none" strike="noStrike" kern="0" cap="none" spc="0" normalizeH="0" baseline="0" noProof="0" dirty="0">
                  <a:ln>
                    <a:noFill/>
                  </a:ln>
                  <a:solidFill>
                    <a:schemeClr val="bg1"/>
                  </a:solidFill>
                  <a:effectLst/>
                  <a:uLnTx/>
                  <a:uFillTx/>
                  <a:latin typeface="Segoe UI"/>
                </a:rPr>
                <a:t>' -</a:t>
              </a:r>
              <a:r>
                <a:rPr kumimoji="0" lang="en-US" b="0" i="0" u="none" strike="noStrike" kern="0" cap="none" spc="0" normalizeH="0" baseline="0" noProof="0" dirty="0" err="1">
                  <a:ln>
                    <a:noFill/>
                  </a:ln>
                  <a:solidFill>
                    <a:schemeClr val="bg1"/>
                  </a:solidFill>
                  <a:effectLst/>
                  <a:uLnTx/>
                  <a:uFillTx/>
                  <a:latin typeface="Segoe UI"/>
                </a:rPr>
                <a:t>MediaLocation</a:t>
              </a:r>
              <a:r>
                <a:rPr kumimoji="0" lang="en-US" b="0" i="0" u="none" strike="noStrike" kern="0" cap="none" spc="0" normalizeH="0" baseline="0" noProof="0" dirty="0">
                  <a:ln>
                    <a:noFill/>
                  </a:ln>
                  <a:solidFill>
                    <a:schemeClr val="bg1"/>
                  </a:solidFill>
                  <a:effectLst/>
                  <a:uLnTx/>
                  <a:uFillTx/>
                  <a:latin typeface="Segoe UI"/>
                </a:rPr>
                <a:t> 'http://storageaccount/vhds/winosdisk.vhd‘</a:t>
              </a:r>
              <a:r>
                <a:rPr kumimoji="0" lang="en-US" b="1" i="0" u="none" strike="noStrike" kern="0" cap="none" spc="0" normalizeH="0" baseline="0" noProof="0" dirty="0">
                  <a:ln>
                    <a:noFill/>
                  </a:ln>
                  <a:solidFill>
                    <a:schemeClr val="bg1"/>
                  </a:solidFill>
                  <a:effectLst/>
                  <a:uLnTx/>
                  <a:uFillTx/>
                  <a:latin typeface="Segoe UI"/>
                </a:rPr>
                <a:t> # Add Existing OS Disk from Storage </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b="1" i="0" u="none" strike="noStrike" kern="0" cap="none" spc="0" normalizeH="0" baseline="0" noProof="0" dirty="0">
                  <a:ln>
                    <a:noFill/>
                  </a:ln>
                  <a:solidFill>
                    <a:schemeClr val="bg1"/>
                  </a:solidFill>
                  <a:effectLst/>
                  <a:uLnTx/>
                  <a:uFillTx/>
                  <a:latin typeface="Segoe UI"/>
                </a:rPr>
                <a:t>Add-</a:t>
              </a:r>
              <a:r>
                <a:rPr kumimoji="0" lang="en-US" b="1" i="0" u="none" strike="noStrike" kern="0" cap="none" spc="0" normalizeH="0" baseline="0" noProof="0" dirty="0" err="1">
                  <a:ln>
                    <a:noFill/>
                  </a:ln>
                  <a:solidFill>
                    <a:schemeClr val="bg1"/>
                  </a:solidFill>
                  <a:effectLst/>
                  <a:uLnTx/>
                  <a:uFillTx/>
                  <a:latin typeface="Segoe UI"/>
                </a:rPr>
                <a:t>AzureDisk</a:t>
              </a:r>
              <a:r>
                <a:rPr kumimoji="0" lang="en-US" b="1" i="0" u="none" strike="noStrike" kern="0" cap="none" spc="0" normalizeH="0" baseline="0" noProof="0" dirty="0">
                  <a:ln>
                    <a:noFill/>
                  </a:ln>
                  <a:solidFill>
                    <a:schemeClr val="bg1"/>
                  </a:solidFill>
                  <a:effectLst/>
                  <a:uLnTx/>
                  <a:uFillTx/>
                  <a:latin typeface="Segoe UI"/>
                </a:rPr>
                <a:t>  </a:t>
              </a:r>
              <a:r>
                <a:rPr kumimoji="0" lang="en-US" b="0" i="0" u="none" strike="noStrike" kern="0" cap="none" spc="0" normalizeH="0" baseline="0" noProof="0" dirty="0">
                  <a:ln>
                    <a:noFill/>
                  </a:ln>
                  <a:solidFill>
                    <a:schemeClr val="bg1"/>
                  </a:solidFill>
                  <a:effectLst/>
                  <a:uLnTx/>
                  <a:uFillTx/>
                  <a:latin typeface="Segoe UI"/>
                </a:rPr>
                <a:t>-</a:t>
              </a:r>
              <a:r>
                <a:rPr kumimoji="0" lang="en-US" b="0" i="0" u="none" strike="noStrike" kern="0" cap="none" spc="0" normalizeH="0" baseline="0" noProof="0" dirty="0" err="1">
                  <a:ln>
                    <a:noFill/>
                  </a:ln>
                  <a:solidFill>
                    <a:schemeClr val="bg1"/>
                  </a:solidFill>
                  <a:effectLst/>
                  <a:uLnTx/>
                  <a:uFillTx/>
                  <a:latin typeface="Segoe UI"/>
                </a:rPr>
                <a:t>DiskName</a:t>
              </a:r>
              <a:r>
                <a:rPr kumimoji="0" lang="en-US" b="0" i="0" u="none" strike="noStrike" kern="0" cap="none" spc="0" normalizeH="0" baseline="0" noProof="0" dirty="0">
                  <a:ln>
                    <a:noFill/>
                  </a:ln>
                  <a:solidFill>
                    <a:schemeClr val="bg1"/>
                  </a:solidFill>
                  <a:effectLst/>
                  <a:uLnTx/>
                  <a:uFillTx/>
                  <a:latin typeface="Segoe UI"/>
                </a:rPr>
                <a:t> '</a:t>
              </a:r>
              <a:r>
                <a:rPr kumimoji="0" lang="en-US" b="0" i="0" u="none" strike="noStrike" kern="0" cap="none" spc="0" normalizeH="0" baseline="0" noProof="0" dirty="0" err="1">
                  <a:ln>
                    <a:noFill/>
                  </a:ln>
                  <a:solidFill>
                    <a:schemeClr val="bg1"/>
                  </a:solidFill>
                  <a:effectLst/>
                  <a:uLnTx/>
                  <a:uFillTx/>
                  <a:latin typeface="Segoe UI"/>
                </a:rPr>
                <a:t>MyDataDisk</a:t>
              </a:r>
              <a:r>
                <a:rPr kumimoji="0" lang="en-US" b="0" i="0" u="none" strike="noStrike" kern="0" cap="none" spc="0" normalizeH="0" baseline="0" noProof="0" dirty="0">
                  <a:ln>
                    <a:noFill/>
                  </a:ln>
                  <a:solidFill>
                    <a:schemeClr val="bg1"/>
                  </a:solidFill>
                  <a:effectLst/>
                  <a:uLnTx/>
                  <a:uFillTx/>
                  <a:latin typeface="Segoe UI"/>
                </a:rPr>
                <a:t>' -</a:t>
              </a:r>
              <a:r>
                <a:rPr kumimoji="0" lang="en-US" b="0" i="0" u="none" strike="noStrike" kern="0" cap="none" spc="0" normalizeH="0" baseline="0" noProof="0" dirty="0" err="1">
                  <a:ln>
                    <a:noFill/>
                  </a:ln>
                  <a:solidFill>
                    <a:schemeClr val="bg1"/>
                  </a:solidFill>
                  <a:effectLst/>
                  <a:uLnTx/>
                  <a:uFillTx/>
                  <a:latin typeface="Segoe UI"/>
                </a:rPr>
                <a:t>MediaLocation</a:t>
              </a:r>
              <a:r>
                <a:rPr kumimoji="0" lang="en-US" b="0" i="0" u="none" strike="noStrike" kern="0" cap="none" spc="0" normalizeH="0" baseline="0" noProof="0" dirty="0">
                  <a:ln>
                    <a:noFill/>
                  </a:ln>
                  <a:solidFill>
                    <a:schemeClr val="bg1"/>
                  </a:solidFill>
                  <a:effectLst/>
                  <a:uLnTx/>
                  <a:uFillTx/>
                  <a:latin typeface="Segoe UI"/>
                </a:rPr>
                <a:t> 'http://storageaccount/vhds/datadisk.vhd‘</a:t>
              </a:r>
            </a:p>
            <a:p>
              <a:pPr marL="0" marR="0" lvl="0" indent="0" defTabSz="914400" eaLnBrk="1" fontAlgn="auto" latinLnBrk="0" hangingPunct="1">
                <a:lnSpc>
                  <a:spcPct val="100000"/>
                </a:lnSpc>
                <a:spcBef>
                  <a:spcPts val="0"/>
                </a:spcBef>
                <a:spcAft>
                  <a:spcPts val="0"/>
                </a:spcAft>
                <a:buClrTx/>
                <a:buSzTx/>
                <a:buFont typeface="Wingdings" pitchFamily="2" charset="2"/>
                <a:buNone/>
                <a:tabLst/>
                <a:defRPr/>
              </a:pPr>
              <a:r>
                <a:rPr kumimoji="0" lang="en-US" b="1" i="0" u="none" strike="noStrike" kern="0" cap="none" spc="0" normalizeH="0" baseline="0" noProof="0" dirty="0">
                  <a:ln>
                    <a:noFill/>
                  </a:ln>
                  <a:solidFill>
                    <a:schemeClr val="bg1"/>
                  </a:solidFill>
                  <a:effectLst/>
                  <a:uLnTx/>
                  <a:uFillTx/>
                  <a:latin typeface="Segoe UI"/>
                </a:rPr>
                <a:t># Add Existing Data Disk from Storage </a:t>
              </a:r>
            </a:p>
          </p:txBody>
        </p:sp>
        <p:sp>
          <p:nvSpPr>
            <p:cNvPr id="18" name="Rectangle 17"/>
            <p:cNvSpPr/>
            <p:nvPr/>
          </p:nvSpPr>
          <p:spPr>
            <a:xfrm>
              <a:off x="490863" y="2247649"/>
              <a:ext cx="3014671" cy="373872"/>
            </a:xfrm>
            <a:prstGeom prst="rect">
              <a:avLst/>
            </a:prstGeom>
          </p:spPr>
          <p:txBody>
            <a:bodyPr wrap="none">
              <a:spAutoFit/>
            </a:bodyPr>
            <a:lstStyle/>
            <a:p>
              <a:pPr marL="0" marR="0" lvl="0" indent="0" algn="ctr" defTabSz="914400" eaLnBrk="1" fontAlgn="auto" latinLnBrk="0" hangingPunct="1">
                <a:lnSpc>
                  <a:spcPct val="90000"/>
                </a:lnSpc>
                <a:spcBef>
                  <a:spcPts val="0"/>
                </a:spcBef>
                <a:spcAft>
                  <a:spcPts val="0"/>
                </a:spcAft>
                <a:buClrTx/>
                <a:buSzPct val="90000"/>
                <a:buFontTx/>
                <a:buNone/>
                <a:tabLst/>
                <a:defRPr/>
              </a:pPr>
              <a:r>
                <a:rPr kumimoji="0" lang="en-US" sz="1583" b="1" i="0" u="none" strike="noStrike" kern="0" cap="none" spc="0" normalizeH="0" baseline="0" noProof="0" dirty="0">
                  <a:ln>
                    <a:noFill/>
                  </a:ln>
                  <a:gradFill>
                    <a:gsLst>
                      <a:gs pos="85000">
                        <a:srgbClr val="FFFFFF"/>
                      </a:gs>
                      <a:gs pos="0">
                        <a:srgbClr val="FFFFFF"/>
                      </a:gs>
                    </a:gsLst>
                    <a:lin ang="5400000" scaled="0"/>
                  </a:gradFill>
                  <a:effectLst/>
                  <a:uLnTx/>
                  <a:uFillTx/>
                  <a:latin typeface="Segoe UI Light" pitchFamily="34" charset="0"/>
                  <a:ea typeface="Segoe UI" pitchFamily="34" charset="0"/>
                  <a:cs typeface="Segoe UI" pitchFamily="34" charset="0"/>
                </a:rPr>
                <a:t>Microsoft, Partner and User</a:t>
              </a:r>
            </a:p>
          </p:txBody>
        </p:sp>
        <p:sp>
          <p:nvSpPr>
            <p:cNvPr id="19" name="Rectangle 18"/>
            <p:cNvSpPr/>
            <p:nvPr/>
          </p:nvSpPr>
          <p:spPr>
            <a:xfrm>
              <a:off x="837601" y="5627265"/>
              <a:ext cx="2512611" cy="373872"/>
            </a:xfrm>
            <a:prstGeom prst="rect">
              <a:avLst/>
            </a:prstGeom>
          </p:spPr>
          <p:txBody>
            <a:bodyPr wrap="none">
              <a:spAutoFit/>
            </a:bodyPr>
            <a:lstStyle/>
            <a:p>
              <a:pPr marL="0" marR="0" lvl="0" indent="0" algn="ctr" defTabSz="914400" eaLnBrk="1" fontAlgn="auto" latinLnBrk="0" hangingPunct="1">
                <a:lnSpc>
                  <a:spcPct val="90000"/>
                </a:lnSpc>
                <a:spcBef>
                  <a:spcPts val="0"/>
                </a:spcBef>
                <a:spcAft>
                  <a:spcPts val="0"/>
                </a:spcAft>
                <a:buClrTx/>
                <a:buSzPct val="90000"/>
                <a:buFontTx/>
                <a:buNone/>
                <a:tabLst/>
                <a:defRPr/>
              </a:pPr>
              <a:r>
                <a:rPr kumimoji="0" lang="en-US" sz="1583" b="1" i="0" u="none" strike="noStrike" kern="0" cap="none" spc="0" normalizeH="0" baseline="0" noProof="0" dirty="0">
                  <a:ln>
                    <a:noFill/>
                  </a:ln>
                  <a:gradFill>
                    <a:gsLst>
                      <a:gs pos="85000">
                        <a:srgbClr val="FFFFFF"/>
                      </a:gs>
                      <a:gs pos="0">
                        <a:srgbClr val="FFFFFF"/>
                      </a:gs>
                    </a:gsLst>
                    <a:lin ang="5400000" scaled="0"/>
                  </a:gradFill>
                  <a:effectLst/>
                  <a:uLnTx/>
                  <a:uFillTx/>
                  <a:latin typeface="Segoe UI Light" pitchFamily="34" charset="0"/>
                  <a:ea typeface="Segoe UI" pitchFamily="34" charset="0"/>
                  <a:cs typeface="Segoe UI" pitchFamily="34" charset="0"/>
                </a:rPr>
                <a:t>OS Disks or Data Disks</a:t>
              </a:r>
            </a:p>
          </p:txBody>
        </p:sp>
      </p:grpSp>
    </p:spTree>
    <p:extLst>
      <p:ext uri="{BB962C8B-B14F-4D97-AF65-F5344CB8AC3E}">
        <p14:creationId xmlns:p14="http://schemas.microsoft.com/office/powerpoint/2010/main" val="420403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Customer Manager Architecture</a:t>
            </a:r>
            <a:endParaRPr lang="en-US" sz="5400" dirty="0">
              <a:solidFill>
                <a:schemeClr val="bg1"/>
              </a:solidFill>
            </a:endParaRPr>
          </a:p>
        </p:txBody>
      </p:sp>
      <p:sp>
        <p:nvSpPr>
          <p:cNvPr id="4" name="Cloud large"/>
          <p:cNvSpPr>
            <a:spLocks/>
          </p:cNvSpPr>
          <p:nvPr/>
        </p:nvSpPr>
        <p:spPr bwMode="black">
          <a:xfrm>
            <a:off x="0" y="1185788"/>
            <a:ext cx="10234909" cy="5048620"/>
          </a:xfrm>
          <a:custGeom>
            <a:avLst/>
            <a:gdLst>
              <a:gd name="T0" fmla="*/ 415 w 489"/>
              <a:gd name="T1" fmla="*/ 222 h 285"/>
              <a:gd name="T2" fmla="*/ 489 w 489"/>
              <a:gd name="T3" fmla="*/ 148 h 285"/>
              <a:gd name="T4" fmla="*/ 415 w 489"/>
              <a:gd name="T5" fmla="*/ 74 h 285"/>
              <a:gd name="T6" fmla="*/ 404 w 489"/>
              <a:gd name="T7" fmla="*/ 75 h 285"/>
              <a:gd name="T8" fmla="*/ 295 w 489"/>
              <a:gd name="T9" fmla="*/ 0 h 285"/>
              <a:gd name="T10" fmla="*/ 213 w 489"/>
              <a:gd name="T11" fmla="*/ 34 h 285"/>
              <a:gd name="T12" fmla="*/ 162 w 489"/>
              <a:gd name="T13" fmla="*/ 18 h 285"/>
              <a:gd name="T14" fmla="*/ 71 w 489"/>
              <a:gd name="T15" fmla="*/ 97 h 285"/>
              <a:gd name="T16" fmla="*/ 56 w 489"/>
              <a:gd name="T17" fmla="*/ 95 h 285"/>
              <a:gd name="T18" fmla="*/ 0 w 489"/>
              <a:gd name="T19" fmla="*/ 151 h 285"/>
              <a:gd name="T20" fmla="*/ 56 w 489"/>
              <a:gd name="T21" fmla="*/ 208 h 285"/>
              <a:gd name="T22" fmla="*/ 78 w 489"/>
              <a:gd name="T23" fmla="*/ 203 h 285"/>
              <a:gd name="T24" fmla="*/ 141 w 489"/>
              <a:gd name="T25" fmla="*/ 257 h 285"/>
              <a:gd name="T26" fmla="*/ 178 w 489"/>
              <a:gd name="T27" fmla="*/ 244 h 285"/>
              <a:gd name="T28" fmla="*/ 241 w 489"/>
              <a:gd name="T29" fmla="*/ 285 h 285"/>
              <a:gd name="T30" fmla="*/ 297 w 489"/>
              <a:gd name="T31" fmla="*/ 255 h 285"/>
              <a:gd name="T32" fmla="*/ 332 w 489"/>
              <a:gd name="T33" fmla="*/ 267 h 285"/>
              <a:gd name="T34" fmla="*/ 390 w 489"/>
              <a:gd name="T35" fmla="*/ 217 h 285"/>
              <a:gd name="T36" fmla="*/ 415 w 489"/>
              <a:gd name="T37" fmla="*/ 222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89" h="285">
                <a:moveTo>
                  <a:pt x="415" y="222"/>
                </a:moveTo>
                <a:cubicBezTo>
                  <a:pt x="456" y="222"/>
                  <a:pt x="489" y="189"/>
                  <a:pt x="489" y="148"/>
                </a:cubicBezTo>
                <a:cubicBezTo>
                  <a:pt x="489" y="107"/>
                  <a:pt x="456" y="74"/>
                  <a:pt x="415" y="74"/>
                </a:cubicBezTo>
                <a:cubicBezTo>
                  <a:pt x="411" y="74"/>
                  <a:pt x="407" y="74"/>
                  <a:pt x="404" y="75"/>
                </a:cubicBezTo>
                <a:cubicBezTo>
                  <a:pt x="387" y="31"/>
                  <a:pt x="345" y="0"/>
                  <a:pt x="295" y="0"/>
                </a:cubicBezTo>
                <a:cubicBezTo>
                  <a:pt x="263" y="0"/>
                  <a:pt x="234" y="13"/>
                  <a:pt x="213" y="34"/>
                </a:cubicBezTo>
                <a:cubicBezTo>
                  <a:pt x="199" y="24"/>
                  <a:pt x="181" y="18"/>
                  <a:pt x="162" y="18"/>
                </a:cubicBezTo>
                <a:cubicBezTo>
                  <a:pt x="115" y="18"/>
                  <a:pt x="77" y="52"/>
                  <a:pt x="71" y="97"/>
                </a:cubicBezTo>
                <a:cubicBezTo>
                  <a:pt x="66" y="96"/>
                  <a:pt x="61" y="95"/>
                  <a:pt x="56" y="95"/>
                </a:cubicBezTo>
                <a:cubicBezTo>
                  <a:pt x="25" y="95"/>
                  <a:pt x="0" y="120"/>
                  <a:pt x="0" y="151"/>
                </a:cubicBezTo>
                <a:cubicBezTo>
                  <a:pt x="0" y="182"/>
                  <a:pt x="25" y="208"/>
                  <a:pt x="56" y="208"/>
                </a:cubicBezTo>
                <a:cubicBezTo>
                  <a:pt x="64" y="208"/>
                  <a:pt x="71" y="206"/>
                  <a:pt x="78" y="203"/>
                </a:cubicBezTo>
                <a:cubicBezTo>
                  <a:pt x="83" y="234"/>
                  <a:pt x="109" y="257"/>
                  <a:pt x="141" y="257"/>
                </a:cubicBezTo>
                <a:cubicBezTo>
                  <a:pt x="155" y="257"/>
                  <a:pt x="168" y="252"/>
                  <a:pt x="178" y="244"/>
                </a:cubicBezTo>
                <a:cubicBezTo>
                  <a:pt x="189" y="268"/>
                  <a:pt x="213" y="285"/>
                  <a:pt x="241" y="285"/>
                </a:cubicBezTo>
                <a:cubicBezTo>
                  <a:pt x="264" y="285"/>
                  <a:pt x="285" y="273"/>
                  <a:pt x="297" y="255"/>
                </a:cubicBezTo>
                <a:cubicBezTo>
                  <a:pt x="307" y="263"/>
                  <a:pt x="319" y="267"/>
                  <a:pt x="332" y="267"/>
                </a:cubicBezTo>
                <a:cubicBezTo>
                  <a:pt x="361" y="267"/>
                  <a:pt x="386" y="246"/>
                  <a:pt x="390" y="217"/>
                </a:cubicBezTo>
                <a:cubicBezTo>
                  <a:pt x="397" y="220"/>
                  <a:pt x="406" y="222"/>
                  <a:pt x="415" y="222"/>
                </a:cubicBezTo>
              </a:path>
            </a:pathLst>
          </a:custGeom>
          <a:solidFill>
            <a:srgbClr val="00B0F0">
              <a:alpha val="18000"/>
            </a:srgbClr>
          </a:solidFill>
          <a:ln>
            <a:noFill/>
          </a:ln>
          <a:extLst/>
        </p:spPr>
        <p:txBody>
          <a:bodyPr vert="horz" wrap="square" lIns="91427" tIns="45713" rIns="91427" bIns="45713"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14225"/>
            <a:endParaRPr lang="en-US" sz="1600">
              <a:solidFill>
                <a:prstClr val="black"/>
              </a:solidFill>
            </a:endParaRPr>
          </a:p>
        </p:txBody>
      </p:sp>
      <p:pic>
        <p:nvPicPr>
          <p:cNvPr id="5" name="Picture 4"/>
          <p:cNvPicPr>
            <a:picLocks noChangeAspect="1"/>
          </p:cNvPicPr>
          <p:nvPr/>
        </p:nvPicPr>
        <p:blipFill>
          <a:blip r:embed="rId3">
            <a:biLevel thresh="50000"/>
            <a:extLst>
              <a:ext uri="{28A0092B-C50C-407E-A947-70E740481C1C}">
                <a14:useLocalDpi xmlns:a14="http://schemas.microsoft.com/office/drawing/2010/main" val="0"/>
              </a:ext>
            </a:extLst>
          </a:blip>
          <a:srcRect/>
          <a:stretch>
            <a:fillRect/>
          </a:stretch>
        </p:blipFill>
        <p:spPr bwMode="auto">
          <a:xfrm>
            <a:off x="4480511" y="2162592"/>
            <a:ext cx="1449572" cy="1158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a:blip r:embed="rId3">
            <a:biLevel thresh="50000"/>
            <a:extLst>
              <a:ext uri="{28A0092B-C50C-407E-A947-70E740481C1C}">
                <a14:useLocalDpi xmlns:a14="http://schemas.microsoft.com/office/drawing/2010/main" val="0"/>
              </a:ext>
            </a:extLst>
          </a:blip>
          <a:srcRect/>
          <a:stretch>
            <a:fillRect/>
          </a:stretch>
        </p:blipFill>
        <p:spPr bwMode="auto">
          <a:xfrm>
            <a:off x="4480511" y="4325243"/>
            <a:ext cx="1449572" cy="1158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p:cNvPicPr>
          <p:nvPr/>
        </p:nvPicPr>
        <p:blipFill>
          <a:blip r:embed="rId3">
            <a:biLevel thresh="50000"/>
            <a:extLst>
              <a:ext uri="{28A0092B-C50C-407E-A947-70E740481C1C}">
                <a14:useLocalDpi xmlns:a14="http://schemas.microsoft.com/office/drawing/2010/main" val="0"/>
              </a:ext>
            </a:extLst>
          </a:blip>
          <a:srcRect/>
          <a:stretch>
            <a:fillRect/>
          </a:stretch>
        </p:blipFill>
        <p:spPr bwMode="auto">
          <a:xfrm>
            <a:off x="1922896" y="3131037"/>
            <a:ext cx="1449572" cy="1158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4753089" y="3278816"/>
            <a:ext cx="904415" cy="369332"/>
          </a:xfrm>
          <a:prstGeom prst="rect">
            <a:avLst/>
          </a:prstGeom>
          <a:noFill/>
        </p:spPr>
        <p:txBody>
          <a:bodyPr wrap="none" rtlCol="0">
            <a:spAutoFit/>
          </a:bodyPr>
          <a:lstStyle/>
          <a:p>
            <a:r>
              <a:rPr lang="en-US" dirty="0" smtClean="0">
                <a:solidFill>
                  <a:srgbClr val="CCFF66"/>
                </a:solidFill>
              </a:rPr>
              <a:t>IISVM1</a:t>
            </a:r>
            <a:endParaRPr lang="en-US" dirty="0">
              <a:solidFill>
                <a:srgbClr val="CCFF66"/>
              </a:solidFill>
            </a:endParaRPr>
          </a:p>
        </p:txBody>
      </p:sp>
      <p:sp>
        <p:nvSpPr>
          <p:cNvPr id="10" name="TextBox 9"/>
          <p:cNvSpPr txBox="1"/>
          <p:nvPr/>
        </p:nvSpPr>
        <p:spPr>
          <a:xfrm>
            <a:off x="4753088" y="5449669"/>
            <a:ext cx="904415" cy="369332"/>
          </a:xfrm>
          <a:prstGeom prst="rect">
            <a:avLst/>
          </a:prstGeom>
          <a:noFill/>
        </p:spPr>
        <p:txBody>
          <a:bodyPr wrap="none" rtlCol="0">
            <a:spAutoFit/>
          </a:bodyPr>
          <a:lstStyle/>
          <a:p>
            <a:r>
              <a:rPr lang="en-US" dirty="0" smtClean="0">
                <a:solidFill>
                  <a:srgbClr val="CCFF66"/>
                </a:solidFill>
              </a:rPr>
              <a:t>IISVM2</a:t>
            </a:r>
            <a:endParaRPr lang="en-US" dirty="0">
              <a:solidFill>
                <a:srgbClr val="CCFF66"/>
              </a:solidFill>
            </a:endParaRPr>
          </a:p>
        </p:txBody>
      </p:sp>
      <p:sp>
        <p:nvSpPr>
          <p:cNvPr id="11" name="TextBox 10"/>
          <p:cNvSpPr txBox="1"/>
          <p:nvPr/>
        </p:nvSpPr>
        <p:spPr>
          <a:xfrm>
            <a:off x="2074732" y="4242821"/>
            <a:ext cx="1297022" cy="369332"/>
          </a:xfrm>
          <a:prstGeom prst="rect">
            <a:avLst/>
          </a:prstGeom>
          <a:noFill/>
        </p:spPr>
        <p:txBody>
          <a:bodyPr wrap="none" rtlCol="0">
            <a:spAutoFit/>
          </a:bodyPr>
          <a:lstStyle/>
          <a:p>
            <a:r>
              <a:rPr lang="en-US" dirty="0" smtClean="0">
                <a:solidFill>
                  <a:srgbClr val="CCFF66"/>
                </a:solidFill>
              </a:rPr>
              <a:t>SQL Server</a:t>
            </a:r>
            <a:endParaRPr lang="en-US" dirty="0">
              <a:solidFill>
                <a:srgbClr val="CCFF66"/>
              </a:solidFill>
            </a:endParaRPr>
          </a:p>
        </p:txBody>
      </p:sp>
      <p:cxnSp>
        <p:nvCxnSpPr>
          <p:cNvPr id="13" name="Straight Connector 12"/>
          <p:cNvCxnSpPr>
            <a:endCxn id="8" idx="3"/>
          </p:cNvCxnSpPr>
          <p:nvPr/>
        </p:nvCxnSpPr>
        <p:spPr>
          <a:xfrm flipH="1">
            <a:off x="3372468" y="2741653"/>
            <a:ext cx="1108043" cy="968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1"/>
            <a:endCxn id="8" idx="3"/>
          </p:cNvCxnSpPr>
          <p:nvPr/>
        </p:nvCxnSpPr>
        <p:spPr>
          <a:xfrm flipH="1" flipV="1">
            <a:off x="3372468" y="3710099"/>
            <a:ext cx="1108043" cy="1194206"/>
          </a:xfrm>
          <a:prstGeom prst="line">
            <a:avLst/>
          </a:prstGeom>
        </p:spPr>
        <p:style>
          <a:lnRef idx="1">
            <a:schemeClr val="accent1"/>
          </a:lnRef>
          <a:fillRef idx="0">
            <a:schemeClr val="accent1"/>
          </a:fillRef>
          <a:effectRef idx="0">
            <a:schemeClr val="accent1"/>
          </a:effectRef>
          <a:fontRef idx="minor">
            <a:schemeClr val="tx1"/>
          </a:fontRef>
        </p:style>
      </p:cxnSp>
      <p:pic>
        <p:nvPicPr>
          <p:cNvPr id="16" name="Picture 10"/>
          <p:cNvPicPr>
            <a:picLocks noChangeAspect="1"/>
          </p:cNvPicPr>
          <p:nvPr/>
        </p:nvPicPr>
        <p:blipFill>
          <a:blip r:embed="rId4">
            <a:biLevel thresh="50000"/>
            <a:extLst>
              <a:ext uri="{28A0092B-C50C-407E-A947-70E740481C1C}">
                <a14:useLocalDpi xmlns:a14="http://schemas.microsoft.com/office/drawing/2010/main" val="0"/>
              </a:ext>
            </a:extLst>
          </a:blip>
          <a:srcRect/>
          <a:stretch>
            <a:fillRect/>
          </a:stretch>
        </p:blipFill>
        <p:spPr bwMode="auto">
          <a:xfrm rot="5400000">
            <a:off x="6886282" y="3528069"/>
            <a:ext cx="912935" cy="609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Straight Connector 17"/>
          <p:cNvCxnSpPr>
            <a:stCxn id="16" idx="2"/>
            <a:endCxn id="5" idx="3"/>
          </p:cNvCxnSpPr>
          <p:nvPr/>
        </p:nvCxnSpPr>
        <p:spPr>
          <a:xfrm flipH="1" flipV="1">
            <a:off x="5930083" y="2741654"/>
            <a:ext cx="1108043" cy="1091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6" idx="2"/>
            <a:endCxn id="7" idx="3"/>
          </p:cNvCxnSpPr>
          <p:nvPr/>
        </p:nvCxnSpPr>
        <p:spPr>
          <a:xfrm flipH="1">
            <a:off x="5930083" y="3832694"/>
            <a:ext cx="1108043" cy="1071611"/>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573051" y="4242821"/>
            <a:ext cx="1601913" cy="369332"/>
          </a:xfrm>
          <a:prstGeom prst="rect">
            <a:avLst/>
          </a:prstGeom>
          <a:noFill/>
        </p:spPr>
        <p:txBody>
          <a:bodyPr wrap="none" rtlCol="0">
            <a:spAutoFit/>
          </a:bodyPr>
          <a:lstStyle/>
          <a:p>
            <a:r>
              <a:rPr lang="en-US" dirty="0" smtClean="0">
                <a:solidFill>
                  <a:srgbClr val="CCFF66"/>
                </a:solidFill>
              </a:rPr>
              <a:t>Load Balancer</a:t>
            </a:r>
            <a:endParaRPr lang="en-US" dirty="0">
              <a:solidFill>
                <a:srgbClr val="CCFF66"/>
              </a:solidFill>
            </a:endParaRPr>
          </a:p>
        </p:txBody>
      </p:sp>
      <p:pic>
        <p:nvPicPr>
          <p:cNvPr id="27" name="Picture 20"/>
          <p:cNvPicPr>
            <a:picLocks noChangeAspect="1"/>
          </p:cNvPicPr>
          <p:nvPr/>
        </p:nvPicPr>
        <p:blipFill>
          <a:blip r:embed="rId5">
            <a:biLevel thresh="25000"/>
            <a:extLst>
              <a:ext uri="{28A0092B-C50C-407E-A947-70E740481C1C}">
                <a14:useLocalDpi xmlns:a14="http://schemas.microsoft.com/office/drawing/2010/main" val="0"/>
              </a:ext>
            </a:extLst>
          </a:blip>
          <a:srcRect/>
          <a:stretch>
            <a:fillRect/>
          </a:stretch>
        </p:blipFill>
        <p:spPr bwMode="auto">
          <a:xfrm>
            <a:off x="10413396" y="923952"/>
            <a:ext cx="1425677" cy="1459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27"/>
          <p:cNvSpPr txBox="1"/>
          <p:nvPr/>
        </p:nvSpPr>
        <p:spPr>
          <a:xfrm>
            <a:off x="8121768" y="960097"/>
            <a:ext cx="2329548" cy="738664"/>
          </a:xfrm>
          <a:prstGeom prst="rect">
            <a:avLst/>
          </a:prstGeom>
          <a:noFill/>
        </p:spPr>
        <p:txBody>
          <a:bodyPr wrap="none" rtlCol="0">
            <a:spAutoFit/>
          </a:bodyPr>
          <a:lstStyle/>
          <a:p>
            <a:r>
              <a:rPr lang="en-US" sz="1400" dirty="0" smtClean="0">
                <a:solidFill>
                  <a:srgbClr val="FFC000"/>
                </a:solidFill>
              </a:rPr>
              <a:t>PowerShell script. Performs</a:t>
            </a:r>
          </a:p>
          <a:p>
            <a:r>
              <a:rPr lang="en-US" sz="1400" dirty="0" smtClean="0">
                <a:solidFill>
                  <a:srgbClr val="FFC000"/>
                </a:solidFill>
              </a:rPr>
              <a:t>automated deployment </a:t>
            </a:r>
          </a:p>
          <a:p>
            <a:r>
              <a:rPr lang="en-US" sz="1400" dirty="0" smtClean="0">
                <a:solidFill>
                  <a:srgbClr val="FFC000"/>
                </a:solidFill>
              </a:rPr>
              <a:t>and VM configuring</a:t>
            </a:r>
            <a:endParaRPr lang="en-US" sz="1400" dirty="0">
              <a:solidFill>
                <a:srgbClr val="FFC000"/>
              </a:solidFill>
            </a:endParaRPr>
          </a:p>
        </p:txBody>
      </p:sp>
      <p:pic>
        <p:nvPicPr>
          <p:cNvPr id="29" name="Picture 15"/>
          <p:cNvPicPr>
            <a:picLocks noChangeAspect="1"/>
          </p:cNvPicPr>
          <p:nvPr/>
        </p:nvPicPr>
        <p:blipFill>
          <a:blip r:embed="rId6">
            <a:biLevel thresh="25000"/>
            <a:extLst>
              <a:ext uri="{28A0092B-C50C-407E-A947-70E740481C1C}">
                <a14:useLocalDpi xmlns:a14="http://schemas.microsoft.com/office/drawing/2010/main" val="0"/>
              </a:ext>
            </a:extLst>
          </a:blip>
          <a:srcRect/>
          <a:stretch>
            <a:fillRect/>
          </a:stretch>
        </p:blipFill>
        <p:spPr bwMode="auto">
          <a:xfrm>
            <a:off x="6403852" y="1491142"/>
            <a:ext cx="1327069" cy="1197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29"/>
          <p:cNvSpPr txBox="1"/>
          <p:nvPr/>
        </p:nvSpPr>
        <p:spPr>
          <a:xfrm>
            <a:off x="5056977" y="1310943"/>
            <a:ext cx="2173159" cy="307777"/>
          </a:xfrm>
          <a:prstGeom prst="rect">
            <a:avLst/>
          </a:prstGeom>
          <a:noFill/>
        </p:spPr>
        <p:txBody>
          <a:bodyPr wrap="none" rtlCol="0">
            <a:spAutoFit/>
          </a:bodyPr>
          <a:lstStyle/>
          <a:p>
            <a:r>
              <a:rPr lang="en-US" sz="1400" dirty="0" smtClean="0">
                <a:solidFill>
                  <a:srgbClr val="CCFF66"/>
                </a:solidFill>
              </a:rPr>
              <a:t>Service Management API</a:t>
            </a:r>
            <a:endParaRPr lang="en-US" sz="1400" dirty="0">
              <a:solidFill>
                <a:srgbClr val="CCFF66"/>
              </a:solidFill>
            </a:endParaRPr>
          </a:p>
        </p:txBody>
      </p:sp>
      <p:cxnSp>
        <p:nvCxnSpPr>
          <p:cNvPr id="34" name="Curved Connector 33"/>
          <p:cNvCxnSpPr>
            <a:stCxn id="27" idx="2"/>
          </p:cNvCxnSpPr>
          <p:nvPr/>
        </p:nvCxnSpPr>
        <p:spPr>
          <a:xfrm rot="5400000">
            <a:off x="8696269" y="1418459"/>
            <a:ext cx="1464619" cy="3395314"/>
          </a:xfrm>
          <a:prstGeom prst="curvedConnector2">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p:cNvCxnSpPr>
            <a:stCxn id="27" idx="1"/>
          </p:cNvCxnSpPr>
          <p:nvPr/>
        </p:nvCxnSpPr>
        <p:spPr>
          <a:xfrm rot="10800000" flipV="1">
            <a:off x="7730922" y="1653880"/>
            <a:ext cx="2682475" cy="729926"/>
          </a:xfrm>
          <a:prstGeom prst="curvedConnector3">
            <a:avLst/>
          </a:prstGeom>
          <a:ln w="31750">
            <a:tailEnd type="triangle"/>
          </a:ln>
        </p:spPr>
        <p:style>
          <a:lnRef idx="1">
            <a:schemeClr val="accent1"/>
          </a:lnRef>
          <a:fillRef idx="0">
            <a:schemeClr val="accent1"/>
          </a:fillRef>
          <a:effectRef idx="0">
            <a:schemeClr val="accent1"/>
          </a:effectRef>
          <a:fontRef idx="minor">
            <a:schemeClr val="tx1"/>
          </a:fontRef>
        </p:style>
      </p:cxnSp>
      <p:pic>
        <p:nvPicPr>
          <p:cNvPr id="37" name="Picture 36"/>
          <p:cNvPicPr>
            <a:picLocks noChangeAspect="1"/>
          </p:cNvPicPr>
          <p:nvPr/>
        </p:nvPicPr>
        <p:blipFill>
          <a:blip r:embed="rId7"/>
          <a:stretch>
            <a:fillRect/>
          </a:stretch>
        </p:blipFill>
        <p:spPr>
          <a:xfrm>
            <a:off x="9784922" y="4982665"/>
            <a:ext cx="1172555" cy="1311244"/>
          </a:xfrm>
          <a:prstGeom prst="rect">
            <a:avLst/>
          </a:prstGeom>
        </p:spPr>
      </p:pic>
      <p:pic>
        <p:nvPicPr>
          <p:cNvPr id="38" name="Picture 37"/>
          <p:cNvPicPr>
            <a:picLocks noChangeAspect="1"/>
          </p:cNvPicPr>
          <p:nvPr/>
        </p:nvPicPr>
        <p:blipFill>
          <a:blip r:embed="rId8"/>
          <a:stretch>
            <a:fillRect/>
          </a:stretch>
        </p:blipFill>
        <p:spPr>
          <a:xfrm>
            <a:off x="9942835" y="5638287"/>
            <a:ext cx="840757" cy="993622"/>
          </a:xfrm>
          <a:prstGeom prst="rect">
            <a:avLst/>
          </a:prstGeom>
        </p:spPr>
      </p:pic>
      <p:pic>
        <p:nvPicPr>
          <p:cNvPr id="39" name="Picture 38"/>
          <p:cNvPicPr>
            <a:picLocks noChangeAspect="1"/>
          </p:cNvPicPr>
          <p:nvPr/>
        </p:nvPicPr>
        <p:blipFill>
          <a:blip r:embed="rId9"/>
          <a:stretch>
            <a:fillRect/>
          </a:stretch>
        </p:blipFill>
        <p:spPr>
          <a:xfrm>
            <a:off x="11005603" y="5753639"/>
            <a:ext cx="351782" cy="961538"/>
          </a:xfrm>
          <a:prstGeom prst="rect">
            <a:avLst/>
          </a:prstGeom>
        </p:spPr>
      </p:pic>
      <p:cxnSp>
        <p:nvCxnSpPr>
          <p:cNvPr id="41" name="Curved Connector 40"/>
          <p:cNvCxnSpPr>
            <a:stCxn id="37" idx="1"/>
          </p:cNvCxnSpPr>
          <p:nvPr/>
        </p:nvCxnSpPr>
        <p:spPr>
          <a:xfrm rot="10800000">
            <a:off x="7940842" y="4068793"/>
            <a:ext cx="1844080" cy="1569494"/>
          </a:xfrm>
          <a:prstGeom prst="curvedConnector3">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974685" y="6378579"/>
            <a:ext cx="968150" cy="307777"/>
          </a:xfrm>
          <a:prstGeom prst="rect">
            <a:avLst/>
          </a:prstGeom>
          <a:noFill/>
        </p:spPr>
        <p:txBody>
          <a:bodyPr wrap="none" rtlCol="0">
            <a:spAutoFit/>
          </a:bodyPr>
          <a:lstStyle/>
          <a:p>
            <a:r>
              <a:rPr lang="en-US" sz="1400" dirty="0" smtClean="0">
                <a:solidFill>
                  <a:srgbClr val="FFC000"/>
                </a:solidFill>
              </a:rPr>
              <a:t>End Users</a:t>
            </a:r>
            <a:endParaRPr lang="en-US" sz="1400" dirty="0">
              <a:solidFill>
                <a:srgbClr val="FFC000"/>
              </a:solidFill>
            </a:endParaRPr>
          </a:p>
        </p:txBody>
      </p:sp>
      <p:sp>
        <p:nvSpPr>
          <p:cNvPr id="43" name="TextBox 42"/>
          <p:cNvSpPr txBox="1"/>
          <p:nvPr/>
        </p:nvSpPr>
        <p:spPr>
          <a:xfrm>
            <a:off x="1922895" y="2729855"/>
            <a:ext cx="1682255" cy="461665"/>
          </a:xfrm>
          <a:prstGeom prst="rect">
            <a:avLst/>
          </a:prstGeom>
          <a:noFill/>
        </p:spPr>
        <p:txBody>
          <a:bodyPr wrap="none" rtlCol="0">
            <a:spAutoFit/>
          </a:bodyPr>
          <a:lstStyle/>
          <a:p>
            <a:r>
              <a:rPr lang="en-US" sz="1200" dirty="0" err="1" smtClean="0">
                <a:solidFill>
                  <a:srgbClr val="FFC000"/>
                </a:solidFill>
              </a:rPr>
              <a:t>CustomerManager</a:t>
            </a:r>
            <a:r>
              <a:rPr lang="en-US" sz="1200" dirty="0" smtClean="0">
                <a:solidFill>
                  <a:srgbClr val="FFC000"/>
                </a:solidFill>
              </a:rPr>
              <a:t> DB</a:t>
            </a:r>
          </a:p>
          <a:p>
            <a:r>
              <a:rPr lang="en-US" sz="1200" dirty="0" smtClean="0">
                <a:solidFill>
                  <a:srgbClr val="FFC000"/>
                </a:solidFill>
              </a:rPr>
              <a:t>deployed</a:t>
            </a:r>
            <a:endParaRPr lang="en-US" sz="1200" dirty="0">
              <a:solidFill>
                <a:srgbClr val="FFC000"/>
              </a:solidFill>
            </a:endParaRPr>
          </a:p>
        </p:txBody>
      </p:sp>
      <p:sp>
        <p:nvSpPr>
          <p:cNvPr id="44" name="TextBox 43"/>
          <p:cNvSpPr txBox="1"/>
          <p:nvPr/>
        </p:nvSpPr>
        <p:spPr>
          <a:xfrm>
            <a:off x="4440037" y="1774637"/>
            <a:ext cx="1486689" cy="461665"/>
          </a:xfrm>
          <a:prstGeom prst="rect">
            <a:avLst/>
          </a:prstGeom>
          <a:noFill/>
        </p:spPr>
        <p:txBody>
          <a:bodyPr wrap="none" rtlCol="0">
            <a:spAutoFit/>
          </a:bodyPr>
          <a:lstStyle/>
          <a:p>
            <a:r>
              <a:rPr lang="en-US" sz="1200" dirty="0" err="1" smtClean="0">
                <a:solidFill>
                  <a:srgbClr val="FFC000"/>
                </a:solidFill>
              </a:rPr>
              <a:t>CustomerManager</a:t>
            </a:r>
            <a:r>
              <a:rPr lang="en-US" sz="1200" dirty="0" smtClean="0">
                <a:solidFill>
                  <a:srgbClr val="FFC000"/>
                </a:solidFill>
              </a:rPr>
              <a:t> </a:t>
            </a:r>
          </a:p>
          <a:p>
            <a:r>
              <a:rPr lang="en-US" sz="1200" dirty="0" smtClean="0">
                <a:solidFill>
                  <a:srgbClr val="FFC000"/>
                </a:solidFill>
              </a:rPr>
              <a:t>web app deployed</a:t>
            </a:r>
            <a:endParaRPr lang="en-US" sz="1200" dirty="0">
              <a:solidFill>
                <a:srgbClr val="FFC000"/>
              </a:solidFill>
            </a:endParaRPr>
          </a:p>
        </p:txBody>
      </p:sp>
      <p:sp>
        <p:nvSpPr>
          <p:cNvPr id="45" name="TextBox 44"/>
          <p:cNvSpPr txBox="1"/>
          <p:nvPr/>
        </p:nvSpPr>
        <p:spPr>
          <a:xfrm>
            <a:off x="4507077" y="3922876"/>
            <a:ext cx="1486689" cy="461665"/>
          </a:xfrm>
          <a:prstGeom prst="rect">
            <a:avLst/>
          </a:prstGeom>
          <a:noFill/>
        </p:spPr>
        <p:txBody>
          <a:bodyPr wrap="none" rtlCol="0">
            <a:spAutoFit/>
          </a:bodyPr>
          <a:lstStyle/>
          <a:p>
            <a:r>
              <a:rPr lang="en-US" sz="1200" dirty="0" err="1" smtClean="0">
                <a:solidFill>
                  <a:srgbClr val="FFC000"/>
                </a:solidFill>
              </a:rPr>
              <a:t>CustomerManager</a:t>
            </a:r>
            <a:r>
              <a:rPr lang="en-US" sz="1200" dirty="0" smtClean="0">
                <a:solidFill>
                  <a:srgbClr val="FFC000"/>
                </a:solidFill>
              </a:rPr>
              <a:t> </a:t>
            </a:r>
          </a:p>
          <a:p>
            <a:r>
              <a:rPr lang="en-US" sz="1200" dirty="0" smtClean="0">
                <a:solidFill>
                  <a:srgbClr val="FFC000"/>
                </a:solidFill>
              </a:rPr>
              <a:t>web app deployed</a:t>
            </a:r>
            <a:endParaRPr lang="en-US" sz="1200" dirty="0">
              <a:solidFill>
                <a:srgbClr val="FFC000"/>
              </a:solidFill>
            </a:endParaRPr>
          </a:p>
        </p:txBody>
      </p:sp>
    </p:spTree>
    <p:extLst>
      <p:ext uri="{BB962C8B-B14F-4D97-AF65-F5344CB8AC3E}">
        <p14:creationId xmlns:p14="http://schemas.microsoft.com/office/powerpoint/2010/main" val="406629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Automating </a:t>
            </a:r>
            <a:r>
              <a:rPr lang="en-US" altLang="zh-CN" sz="5400" dirty="0" smtClean="0"/>
              <a:t>Customer Manager </a:t>
            </a:r>
            <a:r>
              <a:rPr lang="en-US" altLang="zh-CN" sz="5400" dirty="0" smtClean="0"/>
              <a:t>App</a:t>
            </a:r>
            <a:endParaRPr lang="en-US" sz="5400" dirty="0">
              <a:solidFill>
                <a:schemeClr val="bg1"/>
              </a:solidFill>
            </a:endParaRPr>
          </a:p>
        </p:txBody>
      </p:sp>
      <p:sp>
        <p:nvSpPr>
          <p:cNvPr id="3" name="Subtitle 5"/>
          <p:cNvSpPr>
            <a:spLocks noGrp="1"/>
          </p:cNvSpPr>
          <p:nvPr>
            <p:ph type="subTitle" idx="1"/>
          </p:nvPr>
        </p:nvSpPr>
        <p:spPr>
          <a:xfrm>
            <a:off x="606173" y="1402030"/>
            <a:ext cx="11034445" cy="5125230"/>
          </a:xfrm>
        </p:spPr>
        <p:txBody>
          <a:bodyPr>
            <a:noAutofit/>
          </a:bodyPr>
          <a:lstStyle/>
          <a:p>
            <a:pPr marL="571500" indent="-571500">
              <a:buFont typeface="Wingdings" panose="05000000000000000000" pitchFamily="2" charset="2"/>
              <a:buChar char="à"/>
            </a:pPr>
            <a:r>
              <a:rPr lang="en-US" sz="4000" dirty="0" smtClean="0">
                <a:solidFill>
                  <a:schemeClr val="bg2"/>
                </a:solidFill>
                <a:latin typeface="+mj-lt"/>
                <a:sym typeface="Wingdings" panose="05000000000000000000" pitchFamily="2" charset="2"/>
              </a:rPr>
              <a:t>Provision 2 frontend servers and 1 backend</a:t>
            </a:r>
          </a:p>
          <a:p>
            <a:pPr marL="571500" indent="-571500">
              <a:buFont typeface="Wingdings" panose="05000000000000000000" pitchFamily="2" charset="2"/>
              <a:buChar char="à"/>
            </a:pPr>
            <a:r>
              <a:rPr lang="en-US" sz="4000" dirty="0" smtClean="0">
                <a:solidFill>
                  <a:schemeClr val="bg2"/>
                </a:solidFill>
                <a:latin typeface="+mj-lt"/>
                <a:sym typeface="Wingdings" panose="05000000000000000000" pitchFamily="2" charset="2"/>
              </a:rPr>
              <a:t>Remote PowerShell to VMs and configure its parameters: web server, firewall rules, app pools, etc.</a:t>
            </a:r>
          </a:p>
          <a:p>
            <a:pPr marL="571500" indent="-571500">
              <a:buFont typeface="Wingdings" panose="05000000000000000000" pitchFamily="2" charset="2"/>
              <a:buChar char="à"/>
            </a:pPr>
            <a:r>
              <a:rPr lang="en-US" sz="4000" dirty="0" smtClean="0">
                <a:solidFill>
                  <a:schemeClr val="bg2"/>
                </a:solidFill>
                <a:latin typeface="+mj-lt"/>
                <a:sym typeface="Wingdings" panose="05000000000000000000" pitchFamily="2" charset="2"/>
              </a:rPr>
              <a:t>Compile and build </a:t>
            </a:r>
            <a:r>
              <a:rPr lang="en-US" sz="4000" dirty="0" err="1" smtClean="0">
                <a:solidFill>
                  <a:schemeClr val="bg2"/>
                </a:solidFill>
                <a:latin typeface="+mj-lt"/>
                <a:sym typeface="Wingdings" panose="05000000000000000000" pitchFamily="2" charset="2"/>
              </a:rPr>
              <a:t>CustomerManager</a:t>
            </a:r>
            <a:r>
              <a:rPr lang="en-US" sz="4000" dirty="0" smtClean="0">
                <a:solidFill>
                  <a:schemeClr val="bg2"/>
                </a:solidFill>
                <a:latin typeface="+mj-lt"/>
                <a:sym typeface="Wingdings" panose="05000000000000000000" pitchFamily="2" charset="2"/>
              </a:rPr>
              <a:t>. Deploy the package to frontend servers. Point frontend to SQL VM</a:t>
            </a:r>
          </a:p>
          <a:p>
            <a:pPr marL="571500" indent="-571500">
              <a:buFont typeface="Wingdings" panose="05000000000000000000" pitchFamily="2" charset="2"/>
              <a:buChar char="à"/>
            </a:pPr>
            <a:r>
              <a:rPr lang="en-US" sz="4000" dirty="0" smtClean="0">
                <a:solidFill>
                  <a:schemeClr val="bg2"/>
                </a:solidFill>
                <a:latin typeface="+mj-lt"/>
                <a:sym typeface="Wingdings" panose="05000000000000000000" pitchFamily="2" charset="2"/>
              </a:rPr>
              <a:t>Run </a:t>
            </a:r>
            <a:r>
              <a:rPr lang="en-US" sz="4000" dirty="0" err="1" smtClean="0">
                <a:solidFill>
                  <a:schemeClr val="bg2"/>
                </a:solidFill>
                <a:latin typeface="+mj-lt"/>
                <a:sym typeface="Wingdings" panose="05000000000000000000" pitchFamily="2" charset="2"/>
              </a:rPr>
              <a:t>CustomerManager</a:t>
            </a:r>
            <a:r>
              <a:rPr lang="en-US" sz="4000" dirty="0" smtClean="0">
                <a:solidFill>
                  <a:schemeClr val="bg2"/>
                </a:solidFill>
                <a:latin typeface="+mj-lt"/>
                <a:sym typeface="Wingdings" panose="05000000000000000000" pitchFamily="2" charset="2"/>
              </a:rPr>
              <a:t> and observe results</a:t>
            </a:r>
            <a:endParaRPr lang="en-US" sz="4000" dirty="0">
              <a:solidFill>
                <a:schemeClr val="bg2"/>
              </a:solidFill>
            </a:endParaRPr>
          </a:p>
          <a:p>
            <a:endParaRPr lang="en-US" sz="4000" dirty="0" smtClean="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382512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489442" y="165370"/>
            <a:ext cx="11034445" cy="1236660"/>
          </a:xfrm>
        </p:spPr>
        <p:txBody>
          <a:bodyPr>
            <a:normAutofit/>
          </a:bodyPr>
          <a:lstStyle/>
          <a:p>
            <a:r>
              <a:rPr lang="en-US" altLang="zh-CN" sz="6600" dirty="0" smtClean="0">
                <a:solidFill>
                  <a:schemeClr val="bg2"/>
                </a:solidFill>
              </a:rPr>
              <a:t>Agenda</a:t>
            </a:r>
            <a:endParaRPr lang="en-US" sz="6600" dirty="0">
              <a:solidFill>
                <a:schemeClr val="bg2"/>
              </a:solidFill>
            </a:endParaRPr>
          </a:p>
        </p:txBody>
      </p:sp>
      <p:sp>
        <p:nvSpPr>
          <p:cNvPr id="6" name="Subtitle 5"/>
          <p:cNvSpPr>
            <a:spLocks noGrp="1"/>
          </p:cNvSpPr>
          <p:nvPr>
            <p:ph type="subTitle" idx="1"/>
          </p:nvPr>
        </p:nvSpPr>
        <p:spPr>
          <a:xfrm>
            <a:off x="606173" y="1402030"/>
            <a:ext cx="11034445" cy="5125230"/>
          </a:xfrm>
        </p:spPr>
        <p:txBody>
          <a:bodyPr>
            <a:noAutofit/>
          </a:bodyPr>
          <a:lstStyle/>
          <a:p>
            <a:pPr marL="571500" indent="-571500">
              <a:buFont typeface="Wingdings" panose="05000000000000000000" pitchFamily="2" charset="2"/>
              <a:buChar char="à"/>
            </a:pPr>
            <a:r>
              <a:rPr lang="en-US" altLang="zh-CN" sz="4000" dirty="0" smtClean="0">
                <a:solidFill>
                  <a:schemeClr val="bg2"/>
                </a:solidFill>
                <a:latin typeface="+mj-lt"/>
                <a:sym typeface="Wingdings" panose="05000000000000000000" pitchFamily="2" charset="2"/>
              </a:rPr>
              <a:t>Intro to Windows Azure PowerShell</a:t>
            </a:r>
            <a:endParaRPr lang="en-US" sz="4000" dirty="0" smtClean="0">
              <a:solidFill>
                <a:schemeClr val="bg2"/>
              </a:solidFill>
              <a:latin typeface="+mj-lt"/>
            </a:endParaRP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Automating </a:t>
            </a:r>
            <a:r>
              <a:rPr lang="en-US" sz="4000" dirty="0">
                <a:solidFill>
                  <a:schemeClr val="bg1"/>
                </a:solidFill>
                <a:latin typeface="+mj-lt"/>
                <a:sym typeface="Wingdings" panose="05000000000000000000" pitchFamily="2" charset="2"/>
              </a:rPr>
              <a:t>Azure virtual machines. Base </a:t>
            </a:r>
            <a:r>
              <a:rPr lang="en-US" sz="4000" dirty="0" err="1">
                <a:solidFill>
                  <a:schemeClr val="bg1"/>
                </a:solidFill>
                <a:latin typeface="+mj-lt"/>
                <a:sym typeface="Wingdings" panose="05000000000000000000" pitchFamily="2" charset="2"/>
              </a:rPr>
              <a:t>cmdlets</a:t>
            </a:r>
            <a:r>
              <a:rPr lang="en-US" sz="4000" dirty="0">
                <a:solidFill>
                  <a:schemeClr val="bg1"/>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description</a:t>
            </a:r>
            <a:endParaRPr lang="en-US" sz="4000" dirty="0" smtClean="0">
              <a:solidFill>
                <a:schemeClr val="bg1"/>
              </a:solidFill>
              <a:latin typeface="+mj-lt"/>
            </a:endParaRP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Demo Session. Create and configure virtual machine. Provision and configure frontend and backend parts</a:t>
            </a:r>
          </a:p>
          <a:p>
            <a:pPr marL="571500" indent="-571500">
              <a:buFont typeface="Wingdings" panose="05000000000000000000" pitchFamily="2" charset="2"/>
              <a:buChar char="à"/>
            </a:pPr>
            <a:r>
              <a:rPr lang="en-US" sz="4000" dirty="0" smtClean="0">
                <a:solidFill>
                  <a:schemeClr val="bg1"/>
                </a:solidFill>
                <a:latin typeface="+mj-lt"/>
                <a:sym typeface="Wingdings" panose="05000000000000000000" pitchFamily="2" charset="2"/>
              </a:rPr>
              <a:t>Migrating applications to the Cloud with Azure </a:t>
            </a:r>
            <a:r>
              <a:rPr lang="en-US" sz="4000" dirty="0" err="1" smtClean="0">
                <a:solidFill>
                  <a:schemeClr val="bg1"/>
                </a:solidFill>
                <a:latin typeface="+mj-lt"/>
                <a:sym typeface="Wingdings" panose="05000000000000000000" pitchFamily="2" charset="2"/>
              </a:rPr>
              <a:t>IaaS</a:t>
            </a:r>
            <a:endParaRPr lang="en-US" sz="4000" dirty="0" smtClean="0">
              <a:solidFill>
                <a:schemeClr val="bg1"/>
              </a:solidFill>
              <a:latin typeface="+mj-lt"/>
              <a:sym typeface="Wingdings" panose="05000000000000000000" pitchFamily="2" charset="2"/>
            </a:endParaRPr>
          </a:p>
          <a:p>
            <a:endParaRPr lang="en-US" sz="4000" dirty="0">
              <a:solidFill>
                <a:schemeClr val="bg2"/>
              </a:solidFill>
            </a:endParaRPr>
          </a:p>
          <a:p>
            <a:endParaRPr lang="en-US" sz="4000" dirty="0" smtClean="0">
              <a:solidFill>
                <a:schemeClr val="bg1"/>
              </a:solidFill>
              <a:latin typeface="+mj-lt"/>
            </a:endParaRPr>
          </a:p>
          <a:p>
            <a:endParaRPr lang="en-US" sz="4000" dirty="0" smtClean="0">
              <a:solidFill>
                <a:schemeClr val="bg1"/>
              </a:solidFill>
              <a:latin typeface="+mj-lt"/>
            </a:endParaRPr>
          </a:p>
        </p:txBody>
      </p:sp>
    </p:spTree>
    <p:extLst>
      <p:ext uri="{BB962C8B-B14F-4D97-AF65-F5344CB8AC3E}">
        <p14:creationId xmlns:p14="http://schemas.microsoft.com/office/powerpoint/2010/main" val="1083307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Getting started</a:t>
            </a:r>
            <a:endParaRPr lang="en-US" sz="5400" dirty="0">
              <a:solidFill>
                <a:schemeClr val="bg1"/>
              </a:solidFill>
            </a:endParaRPr>
          </a:p>
        </p:txBody>
      </p:sp>
      <p:grpSp>
        <p:nvGrpSpPr>
          <p:cNvPr id="22" name="Group 21"/>
          <p:cNvGrpSpPr/>
          <p:nvPr/>
        </p:nvGrpSpPr>
        <p:grpSpPr>
          <a:xfrm>
            <a:off x="601869" y="1262592"/>
            <a:ext cx="9300104" cy="3456780"/>
            <a:chOff x="520700" y="1900239"/>
            <a:chExt cx="7528253" cy="2798196"/>
          </a:xfrm>
        </p:grpSpPr>
        <p:sp>
          <p:nvSpPr>
            <p:cNvPr id="23" name="Text Placeholder 4"/>
            <p:cNvSpPr txBox="1">
              <a:spLocks/>
            </p:cNvSpPr>
            <p:nvPr/>
          </p:nvSpPr>
          <p:spPr>
            <a:xfrm>
              <a:off x="1829217" y="1900239"/>
              <a:ext cx="6219736" cy="1307592"/>
            </a:xfrm>
            <a:prstGeom prst="rect">
              <a:avLst/>
            </a:prstGeom>
            <a:solidFill>
              <a:schemeClr val="tx1">
                <a:alpha val="5000"/>
              </a:scheme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40"/>
                </a:spcBef>
                <a:buSzTx/>
              </a:pPr>
              <a:r>
                <a:rPr lang="en-US" sz="4400" spc="-58" dirty="0" smtClean="0">
                  <a:solidFill>
                    <a:schemeClr val="accent2">
                      <a:alpha val="99000"/>
                    </a:schemeClr>
                  </a:solidFill>
                  <a:latin typeface="+mj-lt"/>
                  <a:ea typeface="NSimSun" panose="02010609030101010101" pitchFamily="49" charset="-122"/>
                  <a:cs typeface="Segoe UI" panose="020B0502040204020203" pitchFamily="34" charset="0"/>
                </a:rPr>
                <a:t>Download and Install Windows Azure PowerShell </a:t>
              </a:r>
              <a:r>
                <a:rPr lang="en-US" dirty="0">
                  <a:solidFill>
                    <a:schemeClr val="bg2"/>
                  </a:solidFill>
                  <a:latin typeface="Segoe UI" panose="020B0502040204020203" pitchFamily="34" charset="0"/>
                  <a:cs typeface="Segoe UI" panose="020B0502040204020203" pitchFamily="34" charset="0"/>
                </a:rPr>
                <a:t>http://go.microsoft.com/?</a:t>
              </a:r>
              <a:r>
                <a:rPr lang="en-US" dirty="0" smtClean="0">
                  <a:solidFill>
                    <a:schemeClr val="bg2"/>
                  </a:solidFill>
                  <a:latin typeface="Segoe UI" panose="020B0502040204020203" pitchFamily="34" charset="0"/>
                  <a:cs typeface="Segoe UI" panose="020B0502040204020203" pitchFamily="34" charset="0"/>
                </a:rPr>
                <a:t>linkid=9811175</a:t>
              </a:r>
              <a:endParaRPr lang="en-US" dirty="0">
                <a:solidFill>
                  <a:schemeClr val="bg2"/>
                </a:solidFill>
                <a:latin typeface="Segoe UI" panose="020B0502040204020203" pitchFamily="34" charset="0"/>
                <a:cs typeface="Segoe UI" panose="020B0502040204020203" pitchFamily="34" charset="0"/>
              </a:endParaRPr>
            </a:p>
          </p:txBody>
        </p:sp>
        <p:sp>
          <p:nvSpPr>
            <p:cNvPr id="24" name="Rectangle 23"/>
            <p:cNvSpPr>
              <a:spLocks noChangeAspect="1"/>
            </p:cNvSpPr>
            <p:nvPr/>
          </p:nvSpPr>
          <p:spPr bwMode="auto">
            <a:xfrm>
              <a:off x="520700" y="1900239"/>
              <a:ext cx="1309688" cy="13096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6177" tIns="38089" rIns="76177" bIns="38089" rtlCol="0" anchor="ctr"/>
            <a:lstStyle/>
            <a:p>
              <a:pPr algn="ctr"/>
              <a:endParaRPr lang="en-US" sz="1500"/>
            </a:p>
          </p:txBody>
        </p:sp>
        <p:sp>
          <p:nvSpPr>
            <p:cNvPr id="25" name="Rectangle 24"/>
            <p:cNvSpPr>
              <a:spLocks/>
            </p:cNvSpPr>
            <p:nvPr/>
          </p:nvSpPr>
          <p:spPr bwMode="auto">
            <a:xfrm>
              <a:off x="520705" y="3390843"/>
              <a:ext cx="1307591" cy="13075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6187" tIns="38094" rIns="76187" bIns="38094" rtlCol="0" anchor="ctr"/>
            <a:lstStyle/>
            <a:p>
              <a:pPr algn="ctr"/>
              <a:endParaRPr lang="en-US" sz="1500"/>
            </a:p>
          </p:txBody>
        </p:sp>
        <p:sp>
          <p:nvSpPr>
            <p:cNvPr id="26" name="Text Placeholder 4"/>
            <p:cNvSpPr txBox="1">
              <a:spLocks/>
            </p:cNvSpPr>
            <p:nvPr/>
          </p:nvSpPr>
          <p:spPr>
            <a:xfrm>
              <a:off x="1829217" y="3390843"/>
              <a:ext cx="6219736" cy="1307592"/>
            </a:xfrm>
            <a:prstGeom prst="rect">
              <a:avLst/>
            </a:prstGeom>
            <a:solidFill>
              <a:schemeClr val="tx1">
                <a:alpha val="5000"/>
              </a:scheme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40"/>
                </a:spcBef>
                <a:buSzTx/>
              </a:pPr>
              <a:r>
                <a:rPr lang="en-US" sz="4400" spc="-58" dirty="0" smtClean="0">
                  <a:solidFill>
                    <a:schemeClr val="accent2">
                      <a:alpha val="99000"/>
                    </a:schemeClr>
                  </a:solidFill>
                  <a:latin typeface="Segoe UI Light" pitchFamily="34" charset="0"/>
                  <a:cs typeface="Segoe UI Light" pitchFamily="34" charset="0"/>
                </a:rPr>
                <a:t>Download Web Deploy 3.5</a:t>
              </a:r>
            </a:p>
            <a:p>
              <a:pPr>
                <a:spcBef>
                  <a:spcPts val="640"/>
                </a:spcBef>
                <a:buSzTx/>
              </a:pPr>
              <a:r>
                <a:rPr lang="en-US" spc="-58" dirty="0">
                  <a:solidFill>
                    <a:schemeClr val="bg1">
                      <a:alpha val="99000"/>
                    </a:schemeClr>
                  </a:solidFill>
                  <a:latin typeface="+mn-lt"/>
                  <a:cs typeface="Segoe UI Light" pitchFamily="34" charset="0"/>
                </a:rPr>
                <a:t>http://www.iis.net/downloads/microsoft/web-deploy</a:t>
              </a:r>
              <a:endParaRPr lang="en-US" spc="-58" dirty="0">
                <a:solidFill>
                  <a:schemeClr val="bg1">
                    <a:alpha val="99000"/>
                  </a:schemeClr>
                </a:solidFill>
                <a:latin typeface="+mn-lt"/>
                <a:cs typeface="Segoe UI Light" pitchFamily="34" charset="0"/>
              </a:endParaRPr>
            </a:p>
          </p:txBody>
        </p:sp>
        <p:sp>
          <p:nvSpPr>
            <p:cNvPr id="27" name="Freeform 89"/>
            <p:cNvSpPr>
              <a:spLocks noEditPoints="1"/>
            </p:cNvSpPr>
            <p:nvPr/>
          </p:nvSpPr>
          <p:spPr bwMode="black">
            <a:xfrm>
              <a:off x="735704" y="3762175"/>
              <a:ext cx="877593" cy="564929"/>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endParaRPr lang="en-US" sz="1333"/>
            </a:p>
          </p:txBody>
        </p:sp>
        <p:sp>
          <p:nvSpPr>
            <p:cNvPr id="28" name="Freeform 58"/>
            <p:cNvSpPr>
              <a:spLocks noEditPoints="1"/>
            </p:cNvSpPr>
            <p:nvPr/>
          </p:nvSpPr>
          <p:spPr bwMode="black">
            <a:xfrm>
              <a:off x="800252" y="2152838"/>
              <a:ext cx="750584" cy="804491"/>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endParaRPr lang="en-US" sz="1333"/>
            </a:p>
          </p:txBody>
        </p:sp>
      </p:grpSp>
      <p:sp>
        <p:nvSpPr>
          <p:cNvPr id="29" name="Text Placeholder 4"/>
          <p:cNvSpPr txBox="1">
            <a:spLocks/>
          </p:cNvSpPr>
          <p:nvPr/>
        </p:nvSpPr>
        <p:spPr>
          <a:xfrm>
            <a:off x="2223634" y="4932351"/>
            <a:ext cx="7678339" cy="1620620"/>
          </a:xfrm>
          <a:prstGeom prst="rect">
            <a:avLst/>
          </a:prstGeom>
          <a:solidFill>
            <a:schemeClr val="tx1">
              <a:alpha val="5000"/>
            </a:scheme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640"/>
              </a:spcBef>
              <a:buSzTx/>
            </a:pPr>
            <a:r>
              <a:rPr lang="en-US" sz="4400" spc="-58" dirty="0" smtClean="0">
                <a:solidFill>
                  <a:schemeClr val="accent2">
                    <a:alpha val="99000"/>
                  </a:schemeClr>
                </a:solidFill>
                <a:latin typeface="Segoe UI Light" pitchFamily="34" charset="0"/>
                <a:cs typeface="Segoe UI Light" pitchFamily="34" charset="0"/>
              </a:rPr>
              <a:t>Add-</a:t>
            </a:r>
            <a:r>
              <a:rPr lang="en-US" sz="4400" spc="-58" dirty="0" err="1" smtClean="0">
                <a:solidFill>
                  <a:schemeClr val="accent2">
                    <a:alpha val="99000"/>
                  </a:schemeClr>
                </a:solidFill>
                <a:latin typeface="Segoe UI Light" pitchFamily="34" charset="0"/>
                <a:cs typeface="Segoe UI Light" pitchFamily="34" charset="0"/>
              </a:rPr>
              <a:t>AzureAccount</a:t>
            </a:r>
            <a:endParaRPr lang="en-US" sz="4400" dirty="0">
              <a:solidFill>
                <a:schemeClr val="bg1"/>
              </a:solidFill>
              <a:latin typeface="Segoe UI"/>
            </a:endParaRPr>
          </a:p>
        </p:txBody>
      </p:sp>
      <p:sp>
        <p:nvSpPr>
          <p:cNvPr id="30" name="Rectangle 29"/>
          <p:cNvSpPr>
            <a:spLocks noChangeAspect="1"/>
          </p:cNvSpPr>
          <p:nvPr/>
        </p:nvSpPr>
        <p:spPr bwMode="auto">
          <a:xfrm>
            <a:off x="601868" y="4932352"/>
            <a:ext cx="1623218" cy="162321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76177" tIns="38089" rIns="76177" bIns="38089" rtlCol="0" anchor="ctr"/>
          <a:lstStyle/>
          <a:p>
            <a:pPr algn="ctr"/>
            <a:endParaRPr lang="en-US" sz="1500"/>
          </a:p>
        </p:txBody>
      </p:sp>
      <p:sp>
        <p:nvSpPr>
          <p:cNvPr id="31" name="Freeform 58"/>
          <p:cNvSpPr>
            <a:spLocks noEditPoints="1"/>
          </p:cNvSpPr>
          <p:nvPr/>
        </p:nvSpPr>
        <p:spPr bwMode="black">
          <a:xfrm>
            <a:off x="948343" y="5245421"/>
            <a:ext cx="930268" cy="997080"/>
          </a:xfrm>
          <a:custGeom>
            <a:avLst/>
            <a:gdLst>
              <a:gd name="T0" fmla="*/ 181 w 182"/>
              <a:gd name="T1" fmla="*/ 65 h 195"/>
              <a:gd name="T2" fmla="*/ 88 w 182"/>
              <a:gd name="T3" fmla="*/ 0 h 195"/>
              <a:gd name="T4" fmla="*/ 88 w 182"/>
              <a:gd name="T5" fmla="*/ 40 h 195"/>
              <a:gd name="T6" fmla="*/ 1 w 182"/>
              <a:gd name="T7" fmla="*/ 40 h 195"/>
              <a:gd name="T8" fmla="*/ 1 w 182"/>
              <a:gd name="T9" fmla="*/ 89 h 195"/>
              <a:gd name="T10" fmla="*/ 57 w 182"/>
              <a:gd name="T11" fmla="*/ 89 h 195"/>
              <a:gd name="T12" fmla="*/ 88 w 182"/>
              <a:gd name="T13" fmla="*/ 68 h 195"/>
              <a:gd name="T14" fmla="*/ 88 w 182"/>
              <a:gd name="T15" fmla="*/ 130 h 195"/>
              <a:gd name="T16" fmla="*/ 181 w 182"/>
              <a:gd name="T17" fmla="*/ 65 h 195"/>
              <a:gd name="T18" fmla="*/ 19 w 182"/>
              <a:gd name="T19" fmla="*/ 127 h 195"/>
              <a:gd name="T20" fmla="*/ 88 w 182"/>
              <a:gd name="T21" fmla="*/ 172 h 195"/>
              <a:gd name="T22" fmla="*/ 88 w 182"/>
              <a:gd name="T23" fmla="*/ 142 h 195"/>
              <a:gd name="T24" fmla="*/ 178 w 182"/>
              <a:gd name="T25" fmla="*/ 142 h 195"/>
              <a:gd name="T26" fmla="*/ 178 w 182"/>
              <a:gd name="T27" fmla="*/ 153 h 195"/>
              <a:gd name="T28" fmla="*/ 100 w 182"/>
              <a:gd name="T29" fmla="*/ 153 h 195"/>
              <a:gd name="T30" fmla="*/ 100 w 182"/>
              <a:gd name="T31" fmla="*/ 195 h 195"/>
              <a:gd name="T32" fmla="*/ 0 w 182"/>
              <a:gd name="T33" fmla="*/ 127 h 195"/>
              <a:gd name="T34" fmla="*/ 19 w 182"/>
              <a:gd name="T35" fmla="*/ 12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2" h="195">
                <a:moveTo>
                  <a:pt x="181" y="65"/>
                </a:moveTo>
                <a:cubicBezTo>
                  <a:pt x="88" y="0"/>
                  <a:pt x="88" y="0"/>
                  <a:pt x="88" y="0"/>
                </a:cubicBezTo>
                <a:cubicBezTo>
                  <a:pt x="88" y="40"/>
                  <a:pt x="88" y="40"/>
                  <a:pt x="88" y="40"/>
                </a:cubicBezTo>
                <a:cubicBezTo>
                  <a:pt x="1" y="40"/>
                  <a:pt x="1" y="40"/>
                  <a:pt x="1" y="40"/>
                </a:cubicBezTo>
                <a:cubicBezTo>
                  <a:pt x="1" y="89"/>
                  <a:pt x="1" y="89"/>
                  <a:pt x="1" y="89"/>
                </a:cubicBezTo>
                <a:cubicBezTo>
                  <a:pt x="57" y="89"/>
                  <a:pt x="57" y="89"/>
                  <a:pt x="57" y="89"/>
                </a:cubicBezTo>
                <a:cubicBezTo>
                  <a:pt x="88" y="68"/>
                  <a:pt x="88" y="68"/>
                  <a:pt x="88" y="68"/>
                </a:cubicBezTo>
                <a:cubicBezTo>
                  <a:pt x="88" y="130"/>
                  <a:pt x="88" y="130"/>
                  <a:pt x="88" y="130"/>
                </a:cubicBezTo>
                <a:cubicBezTo>
                  <a:pt x="181" y="65"/>
                  <a:pt x="181" y="65"/>
                  <a:pt x="181" y="65"/>
                </a:cubicBezTo>
                <a:close/>
                <a:moveTo>
                  <a:pt x="19" y="127"/>
                </a:moveTo>
                <a:cubicBezTo>
                  <a:pt x="88" y="172"/>
                  <a:pt x="88" y="172"/>
                  <a:pt x="88" y="172"/>
                </a:cubicBezTo>
                <a:cubicBezTo>
                  <a:pt x="88" y="142"/>
                  <a:pt x="88" y="142"/>
                  <a:pt x="88" y="142"/>
                </a:cubicBezTo>
                <a:cubicBezTo>
                  <a:pt x="178" y="142"/>
                  <a:pt x="178" y="142"/>
                  <a:pt x="178" y="142"/>
                </a:cubicBezTo>
                <a:cubicBezTo>
                  <a:pt x="182" y="142"/>
                  <a:pt x="182" y="153"/>
                  <a:pt x="178" y="153"/>
                </a:cubicBezTo>
                <a:cubicBezTo>
                  <a:pt x="100" y="153"/>
                  <a:pt x="100" y="153"/>
                  <a:pt x="100" y="153"/>
                </a:cubicBezTo>
                <a:cubicBezTo>
                  <a:pt x="100" y="195"/>
                  <a:pt x="100" y="195"/>
                  <a:pt x="100" y="195"/>
                </a:cubicBezTo>
                <a:cubicBezTo>
                  <a:pt x="0" y="127"/>
                  <a:pt x="0" y="127"/>
                  <a:pt x="0" y="127"/>
                </a:cubicBezTo>
                <a:cubicBezTo>
                  <a:pt x="19" y="127"/>
                  <a:pt x="19" y="127"/>
                  <a:pt x="19" y="127"/>
                </a:cubicBez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endParaRPr lang="en-US" sz="1333"/>
          </a:p>
        </p:txBody>
      </p:sp>
    </p:spTree>
    <p:extLst>
      <p:ext uri="{BB962C8B-B14F-4D97-AF65-F5344CB8AC3E}">
        <p14:creationId xmlns:p14="http://schemas.microsoft.com/office/powerpoint/2010/main" val="181130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Demo: Provisioning VM</a:t>
            </a:r>
            <a:endParaRPr lang="en-US" dirty="0"/>
          </a:p>
        </p:txBody>
      </p:sp>
      <p:sp>
        <p:nvSpPr>
          <p:cNvPr id="3" name="Subtitle 2"/>
          <p:cNvSpPr>
            <a:spLocks noGrp="1"/>
          </p:cNvSpPr>
          <p:nvPr>
            <p:ph type="subTitle" idx="1"/>
          </p:nvPr>
        </p:nvSpPr>
        <p:spPr/>
        <p:txBody>
          <a:bodyPr>
            <a:normAutofit/>
          </a:bodyPr>
          <a:lstStyle/>
          <a:p>
            <a:r>
              <a:rPr lang="en-US" sz="4400" dirty="0" smtClean="0">
                <a:latin typeface="+mj-lt"/>
              </a:rPr>
              <a:t>Managing VMs using PowerShell</a:t>
            </a:r>
            <a:endParaRPr lang="en-US" sz="4400" dirty="0">
              <a:latin typeface="+mj-lt"/>
            </a:endParaRPr>
          </a:p>
        </p:txBody>
      </p:sp>
    </p:spTree>
    <p:extLst>
      <p:ext uri="{BB962C8B-B14F-4D97-AF65-F5344CB8AC3E}">
        <p14:creationId xmlns:p14="http://schemas.microsoft.com/office/powerpoint/2010/main" val="167436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9600" dirty="0" smtClean="0">
                <a:solidFill>
                  <a:schemeClr val="bg1"/>
                </a:solidFill>
              </a:rPr>
              <a:t>Migrating apps to the Cloud</a:t>
            </a:r>
            <a:endParaRPr lang="en-US" sz="9600" dirty="0">
              <a:solidFill>
                <a:schemeClr val="bg1"/>
              </a:solidFill>
            </a:endParaRPr>
          </a:p>
        </p:txBody>
      </p:sp>
    </p:spTree>
    <p:extLst>
      <p:ext uri="{BB962C8B-B14F-4D97-AF65-F5344CB8AC3E}">
        <p14:creationId xmlns:p14="http://schemas.microsoft.com/office/powerpoint/2010/main" val="2672043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Migration Approaches</a:t>
            </a:r>
            <a:endParaRPr lang="en-US" sz="5400" dirty="0">
              <a:solidFill>
                <a:schemeClr val="bg1"/>
              </a:solidFill>
            </a:endParaRPr>
          </a:p>
        </p:txBody>
      </p:sp>
      <p:sp>
        <p:nvSpPr>
          <p:cNvPr id="5" name="TextBox 4"/>
          <p:cNvSpPr txBox="1"/>
          <p:nvPr/>
        </p:nvSpPr>
        <p:spPr>
          <a:xfrm>
            <a:off x="308987" y="1199415"/>
            <a:ext cx="8213274" cy="769441"/>
          </a:xfrm>
          <a:prstGeom prst="rect">
            <a:avLst/>
          </a:prstGeom>
          <a:noFill/>
        </p:spPr>
        <p:txBody>
          <a:bodyPr wrap="none" rtlCol="0">
            <a:spAutoFit/>
          </a:bodyPr>
          <a:lstStyle/>
          <a:p>
            <a:r>
              <a:rPr lang="en-US" sz="4400" dirty="0" smtClean="0">
                <a:solidFill>
                  <a:srgbClr val="CCFF66"/>
                </a:solidFill>
                <a:latin typeface="+mj-lt"/>
              </a:rPr>
              <a:t>Build Virtual Machine in the Cloud</a:t>
            </a:r>
            <a:endParaRPr lang="en-US" sz="800" dirty="0">
              <a:solidFill>
                <a:srgbClr val="CCFF66"/>
              </a:solidFill>
              <a:latin typeface="+mj-lt"/>
            </a:endParaRPr>
          </a:p>
        </p:txBody>
      </p:sp>
      <p:sp>
        <p:nvSpPr>
          <p:cNvPr id="6" name="TextBox 5"/>
          <p:cNvSpPr txBox="1"/>
          <p:nvPr/>
        </p:nvSpPr>
        <p:spPr>
          <a:xfrm>
            <a:off x="308986" y="3677492"/>
            <a:ext cx="8848063" cy="769441"/>
          </a:xfrm>
          <a:prstGeom prst="rect">
            <a:avLst/>
          </a:prstGeom>
          <a:noFill/>
        </p:spPr>
        <p:txBody>
          <a:bodyPr wrap="none" rtlCol="0">
            <a:spAutoFit/>
          </a:bodyPr>
          <a:lstStyle/>
          <a:p>
            <a:r>
              <a:rPr lang="en-US" sz="4400" dirty="0" smtClean="0">
                <a:solidFill>
                  <a:srgbClr val="CCFF66"/>
                </a:solidFill>
                <a:latin typeface="+mj-lt"/>
              </a:rPr>
              <a:t>Migrating an existing virtual machine</a:t>
            </a:r>
            <a:endParaRPr lang="en-US" sz="800" dirty="0">
              <a:solidFill>
                <a:srgbClr val="CCFF66"/>
              </a:solidFill>
              <a:latin typeface="+mj-lt"/>
            </a:endParaRPr>
          </a:p>
        </p:txBody>
      </p:sp>
      <p:sp>
        <p:nvSpPr>
          <p:cNvPr id="7" name="TextBox 6"/>
          <p:cNvSpPr txBox="1"/>
          <p:nvPr/>
        </p:nvSpPr>
        <p:spPr>
          <a:xfrm>
            <a:off x="308987" y="2077499"/>
            <a:ext cx="6753772" cy="523220"/>
          </a:xfrm>
          <a:prstGeom prst="rect">
            <a:avLst/>
          </a:prstGeom>
          <a:noFill/>
        </p:spPr>
        <p:txBody>
          <a:bodyPr wrap="none" rtlCol="0">
            <a:spAutoFit/>
          </a:bodyPr>
          <a:lstStyle/>
          <a:p>
            <a:r>
              <a:rPr lang="en-US" sz="2800" dirty="0" smtClean="0">
                <a:solidFill>
                  <a:schemeClr val="accent1">
                    <a:lumMod val="60000"/>
                    <a:lumOff val="40000"/>
                  </a:schemeClr>
                </a:solidFill>
              </a:rPr>
              <a:t>Lowers upload time and dependency risk</a:t>
            </a:r>
            <a:endParaRPr lang="en-US" sz="400" dirty="0">
              <a:solidFill>
                <a:schemeClr val="accent1">
                  <a:lumMod val="60000"/>
                  <a:lumOff val="40000"/>
                </a:schemeClr>
              </a:solidFill>
            </a:endParaRPr>
          </a:p>
        </p:txBody>
      </p:sp>
      <p:sp>
        <p:nvSpPr>
          <p:cNvPr id="8" name="TextBox 7"/>
          <p:cNvSpPr txBox="1"/>
          <p:nvPr/>
        </p:nvSpPr>
        <p:spPr>
          <a:xfrm>
            <a:off x="308986" y="4662080"/>
            <a:ext cx="10581743" cy="523220"/>
          </a:xfrm>
          <a:prstGeom prst="rect">
            <a:avLst/>
          </a:prstGeom>
          <a:noFill/>
        </p:spPr>
        <p:txBody>
          <a:bodyPr wrap="none" rtlCol="0">
            <a:spAutoFit/>
          </a:bodyPr>
          <a:lstStyle/>
          <a:p>
            <a:r>
              <a:rPr lang="en-US" sz="2800" dirty="0" smtClean="0">
                <a:solidFill>
                  <a:schemeClr val="accent1">
                    <a:lumMod val="60000"/>
                    <a:lumOff val="40000"/>
                  </a:schemeClr>
                </a:solidFill>
              </a:rPr>
              <a:t>Application, configuration and data in an installed working state</a:t>
            </a:r>
            <a:endParaRPr lang="en-US" sz="400" dirty="0">
              <a:solidFill>
                <a:schemeClr val="accent1">
                  <a:lumMod val="60000"/>
                  <a:lumOff val="40000"/>
                </a:schemeClr>
              </a:solidFill>
            </a:endParaRPr>
          </a:p>
        </p:txBody>
      </p:sp>
      <p:sp>
        <p:nvSpPr>
          <p:cNvPr id="9" name="TextBox 8"/>
          <p:cNvSpPr txBox="1"/>
          <p:nvPr/>
        </p:nvSpPr>
        <p:spPr>
          <a:xfrm>
            <a:off x="308986" y="2720177"/>
            <a:ext cx="9214254" cy="523220"/>
          </a:xfrm>
          <a:prstGeom prst="rect">
            <a:avLst/>
          </a:prstGeom>
          <a:noFill/>
        </p:spPr>
        <p:txBody>
          <a:bodyPr wrap="none" rtlCol="0">
            <a:spAutoFit/>
          </a:bodyPr>
          <a:lstStyle/>
          <a:p>
            <a:r>
              <a:rPr lang="en-US" sz="2800" dirty="0" smtClean="0">
                <a:solidFill>
                  <a:schemeClr val="accent4">
                    <a:lumMod val="60000"/>
                    <a:lumOff val="40000"/>
                  </a:schemeClr>
                </a:solidFill>
              </a:rPr>
              <a:t>Requires upload and installation of application and data</a:t>
            </a:r>
            <a:endParaRPr lang="en-US" sz="400" dirty="0">
              <a:solidFill>
                <a:schemeClr val="accent4">
                  <a:lumMod val="60000"/>
                  <a:lumOff val="40000"/>
                </a:schemeClr>
              </a:solidFill>
            </a:endParaRPr>
          </a:p>
        </p:txBody>
      </p:sp>
      <p:sp>
        <p:nvSpPr>
          <p:cNvPr id="10" name="TextBox 9"/>
          <p:cNvSpPr txBox="1"/>
          <p:nvPr/>
        </p:nvSpPr>
        <p:spPr>
          <a:xfrm>
            <a:off x="308986" y="5295703"/>
            <a:ext cx="10934269" cy="954107"/>
          </a:xfrm>
          <a:prstGeom prst="rect">
            <a:avLst/>
          </a:prstGeom>
          <a:noFill/>
        </p:spPr>
        <p:txBody>
          <a:bodyPr wrap="square" rtlCol="0">
            <a:spAutoFit/>
          </a:bodyPr>
          <a:lstStyle/>
          <a:p>
            <a:r>
              <a:rPr lang="en-US" sz="2800" dirty="0" smtClean="0">
                <a:solidFill>
                  <a:schemeClr val="accent4">
                    <a:lumMod val="60000"/>
                    <a:lumOff val="40000"/>
                  </a:schemeClr>
                </a:solidFill>
              </a:rPr>
              <a:t>Requires uploading a large amount of data and higher risk of drivers or other hardware dependencies on VM not available in the cloud</a:t>
            </a:r>
            <a:endParaRPr lang="en-US" sz="400" dirty="0">
              <a:solidFill>
                <a:schemeClr val="accent4">
                  <a:lumMod val="60000"/>
                  <a:lumOff val="40000"/>
                </a:schemeClr>
              </a:solidFill>
            </a:endParaRPr>
          </a:p>
        </p:txBody>
      </p:sp>
    </p:spTree>
    <p:extLst>
      <p:ext uri="{BB962C8B-B14F-4D97-AF65-F5344CB8AC3E}">
        <p14:creationId xmlns:p14="http://schemas.microsoft.com/office/powerpoint/2010/main" val="973358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Migrating a Multi-VM application</a:t>
            </a:r>
            <a:endParaRPr lang="en-US" sz="5400" dirty="0">
              <a:solidFill>
                <a:schemeClr val="bg1"/>
              </a:solidFill>
            </a:endParaRPr>
          </a:p>
        </p:txBody>
      </p:sp>
      <p:sp>
        <p:nvSpPr>
          <p:cNvPr id="11" name="Rounded Rectangle 10"/>
          <p:cNvSpPr/>
          <p:nvPr/>
        </p:nvSpPr>
        <p:spPr>
          <a:xfrm>
            <a:off x="1661375" y="3245476"/>
            <a:ext cx="8680360" cy="3490175"/>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12" name="TextBox 11"/>
          <p:cNvSpPr txBox="1"/>
          <p:nvPr/>
        </p:nvSpPr>
        <p:spPr>
          <a:xfrm>
            <a:off x="308987" y="1078979"/>
            <a:ext cx="7896521" cy="584775"/>
          </a:xfrm>
          <a:prstGeom prst="rect">
            <a:avLst/>
          </a:prstGeom>
          <a:noFill/>
        </p:spPr>
        <p:txBody>
          <a:bodyPr wrap="none" rtlCol="0">
            <a:spAutoFit/>
          </a:bodyPr>
          <a:lstStyle/>
          <a:p>
            <a:r>
              <a:rPr lang="en-US" sz="3200" dirty="0" smtClean="0">
                <a:solidFill>
                  <a:schemeClr val="accent4">
                    <a:lumMod val="60000"/>
                    <a:lumOff val="40000"/>
                  </a:schemeClr>
                </a:solidFill>
              </a:rPr>
              <a:t>Cloud Service Acts as a Network Boundary</a:t>
            </a:r>
            <a:endParaRPr lang="en-US" sz="500" dirty="0">
              <a:solidFill>
                <a:schemeClr val="accent4">
                  <a:lumMod val="60000"/>
                  <a:lumOff val="40000"/>
                </a:schemeClr>
              </a:solidFill>
            </a:endParaRPr>
          </a:p>
        </p:txBody>
      </p:sp>
      <p:sp>
        <p:nvSpPr>
          <p:cNvPr id="13" name="TextBox 12"/>
          <p:cNvSpPr txBox="1"/>
          <p:nvPr/>
        </p:nvSpPr>
        <p:spPr>
          <a:xfrm>
            <a:off x="308987" y="1663754"/>
            <a:ext cx="11883014" cy="830997"/>
          </a:xfrm>
          <a:prstGeom prst="rect">
            <a:avLst/>
          </a:prstGeom>
          <a:noFill/>
        </p:spPr>
        <p:txBody>
          <a:bodyPr wrap="square" rtlCol="0">
            <a:spAutoFit/>
          </a:bodyPr>
          <a:lstStyle/>
          <a:p>
            <a:r>
              <a:rPr lang="en-US" sz="2400" dirty="0" smtClean="0">
                <a:solidFill>
                  <a:srgbClr val="CCFF66"/>
                </a:solidFill>
              </a:rPr>
              <a:t>All VMs in the same service can communicate directly.</a:t>
            </a:r>
          </a:p>
          <a:p>
            <a:r>
              <a:rPr lang="en-US" sz="2400" dirty="0" smtClean="0">
                <a:solidFill>
                  <a:srgbClr val="CCFF66"/>
                </a:solidFill>
              </a:rPr>
              <a:t>Name resolution between VMs is automatic with Windows Azure provided DNS</a:t>
            </a:r>
            <a:endParaRPr lang="en-US" sz="300" dirty="0">
              <a:solidFill>
                <a:srgbClr val="CCFF66"/>
              </a:solidFill>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0349" y="5691903"/>
            <a:ext cx="780290" cy="780290"/>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99491" y="4600418"/>
            <a:ext cx="780290" cy="780290"/>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57247" y="4600418"/>
            <a:ext cx="780290" cy="780290"/>
          </a:xfrm>
          <a:prstGeom prst="rect">
            <a:avLst/>
          </a:prstGeom>
        </p:spPr>
      </p:pic>
      <p:sp>
        <p:nvSpPr>
          <p:cNvPr id="17" name="TextBox 16"/>
          <p:cNvSpPr txBox="1"/>
          <p:nvPr/>
        </p:nvSpPr>
        <p:spPr>
          <a:xfrm>
            <a:off x="2678806" y="4795933"/>
            <a:ext cx="1879041" cy="584775"/>
          </a:xfrm>
          <a:prstGeom prst="rect">
            <a:avLst/>
          </a:prstGeom>
          <a:noFill/>
        </p:spPr>
        <p:txBody>
          <a:bodyPr wrap="none" rtlCol="0">
            <a:spAutoFit/>
          </a:bodyPr>
          <a:lstStyle/>
          <a:p>
            <a:r>
              <a:rPr lang="en-US" sz="1600" b="1" dirty="0" smtClean="0">
                <a:solidFill>
                  <a:srgbClr val="19396C"/>
                </a:solidFill>
              </a:rPr>
              <a:t>VM Name: iisvm1</a:t>
            </a:r>
          </a:p>
          <a:p>
            <a:r>
              <a:rPr lang="en-US" sz="1600" b="1" dirty="0" smtClean="0">
                <a:solidFill>
                  <a:srgbClr val="19396C"/>
                </a:solidFill>
              </a:rPr>
              <a:t>10.1.5.6</a:t>
            </a:r>
            <a:endParaRPr lang="en-US" sz="1600" b="1" dirty="0">
              <a:solidFill>
                <a:srgbClr val="19396C"/>
              </a:solidFill>
            </a:endParaRPr>
          </a:p>
        </p:txBody>
      </p:sp>
      <p:sp>
        <p:nvSpPr>
          <p:cNvPr id="18" name="TextBox 17"/>
          <p:cNvSpPr txBox="1"/>
          <p:nvPr/>
        </p:nvSpPr>
        <p:spPr>
          <a:xfrm>
            <a:off x="8016295" y="4795932"/>
            <a:ext cx="1879041" cy="584775"/>
          </a:xfrm>
          <a:prstGeom prst="rect">
            <a:avLst/>
          </a:prstGeom>
          <a:noFill/>
        </p:spPr>
        <p:txBody>
          <a:bodyPr wrap="none" rtlCol="0">
            <a:spAutoFit/>
          </a:bodyPr>
          <a:lstStyle/>
          <a:p>
            <a:r>
              <a:rPr lang="en-US" sz="1600" b="1" dirty="0" smtClean="0">
                <a:solidFill>
                  <a:srgbClr val="19396C"/>
                </a:solidFill>
              </a:rPr>
              <a:t>VM Name: iisvm2</a:t>
            </a:r>
          </a:p>
          <a:p>
            <a:r>
              <a:rPr lang="en-US" sz="1600" b="1" dirty="0" smtClean="0">
                <a:solidFill>
                  <a:srgbClr val="19396C"/>
                </a:solidFill>
              </a:rPr>
              <a:t>10.1.5.7</a:t>
            </a:r>
            <a:endParaRPr lang="en-US" sz="1600" b="1" dirty="0">
              <a:solidFill>
                <a:srgbClr val="19396C"/>
              </a:solidFill>
            </a:endParaRPr>
          </a:p>
        </p:txBody>
      </p:sp>
      <p:sp>
        <p:nvSpPr>
          <p:cNvPr id="19" name="TextBox 18"/>
          <p:cNvSpPr txBox="1"/>
          <p:nvPr/>
        </p:nvSpPr>
        <p:spPr>
          <a:xfrm>
            <a:off x="6738783" y="6099921"/>
            <a:ext cx="1947969" cy="584775"/>
          </a:xfrm>
          <a:prstGeom prst="rect">
            <a:avLst/>
          </a:prstGeom>
          <a:noFill/>
        </p:spPr>
        <p:txBody>
          <a:bodyPr wrap="none" rtlCol="0">
            <a:spAutoFit/>
          </a:bodyPr>
          <a:lstStyle/>
          <a:p>
            <a:r>
              <a:rPr lang="en-US" sz="1600" b="1" dirty="0" smtClean="0">
                <a:solidFill>
                  <a:srgbClr val="19396C"/>
                </a:solidFill>
              </a:rPr>
              <a:t>VM Name: sqlvm1</a:t>
            </a:r>
          </a:p>
          <a:p>
            <a:r>
              <a:rPr lang="en-US" sz="1600" b="1" dirty="0" smtClean="0">
                <a:solidFill>
                  <a:srgbClr val="19396C"/>
                </a:solidFill>
              </a:rPr>
              <a:t>10.1.5.8</a:t>
            </a:r>
            <a:endParaRPr lang="en-US" sz="1600" b="1" dirty="0">
              <a:solidFill>
                <a:srgbClr val="19396C"/>
              </a:solidFill>
            </a:endParaRPr>
          </a:p>
        </p:txBody>
      </p:sp>
      <p:sp>
        <p:nvSpPr>
          <p:cNvPr id="20" name="Up-Down Arrow 19"/>
          <p:cNvSpPr/>
          <p:nvPr/>
        </p:nvSpPr>
        <p:spPr>
          <a:xfrm rot="5400000">
            <a:off x="5898601" y="4125780"/>
            <a:ext cx="390927" cy="1695295"/>
          </a:xfrm>
          <a:prstGeom prst="up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21" name="TextBox 20"/>
          <p:cNvSpPr txBox="1"/>
          <p:nvPr/>
        </p:nvSpPr>
        <p:spPr>
          <a:xfrm>
            <a:off x="5839773" y="4808811"/>
            <a:ext cx="482824" cy="338554"/>
          </a:xfrm>
          <a:prstGeom prst="rect">
            <a:avLst/>
          </a:prstGeom>
          <a:noFill/>
        </p:spPr>
        <p:txBody>
          <a:bodyPr wrap="none" rtlCol="0">
            <a:spAutoFit/>
          </a:bodyPr>
          <a:lstStyle/>
          <a:p>
            <a:r>
              <a:rPr lang="en-US" sz="1600" dirty="0" smtClean="0"/>
              <a:t>DIP</a:t>
            </a:r>
            <a:endParaRPr lang="en-US" sz="1600" dirty="0"/>
          </a:p>
        </p:txBody>
      </p:sp>
      <p:sp>
        <p:nvSpPr>
          <p:cNvPr id="22" name="Up-Down Arrow 21"/>
          <p:cNvSpPr/>
          <p:nvPr/>
        </p:nvSpPr>
        <p:spPr>
          <a:xfrm rot="8128096">
            <a:off x="5110458" y="5246577"/>
            <a:ext cx="390927" cy="1137691"/>
          </a:xfrm>
          <a:prstGeom prst="up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23" name="TextBox 22"/>
          <p:cNvSpPr txBox="1"/>
          <p:nvPr/>
        </p:nvSpPr>
        <p:spPr>
          <a:xfrm rot="2728096">
            <a:off x="5042601" y="5694016"/>
            <a:ext cx="601607" cy="338554"/>
          </a:xfrm>
          <a:prstGeom prst="rect">
            <a:avLst/>
          </a:prstGeom>
          <a:noFill/>
        </p:spPr>
        <p:txBody>
          <a:bodyPr wrap="square" rtlCol="0">
            <a:spAutoFit/>
          </a:bodyPr>
          <a:lstStyle/>
          <a:p>
            <a:r>
              <a:rPr lang="en-US" sz="1600" dirty="0" smtClean="0"/>
              <a:t>DIP</a:t>
            </a:r>
            <a:endParaRPr lang="en-US" sz="1600" dirty="0"/>
          </a:p>
        </p:txBody>
      </p:sp>
      <p:sp>
        <p:nvSpPr>
          <p:cNvPr id="24" name="Up-Down Arrow 23"/>
          <p:cNvSpPr/>
          <p:nvPr/>
        </p:nvSpPr>
        <p:spPr>
          <a:xfrm rot="3518362">
            <a:off x="6809980" y="5062992"/>
            <a:ext cx="390927" cy="1137691"/>
          </a:xfrm>
          <a:prstGeom prst="up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25" name="TextBox 24"/>
          <p:cNvSpPr txBox="1"/>
          <p:nvPr/>
        </p:nvSpPr>
        <p:spPr>
          <a:xfrm rot="19718362">
            <a:off x="6742123" y="5458915"/>
            <a:ext cx="601607" cy="338554"/>
          </a:xfrm>
          <a:prstGeom prst="rect">
            <a:avLst/>
          </a:prstGeom>
          <a:noFill/>
        </p:spPr>
        <p:txBody>
          <a:bodyPr wrap="square" rtlCol="0">
            <a:spAutoFit/>
          </a:bodyPr>
          <a:lstStyle/>
          <a:p>
            <a:r>
              <a:rPr lang="en-US" sz="1600" dirty="0" smtClean="0"/>
              <a:t>DIP</a:t>
            </a:r>
            <a:endParaRPr lang="en-US" sz="1600" dirty="0"/>
          </a:p>
        </p:txBody>
      </p:sp>
      <p:sp>
        <p:nvSpPr>
          <p:cNvPr id="26" name="TextBox 25"/>
          <p:cNvSpPr txBox="1"/>
          <p:nvPr/>
        </p:nvSpPr>
        <p:spPr>
          <a:xfrm>
            <a:off x="1917010" y="3380298"/>
            <a:ext cx="3903022" cy="923330"/>
          </a:xfrm>
          <a:prstGeom prst="rect">
            <a:avLst/>
          </a:prstGeom>
          <a:noFill/>
        </p:spPr>
        <p:txBody>
          <a:bodyPr wrap="square" rtlCol="0">
            <a:spAutoFit/>
          </a:bodyPr>
          <a:lstStyle/>
          <a:p>
            <a:r>
              <a:rPr lang="en-US" b="1" dirty="0" smtClean="0">
                <a:solidFill>
                  <a:srgbClr val="3E3D4D"/>
                </a:solidFill>
              </a:rPr>
              <a:t>Cloud Service</a:t>
            </a:r>
          </a:p>
          <a:p>
            <a:r>
              <a:rPr lang="en-US" b="1" dirty="0" smtClean="0">
                <a:solidFill>
                  <a:srgbClr val="3E3D4D"/>
                </a:solidFill>
              </a:rPr>
              <a:t>Name: bootcamp2015kh.cloudapp.net</a:t>
            </a:r>
            <a:endParaRPr lang="en-US" b="1" dirty="0">
              <a:solidFill>
                <a:srgbClr val="3E3D4D"/>
              </a:solidFill>
            </a:endParaRPr>
          </a:p>
        </p:txBody>
      </p:sp>
      <p:pic>
        <p:nvPicPr>
          <p:cNvPr id="27" name="Picture 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03919" y="3692313"/>
            <a:ext cx="780290" cy="780290"/>
          </a:xfrm>
          <a:prstGeom prst="rect">
            <a:avLst/>
          </a:prstGeom>
        </p:spPr>
      </p:pic>
      <p:sp>
        <p:nvSpPr>
          <p:cNvPr id="28" name="TextBox 27"/>
          <p:cNvSpPr txBox="1"/>
          <p:nvPr/>
        </p:nvSpPr>
        <p:spPr>
          <a:xfrm>
            <a:off x="6453105" y="3725410"/>
            <a:ext cx="1529201" cy="584775"/>
          </a:xfrm>
          <a:prstGeom prst="rect">
            <a:avLst/>
          </a:prstGeom>
          <a:noFill/>
        </p:spPr>
        <p:txBody>
          <a:bodyPr wrap="none" rtlCol="0">
            <a:spAutoFit/>
          </a:bodyPr>
          <a:lstStyle/>
          <a:p>
            <a:r>
              <a:rPr lang="en-US" sz="1600" b="1" dirty="0" smtClean="0">
                <a:solidFill>
                  <a:srgbClr val="19396C"/>
                </a:solidFill>
              </a:rPr>
              <a:t>Load Balancer</a:t>
            </a:r>
          </a:p>
          <a:p>
            <a:r>
              <a:rPr lang="en-US" sz="1600" b="1" dirty="0" smtClean="0">
                <a:solidFill>
                  <a:srgbClr val="19396C"/>
                </a:solidFill>
              </a:rPr>
              <a:t>Public IP</a:t>
            </a:r>
            <a:endParaRPr lang="en-US" sz="1600" b="1" dirty="0">
              <a:solidFill>
                <a:srgbClr val="19396C"/>
              </a:solidFill>
            </a:endParaRPr>
          </a:p>
        </p:txBody>
      </p:sp>
      <p:pic>
        <p:nvPicPr>
          <p:cNvPr id="29" name="Picture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73514" y="2534545"/>
            <a:ext cx="549133" cy="549133"/>
          </a:xfrm>
          <a:prstGeom prst="rect">
            <a:avLst/>
          </a:prstGeom>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53820" y="2532595"/>
            <a:ext cx="549133" cy="549133"/>
          </a:xfrm>
          <a:prstGeom prst="rect">
            <a:avLst/>
          </a:prstGeom>
        </p:spPr>
      </p:pic>
      <p:pic>
        <p:nvPicPr>
          <p:cNvPr id="31" name="Picture 3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94271" y="2543662"/>
            <a:ext cx="549133" cy="549133"/>
          </a:xfrm>
          <a:prstGeom prst="rect">
            <a:avLst/>
          </a:prstGeom>
        </p:spPr>
      </p:pic>
      <p:cxnSp>
        <p:nvCxnSpPr>
          <p:cNvPr id="32" name="Straight Connector 31"/>
          <p:cNvCxnSpPr/>
          <p:nvPr/>
        </p:nvCxnSpPr>
        <p:spPr>
          <a:xfrm>
            <a:off x="5199094" y="3031102"/>
            <a:ext cx="814871" cy="639685"/>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30" idx="2"/>
          </p:cNvCxnSpPr>
          <p:nvPr/>
        </p:nvCxnSpPr>
        <p:spPr>
          <a:xfrm flipH="1">
            <a:off x="6160288" y="3081728"/>
            <a:ext cx="68099" cy="520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6322597" y="3081728"/>
            <a:ext cx="976894" cy="610585"/>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0788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Virtual Machine Configuration</a:t>
            </a:r>
            <a:endParaRPr lang="en-US" sz="5400" dirty="0">
              <a:solidFill>
                <a:schemeClr val="bg1"/>
              </a:solidFill>
            </a:endParaRPr>
          </a:p>
        </p:txBody>
      </p:sp>
      <p:sp>
        <p:nvSpPr>
          <p:cNvPr id="11" name="TextBox 10"/>
          <p:cNvSpPr txBox="1"/>
          <p:nvPr/>
        </p:nvSpPr>
        <p:spPr>
          <a:xfrm>
            <a:off x="308987" y="1199415"/>
            <a:ext cx="10788659" cy="830997"/>
          </a:xfrm>
          <a:prstGeom prst="rect">
            <a:avLst/>
          </a:prstGeom>
          <a:noFill/>
        </p:spPr>
        <p:txBody>
          <a:bodyPr wrap="none" rtlCol="0">
            <a:spAutoFit/>
          </a:bodyPr>
          <a:lstStyle/>
          <a:p>
            <a:r>
              <a:rPr lang="en-US" sz="4800" dirty="0" smtClean="0">
                <a:solidFill>
                  <a:srgbClr val="CCFF66"/>
                </a:solidFill>
                <a:latin typeface="+mj-lt"/>
              </a:rPr>
              <a:t>Windows Azure supports VHD file format</a:t>
            </a:r>
            <a:endParaRPr lang="en-US" sz="900" dirty="0">
              <a:solidFill>
                <a:srgbClr val="CCFF66"/>
              </a:solidFill>
              <a:latin typeface="+mj-lt"/>
            </a:endParaRPr>
          </a:p>
        </p:txBody>
      </p:sp>
      <p:sp>
        <p:nvSpPr>
          <p:cNvPr id="12" name="TextBox 11"/>
          <p:cNvSpPr txBox="1"/>
          <p:nvPr/>
        </p:nvSpPr>
        <p:spPr>
          <a:xfrm>
            <a:off x="308986" y="2697217"/>
            <a:ext cx="11264622" cy="830997"/>
          </a:xfrm>
          <a:prstGeom prst="rect">
            <a:avLst/>
          </a:prstGeom>
          <a:noFill/>
        </p:spPr>
        <p:txBody>
          <a:bodyPr wrap="none" rtlCol="0">
            <a:spAutoFit/>
          </a:bodyPr>
          <a:lstStyle/>
          <a:p>
            <a:r>
              <a:rPr lang="en-US" sz="4800" dirty="0" smtClean="0">
                <a:solidFill>
                  <a:srgbClr val="CCFF66"/>
                </a:solidFill>
                <a:latin typeface="+mj-lt"/>
              </a:rPr>
              <a:t>Upload existing VHDs using CSUpload.exe	</a:t>
            </a:r>
            <a:endParaRPr lang="en-US" sz="900" dirty="0">
              <a:solidFill>
                <a:srgbClr val="CCFF66"/>
              </a:solidFill>
              <a:latin typeface="+mj-lt"/>
            </a:endParaRPr>
          </a:p>
        </p:txBody>
      </p:sp>
      <p:sp>
        <p:nvSpPr>
          <p:cNvPr id="13" name="TextBox 12"/>
          <p:cNvSpPr txBox="1"/>
          <p:nvPr/>
        </p:nvSpPr>
        <p:spPr>
          <a:xfrm>
            <a:off x="308987" y="2077499"/>
            <a:ext cx="11019363" cy="523220"/>
          </a:xfrm>
          <a:prstGeom prst="rect">
            <a:avLst/>
          </a:prstGeom>
          <a:noFill/>
        </p:spPr>
        <p:txBody>
          <a:bodyPr wrap="none" rtlCol="0">
            <a:spAutoFit/>
          </a:bodyPr>
          <a:lstStyle/>
          <a:p>
            <a:r>
              <a:rPr lang="en-US" sz="2800" dirty="0" smtClean="0">
                <a:solidFill>
                  <a:schemeClr val="bg1"/>
                </a:solidFill>
              </a:rPr>
              <a:t>Other formats will have to be converted or migrated before upload</a:t>
            </a:r>
            <a:endParaRPr lang="en-US" sz="400" dirty="0">
              <a:solidFill>
                <a:schemeClr val="bg1"/>
              </a:solidFill>
            </a:endParaRPr>
          </a:p>
        </p:txBody>
      </p:sp>
      <p:sp>
        <p:nvSpPr>
          <p:cNvPr id="14" name="TextBox 13"/>
          <p:cNvSpPr txBox="1"/>
          <p:nvPr/>
        </p:nvSpPr>
        <p:spPr>
          <a:xfrm>
            <a:off x="308986" y="3471775"/>
            <a:ext cx="8058616" cy="1384995"/>
          </a:xfrm>
          <a:prstGeom prst="rect">
            <a:avLst/>
          </a:prstGeom>
          <a:noFill/>
        </p:spPr>
        <p:txBody>
          <a:bodyPr wrap="none" rtlCol="0">
            <a:spAutoFit/>
          </a:bodyPr>
          <a:lstStyle/>
          <a:p>
            <a:r>
              <a:rPr lang="en-US" sz="2800" dirty="0" smtClean="0">
                <a:solidFill>
                  <a:schemeClr val="bg1"/>
                </a:solidFill>
              </a:rPr>
              <a:t>Supports resuming failed transfers</a:t>
            </a:r>
          </a:p>
          <a:p>
            <a:r>
              <a:rPr lang="en-US" sz="2800" dirty="0" smtClean="0">
                <a:solidFill>
                  <a:schemeClr val="bg1"/>
                </a:solidFill>
              </a:rPr>
              <a:t>Converting from dynamic to fixed disk on Upload</a:t>
            </a:r>
          </a:p>
          <a:p>
            <a:r>
              <a:rPr lang="en-US" sz="2800" dirty="0" smtClean="0">
                <a:solidFill>
                  <a:schemeClr val="bg1"/>
                </a:solidFill>
              </a:rPr>
              <a:t>Efficient upload – does not send empty bytes</a:t>
            </a:r>
            <a:endParaRPr lang="en-US" sz="400" dirty="0">
              <a:solidFill>
                <a:schemeClr val="bg1"/>
              </a:solidFill>
            </a:endParaRPr>
          </a:p>
        </p:txBody>
      </p:sp>
      <p:sp>
        <p:nvSpPr>
          <p:cNvPr id="15" name="TextBox 14"/>
          <p:cNvSpPr txBox="1"/>
          <p:nvPr/>
        </p:nvSpPr>
        <p:spPr>
          <a:xfrm>
            <a:off x="308985" y="4846466"/>
            <a:ext cx="10122195" cy="830997"/>
          </a:xfrm>
          <a:prstGeom prst="rect">
            <a:avLst/>
          </a:prstGeom>
          <a:noFill/>
        </p:spPr>
        <p:txBody>
          <a:bodyPr wrap="none" rtlCol="0">
            <a:spAutoFit/>
          </a:bodyPr>
          <a:lstStyle/>
          <a:p>
            <a:r>
              <a:rPr lang="en-US" sz="4800" dirty="0" smtClean="0">
                <a:solidFill>
                  <a:srgbClr val="CCFF66"/>
                </a:solidFill>
                <a:latin typeface="+mj-lt"/>
              </a:rPr>
              <a:t>Things to do before uploading OS disk</a:t>
            </a:r>
            <a:endParaRPr lang="en-US" sz="900" dirty="0">
              <a:solidFill>
                <a:srgbClr val="CCFF66"/>
              </a:solidFill>
              <a:latin typeface="+mj-lt"/>
            </a:endParaRPr>
          </a:p>
        </p:txBody>
      </p:sp>
      <p:sp>
        <p:nvSpPr>
          <p:cNvPr id="16" name="TextBox 15"/>
          <p:cNvSpPr txBox="1"/>
          <p:nvPr/>
        </p:nvSpPr>
        <p:spPr>
          <a:xfrm>
            <a:off x="308984" y="5621024"/>
            <a:ext cx="3731406" cy="523220"/>
          </a:xfrm>
          <a:prstGeom prst="rect">
            <a:avLst/>
          </a:prstGeom>
          <a:noFill/>
        </p:spPr>
        <p:txBody>
          <a:bodyPr wrap="none" rtlCol="0">
            <a:spAutoFit/>
          </a:bodyPr>
          <a:lstStyle/>
          <a:p>
            <a:r>
              <a:rPr lang="en-US" sz="2800" dirty="0" smtClean="0">
                <a:solidFill>
                  <a:schemeClr val="bg1"/>
                </a:solidFill>
              </a:rPr>
              <a:t>Enable Remote Access</a:t>
            </a:r>
            <a:endParaRPr lang="en-US" sz="400" dirty="0">
              <a:solidFill>
                <a:schemeClr val="bg1"/>
              </a:solidFill>
            </a:endParaRPr>
          </a:p>
        </p:txBody>
      </p:sp>
    </p:spTree>
    <p:extLst>
      <p:ext uri="{BB962C8B-B14F-4D97-AF65-F5344CB8AC3E}">
        <p14:creationId xmlns:p14="http://schemas.microsoft.com/office/powerpoint/2010/main" val="2680445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Migrating a simple virtual machine</a:t>
            </a:r>
            <a:endParaRPr lang="en-US" sz="5400" dirty="0">
              <a:solidFill>
                <a:schemeClr val="bg1"/>
              </a:solidFill>
            </a:endParaRPr>
          </a:p>
        </p:txBody>
      </p:sp>
      <p:sp>
        <p:nvSpPr>
          <p:cNvPr id="9" name="Rectangle 8"/>
          <p:cNvSpPr/>
          <p:nvPr/>
        </p:nvSpPr>
        <p:spPr>
          <a:xfrm>
            <a:off x="283335" y="1120462"/>
            <a:ext cx="3348507" cy="5512158"/>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0" name="Rectangle 9"/>
          <p:cNvSpPr/>
          <p:nvPr/>
        </p:nvSpPr>
        <p:spPr>
          <a:xfrm>
            <a:off x="8293994" y="1120462"/>
            <a:ext cx="3307724" cy="5512158"/>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3150" y="1262129"/>
            <a:ext cx="780290" cy="780290"/>
          </a:xfrm>
          <a:prstGeom prst="rect">
            <a:avLst/>
          </a:prstGeom>
        </p:spPr>
      </p:pic>
      <p:sp>
        <p:nvSpPr>
          <p:cNvPr id="18" name="TextBox 17"/>
          <p:cNvSpPr txBox="1"/>
          <p:nvPr/>
        </p:nvSpPr>
        <p:spPr>
          <a:xfrm>
            <a:off x="283335" y="1262129"/>
            <a:ext cx="2646878" cy="1323439"/>
          </a:xfrm>
          <a:prstGeom prst="rect">
            <a:avLst/>
          </a:prstGeom>
          <a:noFill/>
        </p:spPr>
        <p:txBody>
          <a:bodyPr wrap="none" rtlCol="0">
            <a:spAutoFit/>
          </a:bodyPr>
          <a:lstStyle/>
          <a:p>
            <a:r>
              <a:rPr lang="en-US" sz="1600" b="1" dirty="0" smtClean="0">
                <a:solidFill>
                  <a:srgbClr val="081C23"/>
                </a:solidFill>
              </a:rPr>
              <a:t>On Premises VM</a:t>
            </a:r>
          </a:p>
          <a:p>
            <a:r>
              <a:rPr lang="en-US" sz="1600" b="1" dirty="0" smtClean="0">
                <a:solidFill>
                  <a:srgbClr val="081C23"/>
                </a:solidFill>
              </a:rPr>
              <a:t>Machine Name: APPSRV1</a:t>
            </a:r>
          </a:p>
          <a:p>
            <a:r>
              <a:rPr lang="en-US" sz="1600" b="1" dirty="0" smtClean="0">
                <a:solidFill>
                  <a:srgbClr val="081C23"/>
                </a:solidFill>
              </a:rPr>
              <a:t>Memory: 8Gb</a:t>
            </a:r>
          </a:p>
          <a:p>
            <a:r>
              <a:rPr lang="en-US" sz="1600" b="1" dirty="0" smtClean="0">
                <a:solidFill>
                  <a:srgbClr val="081C23"/>
                </a:solidFill>
              </a:rPr>
              <a:t>Cores: 4</a:t>
            </a:r>
          </a:p>
          <a:p>
            <a:r>
              <a:rPr lang="en-US" sz="1600" b="1" dirty="0" smtClean="0">
                <a:solidFill>
                  <a:srgbClr val="081C23"/>
                </a:solidFill>
              </a:rPr>
              <a:t>Ports: 80/443 http/https</a:t>
            </a:r>
            <a:endParaRPr lang="en-US" sz="1600" b="1" dirty="0">
              <a:solidFill>
                <a:srgbClr val="081C23"/>
              </a:solidFill>
            </a:endParaRPr>
          </a:p>
        </p:txBody>
      </p: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335" y="3486396"/>
            <a:ext cx="780290" cy="780290"/>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335" y="4390066"/>
            <a:ext cx="780290" cy="780290"/>
          </a:xfrm>
          <a:prstGeom prst="rect">
            <a:avLst/>
          </a:prstGeom>
        </p:spPr>
      </p:pic>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335" y="5293736"/>
            <a:ext cx="780290" cy="780290"/>
          </a:xfrm>
          <a:prstGeom prst="rect">
            <a:avLst/>
          </a:prstGeom>
        </p:spPr>
      </p:pic>
      <p:sp>
        <p:nvSpPr>
          <p:cNvPr id="22" name="TextBox 21"/>
          <p:cNvSpPr txBox="1"/>
          <p:nvPr/>
        </p:nvSpPr>
        <p:spPr>
          <a:xfrm>
            <a:off x="973472" y="3508306"/>
            <a:ext cx="2704587" cy="584775"/>
          </a:xfrm>
          <a:prstGeom prst="rect">
            <a:avLst/>
          </a:prstGeom>
          <a:noFill/>
        </p:spPr>
        <p:txBody>
          <a:bodyPr wrap="none" rtlCol="0">
            <a:spAutoFit/>
          </a:bodyPr>
          <a:lstStyle/>
          <a:p>
            <a:r>
              <a:rPr lang="en-US" sz="1600" b="1" dirty="0" smtClean="0">
                <a:solidFill>
                  <a:srgbClr val="081C23"/>
                </a:solidFill>
              </a:rPr>
              <a:t>Guest: C:\</a:t>
            </a:r>
          </a:p>
          <a:p>
            <a:r>
              <a:rPr lang="en-US" sz="1600" b="1" dirty="0" smtClean="0">
                <a:solidFill>
                  <a:srgbClr val="081C23"/>
                </a:solidFill>
              </a:rPr>
              <a:t>Host: C:\VMs\APP-OS.vhd</a:t>
            </a:r>
            <a:endParaRPr lang="en-US" sz="1600" b="1" dirty="0">
              <a:solidFill>
                <a:srgbClr val="081C23"/>
              </a:solidFill>
            </a:endParaRPr>
          </a:p>
        </p:txBody>
      </p:sp>
      <p:sp>
        <p:nvSpPr>
          <p:cNvPr id="23" name="TextBox 22"/>
          <p:cNvSpPr txBox="1"/>
          <p:nvPr/>
        </p:nvSpPr>
        <p:spPr>
          <a:xfrm>
            <a:off x="986351" y="4428850"/>
            <a:ext cx="2472719" cy="830997"/>
          </a:xfrm>
          <a:prstGeom prst="rect">
            <a:avLst/>
          </a:prstGeom>
          <a:noFill/>
        </p:spPr>
        <p:txBody>
          <a:bodyPr wrap="square" rtlCol="0">
            <a:spAutoFit/>
          </a:bodyPr>
          <a:lstStyle/>
          <a:p>
            <a:r>
              <a:rPr lang="en-US" sz="1600" b="1" dirty="0" smtClean="0">
                <a:solidFill>
                  <a:srgbClr val="081C23"/>
                </a:solidFill>
              </a:rPr>
              <a:t>Guest: D:\</a:t>
            </a:r>
          </a:p>
          <a:p>
            <a:r>
              <a:rPr lang="en-US" sz="1600" b="1" dirty="0" smtClean="0">
                <a:solidFill>
                  <a:srgbClr val="081C23"/>
                </a:solidFill>
              </a:rPr>
              <a:t>Host: D:\VMs\APP-Data.vhd</a:t>
            </a:r>
            <a:endParaRPr lang="en-US" sz="1600" b="1" dirty="0">
              <a:solidFill>
                <a:srgbClr val="081C23"/>
              </a:solidFill>
            </a:endParaRPr>
          </a:p>
        </p:txBody>
      </p:sp>
      <p:sp>
        <p:nvSpPr>
          <p:cNvPr id="24" name="TextBox 23"/>
          <p:cNvSpPr txBox="1"/>
          <p:nvPr/>
        </p:nvSpPr>
        <p:spPr>
          <a:xfrm>
            <a:off x="986351" y="5358130"/>
            <a:ext cx="2558967" cy="830997"/>
          </a:xfrm>
          <a:prstGeom prst="rect">
            <a:avLst/>
          </a:prstGeom>
          <a:noFill/>
        </p:spPr>
        <p:txBody>
          <a:bodyPr wrap="square" rtlCol="0">
            <a:spAutoFit/>
          </a:bodyPr>
          <a:lstStyle/>
          <a:p>
            <a:r>
              <a:rPr lang="en-US" sz="1600" b="1" dirty="0" smtClean="0">
                <a:solidFill>
                  <a:srgbClr val="081C23"/>
                </a:solidFill>
              </a:rPr>
              <a:t>Guest: E:\</a:t>
            </a:r>
          </a:p>
          <a:p>
            <a:r>
              <a:rPr lang="en-US" sz="1600" b="1" dirty="0" smtClean="0">
                <a:solidFill>
                  <a:srgbClr val="081C23"/>
                </a:solidFill>
              </a:rPr>
              <a:t>Host: E:\VMs\APP-Logs.vhd</a:t>
            </a:r>
            <a:endParaRPr lang="en-US" sz="1600" b="1" dirty="0">
              <a:solidFill>
                <a:srgbClr val="081C23"/>
              </a:solidFill>
            </a:endParaRPr>
          </a:p>
        </p:txBody>
      </p:sp>
      <p:sp>
        <p:nvSpPr>
          <p:cNvPr id="25" name="TextBox 24"/>
          <p:cNvSpPr txBox="1"/>
          <p:nvPr/>
        </p:nvSpPr>
        <p:spPr>
          <a:xfrm>
            <a:off x="8343456" y="1126539"/>
            <a:ext cx="3304110" cy="707886"/>
          </a:xfrm>
          <a:prstGeom prst="rect">
            <a:avLst/>
          </a:prstGeom>
          <a:noFill/>
        </p:spPr>
        <p:txBody>
          <a:bodyPr wrap="none" rtlCol="0">
            <a:spAutoFit/>
          </a:bodyPr>
          <a:lstStyle/>
          <a:p>
            <a:r>
              <a:rPr lang="en-US" sz="2000" dirty="0" smtClean="0">
                <a:solidFill>
                  <a:schemeClr val="bg1"/>
                </a:solidFill>
              </a:rPr>
              <a:t>Cloud Service</a:t>
            </a:r>
          </a:p>
          <a:p>
            <a:r>
              <a:rPr lang="en-US" sz="2000" dirty="0" smtClean="0">
                <a:solidFill>
                  <a:schemeClr val="bg1"/>
                </a:solidFill>
              </a:rPr>
              <a:t>Name: myapp.cloudapp.net</a:t>
            </a:r>
            <a:endParaRPr lang="en-US" sz="2000" dirty="0">
              <a:solidFill>
                <a:schemeClr val="bg1"/>
              </a:solidFill>
            </a:endParaRPr>
          </a:p>
        </p:txBody>
      </p:sp>
      <p:sp>
        <p:nvSpPr>
          <p:cNvPr id="26" name="Rectangle 25"/>
          <p:cNvSpPr/>
          <p:nvPr/>
        </p:nvSpPr>
        <p:spPr>
          <a:xfrm>
            <a:off x="8416026" y="2000793"/>
            <a:ext cx="3063659" cy="451591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60412" y="2135746"/>
            <a:ext cx="780290" cy="780290"/>
          </a:xfrm>
          <a:prstGeom prst="rect">
            <a:avLst/>
          </a:prstGeom>
        </p:spPr>
      </p:pic>
      <p:sp>
        <p:nvSpPr>
          <p:cNvPr id="28" name="TextBox 27"/>
          <p:cNvSpPr txBox="1"/>
          <p:nvPr/>
        </p:nvSpPr>
        <p:spPr>
          <a:xfrm>
            <a:off x="8567692" y="2063091"/>
            <a:ext cx="2119363" cy="1323439"/>
          </a:xfrm>
          <a:prstGeom prst="rect">
            <a:avLst/>
          </a:prstGeom>
          <a:noFill/>
        </p:spPr>
        <p:txBody>
          <a:bodyPr wrap="none" rtlCol="0">
            <a:spAutoFit/>
          </a:bodyPr>
          <a:lstStyle/>
          <a:p>
            <a:r>
              <a:rPr lang="en-US" sz="1600" b="1" dirty="0" smtClean="0">
                <a:solidFill>
                  <a:srgbClr val="081C23"/>
                </a:solidFill>
              </a:rPr>
              <a:t>Virtual Machine</a:t>
            </a:r>
          </a:p>
          <a:p>
            <a:r>
              <a:rPr lang="en-US" sz="1600" b="1" dirty="0" smtClean="0">
                <a:solidFill>
                  <a:srgbClr val="081C23"/>
                </a:solidFill>
              </a:rPr>
              <a:t>Role Name: appsrv1</a:t>
            </a:r>
          </a:p>
          <a:p>
            <a:r>
              <a:rPr lang="en-US" sz="1600" b="1" dirty="0" smtClean="0">
                <a:solidFill>
                  <a:srgbClr val="081C23"/>
                </a:solidFill>
              </a:rPr>
              <a:t>4 cores</a:t>
            </a:r>
          </a:p>
          <a:p>
            <a:r>
              <a:rPr lang="en-US" sz="1600" b="1" dirty="0" smtClean="0">
                <a:solidFill>
                  <a:srgbClr val="081C23"/>
                </a:solidFill>
              </a:rPr>
              <a:t>7 Gb RAM</a:t>
            </a:r>
          </a:p>
          <a:p>
            <a:r>
              <a:rPr lang="en-US" sz="1600" b="1" dirty="0" smtClean="0">
                <a:solidFill>
                  <a:srgbClr val="081C23"/>
                </a:solidFill>
              </a:rPr>
              <a:t>Ports 80/443</a:t>
            </a:r>
            <a:endParaRPr lang="en-US" sz="1600" b="1" dirty="0">
              <a:solidFill>
                <a:srgbClr val="081C23"/>
              </a:solidFill>
            </a:endParaRPr>
          </a:p>
        </p:txBody>
      </p:sp>
      <p:pic>
        <p:nvPicPr>
          <p:cNvPr id="29" name="Picture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6026" y="3609776"/>
            <a:ext cx="780290" cy="780290"/>
          </a:xfrm>
          <a:prstGeom prst="rect">
            <a:avLst/>
          </a:prstGeom>
        </p:spPr>
      </p:pic>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6026" y="4513446"/>
            <a:ext cx="780290" cy="780290"/>
          </a:xfrm>
          <a:prstGeom prst="rect">
            <a:avLst/>
          </a:prstGeom>
        </p:spPr>
      </p:pic>
      <p:pic>
        <p:nvPicPr>
          <p:cNvPr id="31" name="Picture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16026" y="5417116"/>
            <a:ext cx="780290" cy="780290"/>
          </a:xfrm>
          <a:prstGeom prst="rect">
            <a:avLst/>
          </a:prstGeom>
        </p:spPr>
      </p:pic>
      <p:sp>
        <p:nvSpPr>
          <p:cNvPr id="32" name="TextBox 31"/>
          <p:cNvSpPr txBox="1"/>
          <p:nvPr/>
        </p:nvSpPr>
        <p:spPr>
          <a:xfrm>
            <a:off x="9106164" y="3631686"/>
            <a:ext cx="2337554" cy="830997"/>
          </a:xfrm>
          <a:prstGeom prst="rect">
            <a:avLst/>
          </a:prstGeom>
          <a:noFill/>
        </p:spPr>
        <p:txBody>
          <a:bodyPr wrap="square" rtlCol="0">
            <a:spAutoFit/>
          </a:bodyPr>
          <a:lstStyle/>
          <a:p>
            <a:r>
              <a:rPr lang="en-US" sz="1600" b="1" dirty="0" smtClean="0">
                <a:solidFill>
                  <a:srgbClr val="081C23"/>
                </a:solidFill>
              </a:rPr>
              <a:t>Guest: C:\</a:t>
            </a:r>
          </a:p>
          <a:p>
            <a:r>
              <a:rPr lang="en-US" sz="1600" b="1" dirty="0" smtClean="0">
                <a:solidFill>
                  <a:srgbClr val="081C23"/>
                </a:solidFill>
              </a:rPr>
              <a:t>Host: C:\VMs\APP-OS.vhd</a:t>
            </a:r>
            <a:endParaRPr lang="en-US" sz="1600" b="1" dirty="0">
              <a:solidFill>
                <a:srgbClr val="081C23"/>
              </a:solidFill>
            </a:endParaRPr>
          </a:p>
        </p:txBody>
      </p:sp>
      <p:sp>
        <p:nvSpPr>
          <p:cNvPr id="33" name="TextBox 32"/>
          <p:cNvSpPr txBox="1"/>
          <p:nvPr/>
        </p:nvSpPr>
        <p:spPr>
          <a:xfrm>
            <a:off x="9119042" y="4552230"/>
            <a:ext cx="2293112" cy="830997"/>
          </a:xfrm>
          <a:prstGeom prst="rect">
            <a:avLst/>
          </a:prstGeom>
          <a:noFill/>
        </p:spPr>
        <p:txBody>
          <a:bodyPr wrap="square" rtlCol="0">
            <a:spAutoFit/>
          </a:bodyPr>
          <a:lstStyle/>
          <a:p>
            <a:r>
              <a:rPr lang="en-US" sz="1600" b="1" dirty="0" smtClean="0">
                <a:solidFill>
                  <a:srgbClr val="081C23"/>
                </a:solidFill>
              </a:rPr>
              <a:t>Guest: E:\</a:t>
            </a:r>
          </a:p>
          <a:p>
            <a:r>
              <a:rPr lang="en-US" sz="1600" b="1" dirty="0" smtClean="0">
                <a:solidFill>
                  <a:srgbClr val="081C23"/>
                </a:solidFill>
              </a:rPr>
              <a:t>Host: E:\VMs\APP-Data.vhd</a:t>
            </a:r>
            <a:endParaRPr lang="en-US" sz="1600" b="1" dirty="0">
              <a:solidFill>
                <a:srgbClr val="081C23"/>
              </a:solidFill>
            </a:endParaRPr>
          </a:p>
        </p:txBody>
      </p:sp>
      <p:sp>
        <p:nvSpPr>
          <p:cNvPr id="34" name="TextBox 33"/>
          <p:cNvSpPr txBox="1"/>
          <p:nvPr/>
        </p:nvSpPr>
        <p:spPr>
          <a:xfrm>
            <a:off x="9119043" y="5481510"/>
            <a:ext cx="2324676" cy="830997"/>
          </a:xfrm>
          <a:prstGeom prst="rect">
            <a:avLst/>
          </a:prstGeom>
          <a:noFill/>
        </p:spPr>
        <p:txBody>
          <a:bodyPr wrap="square" rtlCol="0">
            <a:spAutoFit/>
          </a:bodyPr>
          <a:lstStyle/>
          <a:p>
            <a:r>
              <a:rPr lang="en-US" sz="1600" b="1" dirty="0" smtClean="0">
                <a:solidFill>
                  <a:srgbClr val="081C23"/>
                </a:solidFill>
              </a:rPr>
              <a:t>Guest: F:\</a:t>
            </a:r>
          </a:p>
          <a:p>
            <a:r>
              <a:rPr lang="en-US" sz="1600" b="1" dirty="0" smtClean="0">
                <a:solidFill>
                  <a:srgbClr val="081C23"/>
                </a:solidFill>
              </a:rPr>
              <a:t>Host: F:\VMs\APP-Logs.vhd</a:t>
            </a:r>
            <a:endParaRPr lang="en-US" sz="1600" b="1" dirty="0">
              <a:solidFill>
                <a:srgbClr val="081C23"/>
              </a:solidFill>
            </a:endParaRPr>
          </a:p>
        </p:txBody>
      </p:sp>
      <p:sp>
        <p:nvSpPr>
          <p:cNvPr id="35" name="TextBox 34"/>
          <p:cNvSpPr txBox="1"/>
          <p:nvPr/>
        </p:nvSpPr>
        <p:spPr>
          <a:xfrm>
            <a:off x="4092019" y="1067499"/>
            <a:ext cx="3542958" cy="707886"/>
          </a:xfrm>
          <a:prstGeom prst="rect">
            <a:avLst/>
          </a:prstGeom>
          <a:noFill/>
        </p:spPr>
        <p:txBody>
          <a:bodyPr wrap="none" rtlCol="0">
            <a:spAutoFit/>
          </a:bodyPr>
          <a:lstStyle/>
          <a:p>
            <a:r>
              <a:rPr lang="en-US" sz="4000" dirty="0" smtClean="0">
                <a:solidFill>
                  <a:schemeClr val="accent2"/>
                </a:solidFill>
                <a:latin typeface="+mj-lt"/>
              </a:rPr>
              <a:t>Migration Steps</a:t>
            </a:r>
            <a:endParaRPr lang="en-US" sz="4000" dirty="0">
              <a:solidFill>
                <a:schemeClr val="accent2"/>
              </a:solidFill>
              <a:latin typeface="+mj-lt"/>
            </a:endParaRPr>
          </a:p>
        </p:txBody>
      </p:sp>
      <p:sp>
        <p:nvSpPr>
          <p:cNvPr id="36" name="TextBox 35"/>
          <p:cNvSpPr txBox="1"/>
          <p:nvPr/>
        </p:nvSpPr>
        <p:spPr>
          <a:xfrm>
            <a:off x="4144780" y="1804532"/>
            <a:ext cx="2914003" cy="707886"/>
          </a:xfrm>
          <a:prstGeom prst="rect">
            <a:avLst/>
          </a:prstGeom>
          <a:noFill/>
        </p:spPr>
        <p:txBody>
          <a:bodyPr wrap="none" rtlCol="0">
            <a:spAutoFit/>
          </a:bodyPr>
          <a:lstStyle/>
          <a:p>
            <a:pPr marL="342900" indent="-342900">
              <a:buAutoNum type="arabicParenR"/>
            </a:pPr>
            <a:r>
              <a:rPr lang="en-US" sz="2000" dirty="0" smtClean="0">
                <a:solidFill>
                  <a:schemeClr val="bg2"/>
                </a:solidFill>
              </a:rPr>
              <a:t>Upload VHDs</a:t>
            </a:r>
          </a:p>
          <a:p>
            <a:r>
              <a:rPr lang="en-US" sz="2000" dirty="0" err="1" smtClean="0">
                <a:solidFill>
                  <a:schemeClr val="bg2"/>
                </a:solidFill>
              </a:rPr>
              <a:t>CSUpload</a:t>
            </a:r>
            <a:r>
              <a:rPr lang="en-US" sz="2000" dirty="0" smtClean="0">
                <a:solidFill>
                  <a:schemeClr val="bg2"/>
                </a:solidFill>
              </a:rPr>
              <a:t> or other tools</a:t>
            </a:r>
            <a:endParaRPr lang="en-US" sz="2000" dirty="0">
              <a:solidFill>
                <a:schemeClr val="bg2"/>
              </a:solidFill>
            </a:endParaRPr>
          </a:p>
        </p:txBody>
      </p:sp>
      <p:sp>
        <p:nvSpPr>
          <p:cNvPr id="37" name="TextBox 36"/>
          <p:cNvSpPr txBox="1"/>
          <p:nvPr/>
        </p:nvSpPr>
        <p:spPr>
          <a:xfrm>
            <a:off x="4144780" y="2603121"/>
            <a:ext cx="2714205" cy="707886"/>
          </a:xfrm>
          <a:prstGeom prst="rect">
            <a:avLst/>
          </a:prstGeom>
          <a:noFill/>
        </p:spPr>
        <p:txBody>
          <a:bodyPr wrap="none" rtlCol="0">
            <a:spAutoFit/>
          </a:bodyPr>
          <a:lstStyle/>
          <a:p>
            <a:r>
              <a:rPr lang="en-US" dirty="0" smtClean="0">
                <a:solidFill>
                  <a:schemeClr val="bg1"/>
                </a:solidFill>
              </a:rPr>
              <a:t>2) </a:t>
            </a:r>
            <a:r>
              <a:rPr lang="en-US" sz="2000" dirty="0" smtClean="0">
                <a:solidFill>
                  <a:schemeClr val="bg1"/>
                </a:solidFill>
              </a:rPr>
              <a:t>Create VM	</a:t>
            </a:r>
          </a:p>
          <a:p>
            <a:r>
              <a:rPr lang="en-US" sz="2000" dirty="0" smtClean="0">
                <a:solidFill>
                  <a:schemeClr val="bg2"/>
                </a:solidFill>
              </a:rPr>
              <a:t>OS disk = APP-</a:t>
            </a:r>
            <a:r>
              <a:rPr lang="en-US" sz="2000" dirty="0" err="1" smtClean="0">
                <a:solidFill>
                  <a:schemeClr val="bg2"/>
                </a:solidFill>
              </a:rPr>
              <a:t>OS.vhd</a:t>
            </a:r>
            <a:endParaRPr lang="en-US" sz="2000" dirty="0">
              <a:solidFill>
                <a:schemeClr val="bg2"/>
              </a:solidFill>
            </a:endParaRPr>
          </a:p>
        </p:txBody>
      </p:sp>
      <p:sp>
        <p:nvSpPr>
          <p:cNvPr id="38" name="TextBox 37"/>
          <p:cNvSpPr txBox="1"/>
          <p:nvPr/>
        </p:nvSpPr>
        <p:spPr>
          <a:xfrm>
            <a:off x="4143951" y="3362726"/>
            <a:ext cx="3360215" cy="1015663"/>
          </a:xfrm>
          <a:prstGeom prst="rect">
            <a:avLst/>
          </a:prstGeom>
          <a:noFill/>
        </p:spPr>
        <p:txBody>
          <a:bodyPr wrap="none" rtlCol="0">
            <a:spAutoFit/>
          </a:bodyPr>
          <a:lstStyle/>
          <a:p>
            <a:r>
              <a:rPr lang="en-US" dirty="0" smtClean="0">
                <a:solidFill>
                  <a:schemeClr val="bg2"/>
                </a:solidFill>
              </a:rPr>
              <a:t>3) </a:t>
            </a:r>
            <a:r>
              <a:rPr lang="en-US" sz="2000" dirty="0" smtClean="0">
                <a:solidFill>
                  <a:schemeClr val="bg2"/>
                </a:solidFill>
              </a:rPr>
              <a:t>Configure data disks </a:t>
            </a:r>
          </a:p>
          <a:p>
            <a:r>
              <a:rPr lang="en-US" sz="2000" dirty="0" smtClean="0">
                <a:solidFill>
                  <a:schemeClr val="bg2"/>
                </a:solidFill>
              </a:rPr>
              <a:t>Data Disk 1 = App-</a:t>
            </a:r>
            <a:r>
              <a:rPr lang="en-US" sz="2000" dirty="0" err="1" smtClean="0">
                <a:solidFill>
                  <a:schemeClr val="bg2"/>
                </a:solidFill>
              </a:rPr>
              <a:t>Data.vhd</a:t>
            </a:r>
            <a:endParaRPr lang="en-US" sz="2000" dirty="0" smtClean="0">
              <a:solidFill>
                <a:schemeClr val="bg2"/>
              </a:solidFill>
            </a:endParaRPr>
          </a:p>
          <a:p>
            <a:r>
              <a:rPr lang="en-US" sz="2000" dirty="0" smtClean="0">
                <a:solidFill>
                  <a:schemeClr val="bg2"/>
                </a:solidFill>
              </a:rPr>
              <a:t>Data Disk 2 = App-</a:t>
            </a:r>
            <a:r>
              <a:rPr lang="en-US" sz="2000" dirty="0" err="1" smtClean="0">
                <a:solidFill>
                  <a:schemeClr val="bg2"/>
                </a:solidFill>
              </a:rPr>
              <a:t>Logs.vhd</a:t>
            </a:r>
            <a:endParaRPr lang="en-US" sz="2000" dirty="0">
              <a:solidFill>
                <a:schemeClr val="bg2"/>
              </a:solidFill>
            </a:endParaRPr>
          </a:p>
        </p:txBody>
      </p:sp>
      <p:sp>
        <p:nvSpPr>
          <p:cNvPr id="39" name="TextBox 38"/>
          <p:cNvSpPr txBox="1"/>
          <p:nvPr/>
        </p:nvSpPr>
        <p:spPr>
          <a:xfrm>
            <a:off x="4143951" y="4406322"/>
            <a:ext cx="3486724" cy="400110"/>
          </a:xfrm>
          <a:prstGeom prst="rect">
            <a:avLst/>
          </a:prstGeom>
          <a:noFill/>
        </p:spPr>
        <p:txBody>
          <a:bodyPr wrap="none" rtlCol="0">
            <a:spAutoFit/>
          </a:bodyPr>
          <a:lstStyle/>
          <a:p>
            <a:r>
              <a:rPr lang="en-US" sz="2000" dirty="0" smtClean="0">
                <a:solidFill>
                  <a:schemeClr val="bg2"/>
                </a:solidFill>
              </a:rPr>
              <a:t>4) Adjust app</a:t>
            </a:r>
            <a:r>
              <a:rPr lang="en-US" sz="2000" dirty="0">
                <a:solidFill>
                  <a:schemeClr val="bg2"/>
                </a:solidFill>
              </a:rPr>
              <a:t> </a:t>
            </a:r>
            <a:r>
              <a:rPr lang="en-US" sz="2000" dirty="0" smtClean="0">
                <a:solidFill>
                  <a:schemeClr val="bg2"/>
                </a:solidFill>
              </a:rPr>
              <a:t>for drive letters</a:t>
            </a:r>
            <a:endParaRPr lang="en-US" sz="2000" dirty="0">
              <a:solidFill>
                <a:schemeClr val="bg2"/>
              </a:solidFill>
            </a:endParaRPr>
          </a:p>
        </p:txBody>
      </p:sp>
      <p:sp>
        <p:nvSpPr>
          <p:cNvPr id="40" name="TextBox 39"/>
          <p:cNvSpPr txBox="1"/>
          <p:nvPr/>
        </p:nvSpPr>
        <p:spPr>
          <a:xfrm>
            <a:off x="4248334" y="5574777"/>
            <a:ext cx="3425553" cy="461665"/>
          </a:xfrm>
          <a:prstGeom prst="rect">
            <a:avLst/>
          </a:prstGeom>
          <a:noFill/>
        </p:spPr>
        <p:txBody>
          <a:bodyPr wrap="none" rtlCol="0">
            <a:spAutoFit/>
          </a:bodyPr>
          <a:lstStyle/>
          <a:p>
            <a:r>
              <a:rPr lang="en-US" sz="2400" dirty="0" smtClean="0">
                <a:solidFill>
                  <a:schemeClr val="accent2"/>
                </a:solidFill>
              </a:rPr>
              <a:t>Windows Azure Storage</a:t>
            </a:r>
            <a:endParaRPr lang="en-US" sz="2400" dirty="0">
              <a:solidFill>
                <a:schemeClr val="accent2"/>
              </a:solidFill>
            </a:endParaRPr>
          </a:p>
        </p:txBody>
      </p:sp>
      <p:cxnSp>
        <p:nvCxnSpPr>
          <p:cNvPr id="41" name="Straight Connector 40"/>
          <p:cNvCxnSpPr/>
          <p:nvPr/>
        </p:nvCxnSpPr>
        <p:spPr>
          <a:xfrm flipV="1">
            <a:off x="7097970" y="4286056"/>
            <a:ext cx="1212316" cy="1288722"/>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a:endCxn id="30" idx="1"/>
          </p:cNvCxnSpPr>
          <p:nvPr/>
        </p:nvCxnSpPr>
        <p:spPr>
          <a:xfrm flipV="1">
            <a:off x="7244462" y="4903591"/>
            <a:ext cx="1171564" cy="746926"/>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40" idx="3"/>
          </p:cNvCxnSpPr>
          <p:nvPr/>
        </p:nvCxnSpPr>
        <p:spPr>
          <a:xfrm>
            <a:off x="7673887" y="5805610"/>
            <a:ext cx="491319" cy="0"/>
          </a:xfrm>
          <a:prstGeom prst="line">
            <a:avLst/>
          </a:prstGeom>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4162086" y="4862322"/>
            <a:ext cx="3151825" cy="400110"/>
          </a:xfrm>
          <a:prstGeom prst="rect">
            <a:avLst/>
          </a:prstGeom>
          <a:noFill/>
        </p:spPr>
        <p:txBody>
          <a:bodyPr wrap="none" rtlCol="0">
            <a:spAutoFit/>
          </a:bodyPr>
          <a:lstStyle/>
          <a:p>
            <a:r>
              <a:rPr lang="en-US" sz="2000" dirty="0" smtClean="0">
                <a:solidFill>
                  <a:schemeClr val="bg2"/>
                </a:solidFill>
              </a:rPr>
              <a:t>5) Add Endpoints (80/443)</a:t>
            </a:r>
            <a:endParaRPr lang="en-US" sz="2000" dirty="0">
              <a:solidFill>
                <a:schemeClr val="bg2"/>
              </a:solidFill>
            </a:endParaRPr>
          </a:p>
        </p:txBody>
      </p:sp>
    </p:spTree>
    <p:extLst>
      <p:ext uri="{BB962C8B-B14F-4D97-AF65-F5344CB8AC3E}">
        <p14:creationId xmlns:p14="http://schemas.microsoft.com/office/powerpoint/2010/main" val="3979047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Freeform 128"/>
          <p:cNvSpPr>
            <a:spLocks noChangeAspect="1"/>
          </p:cNvSpPr>
          <p:nvPr/>
        </p:nvSpPr>
        <p:spPr bwMode="black">
          <a:xfrm>
            <a:off x="6107944" y="2700043"/>
            <a:ext cx="5919124" cy="3269808"/>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67" tIns="60933" rIns="121867" bIns="60933" numCol="1" anchor="t" anchorCtr="0" compatLnSpc="1">
            <a:prstTxWarp prst="textNoShape">
              <a:avLst/>
            </a:prstTxWarp>
          </a:bodyPr>
          <a:lstStyle/>
          <a:p>
            <a:endParaRPr lang="en-US" sz="3199" dirty="0"/>
          </a:p>
        </p:txBody>
      </p:sp>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Imaging VMs in the Cloud</a:t>
            </a:r>
            <a:endParaRPr lang="en-US" sz="5400" dirty="0">
              <a:solidFill>
                <a:schemeClr val="bg1"/>
              </a:solidFill>
            </a:endParaRPr>
          </a:p>
        </p:txBody>
      </p:sp>
      <p:sp>
        <p:nvSpPr>
          <p:cNvPr id="9" name="TextBox 8"/>
          <p:cNvSpPr txBox="1"/>
          <p:nvPr/>
        </p:nvSpPr>
        <p:spPr>
          <a:xfrm>
            <a:off x="296215" y="1015269"/>
            <a:ext cx="1119217" cy="523220"/>
          </a:xfrm>
          <a:prstGeom prst="rect">
            <a:avLst/>
          </a:prstGeom>
          <a:noFill/>
        </p:spPr>
        <p:txBody>
          <a:bodyPr wrap="none" rtlCol="0">
            <a:spAutoFit/>
          </a:bodyPr>
          <a:lstStyle/>
          <a:p>
            <a:r>
              <a:rPr lang="en-US" sz="2800" dirty="0" smtClean="0">
                <a:solidFill>
                  <a:schemeClr val="accent2"/>
                </a:solidFill>
              </a:rPr>
              <a:t>Cloud</a:t>
            </a:r>
            <a:endParaRPr lang="en-US" dirty="0">
              <a:solidFill>
                <a:schemeClr val="accent2"/>
              </a:solidFill>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89784" y="1632895"/>
            <a:ext cx="780290" cy="780290"/>
          </a:xfrm>
          <a:prstGeom prst="rect">
            <a:avLst/>
          </a:prstGeom>
        </p:spPr>
      </p:pic>
      <p:sp>
        <p:nvSpPr>
          <p:cNvPr id="17" name="TextBox 16"/>
          <p:cNvSpPr txBox="1"/>
          <p:nvPr/>
        </p:nvSpPr>
        <p:spPr>
          <a:xfrm>
            <a:off x="1039181" y="2413185"/>
            <a:ext cx="1481496" cy="369332"/>
          </a:xfrm>
          <a:prstGeom prst="rect">
            <a:avLst/>
          </a:prstGeom>
          <a:noFill/>
        </p:spPr>
        <p:txBody>
          <a:bodyPr wrap="none" rtlCol="0">
            <a:spAutoFit/>
          </a:bodyPr>
          <a:lstStyle/>
          <a:p>
            <a:r>
              <a:rPr lang="en-US" dirty="0" smtClean="0">
                <a:solidFill>
                  <a:schemeClr val="accent2"/>
                </a:solidFill>
              </a:rPr>
              <a:t>Blob Storage</a:t>
            </a:r>
            <a:endParaRPr lang="en-US" sz="1200" dirty="0">
              <a:solidFill>
                <a:schemeClr val="accent2"/>
              </a:solidFill>
            </a:endParaRP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68740" y="1886317"/>
            <a:ext cx="780290" cy="780290"/>
          </a:xfrm>
          <a:prstGeom prst="rect">
            <a:avLst/>
          </a:prstGeom>
        </p:spPr>
      </p:pic>
      <p:sp>
        <p:nvSpPr>
          <p:cNvPr id="19" name="TextBox 18"/>
          <p:cNvSpPr txBox="1"/>
          <p:nvPr/>
        </p:nvSpPr>
        <p:spPr>
          <a:xfrm>
            <a:off x="3982445" y="1452914"/>
            <a:ext cx="1183337" cy="369332"/>
          </a:xfrm>
          <a:prstGeom prst="rect">
            <a:avLst/>
          </a:prstGeom>
          <a:noFill/>
        </p:spPr>
        <p:txBody>
          <a:bodyPr wrap="none" rtlCol="0">
            <a:spAutoFit/>
          </a:bodyPr>
          <a:lstStyle/>
          <a:p>
            <a:r>
              <a:rPr lang="en-US" dirty="0" smtClean="0">
                <a:solidFill>
                  <a:schemeClr val="accent2"/>
                </a:solidFill>
              </a:rPr>
              <a:t>Base VHD</a:t>
            </a:r>
            <a:endParaRPr lang="en-US" sz="1200" dirty="0">
              <a:solidFill>
                <a:schemeClr val="accent2"/>
              </a:solidFill>
            </a:endParaRPr>
          </a:p>
        </p:txBody>
      </p:sp>
      <p:sp>
        <p:nvSpPr>
          <p:cNvPr id="20" name="Right Arrow 19"/>
          <p:cNvSpPr/>
          <p:nvPr/>
        </p:nvSpPr>
        <p:spPr>
          <a:xfrm>
            <a:off x="2520677" y="2023040"/>
            <a:ext cx="1111165"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ight Arrow 20"/>
          <p:cNvSpPr/>
          <p:nvPr/>
        </p:nvSpPr>
        <p:spPr>
          <a:xfrm rot="7928991">
            <a:off x="3541781" y="2859236"/>
            <a:ext cx="692736"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2520677" y="3287881"/>
            <a:ext cx="1178433" cy="1140705"/>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400" dirty="0" smtClean="0"/>
              <a:t>Boot VM</a:t>
            </a:r>
            <a:endParaRPr lang="en-US" sz="1400" dirty="0"/>
          </a:p>
        </p:txBody>
      </p:sp>
      <p:sp>
        <p:nvSpPr>
          <p:cNvPr id="23" name="Oval 22"/>
          <p:cNvSpPr/>
          <p:nvPr/>
        </p:nvSpPr>
        <p:spPr>
          <a:xfrm>
            <a:off x="1190712" y="4471239"/>
            <a:ext cx="1178433" cy="114070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Customize VHD</a:t>
            </a:r>
            <a:endParaRPr lang="en-US" sz="1400" dirty="0"/>
          </a:p>
        </p:txBody>
      </p:sp>
      <p:sp>
        <p:nvSpPr>
          <p:cNvPr id="24" name="Right Arrow 23"/>
          <p:cNvSpPr/>
          <p:nvPr/>
        </p:nvSpPr>
        <p:spPr>
          <a:xfrm rot="7928991">
            <a:off x="2223193" y="4233514"/>
            <a:ext cx="377992"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2692059" y="5323265"/>
            <a:ext cx="1178433" cy="1140705"/>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smtClean="0"/>
              <a:t>Generalize VHD</a:t>
            </a:r>
            <a:endParaRPr lang="en-US" sz="1400" dirty="0"/>
          </a:p>
        </p:txBody>
      </p:sp>
      <p:sp>
        <p:nvSpPr>
          <p:cNvPr id="26" name="Right Arrow 25"/>
          <p:cNvSpPr/>
          <p:nvPr/>
        </p:nvSpPr>
        <p:spPr>
          <a:xfrm rot="1781689">
            <a:off x="2337398" y="5345475"/>
            <a:ext cx="377992"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4400001" y="5323265"/>
            <a:ext cx="1178433" cy="1140705"/>
          </a:xfrm>
          <a:prstGeom prst="ellipse">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smtClean="0"/>
              <a:t>Capture VM</a:t>
            </a:r>
            <a:endParaRPr lang="en-US" sz="1400" dirty="0"/>
          </a:p>
        </p:txBody>
      </p:sp>
      <p:sp>
        <p:nvSpPr>
          <p:cNvPr id="28" name="Right Arrow 27"/>
          <p:cNvSpPr/>
          <p:nvPr/>
        </p:nvSpPr>
        <p:spPr>
          <a:xfrm rot="21439107">
            <a:off x="3979744" y="5699895"/>
            <a:ext cx="377992"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ight Arrow 29"/>
          <p:cNvSpPr/>
          <p:nvPr/>
        </p:nvSpPr>
        <p:spPr>
          <a:xfrm rot="20492118">
            <a:off x="5732161" y="5451076"/>
            <a:ext cx="377992"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2433" y="4831654"/>
            <a:ext cx="780290" cy="780290"/>
          </a:xfrm>
          <a:prstGeom prst="rect">
            <a:avLst/>
          </a:prstGeom>
        </p:spPr>
      </p:pic>
      <p:sp>
        <p:nvSpPr>
          <p:cNvPr id="32" name="Right Arrow 31"/>
          <p:cNvSpPr/>
          <p:nvPr/>
        </p:nvSpPr>
        <p:spPr>
          <a:xfrm>
            <a:off x="7720763" y="4081094"/>
            <a:ext cx="377992"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ight Arrow 32"/>
          <p:cNvSpPr/>
          <p:nvPr/>
        </p:nvSpPr>
        <p:spPr>
          <a:xfrm>
            <a:off x="7732233" y="4696995"/>
            <a:ext cx="377992"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ight Arrow 33"/>
          <p:cNvSpPr/>
          <p:nvPr/>
        </p:nvSpPr>
        <p:spPr>
          <a:xfrm>
            <a:off x="7711878" y="5239213"/>
            <a:ext cx="377992" cy="39014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5" name="Picture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88527" y="3690949"/>
            <a:ext cx="780290" cy="780290"/>
          </a:xfrm>
          <a:prstGeom prst="rect">
            <a:avLst/>
          </a:prstGeom>
        </p:spPr>
      </p:pic>
      <p:pic>
        <p:nvPicPr>
          <p:cNvPr id="36" name="Picture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86741" y="4333234"/>
            <a:ext cx="780290" cy="780290"/>
          </a:xfrm>
          <a:prstGeom prst="rect">
            <a:avLst/>
          </a:prstGeom>
        </p:spPr>
      </p:pic>
      <p:pic>
        <p:nvPicPr>
          <p:cNvPr id="37" name="Picture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87216" y="5035308"/>
            <a:ext cx="780290" cy="780290"/>
          </a:xfrm>
          <a:prstGeom prst="rect">
            <a:avLst/>
          </a:prstGeom>
        </p:spPr>
      </p:pic>
      <p:sp>
        <p:nvSpPr>
          <p:cNvPr id="38" name="TextBox 37"/>
          <p:cNvSpPr txBox="1"/>
          <p:nvPr/>
        </p:nvSpPr>
        <p:spPr>
          <a:xfrm>
            <a:off x="6597093" y="1802613"/>
            <a:ext cx="4641494" cy="830997"/>
          </a:xfrm>
          <a:prstGeom prst="rect">
            <a:avLst/>
          </a:prstGeom>
          <a:noFill/>
        </p:spPr>
        <p:txBody>
          <a:bodyPr wrap="square" rtlCol="0">
            <a:spAutoFit/>
          </a:bodyPr>
          <a:lstStyle/>
          <a:p>
            <a:r>
              <a:rPr lang="en-US" sz="2400" dirty="0" smtClean="0">
                <a:solidFill>
                  <a:schemeClr val="accent2"/>
                </a:solidFill>
              </a:rPr>
              <a:t>Capture VM saves customized image to your image library</a:t>
            </a:r>
            <a:endParaRPr lang="en-US" sz="1600" dirty="0">
              <a:solidFill>
                <a:schemeClr val="accent2"/>
              </a:solidFill>
            </a:endParaRPr>
          </a:p>
        </p:txBody>
      </p:sp>
    </p:spTree>
    <p:extLst>
      <p:ext uri="{BB962C8B-B14F-4D97-AF65-F5344CB8AC3E}">
        <p14:creationId xmlns:p14="http://schemas.microsoft.com/office/powerpoint/2010/main" val="3335072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06174" y="638949"/>
            <a:ext cx="11034445" cy="2387600"/>
          </a:xfrm>
        </p:spPr>
        <p:txBody>
          <a:bodyPr>
            <a:normAutofit/>
          </a:bodyPr>
          <a:lstStyle/>
          <a:p>
            <a:r>
              <a:rPr lang="en-US" sz="6600" dirty="0" smtClean="0">
                <a:solidFill>
                  <a:schemeClr val="bg2"/>
                </a:solidFill>
              </a:rPr>
              <a:t>Azure </a:t>
            </a:r>
            <a:r>
              <a:rPr lang="en-US" altLang="zh-CN" sz="6600" dirty="0" smtClean="0">
                <a:solidFill>
                  <a:schemeClr val="bg2"/>
                </a:solidFill>
              </a:rPr>
              <a:t>Virtual Networks</a:t>
            </a:r>
            <a:endParaRPr lang="en-US" sz="6600" dirty="0">
              <a:solidFill>
                <a:schemeClr val="bg2"/>
              </a:solidFill>
            </a:endParaRPr>
          </a:p>
        </p:txBody>
      </p:sp>
      <p:sp>
        <p:nvSpPr>
          <p:cNvPr id="6" name="Subtitle 5"/>
          <p:cNvSpPr>
            <a:spLocks noGrp="1"/>
          </p:cNvSpPr>
          <p:nvPr>
            <p:ph type="subTitle" idx="1"/>
          </p:nvPr>
        </p:nvSpPr>
        <p:spPr>
          <a:xfrm>
            <a:off x="606173" y="3358970"/>
            <a:ext cx="11034445" cy="3213280"/>
          </a:xfrm>
        </p:spPr>
        <p:txBody>
          <a:bodyPr>
            <a:noAutofit/>
          </a:bodyPr>
          <a:lstStyle/>
          <a:p>
            <a:r>
              <a:rPr lang="en-US" sz="4000" dirty="0" smtClean="0">
                <a:solidFill>
                  <a:srgbClr val="92D050"/>
                </a:solidFill>
                <a:latin typeface="+mj-lt"/>
                <a:sym typeface="Wingdings" panose="05000000000000000000" pitchFamily="2" charset="2"/>
              </a:rPr>
              <a:t> </a:t>
            </a:r>
            <a:r>
              <a:rPr lang="en-US" altLang="zh-CN" sz="4000" dirty="0" smtClean="0">
                <a:solidFill>
                  <a:schemeClr val="bg2"/>
                </a:solidFill>
                <a:latin typeface="+mj-lt"/>
                <a:sym typeface="Wingdings" panose="05000000000000000000" pitchFamily="2" charset="2"/>
              </a:rPr>
              <a:t>A protected private virtual network in cloud</a:t>
            </a:r>
            <a:endParaRPr lang="en-US" sz="4000" dirty="0" smtClean="0">
              <a:solidFill>
                <a:schemeClr val="bg2"/>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Extend enterprise networks into Azure</a:t>
            </a:r>
            <a:endParaRPr lang="en-US" sz="4000" dirty="0" smtClean="0">
              <a:solidFill>
                <a:schemeClr val="bg1"/>
              </a:solidFill>
              <a:latin typeface="+mj-lt"/>
            </a:endParaRPr>
          </a:p>
          <a:p>
            <a:r>
              <a:rPr lang="en-US" sz="4000" dirty="0" smtClean="0">
                <a:solidFill>
                  <a:srgbClr val="92D050"/>
                </a:solidFill>
                <a:latin typeface="+mj-lt"/>
                <a:sym typeface="Wingdings" panose="05000000000000000000" pitchFamily="2" charset="2"/>
              </a:rPr>
              <a:t> </a:t>
            </a:r>
            <a:r>
              <a:rPr lang="en-US" sz="4000" dirty="0" smtClean="0">
                <a:solidFill>
                  <a:schemeClr val="bg1"/>
                </a:solidFill>
                <a:latin typeface="+mj-lt"/>
                <a:sym typeface="Wingdings" panose="05000000000000000000" pitchFamily="2" charset="2"/>
              </a:rPr>
              <a:t>Cross-premises connectivity</a:t>
            </a:r>
          </a:p>
        </p:txBody>
      </p:sp>
    </p:spTree>
    <p:extLst>
      <p:ext uri="{BB962C8B-B14F-4D97-AF65-F5344CB8AC3E}">
        <p14:creationId xmlns:p14="http://schemas.microsoft.com/office/powerpoint/2010/main" val="3240408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fade">
                                      <p:cBhvr>
                                        <p:cTn id="11" dur="500"/>
                                        <p:tgtEl>
                                          <p:spTgt spid="6">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Network Scenarios</a:t>
            </a:r>
            <a:endParaRPr lang="en-US" dirty="0"/>
          </a:p>
        </p:txBody>
      </p:sp>
      <p:sp>
        <p:nvSpPr>
          <p:cNvPr id="3" name="Content Placeholder 2"/>
          <p:cNvSpPr>
            <a:spLocks noGrp="1"/>
          </p:cNvSpPr>
          <p:nvPr>
            <p:ph idx="1"/>
          </p:nvPr>
        </p:nvSpPr>
        <p:spPr/>
        <p:txBody>
          <a:bodyPr>
            <a:noAutofit/>
          </a:bodyPr>
          <a:lstStyle/>
          <a:p>
            <a:r>
              <a:rPr lang="en-US" sz="2800" dirty="0" smtClean="0"/>
              <a:t>Hybrid Public/Private Cloud</a:t>
            </a:r>
          </a:p>
          <a:p>
            <a:pPr marL="457200" lvl="1" indent="0">
              <a:buNone/>
            </a:pPr>
            <a:r>
              <a:rPr lang="en-US" sz="2000" dirty="0" smtClean="0"/>
              <a:t>Enterprise app </a:t>
            </a:r>
            <a:r>
              <a:rPr lang="en-US" sz="2000" smtClean="0"/>
              <a:t>in Microsoft Azure</a:t>
            </a:r>
            <a:r>
              <a:rPr lang="en-US" altLang="zh-CN" sz="2000" smtClean="0"/>
              <a:t> </a:t>
            </a:r>
            <a:r>
              <a:rPr lang="en-US" altLang="zh-CN" sz="2000" dirty="0" smtClean="0"/>
              <a:t>requiring connectivity to </a:t>
            </a:r>
            <a:r>
              <a:rPr lang="en-US" altLang="zh-CN" sz="2000" dirty="0" err="1" smtClean="0"/>
              <a:t>on-premise</a:t>
            </a:r>
            <a:r>
              <a:rPr lang="en-US" altLang="zh-CN" sz="2000" dirty="0" smtClean="0"/>
              <a:t> resources</a:t>
            </a:r>
            <a:endParaRPr lang="en-US" sz="2000" dirty="0" smtClean="0"/>
          </a:p>
          <a:p>
            <a:r>
              <a:rPr lang="en-US" sz="2800" dirty="0" smtClean="0"/>
              <a:t>Enterprise Identity and Access Control</a:t>
            </a:r>
          </a:p>
          <a:p>
            <a:pPr marL="457200" lvl="1" indent="0">
              <a:buNone/>
            </a:pPr>
            <a:r>
              <a:rPr lang="en-US" sz="2000" dirty="0" smtClean="0"/>
              <a:t>Manage identity and access control with </a:t>
            </a:r>
            <a:r>
              <a:rPr lang="en-US" sz="2000" dirty="0" err="1" smtClean="0"/>
              <a:t>on-premise</a:t>
            </a:r>
            <a:r>
              <a:rPr lang="en-US" sz="2000" dirty="0" smtClean="0"/>
              <a:t> resources (on-premises Active Directory)</a:t>
            </a:r>
          </a:p>
          <a:p>
            <a:r>
              <a:rPr lang="en-US" sz="2800" dirty="0" smtClean="0"/>
              <a:t>Monitoring and Management</a:t>
            </a:r>
          </a:p>
          <a:p>
            <a:pPr marL="457200" lvl="1" indent="0">
              <a:buNone/>
            </a:pPr>
            <a:r>
              <a:rPr lang="en-US" sz="2000" dirty="0" smtClean="0"/>
              <a:t>Remote monitoring and trouble-shooting of resources running in Azure</a:t>
            </a:r>
          </a:p>
          <a:p>
            <a:r>
              <a:rPr lang="en-US" sz="2800" dirty="0" smtClean="0"/>
              <a:t>Advanced Connectivity Requirements</a:t>
            </a:r>
          </a:p>
          <a:p>
            <a:pPr marL="457200" lvl="1" indent="0">
              <a:buNone/>
            </a:pPr>
            <a:r>
              <a:rPr lang="en-US" sz="2000" dirty="0" smtClean="0"/>
              <a:t>Cloud deployments requiring IP addresses and direct connectivity across services</a:t>
            </a:r>
          </a:p>
        </p:txBody>
      </p:sp>
      <p:sp>
        <p:nvSpPr>
          <p:cNvPr id="4" name="Slide Number Placeholder 3"/>
          <p:cNvSpPr>
            <a:spLocks noGrp="1"/>
          </p:cNvSpPr>
          <p:nvPr>
            <p:ph type="sldNum" sz="quarter" idx="12"/>
          </p:nvPr>
        </p:nvSpPr>
        <p:spPr/>
        <p:txBody>
          <a:bodyPr/>
          <a:lstStyle/>
          <a:p>
            <a:fld id="{0A164282-434E-41D4-9582-783D542A7B68}" type="slidenum">
              <a:rPr lang="en-US" smtClean="0"/>
              <a:pPr/>
              <a:t>29</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spTree>
    <p:extLst>
      <p:ext uri="{BB962C8B-B14F-4D97-AF65-F5344CB8AC3E}">
        <p14:creationId xmlns:p14="http://schemas.microsoft.com/office/powerpoint/2010/main" val="1440897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0842" y="-331422"/>
            <a:ext cx="12013513" cy="1306806"/>
          </a:xfrm>
        </p:spPr>
        <p:txBody>
          <a:bodyPr>
            <a:normAutofit/>
          </a:bodyPr>
          <a:lstStyle/>
          <a:p>
            <a:pPr algn="ctr"/>
            <a:r>
              <a:rPr lang="en-US" altLang="zh-CN" sz="5400" dirty="0" smtClean="0"/>
              <a:t>Service Management API</a:t>
            </a:r>
            <a:endParaRPr lang="en-US" sz="5400" dirty="0">
              <a:solidFill>
                <a:schemeClr val="bg1"/>
              </a:solidFill>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107" y="1273513"/>
            <a:ext cx="4175961" cy="5325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6913" y="1273514"/>
            <a:ext cx="3414379" cy="5325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6673515" y="1273513"/>
            <a:ext cx="5518485" cy="5262979"/>
          </a:xfrm>
          <a:prstGeom prst="rect">
            <a:avLst/>
          </a:prstGeom>
        </p:spPr>
        <p:txBody>
          <a:bodyPr wrap="square">
            <a:spAutoFit/>
          </a:bodyPr>
          <a:lstStyle/>
          <a:p>
            <a:r>
              <a:rPr lang="en-US" sz="2400" dirty="0">
                <a:solidFill>
                  <a:schemeClr val="bg1"/>
                </a:solidFill>
              </a:rPr>
              <a:t>Provides programmatic access to </a:t>
            </a:r>
            <a:endParaRPr lang="en-US" sz="2400" dirty="0" smtClean="0">
              <a:solidFill>
                <a:schemeClr val="bg1"/>
              </a:solidFill>
            </a:endParaRPr>
          </a:p>
          <a:p>
            <a:r>
              <a:rPr lang="en-US" sz="2400" dirty="0" smtClean="0">
                <a:solidFill>
                  <a:schemeClr val="bg1"/>
                </a:solidFill>
              </a:rPr>
              <a:t>platform </a:t>
            </a:r>
            <a:r>
              <a:rPr lang="en-US" sz="2400" dirty="0">
                <a:solidFill>
                  <a:schemeClr val="bg1"/>
                </a:solidFill>
              </a:rPr>
              <a:t>functionality </a:t>
            </a:r>
          </a:p>
          <a:p>
            <a:endParaRPr lang="en-US" sz="2400" dirty="0" smtClean="0">
              <a:solidFill>
                <a:schemeClr val="bg1"/>
              </a:solidFill>
            </a:endParaRPr>
          </a:p>
          <a:p>
            <a:r>
              <a:rPr lang="en-US" sz="2400" dirty="0" smtClean="0">
                <a:solidFill>
                  <a:schemeClr val="bg1"/>
                </a:solidFill>
              </a:rPr>
              <a:t>Used </a:t>
            </a:r>
            <a:r>
              <a:rPr lang="en-US" sz="2400" dirty="0">
                <a:solidFill>
                  <a:schemeClr val="bg1"/>
                </a:solidFill>
              </a:rPr>
              <a:t>to deploy, manage, and monitor applications</a:t>
            </a:r>
          </a:p>
          <a:p>
            <a:endParaRPr lang="en-US" sz="2400" dirty="0" smtClean="0">
              <a:solidFill>
                <a:schemeClr val="bg1"/>
              </a:solidFill>
            </a:endParaRPr>
          </a:p>
          <a:p>
            <a:r>
              <a:rPr lang="en-US" sz="2400" dirty="0" smtClean="0">
                <a:solidFill>
                  <a:schemeClr val="bg1"/>
                </a:solidFill>
              </a:rPr>
              <a:t>Powerful </a:t>
            </a:r>
            <a:r>
              <a:rPr lang="en-US" sz="2400" dirty="0">
                <a:solidFill>
                  <a:schemeClr val="bg1"/>
                </a:solidFill>
              </a:rPr>
              <a:t>REST API, performed over SSL and mutually authenticated using X.509 certificates</a:t>
            </a:r>
          </a:p>
          <a:p>
            <a:endParaRPr lang="en-US" sz="2400" dirty="0" smtClean="0">
              <a:solidFill>
                <a:schemeClr val="bg1"/>
              </a:solidFill>
            </a:endParaRPr>
          </a:p>
          <a:p>
            <a:r>
              <a:rPr lang="en-US" sz="2400" dirty="0" smtClean="0">
                <a:solidFill>
                  <a:schemeClr val="bg1"/>
                </a:solidFill>
              </a:rPr>
              <a:t>May </a:t>
            </a:r>
            <a:r>
              <a:rPr lang="en-US" sz="2400" dirty="0">
                <a:solidFill>
                  <a:schemeClr val="bg1"/>
                </a:solidFill>
              </a:rPr>
              <a:t>be accessed from within application running in Windows Azure, or directly over the Internet from any application</a:t>
            </a:r>
          </a:p>
        </p:txBody>
      </p:sp>
    </p:spTree>
    <p:extLst>
      <p:ext uri="{BB962C8B-B14F-4D97-AF65-F5344CB8AC3E}">
        <p14:creationId xmlns:p14="http://schemas.microsoft.com/office/powerpoint/2010/main" val="943632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p:cNvGrpSpPr/>
          <p:nvPr/>
        </p:nvGrpSpPr>
        <p:grpSpPr>
          <a:xfrm>
            <a:off x="1125475" y="1429492"/>
            <a:ext cx="4279281" cy="2701638"/>
            <a:chOff x="-2" y="0"/>
            <a:chExt cx="10862785" cy="6858000"/>
          </a:xfrm>
        </p:grpSpPr>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10902" b="9999"/>
            <a:stretch/>
          </p:blipFill>
          <p:spPr>
            <a:xfrm>
              <a:off x="-2" y="0"/>
              <a:ext cx="10862785" cy="6858000"/>
            </a:xfrm>
            <a:prstGeom prst="rect">
              <a:avLst/>
            </a:prstGeom>
          </p:spPr>
        </p:pic>
        <p:pic>
          <p:nvPicPr>
            <p:cNvPr id="19" name="Picture 18"/>
            <p:cNvPicPr>
              <a:picLocks noChangeAspect="1"/>
            </p:cNvPicPr>
            <p:nvPr/>
          </p:nvPicPr>
          <p:blipFill rotWithShape="1">
            <a:blip r:embed="rId3" cstate="print">
              <a:extLst>
                <a:ext uri="{28A0092B-C50C-407E-A947-70E740481C1C}">
                  <a14:useLocalDpi xmlns:a14="http://schemas.microsoft.com/office/drawing/2010/main" val="0"/>
                </a:ext>
              </a:extLst>
            </a:blip>
            <a:srcRect t="90500" r="92969"/>
            <a:stretch/>
          </p:blipFill>
          <p:spPr>
            <a:xfrm>
              <a:off x="1" y="6134100"/>
              <a:ext cx="857249" cy="723900"/>
            </a:xfrm>
            <a:prstGeom prst="rect">
              <a:avLst/>
            </a:prstGeom>
          </p:spPr>
        </p:pic>
      </p:gr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b="14927"/>
          <a:stretch/>
        </p:blipFill>
        <p:spPr>
          <a:xfrm>
            <a:off x="916654" y="1127733"/>
            <a:ext cx="4678900" cy="5719580"/>
          </a:xfrm>
          <a:prstGeom prst="rect">
            <a:avLst/>
          </a:prstGeom>
        </p:spPr>
      </p:pic>
      <p:sp>
        <p:nvSpPr>
          <p:cNvPr id="20" name="Text Placeholder 25"/>
          <p:cNvSpPr txBox="1">
            <a:spLocks/>
          </p:cNvSpPr>
          <p:nvPr/>
        </p:nvSpPr>
        <p:spPr bwMode="ltGray">
          <a:xfrm>
            <a:off x="5811880" y="2906978"/>
            <a:ext cx="5860167" cy="1628567"/>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76959" indent="-676959" defTabSz="896157">
              <a:lnSpc>
                <a:spcPts val="6666"/>
              </a:lnSpc>
              <a:defRPr/>
            </a:pPr>
            <a:r>
              <a:rPr lang="en-US" sz="5980" spc="-150" dirty="0" smtClean="0">
                <a:solidFill>
                  <a:srgbClr val="FFFFFF"/>
                </a:solidFill>
                <a:latin typeface="Segoe UI Light"/>
              </a:rPr>
              <a:t>Questions</a:t>
            </a:r>
            <a:endParaRPr lang="en-US" sz="5980" spc="-150" dirty="0">
              <a:solidFill>
                <a:srgbClr val="FFFFFF"/>
              </a:solidFill>
              <a:latin typeface="Segoe UI Light"/>
            </a:endParaRPr>
          </a:p>
        </p:txBody>
      </p:sp>
    </p:spTree>
    <p:extLst>
      <p:ext uri="{BB962C8B-B14F-4D97-AF65-F5344CB8AC3E}">
        <p14:creationId xmlns:p14="http://schemas.microsoft.com/office/powerpoint/2010/main" val="264105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6822" y="-162838"/>
            <a:ext cx="12013513" cy="1306806"/>
          </a:xfrm>
        </p:spPr>
        <p:txBody>
          <a:bodyPr>
            <a:normAutofit/>
          </a:bodyPr>
          <a:lstStyle/>
          <a:p>
            <a:pPr algn="ctr"/>
            <a:r>
              <a:rPr lang="en-US" altLang="zh-CN" sz="5400" dirty="0" smtClean="0"/>
              <a:t>What can you do with PowerShell?</a:t>
            </a:r>
            <a:endParaRPr lang="en-US" sz="5400" dirty="0">
              <a:solidFill>
                <a:schemeClr val="bg1"/>
              </a:solidFill>
            </a:endParaRPr>
          </a:p>
        </p:txBody>
      </p:sp>
      <p:sp>
        <p:nvSpPr>
          <p:cNvPr id="10" name="Text Placeholder 4"/>
          <p:cNvSpPr txBox="1">
            <a:spLocks/>
          </p:cNvSpPr>
          <p:nvPr/>
        </p:nvSpPr>
        <p:spPr>
          <a:xfrm>
            <a:off x="2075815" y="2596226"/>
            <a:ext cx="8209673" cy="1089660"/>
          </a:xfrm>
          <a:prstGeom prst="rect">
            <a:avLst/>
          </a:prstGeom>
        </p:spPr>
        <p:style>
          <a:lnRef idx="2">
            <a:schemeClr val="accent5"/>
          </a:lnRef>
          <a:fillRef idx="1">
            <a:schemeClr val="lt1"/>
          </a:fillRef>
          <a:effectRef idx="0">
            <a:schemeClr val="accent5"/>
          </a:effectRef>
          <a:fontRef idx="minor">
            <a:schemeClr val="dk1"/>
          </a:fontRef>
        </p:style>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914400">
              <a:lnSpc>
                <a:spcPct val="100000"/>
              </a:lnSpc>
              <a:spcBef>
                <a:spcPts val="640"/>
              </a:spcBef>
              <a:buSzTx/>
            </a:pPr>
            <a:r>
              <a:rPr lang="en-US" sz="2400" spc="-58" dirty="0">
                <a:solidFill>
                  <a:srgbClr val="19396C">
                    <a:alpha val="99000"/>
                  </a:srgbClr>
                </a:solidFill>
                <a:latin typeface="Segoe UI Light" pitchFamily="34" charset="0"/>
                <a:cs typeface="Segoe UI Light" pitchFamily="34" charset="0"/>
              </a:rPr>
              <a:t>Automation</a:t>
            </a:r>
            <a:endParaRPr lang="en-US" sz="2000" spc="-58" dirty="0">
              <a:solidFill>
                <a:srgbClr val="19396C">
                  <a:alpha val="99000"/>
                </a:srgbClr>
              </a:solidFill>
              <a:latin typeface="Segoe UI Light"/>
            </a:endParaRPr>
          </a:p>
          <a:p>
            <a:pPr lvl="0" defTabSz="914400" fontAlgn="ctr">
              <a:lnSpc>
                <a:spcPct val="100000"/>
              </a:lnSpc>
              <a:spcBef>
                <a:spcPts val="0"/>
              </a:spcBef>
              <a:spcAft>
                <a:spcPct val="0"/>
              </a:spcAft>
              <a:buSzTx/>
              <a:tabLst>
                <a:tab pos="253886" algn="l"/>
              </a:tabLst>
            </a:pPr>
            <a:r>
              <a:rPr lang="en-US" sz="1800" dirty="0">
                <a:solidFill>
                  <a:srgbClr val="081C23"/>
                </a:solidFill>
                <a:latin typeface="Segoe UI"/>
              </a:rPr>
              <a:t>Query, Manage and Configure Virtual Machines across multiple subscriptions, </a:t>
            </a:r>
            <a:br>
              <a:rPr lang="en-US" sz="1800" dirty="0">
                <a:solidFill>
                  <a:srgbClr val="081C23"/>
                </a:solidFill>
                <a:latin typeface="Segoe UI"/>
              </a:rPr>
            </a:br>
            <a:r>
              <a:rPr lang="en-US" sz="1800" dirty="0">
                <a:solidFill>
                  <a:srgbClr val="081C23"/>
                </a:solidFill>
                <a:latin typeface="Segoe UI"/>
              </a:rPr>
              <a:t>cloud services and storage accounts</a:t>
            </a:r>
            <a:r>
              <a:rPr lang="ru-RU" sz="1800" dirty="0" smtClean="0">
                <a:solidFill>
                  <a:srgbClr val="081C23"/>
                </a:solidFill>
                <a:latin typeface="+mn-lt"/>
              </a:rPr>
              <a:t>.</a:t>
            </a:r>
            <a:endParaRPr lang="en-US" sz="1800" kern="0" dirty="0">
              <a:ln>
                <a:solidFill>
                  <a:prstClr val="white">
                    <a:alpha val="0"/>
                  </a:prstClr>
                </a:solidFill>
              </a:ln>
              <a:solidFill>
                <a:srgbClr val="081C23"/>
              </a:solidFill>
              <a:latin typeface="+mn-lt"/>
              <a:cs typeface="Arial" pitchFamily="34" charset="0"/>
            </a:endParaRPr>
          </a:p>
        </p:txBody>
      </p:sp>
      <p:sp>
        <p:nvSpPr>
          <p:cNvPr id="11" name="Rectangle 10"/>
          <p:cNvSpPr>
            <a:spLocks noChangeAspect="1"/>
          </p:cNvSpPr>
          <p:nvPr/>
        </p:nvSpPr>
        <p:spPr bwMode="auto">
          <a:xfrm>
            <a:off x="985383" y="2596226"/>
            <a:ext cx="1091407" cy="10914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6177" tIns="38089" rIns="76177" bIns="38089" rtlCol="0" anchor="ctr"/>
          <a:lstStyle/>
          <a:p>
            <a:pPr algn="ctr"/>
            <a:endParaRPr lang="en-US" sz="1500"/>
          </a:p>
        </p:txBody>
      </p:sp>
      <p:sp>
        <p:nvSpPr>
          <p:cNvPr id="12" name="Rectangle 11"/>
          <p:cNvSpPr>
            <a:spLocks/>
          </p:cNvSpPr>
          <p:nvPr/>
        </p:nvSpPr>
        <p:spPr bwMode="auto">
          <a:xfrm>
            <a:off x="985388" y="3838396"/>
            <a:ext cx="1089659" cy="10896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6187" tIns="38094" rIns="76187" bIns="38094" rtlCol="0" anchor="ctr"/>
          <a:lstStyle/>
          <a:p>
            <a:pPr algn="ctr"/>
            <a:endParaRPr lang="en-US" sz="1500"/>
          </a:p>
        </p:txBody>
      </p:sp>
      <p:sp>
        <p:nvSpPr>
          <p:cNvPr id="13" name="Rectangle 12"/>
          <p:cNvSpPr>
            <a:spLocks/>
          </p:cNvSpPr>
          <p:nvPr/>
        </p:nvSpPr>
        <p:spPr bwMode="auto">
          <a:xfrm>
            <a:off x="985388" y="5078821"/>
            <a:ext cx="1089659" cy="10896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76177" tIns="38089" rIns="76177" bIns="38089" rtlCol="0" anchor="ctr"/>
          <a:lstStyle/>
          <a:p>
            <a:pPr algn="ctr"/>
            <a:endParaRPr lang="en-US" sz="1500"/>
          </a:p>
        </p:txBody>
      </p:sp>
      <p:sp>
        <p:nvSpPr>
          <p:cNvPr id="14" name="Text Placeholder 4"/>
          <p:cNvSpPr txBox="1">
            <a:spLocks/>
          </p:cNvSpPr>
          <p:nvPr/>
        </p:nvSpPr>
        <p:spPr>
          <a:xfrm>
            <a:off x="2075815" y="5078821"/>
            <a:ext cx="8209673" cy="1089660"/>
          </a:xfrm>
          <a:prstGeom prst="rect">
            <a:avLst/>
          </a:prstGeom>
        </p:spPr>
        <p:style>
          <a:lnRef idx="2">
            <a:schemeClr val="accent5"/>
          </a:lnRef>
          <a:fillRef idx="1">
            <a:schemeClr val="lt1"/>
          </a:fillRef>
          <a:effectRef idx="0">
            <a:schemeClr val="accent5"/>
          </a:effectRef>
          <a:fontRef idx="minor">
            <a:schemeClr val="dk1"/>
          </a:fontRef>
        </p:style>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914400">
              <a:lnSpc>
                <a:spcPct val="100000"/>
              </a:lnSpc>
              <a:spcBef>
                <a:spcPts val="640"/>
              </a:spcBef>
              <a:spcAft>
                <a:spcPts val="250"/>
              </a:spcAft>
              <a:buSzTx/>
            </a:pPr>
            <a:r>
              <a:rPr lang="en-US" sz="2400" spc="-58" dirty="0">
                <a:solidFill>
                  <a:srgbClr val="19396C">
                    <a:alpha val="99000"/>
                  </a:srgbClr>
                </a:solidFill>
                <a:latin typeface="Segoe UI Light" pitchFamily="34" charset="0"/>
                <a:cs typeface="Segoe UI Light" pitchFamily="34" charset="0"/>
              </a:rPr>
              <a:t>Virtual Networking</a:t>
            </a:r>
          </a:p>
          <a:p>
            <a:pPr lvl="0" defTabSz="914400" fontAlgn="ctr">
              <a:lnSpc>
                <a:spcPct val="100000"/>
              </a:lnSpc>
              <a:spcBef>
                <a:spcPts val="0"/>
              </a:spcBef>
              <a:spcAft>
                <a:spcPct val="0"/>
              </a:spcAft>
              <a:buSzTx/>
              <a:tabLst>
                <a:tab pos="253886" algn="l"/>
              </a:tabLst>
            </a:pPr>
            <a:r>
              <a:rPr lang="en-US" sz="1800" dirty="0">
                <a:solidFill>
                  <a:srgbClr val="44546A">
                    <a:alpha val="99000"/>
                  </a:srgbClr>
                </a:solidFill>
                <a:latin typeface="Segoe UI"/>
              </a:rPr>
              <a:t>Completely Configure VNETs from a Script</a:t>
            </a:r>
          </a:p>
        </p:txBody>
      </p:sp>
      <p:sp>
        <p:nvSpPr>
          <p:cNvPr id="15" name="Text Placeholder 4"/>
          <p:cNvSpPr txBox="1">
            <a:spLocks/>
          </p:cNvSpPr>
          <p:nvPr/>
        </p:nvSpPr>
        <p:spPr>
          <a:xfrm>
            <a:off x="2075815" y="3838396"/>
            <a:ext cx="8209673" cy="1089660"/>
          </a:xfrm>
          <a:prstGeom prst="rect">
            <a:avLst/>
          </a:prstGeom>
        </p:spPr>
        <p:style>
          <a:lnRef idx="2">
            <a:schemeClr val="accent5"/>
          </a:lnRef>
          <a:fillRef idx="1">
            <a:schemeClr val="lt1"/>
          </a:fillRef>
          <a:effectRef idx="0">
            <a:schemeClr val="accent5"/>
          </a:effectRef>
          <a:fontRef idx="minor">
            <a:schemeClr val="dk1"/>
          </a:fontRef>
        </p:style>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914400">
              <a:lnSpc>
                <a:spcPct val="100000"/>
              </a:lnSpc>
              <a:spcBef>
                <a:spcPts val="640"/>
              </a:spcBef>
              <a:buSzTx/>
            </a:pPr>
            <a:r>
              <a:rPr lang="en-US" sz="2400" spc="-58" dirty="0">
                <a:solidFill>
                  <a:srgbClr val="19396C"/>
                </a:solidFill>
                <a:latin typeface="Segoe UI Light" pitchFamily="34" charset="0"/>
                <a:cs typeface="Segoe UI Light" pitchFamily="34" charset="0"/>
              </a:rPr>
              <a:t>Provision Fully Configured Virtual Machines</a:t>
            </a:r>
            <a:endParaRPr lang="en-US" sz="2400" spc="-58" dirty="0">
              <a:solidFill>
                <a:srgbClr val="19396C"/>
              </a:solidFill>
              <a:latin typeface="Segoe UI Light"/>
            </a:endParaRPr>
          </a:p>
          <a:p>
            <a:pPr lvl="0" defTabSz="914400" fontAlgn="ctr">
              <a:lnSpc>
                <a:spcPct val="100000"/>
              </a:lnSpc>
              <a:spcBef>
                <a:spcPts val="0"/>
              </a:spcBef>
              <a:spcAft>
                <a:spcPct val="0"/>
              </a:spcAft>
              <a:buSzTx/>
              <a:tabLst>
                <a:tab pos="253886" algn="l"/>
              </a:tabLst>
            </a:pPr>
            <a:r>
              <a:rPr lang="en-US" sz="1800" kern="0" dirty="0">
                <a:ln>
                  <a:solidFill>
                    <a:prstClr val="white">
                      <a:alpha val="0"/>
                    </a:prstClr>
                  </a:solidFill>
                </a:ln>
                <a:solidFill>
                  <a:srgbClr val="081C23"/>
                </a:solidFill>
                <a:latin typeface="Segoe UI"/>
                <a:cs typeface="Arial" pitchFamily="34" charset="0"/>
              </a:rPr>
              <a:t>Domain Joined</a:t>
            </a:r>
          </a:p>
          <a:p>
            <a:pPr lvl="0" defTabSz="914400" fontAlgn="ctr">
              <a:lnSpc>
                <a:spcPct val="100000"/>
              </a:lnSpc>
              <a:spcBef>
                <a:spcPts val="0"/>
              </a:spcBef>
              <a:spcAft>
                <a:spcPct val="0"/>
              </a:spcAft>
              <a:buSzTx/>
              <a:tabLst>
                <a:tab pos="253886" algn="l"/>
              </a:tabLst>
            </a:pPr>
            <a:r>
              <a:rPr lang="en-US" sz="1800" kern="0" dirty="0">
                <a:ln>
                  <a:solidFill>
                    <a:prstClr val="white">
                      <a:alpha val="0"/>
                    </a:prstClr>
                  </a:solidFill>
                </a:ln>
                <a:solidFill>
                  <a:srgbClr val="081C23"/>
                </a:solidFill>
                <a:latin typeface="Segoe UI"/>
                <a:cs typeface="Arial" pitchFamily="34" charset="0"/>
              </a:rPr>
              <a:t>Storage and Networking Configured</a:t>
            </a:r>
            <a:endParaRPr lang="en-US" sz="1800" dirty="0">
              <a:solidFill>
                <a:srgbClr val="081C23"/>
              </a:solidFill>
              <a:latin typeface="Segoe UI"/>
            </a:endParaRPr>
          </a:p>
        </p:txBody>
      </p:sp>
      <p:sp>
        <p:nvSpPr>
          <p:cNvPr id="16" name="Freeform 89"/>
          <p:cNvSpPr>
            <a:spLocks noEditPoints="1"/>
          </p:cNvSpPr>
          <p:nvPr/>
        </p:nvSpPr>
        <p:spPr bwMode="black">
          <a:xfrm>
            <a:off x="1164554" y="4147840"/>
            <a:ext cx="731328" cy="470774"/>
          </a:xfrm>
          <a:custGeom>
            <a:avLst/>
            <a:gdLst>
              <a:gd name="T0" fmla="*/ 350 w 3153"/>
              <a:gd name="T1" fmla="*/ 935 h 2031"/>
              <a:gd name="T2" fmla="*/ 788 w 3153"/>
              <a:gd name="T3" fmla="*/ 0 h 2031"/>
              <a:gd name="T4" fmla="*/ 2918 w 3153"/>
              <a:gd name="T5" fmla="*/ 1882 h 2031"/>
              <a:gd name="T6" fmla="*/ 2403 w 3153"/>
              <a:gd name="T7" fmla="*/ 1493 h 2031"/>
              <a:gd name="T8" fmla="*/ 2244 w 3153"/>
              <a:gd name="T9" fmla="*/ 1424 h 2031"/>
              <a:gd name="T10" fmla="*/ 2391 w 3153"/>
              <a:gd name="T11" fmla="*/ 1458 h 2031"/>
              <a:gd name="T12" fmla="*/ 1437 w 3153"/>
              <a:gd name="T13" fmla="*/ 1486 h 2031"/>
              <a:gd name="T14" fmla="*/ 1460 w 3153"/>
              <a:gd name="T15" fmla="*/ 1427 h 2031"/>
              <a:gd name="T16" fmla="*/ 1588 w 3153"/>
              <a:gd name="T17" fmla="*/ 1440 h 2031"/>
              <a:gd name="T18" fmla="*/ 1563 w 3153"/>
              <a:gd name="T19" fmla="*/ 1636 h 2031"/>
              <a:gd name="T20" fmla="*/ 1421 w 3153"/>
              <a:gd name="T21" fmla="*/ 1612 h 2031"/>
              <a:gd name="T22" fmla="*/ 1170 w 3153"/>
              <a:gd name="T23" fmla="*/ 1604 h 2031"/>
              <a:gd name="T24" fmla="*/ 1340 w 3153"/>
              <a:gd name="T25" fmla="*/ 1589 h 2031"/>
              <a:gd name="T26" fmla="*/ 1175 w 3153"/>
              <a:gd name="T27" fmla="*/ 1631 h 2031"/>
              <a:gd name="T28" fmla="*/ 1228 w 3153"/>
              <a:gd name="T29" fmla="*/ 1433 h 2031"/>
              <a:gd name="T30" fmla="*/ 1366 w 3153"/>
              <a:gd name="T31" fmla="*/ 1441 h 2031"/>
              <a:gd name="T32" fmla="*/ 916 w 3153"/>
              <a:gd name="T33" fmla="*/ 1607 h 2031"/>
              <a:gd name="T34" fmla="*/ 1099 w 3153"/>
              <a:gd name="T35" fmla="*/ 1564 h 2031"/>
              <a:gd name="T36" fmla="*/ 911 w 3153"/>
              <a:gd name="T37" fmla="*/ 1624 h 2031"/>
              <a:gd name="T38" fmla="*/ 832 w 3153"/>
              <a:gd name="T39" fmla="*/ 1503 h 2031"/>
              <a:gd name="T40" fmla="*/ 922 w 3153"/>
              <a:gd name="T41" fmla="*/ 1437 h 2031"/>
              <a:gd name="T42" fmla="*/ 999 w 3153"/>
              <a:gd name="T43" fmla="*/ 1440 h 2031"/>
              <a:gd name="T44" fmla="*/ 1143 w 3153"/>
              <a:gd name="T45" fmla="*/ 1436 h 2031"/>
              <a:gd name="T46" fmla="*/ 1113 w 3153"/>
              <a:gd name="T47" fmla="*/ 1496 h 2031"/>
              <a:gd name="T48" fmla="*/ 692 w 3153"/>
              <a:gd name="T49" fmla="*/ 1804 h 2031"/>
              <a:gd name="T50" fmla="*/ 574 w 3153"/>
              <a:gd name="T51" fmla="*/ 1739 h 2031"/>
              <a:gd name="T52" fmla="*/ 656 w 3153"/>
              <a:gd name="T53" fmla="*/ 1687 h 2031"/>
              <a:gd name="T54" fmla="*/ 823 w 3153"/>
              <a:gd name="T55" fmla="*/ 1619 h 2031"/>
              <a:gd name="T56" fmla="*/ 669 w 3153"/>
              <a:gd name="T57" fmla="*/ 1638 h 2031"/>
              <a:gd name="T58" fmla="*/ 713 w 3153"/>
              <a:gd name="T59" fmla="*/ 1551 h 2031"/>
              <a:gd name="T60" fmla="*/ 828 w 3153"/>
              <a:gd name="T61" fmla="*/ 1613 h 2031"/>
              <a:gd name="T62" fmla="*/ 1570 w 3153"/>
              <a:gd name="T63" fmla="*/ 1798 h 2031"/>
              <a:gd name="T64" fmla="*/ 850 w 3153"/>
              <a:gd name="T65" fmla="*/ 1803 h 2031"/>
              <a:gd name="T66" fmla="*/ 882 w 3153"/>
              <a:gd name="T67" fmla="*/ 1698 h 2031"/>
              <a:gd name="T68" fmla="*/ 1563 w 3153"/>
              <a:gd name="T69" fmla="*/ 1687 h 2031"/>
              <a:gd name="T70" fmla="*/ 1670 w 3153"/>
              <a:gd name="T71" fmla="*/ 1489 h 2031"/>
              <a:gd name="T72" fmla="*/ 1693 w 3153"/>
              <a:gd name="T73" fmla="*/ 1424 h 2031"/>
              <a:gd name="T74" fmla="*/ 1793 w 3153"/>
              <a:gd name="T75" fmla="*/ 1500 h 2031"/>
              <a:gd name="T76" fmla="*/ 1675 w 3153"/>
              <a:gd name="T77" fmla="*/ 1612 h 2031"/>
              <a:gd name="T78" fmla="*/ 1843 w 3153"/>
              <a:gd name="T79" fmla="*/ 1621 h 2031"/>
              <a:gd name="T80" fmla="*/ 1804 w 3153"/>
              <a:gd name="T81" fmla="*/ 1637 h 2031"/>
              <a:gd name="T82" fmla="*/ 1866 w 3153"/>
              <a:gd name="T83" fmla="*/ 1793 h 2031"/>
              <a:gd name="T84" fmla="*/ 1690 w 3153"/>
              <a:gd name="T85" fmla="*/ 1778 h 2031"/>
              <a:gd name="T86" fmla="*/ 1686 w 3153"/>
              <a:gd name="T87" fmla="*/ 1702 h 2031"/>
              <a:gd name="T88" fmla="*/ 1724 w 3153"/>
              <a:gd name="T89" fmla="*/ 1685 h 2031"/>
              <a:gd name="T90" fmla="*/ 1843 w 3153"/>
              <a:gd name="T91" fmla="*/ 1691 h 2031"/>
              <a:gd name="T92" fmla="*/ 2009 w 3153"/>
              <a:gd name="T93" fmla="*/ 1439 h 2031"/>
              <a:gd name="T94" fmla="*/ 2140 w 3153"/>
              <a:gd name="T95" fmla="*/ 1428 h 2031"/>
              <a:gd name="T96" fmla="*/ 2161 w 3153"/>
              <a:gd name="T97" fmla="*/ 1499 h 2031"/>
              <a:gd name="T98" fmla="*/ 2064 w 3153"/>
              <a:gd name="T99" fmla="*/ 1588 h 2031"/>
              <a:gd name="T100" fmla="*/ 2218 w 3153"/>
              <a:gd name="T101" fmla="*/ 1565 h 2031"/>
              <a:gd name="T102" fmla="*/ 2225 w 3153"/>
              <a:gd name="T103" fmla="*/ 1634 h 2031"/>
              <a:gd name="T104" fmla="*/ 2319 w 3153"/>
              <a:gd name="T105" fmla="*/ 1790 h 2031"/>
              <a:gd name="T106" fmla="*/ 2131 w 3153"/>
              <a:gd name="T107" fmla="*/ 1770 h 2031"/>
              <a:gd name="T108" fmla="*/ 2145 w 3153"/>
              <a:gd name="T109" fmla="*/ 1683 h 2031"/>
              <a:gd name="T110" fmla="*/ 2340 w 3153"/>
              <a:gd name="T111" fmla="*/ 1624 h 2031"/>
              <a:gd name="T112" fmla="*/ 2463 w 3153"/>
              <a:gd name="T113" fmla="*/ 1564 h 2031"/>
              <a:gd name="T114" fmla="*/ 2434 w 3153"/>
              <a:gd name="T115" fmla="*/ 1636 h 2031"/>
              <a:gd name="T116" fmla="*/ 2415 w 3153"/>
              <a:gd name="T117" fmla="*/ 1769 h 2031"/>
              <a:gd name="T118" fmla="*/ 2500 w 3153"/>
              <a:gd name="T119" fmla="*/ 1683 h 2031"/>
              <a:gd name="T120" fmla="*/ 2605 w 3153"/>
              <a:gd name="T121" fmla="*/ 1791 h 2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53" h="2031">
                <a:moveTo>
                  <a:pt x="448" y="830"/>
                </a:moveTo>
                <a:cubicBezTo>
                  <a:pt x="368" y="755"/>
                  <a:pt x="368" y="615"/>
                  <a:pt x="448" y="539"/>
                </a:cubicBezTo>
                <a:cubicBezTo>
                  <a:pt x="393" y="549"/>
                  <a:pt x="339" y="610"/>
                  <a:pt x="339" y="685"/>
                </a:cubicBezTo>
                <a:cubicBezTo>
                  <a:pt x="339" y="759"/>
                  <a:pt x="393" y="820"/>
                  <a:pt x="448" y="830"/>
                </a:cubicBezTo>
                <a:close/>
                <a:moveTo>
                  <a:pt x="2814" y="685"/>
                </a:moveTo>
                <a:cubicBezTo>
                  <a:pt x="2815" y="610"/>
                  <a:pt x="2761" y="549"/>
                  <a:pt x="2706" y="539"/>
                </a:cubicBezTo>
                <a:cubicBezTo>
                  <a:pt x="2786" y="615"/>
                  <a:pt x="2786" y="755"/>
                  <a:pt x="2706" y="830"/>
                </a:cubicBezTo>
                <a:cubicBezTo>
                  <a:pt x="2761" y="820"/>
                  <a:pt x="2815" y="759"/>
                  <a:pt x="2814" y="685"/>
                </a:cubicBezTo>
                <a:close/>
                <a:moveTo>
                  <a:pt x="2804" y="935"/>
                </a:moveTo>
                <a:cubicBezTo>
                  <a:pt x="2886" y="904"/>
                  <a:pt x="2970" y="808"/>
                  <a:pt x="2969" y="685"/>
                </a:cubicBezTo>
                <a:cubicBezTo>
                  <a:pt x="2970" y="561"/>
                  <a:pt x="2886" y="465"/>
                  <a:pt x="2804" y="434"/>
                </a:cubicBezTo>
                <a:cubicBezTo>
                  <a:pt x="2871" y="501"/>
                  <a:pt x="2915" y="591"/>
                  <a:pt x="2914" y="685"/>
                </a:cubicBezTo>
                <a:cubicBezTo>
                  <a:pt x="2915" y="778"/>
                  <a:pt x="2871" y="868"/>
                  <a:pt x="2804" y="935"/>
                </a:cubicBezTo>
                <a:close/>
                <a:moveTo>
                  <a:pt x="350" y="935"/>
                </a:moveTo>
                <a:cubicBezTo>
                  <a:pt x="282" y="868"/>
                  <a:pt x="239" y="778"/>
                  <a:pt x="239" y="685"/>
                </a:cubicBezTo>
                <a:cubicBezTo>
                  <a:pt x="239" y="591"/>
                  <a:pt x="282" y="501"/>
                  <a:pt x="350" y="434"/>
                </a:cubicBezTo>
                <a:cubicBezTo>
                  <a:pt x="267" y="465"/>
                  <a:pt x="183" y="561"/>
                  <a:pt x="184" y="685"/>
                </a:cubicBezTo>
                <a:cubicBezTo>
                  <a:pt x="183" y="808"/>
                  <a:pt x="267" y="904"/>
                  <a:pt x="350" y="935"/>
                </a:cubicBezTo>
                <a:close/>
                <a:moveTo>
                  <a:pt x="2877" y="1804"/>
                </a:moveTo>
                <a:cubicBezTo>
                  <a:pt x="2844" y="1765"/>
                  <a:pt x="2811" y="1726"/>
                  <a:pt x="2778" y="1687"/>
                </a:cubicBezTo>
                <a:cubicBezTo>
                  <a:pt x="2705" y="1601"/>
                  <a:pt x="2633" y="1516"/>
                  <a:pt x="2560" y="1430"/>
                </a:cubicBezTo>
                <a:cubicBezTo>
                  <a:pt x="2557" y="1426"/>
                  <a:pt x="2553" y="1421"/>
                  <a:pt x="2549" y="1417"/>
                </a:cubicBezTo>
                <a:cubicBezTo>
                  <a:pt x="2534" y="1399"/>
                  <a:pt x="2511" y="1389"/>
                  <a:pt x="2489" y="1381"/>
                </a:cubicBezTo>
                <a:cubicBezTo>
                  <a:pt x="2466" y="1373"/>
                  <a:pt x="2441" y="1368"/>
                  <a:pt x="2416" y="1367"/>
                </a:cubicBezTo>
                <a:cubicBezTo>
                  <a:pt x="2503" y="1344"/>
                  <a:pt x="2567" y="1266"/>
                  <a:pt x="2567" y="1172"/>
                </a:cubicBezTo>
                <a:cubicBezTo>
                  <a:pt x="2567" y="202"/>
                  <a:pt x="2567" y="202"/>
                  <a:pt x="2567" y="202"/>
                </a:cubicBezTo>
                <a:cubicBezTo>
                  <a:pt x="2567" y="90"/>
                  <a:pt x="2476" y="0"/>
                  <a:pt x="2365" y="0"/>
                </a:cubicBezTo>
                <a:cubicBezTo>
                  <a:pt x="788" y="0"/>
                  <a:pt x="788" y="0"/>
                  <a:pt x="788" y="0"/>
                </a:cubicBezTo>
                <a:cubicBezTo>
                  <a:pt x="677" y="0"/>
                  <a:pt x="586" y="90"/>
                  <a:pt x="586" y="202"/>
                </a:cubicBezTo>
                <a:cubicBezTo>
                  <a:pt x="586" y="1172"/>
                  <a:pt x="586" y="1172"/>
                  <a:pt x="586" y="1172"/>
                </a:cubicBezTo>
                <a:cubicBezTo>
                  <a:pt x="586" y="1266"/>
                  <a:pt x="651" y="1345"/>
                  <a:pt x="738" y="1368"/>
                </a:cubicBezTo>
                <a:cubicBezTo>
                  <a:pt x="689" y="1370"/>
                  <a:pt x="633" y="1388"/>
                  <a:pt x="600" y="1426"/>
                </a:cubicBezTo>
                <a:cubicBezTo>
                  <a:pt x="575" y="1457"/>
                  <a:pt x="549" y="1487"/>
                  <a:pt x="524" y="1518"/>
                </a:cubicBezTo>
                <a:cubicBezTo>
                  <a:pt x="446" y="1610"/>
                  <a:pt x="368" y="1703"/>
                  <a:pt x="290" y="1796"/>
                </a:cubicBezTo>
                <a:cubicBezTo>
                  <a:pt x="271" y="1819"/>
                  <a:pt x="235" y="1852"/>
                  <a:pt x="235" y="1884"/>
                </a:cubicBezTo>
                <a:cubicBezTo>
                  <a:pt x="235" y="1971"/>
                  <a:pt x="235" y="1971"/>
                  <a:pt x="235" y="1971"/>
                </a:cubicBezTo>
                <a:cubicBezTo>
                  <a:pt x="236" y="1982"/>
                  <a:pt x="238" y="1993"/>
                  <a:pt x="244" y="2002"/>
                </a:cubicBezTo>
                <a:cubicBezTo>
                  <a:pt x="264" y="2030"/>
                  <a:pt x="304" y="2031"/>
                  <a:pt x="336" y="2031"/>
                </a:cubicBezTo>
                <a:cubicBezTo>
                  <a:pt x="380" y="2031"/>
                  <a:pt x="2688" y="2031"/>
                  <a:pt x="2758" y="2031"/>
                </a:cubicBezTo>
                <a:cubicBezTo>
                  <a:pt x="2792" y="2031"/>
                  <a:pt x="2831" y="2027"/>
                  <a:pt x="2865" y="2020"/>
                </a:cubicBezTo>
                <a:cubicBezTo>
                  <a:pt x="2888" y="2016"/>
                  <a:pt x="2915" y="2003"/>
                  <a:pt x="2918" y="1976"/>
                </a:cubicBezTo>
                <a:cubicBezTo>
                  <a:pt x="2918" y="1882"/>
                  <a:pt x="2918" y="1882"/>
                  <a:pt x="2918" y="1882"/>
                </a:cubicBezTo>
                <a:cubicBezTo>
                  <a:pt x="2921" y="1861"/>
                  <a:pt x="2909" y="1841"/>
                  <a:pt x="2896" y="1826"/>
                </a:cubicBezTo>
                <a:cubicBezTo>
                  <a:pt x="2889" y="1818"/>
                  <a:pt x="2883" y="1811"/>
                  <a:pt x="2877" y="1804"/>
                </a:cubicBezTo>
                <a:close/>
                <a:moveTo>
                  <a:pt x="705" y="1159"/>
                </a:moveTo>
                <a:cubicBezTo>
                  <a:pt x="705" y="215"/>
                  <a:pt x="705" y="215"/>
                  <a:pt x="705" y="215"/>
                </a:cubicBezTo>
                <a:cubicBezTo>
                  <a:pt x="705" y="157"/>
                  <a:pt x="752" y="111"/>
                  <a:pt x="809" y="111"/>
                </a:cubicBezTo>
                <a:cubicBezTo>
                  <a:pt x="2344" y="111"/>
                  <a:pt x="2344" y="111"/>
                  <a:pt x="2344" y="111"/>
                </a:cubicBezTo>
                <a:cubicBezTo>
                  <a:pt x="2401" y="111"/>
                  <a:pt x="2448" y="157"/>
                  <a:pt x="2448" y="215"/>
                </a:cubicBezTo>
                <a:cubicBezTo>
                  <a:pt x="2448" y="1159"/>
                  <a:pt x="2448" y="1159"/>
                  <a:pt x="2448" y="1159"/>
                </a:cubicBezTo>
                <a:cubicBezTo>
                  <a:pt x="2448" y="1216"/>
                  <a:pt x="2401" y="1263"/>
                  <a:pt x="2344" y="1263"/>
                </a:cubicBezTo>
                <a:cubicBezTo>
                  <a:pt x="809" y="1263"/>
                  <a:pt x="809" y="1263"/>
                  <a:pt x="809" y="1263"/>
                </a:cubicBezTo>
                <a:cubicBezTo>
                  <a:pt x="752" y="1263"/>
                  <a:pt x="705" y="1216"/>
                  <a:pt x="705" y="1159"/>
                </a:cubicBezTo>
                <a:close/>
                <a:moveTo>
                  <a:pt x="2407" y="1487"/>
                </a:moveTo>
                <a:cubicBezTo>
                  <a:pt x="2407" y="1489"/>
                  <a:pt x="2406" y="1491"/>
                  <a:pt x="2404" y="1493"/>
                </a:cubicBezTo>
                <a:cubicBezTo>
                  <a:pt x="2404" y="1493"/>
                  <a:pt x="2403" y="1493"/>
                  <a:pt x="2403" y="1493"/>
                </a:cubicBezTo>
                <a:cubicBezTo>
                  <a:pt x="2403" y="1493"/>
                  <a:pt x="2403" y="1493"/>
                  <a:pt x="2403" y="1493"/>
                </a:cubicBezTo>
                <a:cubicBezTo>
                  <a:pt x="2403" y="1494"/>
                  <a:pt x="2403" y="1494"/>
                  <a:pt x="2402" y="1494"/>
                </a:cubicBezTo>
                <a:cubicBezTo>
                  <a:pt x="2402" y="1494"/>
                  <a:pt x="2402" y="1494"/>
                  <a:pt x="2401" y="1495"/>
                </a:cubicBezTo>
                <a:cubicBezTo>
                  <a:pt x="2401" y="1495"/>
                  <a:pt x="2400" y="1495"/>
                  <a:pt x="2400" y="1496"/>
                </a:cubicBezTo>
                <a:cubicBezTo>
                  <a:pt x="2399" y="1496"/>
                  <a:pt x="2399" y="1496"/>
                  <a:pt x="2398" y="1496"/>
                </a:cubicBezTo>
                <a:cubicBezTo>
                  <a:pt x="2388" y="1501"/>
                  <a:pt x="2374" y="1500"/>
                  <a:pt x="2362" y="1500"/>
                </a:cubicBezTo>
                <a:cubicBezTo>
                  <a:pt x="2304" y="1500"/>
                  <a:pt x="2304" y="1500"/>
                  <a:pt x="2304" y="1500"/>
                </a:cubicBezTo>
                <a:cubicBezTo>
                  <a:pt x="2293" y="1500"/>
                  <a:pt x="2281" y="1498"/>
                  <a:pt x="2271" y="1493"/>
                </a:cubicBezTo>
                <a:cubicBezTo>
                  <a:pt x="2267" y="1491"/>
                  <a:pt x="2263" y="1489"/>
                  <a:pt x="2260" y="1487"/>
                </a:cubicBezTo>
                <a:cubicBezTo>
                  <a:pt x="2257" y="1484"/>
                  <a:pt x="2254" y="1482"/>
                  <a:pt x="2252" y="1479"/>
                </a:cubicBezTo>
                <a:cubicBezTo>
                  <a:pt x="2250" y="1474"/>
                  <a:pt x="2250" y="1474"/>
                  <a:pt x="2250" y="1474"/>
                </a:cubicBezTo>
                <a:cubicBezTo>
                  <a:pt x="2244" y="1463"/>
                  <a:pt x="2236" y="1453"/>
                  <a:pt x="2231" y="1441"/>
                </a:cubicBezTo>
                <a:cubicBezTo>
                  <a:pt x="2227" y="1433"/>
                  <a:pt x="2231" y="1429"/>
                  <a:pt x="2238" y="1426"/>
                </a:cubicBezTo>
                <a:cubicBezTo>
                  <a:pt x="2240" y="1425"/>
                  <a:pt x="2242" y="1424"/>
                  <a:pt x="2244" y="1424"/>
                </a:cubicBezTo>
                <a:cubicBezTo>
                  <a:pt x="2248" y="1423"/>
                  <a:pt x="2253" y="1422"/>
                  <a:pt x="2258" y="1422"/>
                </a:cubicBezTo>
                <a:cubicBezTo>
                  <a:pt x="2266" y="1422"/>
                  <a:pt x="2266" y="1422"/>
                  <a:pt x="2266" y="1422"/>
                </a:cubicBezTo>
                <a:cubicBezTo>
                  <a:pt x="2266" y="1422"/>
                  <a:pt x="2266" y="1422"/>
                  <a:pt x="2266" y="1422"/>
                </a:cubicBezTo>
                <a:cubicBezTo>
                  <a:pt x="2282" y="1422"/>
                  <a:pt x="2297" y="1422"/>
                  <a:pt x="2312" y="1422"/>
                </a:cubicBezTo>
                <a:cubicBezTo>
                  <a:pt x="2313" y="1422"/>
                  <a:pt x="2313" y="1422"/>
                  <a:pt x="2313" y="1422"/>
                </a:cubicBezTo>
                <a:cubicBezTo>
                  <a:pt x="2328" y="1422"/>
                  <a:pt x="2328" y="1422"/>
                  <a:pt x="2328" y="1422"/>
                </a:cubicBezTo>
                <a:cubicBezTo>
                  <a:pt x="2333" y="1422"/>
                  <a:pt x="2339" y="1422"/>
                  <a:pt x="2344" y="1423"/>
                </a:cubicBezTo>
                <a:cubicBezTo>
                  <a:pt x="2347" y="1424"/>
                  <a:pt x="2351" y="1425"/>
                  <a:pt x="2354" y="1426"/>
                </a:cubicBezTo>
                <a:cubicBezTo>
                  <a:pt x="2355" y="1426"/>
                  <a:pt x="2355" y="1426"/>
                  <a:pt x="2356" y="1426"/>
                </a:cubicBezTo>
                <a:cubicBezTo>
                  <a:pt x="2356" y="1427"/>
                  <a:pt x="2356" y="1427"/>
                  <a:pt x="2357" y="1427"/>
                </a:cubicBezTo>
                <a:cubicBezTo>
                  <a:pt x="2357" y="1427"/>
                  <a:pt x="2358" y="1427"/>
                  <a:pt x="2358" y="1427"/>
                </a:cubicBezTo>
                <a:cubicBezTo>
                  <a:pt x="2363" y="1429"/>
                  <a:pt x="2367" y="1431"/>
                  <a:pt x="2371" y="1433"/>
                </a:cubicBezTo>
                <a:cubicBezTo>
                  <a:pt x="2374" y="1436"/>
                  <a:pt x="2377" y="1438"/>
                  <a:pt x="2379" y="1441"/>
                </a:cubicBezTo>
                <a:cubicBezTo>
                  <a:pt x="2391" y="1458"/>
                  <a:pt x="2391" y="1458"/>
                  <a:pt x="2391" y="1458"/>
                </a:cubicBezTo>
                <a:cubicBezTo>
                  <a:pt x="2394" y="1463"/>
                  <a:pt x="2401" y="1471"/>
                  <a:pt x="2404" y="1478"/>
                </a:cubicBezTo>
                <a:cubicBezTo>
                  <a:pt x="2404" y="1478"/>
                  <a:pt x="2404" y="1478"/>
                  <a:pt x="2404" y="1478"/>
                </a:cubicBezTo>
                <a:cubicBezTo>
                  <a:pt x="2406" y="1481"/>
                  <a:pt x="2407" y="1484"/>
                  <a:pt x="2407" y="1487"/>
                </a:cubicBezTo>
                <a:close/>
                <a:moveTo>
                  <a:pt x="1589" y="1480"/>
                </a:moveTo>
                <a:cubicBezTo>
                  <a:pt x="1589" y="1483"/>
                  <a:pt x="1588" y="1485"/>
                  <a:pt x="1587" y="1487"/>
                </a:cubicBezTo>
                <a:cubicBezTo>
                  <a:pt x="1576" y="1507"/>
                  <a:pt x="1525" y="1502"/>
                  <a:pt x="1507" y="1502"/>
                </a:cubicBezTo>
                <a:cubicBezTo>
                  <a:pt x="1496" y="1502"/>
                  <a:pt x="1485" y="1502"/>
                  <a:pt x="1474" y="1502"/>
                </a:cubicBezTo>
                <a:cubicBezTo>
                  <a:pt x="1464" y="1502"/>
                  <a:pt x="1451" y="1500"/>
                  <a:pt x="1442" y="1493"/>
                </a:cubicBezTo>
                <a:cubicBezTo>
                  <a:pt x="1442" y="1493"/>
                  <a:pt x="1441" y="1492"/>
                  <a:pt x="1441" y="1492"/>
                </a:cubicBezTo>
                <a:cubicBezTo>
                  <a:pt x="1441" y="1492"/>
                  <a:pt x="1440" y="1491"/>
                  <a:pt x="1440" y="1491"/>
                </a:cubicBezTo>
                <a:cubicBezTo>
                  <a:pt x="1439" y="1490"/>
                  <a:pt x="1439" y="1490"/>
                  <a:pt x="1439" y="1489"/>
                </a:cubicBezTo>
                <a:cubicBezTo>
                  <a:pt x="1439" y="1489"/>
                  <a:pt x="1439" y="1489"/>
                  <a:pt x="1438" y="1489"/>
                </a:cubicBezTo>
                <a:cubicBezTo>
                  <a:pt x="1438" y="1489"/>
                  <a:pt x="1438" y="1489"/>
                  <a:pt x="1438" y="1489"/>
                </a:cubicBezTo>
                <a:cubicBezTo>
                  <a:pt x="1438" y="1488"/>
                  <a:pt x="1437" y="1487"/>
                  <a:pt x="1437" y="1486"/>
                </a:cubicBezTo>
                <a:cubicBezTo>
                  <a:pt x="1436" y="1484"/>
                  <a:pt x="1436" y="1483"/>
                  <a:pt x="1436" y="1481"/>
                </a:cubicBezTo>
                <a:cubicBezTo>
                  <a:pt x="1436" y="1479"/>
                  <a:pt x="1436" y="1479"/>
                  <a:pt x="1436" y="1479"/>
                </a:cubicBezTo>
                <a:cubicBezTo>
                  <a:pt x="1437" y="1477"/>
                  <a:pt x="1437" y="1474"/>
                  <a:pt x="1437" y="1472"/>
                </a:cubicBezTo>
                <a:cubicBezTo>
                  <a:pt x="1437" y="1471"/>
                  <a:pt x="1437" y="1471"/>
                  <a:pt x="1437" y="1471"/>
                </a:cubicBezTo>
                <a:cubicBezTo>
                  <a:pt x="1438" y="1463"/>
                  <a:pt x="1438" y="1454"/>
                  <a:pt x="1440" y="1446"/>
                </a:cubicBezTo>
                <a:cubicBezTo>
                  <a:pt x="1440" y="1443"/>
                  <a:pt x="1440" y="1443"/>
                  <a:pt x="1440" y="1443"/>
                </a:cubicBezTo>
                <a:cubicBezTo>
                  <a:pt x="1441" y="1441"/>
                  <a:pt x="1442" y="1438"/>
                  <a:pt x="1444" y="1436"/>
                </a:cubicBezTo>
                <a:cubicBezTo>
                  <a:pt x="1446" y="1434"/>
                  <a:pt x="1448" y="1433"/>
                  <a:pt x="1450" y="1431"/>
                </a:cubicBezTo>
                <a:cubicBezTo>
                  <a:pt x="1450" y="1431"/>
                  <a:pt x="1450" y="1431"/>
                  <a:pt x="1450" y="1431"/>
                </a:cubicBezTo>
                <a:cubicBezTo>
                  <a:pt x="1451" y="1431"/>
                  <a:pt x="1451" y="1430"/>
                  <a:pt x="1452" y="1430"/>
                </a:cubicBezTo>
                <a:cubicBezTo>
                  <a:pt x="1452" y="1430"/>
                  <a:pt x="1453" y="1430"/>
                  <a:pt x="1453" y="1429"/>
                </a:cubicBezTo>
                <a:cubicBezTo>
                  <a:pt x="1453" y="1429"/>
                  <a:pt x="1454" y="1429"/>
                  <a:pt x="1454" y="1429"/>
                </a:cubicBezTo>
                <a:cubicBezTo>
                  <a:pt x="1455" y="1428"/>
                  <a:pt x="1457" y="1428"/>
                  <a:pt x="1458" y="1427"/>
                </a:cubicBezTo>
                <a:cubicBezTo>
                  <a:pt x="1459" y="1427"/>
                  <a:pt x="1459" y="1427"/>
                  <a:pt x="1460" y="1427"/>
                </a:cubicBezTo>
                <a:cubicBezTo>
                  <a:pt x="1461" y="1426"/>
                  <a:pt x="1463" y="1426"/>
                  <a:pt x="1464" y="1426"/>
                </a:cubicBezTo>
                <a:cubicBezTo>
                  <a:pt x="1465" y="1426"/>
                  <a:pt x="1465" y="1425"/>
                  <a:pt x="1466" y="1425"/>
                </a:cubicBezTo>
                <a:cubicBezTo>
                  <a:pt x="1466" y="1425"/>
                  <a:pt x="1466" y="1425"/>
                  <a:pt x="1466" y="1425"/>
                </a:cubicBezTo>
                <a:cubicBezTo>
                  <a:pt x="1467" y="1425"/>
                  <a:pt x="1468" y="1425"/>
                  <a:pt x="1468" y="1425"/>
                </a:cubicBezTo>
                <a:cubicBezTo>
                  <a:pt x="1472" y="1424"/>
                  <a:pt x="1476" y="1424"/>
                  <a:pt x="1480" y="1424"/>
                </a:cubicBezTo>
                <a:cubicBezTo>
                  <a:pt x="1483" y="1424"/>
                  <a:pt x="1483" y="1424"/>
                  <a:pt x="1483" y="1424"/>
                </a:cubicBezTo>
                <a:cubicBezTo>
                  <a:pt x="1487" y="1424"/>
                  <a:pt x="1492" y="1424"/>
                  <a:pt x="1496" y="1424"/>
                </a:cubicBezTo>
                <a:cubicBezTo>
                  <a:pt x="1550" y="1424"/>
                  <a:pt x="1550" y="1424"/>
                  <a:pt x="1550" y="1424"/>
                </a:cubicBezTo>
                <a:cubicBezTo>
                  <a:pt x="1551" y="1424"/>
                  <a:pt x="1552" y="1424"/>
                  <a:pt x="1554" y="1424"/>
                </a:cubicBezTo>
                <a:cubicBezTo>
                  <a:pt x="1554" y="1424"/>
                  <a:pt x="1555" y="1424"/>
                  <a:pt x="1555" y="1424"/>
                </a:cubicBezTo>
                <a:cubicBezTo>
                  <a:pt x="1556" y="1424"/>
                  <a:pt x="1558" y="1424"/>
                  <a:pt x="1559" y="1424"/>
                </a:cubicBezTo>
                <a:cubicBezTo>
                  <a:pt x="1570" y="1425"/>
                  <a:pt x="1582" y="1428"/>
                  <a:pt x="1586" y="1438"/>
                </a:cubicBezTo>
                <a:cubicBezTo>
                  <a:pt x="1587" y="1438"/>
                  <a:pt x="1587" y="1439"/>
                  <a:pt x="1587" y="1440"/>
                </a:cubicBezTo>
                <a:cubicBezTo>
                  <a:pt x="1588" y="1440"/>
                  <a:pt x="1588" y="1440"/>
                  <a:pt x="1588" y="1440"/>
                </a:cubicBezTo>
                <a:cubicBezTo>
                  <a:pt x="1591" y="1452"/>
                  <a:pt x="1588" y="1466"/>
                  <a:pt x="1589" y="1478"/>
                </a:cubicBezTo>
                <a:lnTo>
                  <a:pt x="1589" y="1480"/>
                </a:lnTo>
                <a:close/>
                <a:moveTo>
                  <a:pt x="1511" y="1543"/>
                </a:moveTo>
                <a:cubicBezTo>
                  <a:pt x="1531" y="1543"/>
                  <a:pt x="1577" y="1537"/>
                  <a:pt x="1588" y="1559"/>
                </a:cubicBezTo>
                <a:cubicBezTo>
                  <a:pt x="1589" y="1561"/>
                  <a:pt x="1590" y="1563"/>
                  <a:pt x="1590" y="1566"/>
                </a:cubicBezTo>
                <a:cubicBezTo>
                  <a:pt x="1590" y="1589"/>
                  <a:pt x="1590" y="1589"/>
                  <a:pt x="1590" y="1589"/>
                </a:cubicBezTo>
                <a:cubicBezTo>
                  <a:pt x="1590" y="1595"/>
                  <a:pt x="1590" y="1602"/>
                  <a:pt x="1590" y="1609"/>
                </a:cubicBezTo>
                <a:cubicBezTo>
                  <a:pt x="1590" y="1609"/>
                  <a:pt x="1590" y="1609"/>
                  <a:pt x="1590" y="1609"/>
                </a:cubicBezTo>
                <a:cubicBezTo>
                  <a:pt x="1590" y="1612"/>
                  <a:pt x="1590" y="1612"/>
                  <a:pt x="1590" y="1612"/>
                </a:cubicBezTo>
                <a:cubicBezTo>
                  <a:pt x="1590" y="1615"/>
                  <a:pt x="1589" y="1619"/>
                  <a:pt x="1587" y="1622"/>
                </a:cubicBezTo>
                <a:cubicBezTo>
                  <a:pt x="1587" y="1622"/>
                  <a:pt x="1586" y="1623"/>
                  <a:pt x="1586" y="1623"/>
                </a:cubicBezTo>
                <a:cubicBezTo>
                  <a:pt x="1585" y="1624"/>
                  <a:pt x="1584" y="1625"/>
                  <a:pt x="1583" y="1626"/>
                </a:cubicBezTo>
                <a:cubicBezTo>
                  <a:pt x="1583" y="1626"/>
                  <a:pt x="1583" y="1626"/>
                  <a:pt x="1583" y="1626"/>
                </a:cubicBezTo>
                <a:cubicBezTo>
                  <a:pt x="1578" y="1631"/>
                  <a:pt x="1571" y="1634"/>
                  <a:pt x="1563" y="1636"/>
                </a:cubicBezTo>
                <a:cubicBezTo>
                  <a:pt x="1563" y="1636"/>
                  <a:pt x="1563" y="1636"/>
                  <a:pt x="1563" y="1636"/>
                </a:cubicBezTo>
                <a:cubicBezTo>
                  <a:pt x="1563" y="1636"/>
                  <a:pt x="1563" y="1636"/>
                  <a:pt x="1563" y="1636"/>
                </a:cubicBezTo>
                <a:cubicBezTo>
                  <a:pt x="1560" y="1637"/>
                  <a:pt x="1558" y="1637"/>
                  <a:pt x="1556" y="1637"/>
                </a:cubicBezTo>
                <a:cubicBezTo>
                  <a:pt x="1555" y="1637"/>
                  <a:pt x="1554" y="1637"/>
                  <a:pt x="1554" y="1638"/>
                </a:cubicBezTo>
                <a:cubicBezTo>
                  <a:pt x="1551" y="1638"/>
                  <a:pt x="1548" y="1638"/>
                  <a:pt x="1546" y="1638"/>
                </a:cubicBezTo>
                <a:cubicBezTo>
                  <a:pt x="1546" y="1638"/>
                  <a:pt x="1546" y="1638"/>
                  <a:pt x="1546" y="1638"/>
                </a:cubicBezTo>
                <a:cubicBezTo>
                  <a:pt x="1463" y="1638"/>
                  <a:pt x="1463" y="1638"/>
                  <a:pt x="1463" y="1638"/>
                </a:cubicBezTo>
                <a:cubicBezTo>
                  <a:pt x="1453" y="1638"/>
                  <a:pt x="1441" y="1636"/>
                  <a:pt x="1432" y="1631"/>
                </a:cubicBezTo>
                <a:cubicBezTo>
                  <a:pt x="1432" y="1631"/>
                  <a:pt x="1432" y="1631"/>
                  <a:pt x="1432" y="1631"/>
                </a:cubicBezTo>
                <a:cubicBezTo>
                  <a:pt x="1432" y="1631"/>
                  <a:pt x="1432" y="1630"/>
                  <a:pt x="1432" y="1630"/>
                </a:cubicBezTo>
                <a:cubicBezTo>
                  <a:pt x="1431" y="1629"/>
                  <a:pt x="1429" y="1628"/>
                  <a:pt x="1427" y="1627"/>
                </a:cubicBezTo>
                <a:cubicBezTo>
                  <a:pt x="1426" y="1626"/>
                  <a:pt x="1425" y="1624"/>
                  <a:pt x="1424" y="1623"/>
                </a:cubicBezTo>
                <a:cubicBezTo>
                  <a:pt x="1424" y="1623"/>
                  <a:pt x="1424" y="1623"/>
                  <a:pt x="1424" y="1622"/>
                </a:cubicBezTo>
                <a:cubicBezTo>
                  <a:pt x="1422" y="1619"/>
                  <a:pt x="1421" y="1616"/>
                  <a:pt x="1421" y="1612"/>
                </a:cubicBezTo>
                <a:cubicBezTo>
                  <a:pt x="1422" y="1606"/>
                  <a:pt x="1422" y="1606"/>
                  <a:pt x="1422" y="1606"/>
                </a:cubicBezTo>
                <a:cubicBezTo>
                  <a:pt x="1422" y="1606"/>
                  <a:pt x="1422" y="1606"/>
                  <a:pt x="1422" y="1606"/>
                </a:cubicBezTo>
                <a:cubicBezTo>
                  <a:pt x="1424" y="1593"/>
                  <a:pt x="1425" y="1580"/>
                  <a:pt x="1427" y="1567"/>
                </a:cubicBezTo>
                <a:cubicBezTo>
                  <a:pt x="1427" y="1566"/>
                  <a:pt x="1427" y="1566"/>
                  <a:pt x="1427" y="1566"/>
                </a:cubicBezTo>
                <a:cubicBezTo>
                  <a:pt x="1427" y="1566"/>
                  <a:pt x="1427" y="1566"/>
                  <a:pt x="1427" y="1565"/>
                </a:cubicBezTo>
                <a:cubicBezTo>
                  <a:pt x="1432" y="1536"/>
                  <a:pt x="1490" y="1543"/>
                  <a:pt x="1511" y="1543"/>
                </a:cubicBezTo>
                <a:close/>
                <a:moveTo>
                  <a:pt x="1175" y="1631"/>
                </a:moveTo>
                <a:cubicBezTo>
                  <a:pt x="1173" y="1630"/>
                  <a:pt x="1172" y="1629"/>
                  <a:pt x="1170" y="1627"/>
                </a:cubicBezTo>
                <a:cubicBezTo>
                  <a:pt x="1169" y="1626"/>
                  <a:pt x="1169" y="1625"/>
                  <a:pt x="1168" y="1624"/>
                </a:cubicBezTo>
                <a:cubicBezTo>
                  <a:pt x="1168" y="1623"/>
                  <a:pt x="1168" y="1623"/>
                  <a:pt x="1168" y="1623"/>
                </a:cubicBezTo>
                <a:cubicBezTo>
                  <a:pt x="1166" y="1620"/>
                  <a:pt x="1166" y="1616"/>
                  <a:pt x="1167" y="1613"/>
                </a:cubicBezTo>
                <a:cubicBezTo>
                  <a:pt x="1169" y="1607"/>
                  <a:pt x="1169" y="1607"/>
                  <a:pt x="1169" y="1607"/>
                </a:cubicBezTo>
                <a:cubicBezTo>
                  <a:pt x="1169" y="1607"/>
                  <a:pt x="1169" y="1607"/>
                  <a:pt x="1169" y="1607"/>
                </a:cubicBezTo>
                <a:cubicBezTo>
                  <a:pt x="1169" y="1606"/>
                  <a:pt x="1169" y="1605"/>
                  <a:pt x="1170" y="1604"/>
                </a:cubicBezTo>
                <a:cubicBezTo>
                  <a:pt x="1181" y="1567"/>
                  <a:pt x="1181" y="1567"/>
                  <a:pt x="1181" y="1567"/>
                </a:cubicBezTo>
                <a:cubicBezTo>
                  <a:pt x="1181" y="1566"/>
                  <a:pt x="1181" y="1566"/>
                  <a:pt x="1182" y="1565"/>
                </a:cubicBezTo>
                <a:cubicBezTo>
                  <a:pt x="1193" y="1537"/>
                  <a:pt x="1244" y="1543"/>
                  <a:pt x="1268" y="1543"/>
                </a:cubicBezTo>
                <a:cubicBezTo>
                  <a:pt x="1278" y="1543"/>
                  <a:pt x="1297" y="1542"/>
                  <a:pt x="1314" y="1543"/>
                </a:cubicBezTo>
                <a:cubicBezTo>
                  <a:pt x="1317" y="1544"/>
                  <a:pt x="1320" y="1544"/>
                  <a:pt x="1323" y="1545"/>
                </a:cubicBezTo>
                <a:cubicBezTo>
                  <a:pt x="1323" y="1545"/>
                  <a:pt x="1323" y="1545"/>
                  <a:pt x="1324" y="1545"/>
                </a:cubicBezTo>
                <a:cubicBezTo>
                  <a:pt x="1332" y="1547"/>
                  <a:pt x="1339" y="1551"/>
                  <a:pt x="1342" y="1556"/>
                </a:cubicBezTo>
                <a:cubicBezTo>
                  <a:pt x="1342" y="1557"/>
                  <a:pt x="1342" y="1557"/>
                  <a:pt x="1343" y="1557"/>
                </a:cubicBezTo>
                <a:cubicBezTo>
                  <a:pt x="1343" y="1558"/>
                  <a:pt x="1343" y="1558"/>
                  <a:pt x="1343" y="1558"/>
                </a:cubicBezTo>
                <a:cubicBezTo>
                  <a:pt x="1343" y="1558"/>
                  <a:pt x="1343" y="1559"/>
                  <a:pt x="1343" y="1559"/>
                </a:cubicBezTo>
                <a:cubicBezTo>
                  <a:pt x="1344" y="1561"/>
                  <a:pt x="1345" y="1564"/>
                  <a:pt x="1344" y="1567"/>
                </a:cubicBezTo>
                <a:cubicBezTo>
                  <a:pt x="1344" y="1569"/>
                  <a:pt x="1344" y="1569"/>
                  <a:pt x="1344" y="1569"/>
                </a:cubicBezTo>
                <a:cubicBezTo>
                  <a:pt x="1344" y="1569"/>
                  <a:pt x="1344" y="1569"/>
                  <a:pt x="1344" y="1569"/>
                </a:cubicBezTo>
                <a:cubicBezTo>
                  <a:pt x="1343" y="1576"/>
                  <a:pt x="1341" y="1583"/>
                  <a:pt x="1340" y="1589"/>
                </a:cubicBezTo>
                <a:cubicBezTo>
                  <a:pt x="1336" y="1612"/>
                  <a:pt x="1336" y="1612"/>
                  <a:pt x="1336" y="1612"/>
                </a:cubicBezTo>
                <a:cubicBezTo>
                  <a:pt x="1336" y="1616"/>
                  <a:pt x="1334" y="1619"/>
                  <a:pt x="1331" y="1622"/>
                </a:cubicBezTo>
                <a:cubicBezTo>
                  <a:pt x="1331" y="1623"/>
                  <a:pt x="1330" y="1623"/>
                  <a:pt x="1330" y="1623"/>
                </a:cubicBezTo>
                <a:cubicBezTo>
                  <a:pt x="1330" y="1624"/>
                  <a:pt x="1329" y="1624"/>
                  <a:pt x="1329" y="1624"/>
                </a:cubicBezTo>
                <a:cubicBezTo>
                  <a:pt x="1328" y="1625"/>
                  <a:pt x="1327" y="1626"/>
                  <a:pt x="1326" y="1627"/>
                </a:cubicBezTo>
                <a:cubicBezTo>
                  <a:pt x="1320" y="1632"/>
                  <a:pt x="1312" y="1635"/>
                  <a:pt x="1305" y="1636"/>
                </a:cubicBezTo>
                <a:cubicBezTo>
                  <a:pt x="1305" y="1637"/>
                  <a:pt x="1305" y="1637"/>
                  <a:pt x="1305" y="1637"/>
                </a:cubicBezTo>
                <a:cubicBezTo>
                  <a:pt x="1304" y="1637"/>
                  <a:pt x="1304" y="1637"/>
                  <a:pt x="1304" y="1637"/>
                </a:cubicBezTo>
                <a:cubicBezTo>
                  <a:pt x="1302" y="1637"/>
                  <a:pt x="1300" y="1638"/>
                  <a:pt x="1297" y="1638"/>
                </a:cubicBezTo>
                <a:cubicBezTo>
                  <a:pt x="1297" y="1638"/>
                  <a:pt x="1296" y="1638"/>
                  <a:pt x="1295" y="1638"/>
                </a:cubicBezTo>
                <a:cubicBezTo>
                  <a:pt x="1292" y="1638"/>
                  <a:pt x="1290" y="1639"/>
                  <a:pt x="1287" y="1639"/>
                </a:cubicBezTo>
                <a:cubicBezTo>
                  <a:pt x="1287" y="1639"/>
                  <a:pt x="1287" y="1639"/>
                  <a:pt x="1287" y="1639"/>
                </a:cubicBezTo>
                <a:cubicBezTo>
                  <a:pt x="1204" y="1639"/>
                  <a:pt x="1204" y="1639"/>
                  <a:pt x="1204" y="1639"/>
                </a:cubicBezTo>
                <a:cubicBezTo>
                  <a:pt x="1194" y="1639"/>
                  <a:pt x="1183" y="1637"/>
                  <a:pt x="1175" y="1631"/>
                </a:cubicBezTo>
                <a:cubicBezTo>
                  <a:pt x="1175" y="1631"/>
                  <a:pt x="1175" y="1631"/>
                  <a:pt x="1175" y="1631"/>
                </a:cubicBezTo>
                <a:close/>
                <a:moveTo>
                  <a:pt x="1278" y="1502"/>
                </a:moveTo>
                <a:cubicBezTo>
                  <a:pt x="1266" y="1502"/>
                  <a:pt x="1253" y="1502"/>
                  <a:pt x="1241" y="1502"/>
                </a:cubicBezTo>
                <a:cubicBezTo>
                  <a:pt x="1230" y="1502"/>
                  <a:pt x="1213" y="1500"/>
                  <a:pt x="1207" y="1489"/>
                </a:cubicBezTo>
                <a:cubicBezTo>
                  <a:pt x="1207" y="1488"/>
                  <a:pt x="1207" y="1487"/>
                  <a:pt x="1207" y="1486"/>
                </a:cubicBezTo>
                <a:cubicBezTo>
                  <a:pt x="1206" y="1486"/>
                  <a:pt x="1206" y="1485"/>
                  <a:pt x="1206" y="1484"/>
                </a:cubicBezTo>
                <a:cubicBezTo>
                  <a:pt x="1206" y="1483"/>
                  <a:pt x="1207" y="1482"/>
                  <a:pt x="1207" y="1481"/>
                </a:cubicBezTo>
                <a:cubicBezTo>
                  <a:pt x="1207" y="1481"/>
                  <a:pt x="1207" y="1481"/>
                  <a:pt x="1207" y="1481"/>
                </a:cubicBezTo>
                <a:cubicBezTo>
                  <a:pt x="1207" y="1481"/>
                  <a:pt x="1207" y="1481"/>
                  <a:pt x="1207" y="1481"/>
                </a:cubicBezTo>
                <a:cubicBezTo>
                  <a:pt x="1207" y="1478"/>
                  <a:pt x="1209" y="1474"/>
                  <a:pt x="1210" y="1472"/>
                </a:cubicBezTo>
                <a:cubicBezTo>
                  <a:pt x="1212" y="1463"/>
                  <a:pt x="1214" y="1453"/>
                  <a:pt x="1218" y="1445"/>
                </a:cubicBezTo>
                <a:cubicBezTo>
                  <a:pt x="1218" y="1444"/>
                  <a:pt x="1218" y="1444"/>
                  <a:pt x="1218" y="1444"/>
                </a:cubicBezTo>
                <a:cubicBezTo>
                  <a:pt x="1219" y="1441"/>
                  <a:pt x="1221" y="1438"/>
                  <a:pt x="1223" y="1436"/>
                </a:cubicBezTo>
                <a:cubicBezTo>
                  <a:pt x="1225" y="1435"/>
                  <a:pt x="1226" y="1434"/>
                  <a:pt x="1228" y="1433"/>
                </a:cubicBezTo>
                <a:cubicBezTo>
                  <a:pt x="1233" y="1429"/>
                  <a:pt x="1239" y="1427"/>
                  <a:pt x="1245" y="1426"/>
                </a:cubicBezTo>
                <a:cubicBezTo>
                  <a:pt x="1246" y="1426"/>
                  <a:pt x="1246" y="1426"/>
                  <a:pt x="1247" y="1426"/>
                </a:cubicBezTo>
                <a:cubicBezTo>
                  <a:pt x="1251" y="1425"/>
                  <a:pt x="1257" y="1424"/>
                  <a:pt x="1262" y="1424"/>
                </a:cubicBezTo>
                <a:cubicBezTo>
                  <a:pt x="1269" y="1424"/>
                  <a:pt x="1269" y="1424"/>
                  <a:pt x="1269" y="1424"/>
                </a:cubicBezTo>
                <a:cubicBezTo>
                  <a:pt x="1271" y="1424"/>
                  <a:pt x="1274" y="1424"/>
                  <a:pt x="1276" y="1424"/>
                </a:cubicBezTo>
                <a:cubicBezTo>
                  <a:pt x="1291" y="1424"/>
                  <a:pt x="1307" y="1424"/>
                  <a:pt x="1322" y="1424"/>
                </a:cubicBezTo>
                <a:cubicBezTo>
                  <a:pt x="1324" y="1424"/>
                  <a:pt x="1326" y="1424"/>
                  <a:pt x="1329" y="1424"/>
                </a:cubicBezTo>
                <a:cubicBezTo>
                  <a:pt x="1331" y="1424"/>
                  <a:pt x="1331" y="1424"/>
                  <a:pt x="1331" y="1424"/>
                </a:cubicBezTo>
                <a:cubicBezTo>
                  <a:pt x="1332" y="1424"/>
                  <a:pt x="1332" y="1424"/>
                  <a:pt x="1333" y="1424"/>
                </a:cubicBezTo>
                <a:cubicBezTo>
                  <a:pt x="1335" y="1424"/>
                  <a:pt x="1337" y="1424"/>
                  <a:pt x="1339" y="1425"/>
                </a:cubicBezTo>
                <a:cubicBezTo>
                  <a:pt x="1339" y="1425"/>
                  <a:pt x="1339" y="1425"/>
                  <a:pt x="1339" y="1425"/>
                </a:cubicBezTo>
                <a:cubicBezTo>
                  <a:pt x="1351" y="1426"/>
                  <a:pt x="1364" y="1429"/>
                  <a:pt x="1366" y="1439"/>
                </a:cubicBezTo>
                <a:cubicBezTo>
                  <a:pt x="1366" y="1439"/>
                  <a:pt x="1366" y="1440"/>
                  <a:pt x="1366" y="1440"/>
                </a:cubicBezTo>
                <a:cubicBezTo>
                  <a:pt x="1366" y="1440"/>
                  <a:pt x="1366" y="1440"/>
                  <a:pt x="1366" y="1441"/>
                </a:cubicBezTo>
                <a:cubicBezTo>
                  <a:pt x="1367" y="1452"/>
                  <a:pt x="1362" y="1467"/>
                  <a:pt x="1360" y="1478"/>
                </a:cubicBezTo>
                <a:cubicBezTo>
                  <a:pt x="1360" y="1478"/>
                  <a:pt x="1360" y="1478"/>
                  <a:pt x="1360" y="1478"/>
                </a:cubicBezTo>
                <a:cubicBezTo>
                  <a:pt x="1359" y="1481"/>
                  <a:pt x="1359" y="1481"/>
                  <a:pt x="1359" y="1481"/>
                </a:cubicBezTo>
                <a:cubicBezTo>
                  <a:pt x="1359" y="1483"/>
                  <a:pt x="1358" y="1485"/>
                  <a:pt x="1356" y="1487"/>
                </a:cubicBezTo>
                <a:cubicBezTo>
                  <a:pt x="1356" y="1488"/>
                  <a:pt x="1355" y="1488"/>
                  <a:pt x="1355" y="1489"/>
                </a:cubicBezTo>
                <a:cubicBezTo>
                  <a:pt x="1355" y="1489"/>
                  <a:pt x="1355" y="1489"/>
                  <a:pt x="1355" y="1489"/>
                </a:cubicBezTo>
                <a:cubicBezTo>
                  <a:pt x="1355" y="1489"/>
                  <a:pt x="1355" y="1489"/>
                  <a:pt x="1354" y="1489"/>
                </a:cubicBezTo>
                <a:cubicBezTo>
                  <a:pt x="1339" y="1507"/>
                  <a:pt x="1298" y="1502"/>
                  <a:pt x="1278" y="1502"/>
                </a:cubicBezTo>
                <a:close/>
                <a:moveTo>
                  <a:pt x="911" y="1620"/>
                </a:moveTo>
                <a:cubicBezTo>
                  <a:pt x="911" y="1619"/>
                  <a:pt x="911" y="1618"/>
                  <a:pt x="911" y="1618"/>
                </a:cubicBezTo>
                <a:cubicBezTo>
                  <a:pt x="912" y="1616"/>
                  <a:pt x="912" y="1615"/>
                  <a:pt x="913" y="1614"/>
                </a:cubicBezTo>
                <a:cubicBezTo>
                  <a:pt x="913" y="1614"/>
                  <a:pt x="913" y="1614"/>
                  <a:pt x="913" y="1613"/>
                </a:cubicBezTo>
                <a:cubicBezTo>
                  <a:pt x="913" y="1612"/>
                  <a:pt x="913" y="1612"/>
                  <a:pt x="913" y="1612"/>
                </a:cubicBezTo>
                <a:cubicBezTo>
                  <a:pt x="914" y="1611"/>
                  <a:pt x="915" y="1609"/>
                  <a:pt x="916" y="1607"/>
                </a:cubicBezTo>
                <a:cubicBezTo>
                  <a:pt x="922" y="1594"/>
                  <a:pt x="928" y="1582"/>
                  <a:pt x="935" y="1569"/>
                </a:cubicBezTo>
                <a:cubicBezTo>
                  <a:pt x="935" y="1569"/>
                  <a:pt x="935" y="1569"/>
                  <a:pt x="935" y="1569"/>
                </a:cubicBezTo>
                <a:cubicBezTo>
                  <a:pt x="935" y="1568"/>
                  <a:pt x="935" y="1568"/>
                  <a:pt x="935" y="1568"/>
                </a:cubicBezTo>
                <a:cubicBezTo>
                  <a:pt x="936" y="1567"/>
                  <a:pt x="936" y="1566"/>
                  <a:pt x="937" y="1566"/>
                </a:cubicBezTo>
                <a:cubicBezTo>
                  <a:pt x="937" y="1565"/>
                  <a:pt x="938" y="1564"/>
                  <a:pt x="938" y="1563"/>
                </a:cubicBezTo>
                <a:cubicBezTo>
                  <a:pt x="938" y="1563"/>
                  <a:pt x="938" y="1563"/>
                  <a:pt x="939" y="1563"/>
                </a:cubicBezTo>
                <a:cubicBezTo>
                  <a:pt x="956" y="1539"/>
                  <a:pt x="997" y="1544"/>
                  <a:pt x="1023" y="1544"/>
                </a:cubicBezTo>
                <a:cubicBezTo>
                  <a:pt x="1023" y="1544"/>
                  <a:pt x="1023" y="1544"/>
                  <a:pt x="1023" y="1544"/>
                </a:cubicBezTo>
                <a:cubicBezTo>
                  <a:pt x="1030" y="1544"/>
                  <a:pt x="1049" y="1542"/>
                  <a:pt x="1066" y="1544"/>
                </a:cubicBezTo>
                <a:cubicBezTo>
                  <a:pt x="1071" y="1544"/>
                  <a:pt x="1077" y="1544"/>
                  <a:pt x="1081" y="1545"/>
                </a:cubicBezTo>
                <a:cubicBezTo>
                  <a:pt x="1084" y="1546"/>
                  <a:pt x="1087" y="1547"/>
                  <a:pt x="1089" y="1548"/>
                </a:cubicBezTo>
                <a:cubicBezTo>
                  <a:pt x="1095" y="1551"/>
                  <a:pt x="1099" y="1556"/>
                  <a:pt x="1099" y="1562"/>
                </a:cubicBezTo>
                <a:cubicBezTo>
                  <a:pt x="1099" y="1562"/>
                  <a:pt x="1099" y="1562"/>
                  <a:pt x="1099" y="1562"/>
                </a:cubicBezTo>
                <a:cubicBezTo>
                  <a:pt x="1099" y="1563"/>
                  <a:pt x="1099" y="1563"/>
                  <a:pt x="1099" y="1564"/>
                </a:cubicBezTo>
                <a:cubicBezTo>
                  <a:pt x="1099" y="1565"/>
                  <a:pt x="1099" y="1566"/>
                  <a:pt x="1099" y="1567"/>
                </a:cubicBezTo>
                <a:cubicBezTo>
                  <a:pt x="1082" y="1613"/>
                  <a:pt x="1082" y="1613"/>
                  <a:pt x="1082" y="1613"/>
                </a:cubicBezTo>
                <a:cubicBezTo>
                  <a:pt x="1081" y="1617"/>
                  <a:pt x="1078" y="1620"/>
                  <a:pt x="1075" y="1623"/>
                </a:cubicBezTo>
                <a:cubicBezTo>
                  <a:pt x="1071" y="1626"/>
                  <a:pt x="1067" y="1629"/>
                  <a:pt x="1062" y="1631"/>
                </a:cubicBezTo>
                <a:cubicBezTo>
                  <a:pt x="1062" y="1632"/>
                  <a:pt x="1061" y="1632"/>
                  <a:pt x="1061" y="1632"/>
                </a:cubicBezTo>
                <a:cubicBezTo>
                  <a:pt x="1054" y="1635"/>
                  <a:pt x="1047" y="1637"/>
                  <a:pt x="1039" y="1639"/>
                </a:cubicBezTo>
                <a:cubicBezTo>
                  <a:pt x="1038" y="1639"/>
                  <a:pt x="1038" y="1639"/>
                  <a:pt x="1038" y="1639"/>
                </a:cubicBezTo>
                <a:cubicBezTo>
                  <a:pt x="1036" y="1639"/>
                  <a:pt x="1035" y="1639"/>
                  <a:pt x="1034" y="1639"/>
                </a:cubicBezTo>
                <a:cubicBezTo>
                  <a:pt x="1020" y="1640"/>
                  <a:pt x="1005" y="1639"/>
                  <a:pt x="990" y="1639"/>
                </a:cubicBezTo>
                <a:cubicBezTo>
                  <a:pt x="975" y="1639"/>
                  <a:pt x="960" y="1640"/>
                  <a:pt x="945" y="1640"/>
                </a:cubicBezTo>
                <a:cubicBezTo>
                  <a:pt x="935" y="1640"/>
                  <a:pt x="920" y="1638"/>
                  <a:pt x="914" y="1628"/>
                </a:cubicBezTo>
                <a:cubicBezTo>
                  <a:pt x="913" y="1628"/>
                  <a:pt x="913" y="1628"/>
                  <a:pt x="913" y="1627"/>
                </a:cubicBezTo>
                <a:cubicBezTo>
                  <a:pt x="913" y="1627"/>
                  <a:pt x="912" y="1626"/>
                  <a:pt x="912" y="1626"/>
                </a:cubicBezTo>
                <a:cubicBezTo>
                  <a:pt x="912" y="1625"/>
                  <a:pt x="912" y="1624"/>
                  <a:pt x="911" y="1624"/>
                </a:cubicBezTo>
                <a:cubicBezTo>
                  <a:pt x="911" y="1624"/>
                  <a:pt x="911" y="1624"/>
                  <a:pt x="911" y="1624"/>
                </a:cubicBezTo>
                <a:cubicBezTo>
                  <a:pt x="911" y="1623"/>
                  <a:pt x="911" y="1623"/>
                  <a:pt x="911" y="1623"/>
                </a:cubicBezTo>
                <a:cubicBezTo>
                  <a:pt x="911" y="1622"/>
                  <a:pt x="911" y="1621"/>
                  <a:pt x="911" y="1620"/>
                </a:cubicBezTo>
                <a:close/>
                <a:moveTo>
                  <a:pt x="910" y="1465"/>
                </a:moveTo>
                <a:cubicBezTo>
                  <a:pt x="910" y="1465"/>
                  <a:pt x="910" y="1465"/>
                  <a:pt x="910" y="1465"/>
                </a:cubicBezTo>
                <a:cubicBezTo>
                  <a:pt x="900" y="1482"/>
                  <a:pt x="900" y="1482"/>
                  <a:pt x="900" y="1482"/>
                </a:cubicBezTo>
                <a:cubicBezTo>
                  <a:pt x="899" y="1485"/>
                  <a:pt x="896" y="1488"/>
                  <a:pt x="893" y="1490"/>
                </a:cubicBezTo>
                <a:cubicBezTo>
                  <a:pt x="889" y="1493"/>
                  <a:pt x="885" y="1495"/>
                  <a:pt x="880" y="1497"/>
                </a:cubicBezTo>
                <a:cubicBezTo>
                  <a:pt x="879" y="1497"/>
                  <a:pt x="878" y="1498"/>
                  <a:pt x="876" y="1498"/>
                </a:cubicBezTo>
                <a:cubicBezTo>
                  <a:pt x="876" y="1499"/>
                  <a:pt x="875" y="1499"/>
                  <a:pt x="874" y="1499"/>
                </a:cubicBezTo>
                <a:cubicBezTo>
                  <a:pt x="874" y="1499"/>
                  <a:pt x="874" y="1499"/>
                  <a:pt x="874" y="1499"/>
                </a:cubicBezTo>
                <a:cubicBezTo>
                  <a:pt x="871" y="1500"/>
                  <a:pt x="868" y="1501"/>
                  <a:pt x="865" y="1502"/>
                </a:cubicBezTo>
                <a:cubicBezTo>
                  <a:pt x="859" y="1503"/>
                  <a:pt x="854" y="1503"/>
                  <a:pt x="848" y="1503"/>
                </a:cubicBezTo>
                <a:cubicBezTo>
                  <a:pt x="832" y="1503"/>
                  <a:pt x="832" y="1503"/>
                  <a:pt x="832" y="1503"/>
                </a:cubicBezTo>
                <a:cubicBezTo>
                  <a:pt x="832" y="1503"/>
                  <a:pt x="832" y="1503"/>
                  <a:pt x="832" y="1503"/>
                </a:cubicBezTo>
                <a:cubicBezTo>
                  <a:pt x="812" y="1503"/>
                  <a:pt x="793" y="1504"/>
                  <a:pt x="774" y="1504"/>
                </a:cubicBezTo>
                <a:cubicBezTo>
                  <a:pt x="765" y="1504"/>
                  <a:pt x="747" y="1502"/>
                  <a:pt x="745" y="1491"/>
                </a:cubicBezTo>
                <a:cubicBezTo>
                  <a:pt x="745" y="1489"/>
                  <a:pt x="745" y="1488"/>
                  <a:pt x="746" y="1486"/>
                </a:cubicBezTo>
                <a:cubicBezTo>
                  <a:pt x="747" y="1482"/>
                  <a:pt x="751" y="1478"/>
                  <a:pt x="753" y="1475"/>
                </a:cubicBezTo>
                <a:cubicBezTo>
                  <a:pt x="760" y="1464"/>
                  <a:pt x="766" y="1452"/>
                  <a:pt x="775" y="1443"/>
                </a:cubicBezTo>
                <a:cubicBezTo>
                  <a:pt x="775" y="1442"/>
                  <a:pt x="776" y="1442"/>
                  <a:pt x="776" y="1441"/>
                </a:cubicBezTo>
                <a:cubicBezTo>
                  <a:pt x="776" y="1441"/>
                  <a:pt x="777" y="1441"/>
                  <a:pt x="777" y="1441"/>
                </a:cubicBezTo>
                <a:cubicBezTo>
                  <a:pt x="799" y="1419"/>
                  <a:pt x="845" y="1425"/>
                  <a:pt x="873" y="1425"/>
                </a:cubicBezTo>
                <a:cubicBezTo>
                  <a:pt x="886" y="1425"/>
                  <a:pt x="901" y="1423"/>
                  <a:pt x="913" y="1428"/>
                </a:cubicBezTo>
                <a:cubicBezTo>
                  <a:pt x="913" y="1428"/>
                  <a:pt x="913" y="1428"/>
                  <a:pt x="913" y="1428"/>
                </a:cubicBezTo>
                <a:cubicBezTo>
                  <a:pt x="915" y="1429"/>
                  <a:pt x="916" y="1430"/>
                  <a:pt x="917" y="1430"/>
                </a:cubicBezTo>
                <a:cubicBezTo>
                  <a:pt x="917" y="1430"/>
                  <a:pt x="917" y="1431"/>
                  <a:pt x="918" y="1431"/>
                </a:cubicBezTo>
                <a:cubicBezTo>
                  <a:pt x="920" y="1432"/>
                  <a:pt x="922" y="1435"/>
                  <a:pt x="922" y="1437"/>
                </a:cubicBezTo>
                <a:cubicBezTo>
                  <a:pt x="923" y="1439"/>
                  <a:pt x="923" y="1442"/>
                  <a:pt x="921" y="1444"/>
                </a:cubicBezTo>
                <a:cubicBezTo>
                  <a:pt x="920" y="1446"/>
                  <a:pt x="920" y="1446"/>
                  <a:pt x="920" y="1446"/>
                </a:cubicBezTo>
                <a:cubicBezTo>
                  <a:pt x="918" y="1452"/>
                  <a:pt x="913" y="1460"/>
                  <a:pt x="910" y="1465"/>
                </a:cubicBezTo>
                <a:close/>
                <a:moveTo>
                  <a:pt x="1095" y="1502"/>
                </a:moveTo>
                <a:cubicBezTo>
                  <a:pt x="1093" y="1502"/>
                  <a:pt x="1091" y="1502"/>
                  <a:pt x="1089" y="1502"/>
                </a:cubicBezTo>
                <a:cubicBezTo>
                  <a:pt x="1089" y="1502"/>
                  <a:pt x="1089" y="1503"/>
                  <a:pt x="1088" y="1503"/>
                </a:cubicBezTo>
                <a:cubicBezTo>
                  <a:pt x="1077" y="1504"/>
                  <a:pt x="1066" y="1503"/>
                  <a:pt x="1054" y="1503"/>
                </a:cubicBezTo>
                <a:cubicBezTo>
                  <a:pt x="1007" y="1503"/>
                  <a:pt x="1007" y="1503"/>
                  <a:pt x="1007" y="1503"/>
                </a:cubicBezTo>
                <a:cubicBezTo>
                  <a:pt x="997" y="1503"/>
                  <a:pt x="980" y="1501"/>
                  <a:pt x="976" y="1490"/>
                </a:cubicBezTo>
                <a:cubicBezTo>
                  <a:pt x="976" y="1489"/>
                  <a:pt x="976" y="1488"/>
                  <a:pt x="976" y="1487"/>
                </a:cubicBezTo>
                <a:cubicBezTo>
                  <a:pt x="976" y="1486"/>
                  <a:pt x="976" y="1486"/>
                  <a:pt x="976" y="1485"/>
                </a:cubicBezTo>
                <a:cubicBezTo>
                  <a:pt x="977" y="1481"/>
                  <a:pt x="980" y="1477"/>
                  <a:pt x="982" y="1473"/>
                </a:cubicBezTo>
                <a:cubicBezTo>
                  <a:pt x="986" y="1463"/>
                  <a:pt x="990" y="1449"/>
                  <a:pt x="998" y="1441"/>
                </a:cubicBezTo>
                <a:cubicBezTo>
                  <a:pt x="998" y="1440"/>
                  <a:pt x="999" y="1440"/>
                  <a:pt x="999" y="1440"/>
                </a:cubicBezTo>
                <a:cubicBezTo>
                  <a:pt x="1000" y="1439"/>
                  <a:pt x="1000" y="1439"/>
                  <a:pt x="1000" y="1438"/>
                </a:cubicBezTo>
                <a:cubicBezTo>
                  <a:pt x="1001" y="1438"/>
                  <a:pt x="1001" y="1438"/>
                  <a:pt x="1001" y="1438"/>
                </a:cubicBezTo>
                <a:cubicBezTo>
                  <a:pt x="1002" y="1437"/>
                  <a:pt x="1002" y="1437"/>
                  <a:pt x="1002" y="1437"/>
                </a:cubicBezTo>
                <a:cubicBezTo>
                  <a:pt x="1003" y="1436"/>
                  <a:pt x="1003" y="1436"/>
                  <a:pt x="1003" y="1436"/>
                </a:cubicBezTo>
                <a:cubicBezTo>
                  <a:pt x="1010" y="1431"/>
                  <a:pt x="1018" y="1428"/>
                  <a:pt x="1027" y="1427"/>
                </a:cubicBezTo>
                <a:cubicBezTo>
                  <a:pt x="1027" y="1427"/>
                  <a:pt x="1027" y="1426"/>
                  <a:pt x="1028" y="1426"/>
                </a:cubicBezTo>
                <a:cubicBezTo>
                  <a:pt x="1033" y="1425"/>
                  <a:pt x="1038" y="1425"/>
                  <a:pt x="1043" y="1425"/>
                </a:cubicBezTo>
                <a:cubicBezTo>
                  <a:pt x="1072" y="1425"/>
                  <a:pt x="1072" y="1425"/>
                  <a:pt x="1072" y="1425"/>
                </a:cubicBezTo>
                <a:cubicBezTo>
                  <a:pt x="1081" y="1425"/>
                  <a:pt x="1090" y="1425"/>
                  <a:pt x="1099" y="1425"/>
                </a:cubicBezTo>
                <a:cubicBezTo>
                  <a:pt x="1112" y="1425"/>
                  <a:pt x="1130" y="1423"/>
                  <a:pt x="1140" y="1432"/>
                </a:cubicBezTo>
                <a:cubicBezTo>
                  <a:pt x="1140" y="1433"/>
                  <a:pt x="1141" y="1433"/>
                  <a:pt x="1141" y="1434"/>
                </a:cubicBezTo>
                <a:cubicBezTo>
                  <a:pt x="1142" y="1434"/>
                  <a:pt x="1142" y="1434"/>
                  <a:pt x="1142" y="1434"/>
                </a:cubicBezTo>
                <a:cubicBezTo>
                  <a:pt x="1142" y="1434"/>
                  <a:pt x="1142" y="1435"/>
                  <a:pt x="1142" y="1435"/>
                </a:cubicBezTo>
                <a:cubicBezTo>
                  <a:pt x="1143" y="1435"/>
                  <a:pt x="1143" y="1436"/>
                  <a:pt x="1143" y="1436"/>
                </a:cubicBezTo>
                <a:cubicBezTo>
                  <a:pt x="1144" y="1438"/>
                  <a:pt x="1144" y="1440"/>
                  <a:pt x="1144" y="1442"/>
                </a:cubicBezTo>
                <a:cubicBezTo>
                  <a:pt x="1143" y="1452"/>
                  <a:pt x="1135" y="1467"/>
                  <a:pt x="1133" y="1473"/>
                </a:cubicBezTo>
                <a:cubicBezTo>
                  <a:pt x="1133" y="1474"/>
                  <a:pt x="1133" y="1474"/>
                  <a:pt x="1133" y="1474"/>
                </a:cubicBezTo>
                <a:cubicBezTo>
                  <a:pt x="1132" y="1476"/>
                  <a:pt x="1131" y="1478"/>
                  <a:pt x="1130" y="1480"/>
                </a:cubicBezTo>
                <a:cubicBezTo>
                  <a:pt x="1130" y="1481"/>
                  <a:pt x="1130" y="1481"/>
                  <a:pt x="1130" y="1481"/>
                </a:cubicBezTo>
                <a:cubicBezTo>
                  <a:pt x="1130" y="1482"/>
                  <a:pt x="1129" y="1483"/>
                  <a:pt x="1129" y="1483"/>
                </a:cubicBezTo>
                <a:cubicBezTo>
                  <a:pt x="1129" y="1484"/>
                  <a:pt x="1128" y="1484"/>
                  <a:pt x="1128" y="1485"/>
                </a:cubicBezTo>
                <a:cubicBezTo>
                  <a:pt x="1128" y="1485"/>
                  <a:pt x="1127" y="1486"/>
                  <a:pt x="1127" y="1487"/>
                </a:cubicBezTo>
                <a:cubicBezTo>
                  <a:pt x="1126" y="1487"/>
                  <a:pt x="1126" y="1487"/>
                  <a:pt x="1126" y="1488"/>
                </a:cubicBezTo>
                <a:cubicBezTo>
                  <a:pt x="1125" y="1488"/>
                  <a:pt x="1125" y="1488"/>
                  <a:pt x="1125" y="1488"/>
                </a:cubicBezTo>
                <a:cubicBezTo>
                  <a:pt x="1124" y="1489"/>
                  <a:pt x="1124" y="1489"/>
                  <a:pt x="1124" y="1490"/>
                </a:cubicBezTo>
                <a:cubicBezTo>
                  <a:pt x="1122" y="1491"/>
                  <a:pt x="1121" y="1492"/>
                  <a:pt x="1119" y="1493"/>
                </a:cubicBezTo>
                <a:cubicBezTo>
                  <a:pt x="1117" y="1494"/>
                  <a:pt x="1115" y="1495"/>
                  <a:pt x="1114" y="1496"/>
                </a:cubicBezTo>
                <a:cubicBezTo>
                  <a:pt x="1113" y="1496"/>
                  <a:pt x="1113" y="1496"/>
                  <a:pt x="1113" y="1496"/>
                </a:cubicBezTo>
                <a:cubicBezTo>
                  <a:pt x="1112" y="1497"/>
                  <a:pt x="1112" y="1497"/>
                  <a:pt x="1112" y="1497"/>
                </a:cubicBezTo>
                <a:cubicBezTo>
                  <a:pt x="1106" y="1499"/>
                  <a:pt x="1100" y="1501"/>
                  <a:pt x="1095" y="1502"/>
                </a:cubicBezTo>
                <a:close/>
                <a:moveTo>
                  <a:pt x="773" y="1710"/>
                </a:moveTo>
                <a:cubicBezTo>
                  <a:pt x="773" y="1710"/>
                  <a:pt x="773" y="1710"/>
                  <a:pt x="773" y="1710"/>
                </a:cubicBezTo>
                <a:cubicBezTo>
                  <a:pt x="771" y="1721"/>
                  <a:pt x="762" y="1732"/>
                  <a:pt x="756" y="1742"/>
                </a:cubicBezTo>
                <a:cubicBezTo>
                  <a:pt x="756" y="1742"/>
                  <a:pt x="756" y="1742"/>
                  <a:pt x="756" y="1742"/>
                </a:cubicBezTo>
                <a:cubicBezTo>
                  <a:pt x="750" y="1753"/>
                  <a:pt x="744" y="1767"/>
                  <a:pt x="736" y="1777"/>
                </a:cubicBezTo>
                <a:cubicBezTo>
                  <a:pt x="735" y="1778"/>
                  <a:pt x="735" y="1779"/>
                  <a:pt x="734" y="1781"/>
                </a:cubicBezTo>
                <a:cubicBezTo>
                  <a:pt x="734" y="1781"/>
                  <a:pt x="733" y="1781"/>
                  <a:pt x="733" y="1781"/>
                </a:cubicBezTo>
                <a:cubicBezTo>
                  <a:pt x="732" y="1782"/>
                  <a:pt x="731" y="1783"/>
                  <a:pt x="730" y="1784"/>
                </a:cubicBezTo>
                <a:cubicBezTo>
                  <a:pt x="729" y="1785"/>
                  <a:pt x="729" y="1785"/>
                  <a:pt x="728" y="1786"/>
                </a:cubicBezTo>
                <a:cubicBezTo>
                  <a:pt x="728" y="1786"/>
                  <a:pt x="728" y="1786"/>
                  <a:pt x="728" y="1786"/>
                </a:cubicBezTo>
                <a:cubicBezTo>
                  <a:pt x="719" y="1794"/>
                  <a:pt x="708" y="1799"/>
                  <a:pt x="696" y="1802"/>
                </a:cubicBezTo>
                <a:cubicBezTo>
                  <a:pt x="695" y="1803"/>
                  <a:pt x="693" y="1803"/>
                  <a:pt x="692" y="1804"/>
                </a:cubicBezTo>
                <a:cubicBezTo>
                  <a:pt x="685" y="1805"/>
                  <a:pt x="678" y="1806"/>
                  <a:pt x="671" y="1806"/>
                </a:cubicBezTo>
                <a:cubicBezTo>
                  <a:pt x="665" y="1806"/>
                  <a:pt x="665" y="1806"/>
                  <a:pt x="665" y="1806"/>
                </a:cubicBezTo>
                <a:cubicBezTo>
                  <a:pt x="665" y="1806"/>
                  <a:pt x="665" y="1806"/>
                  <a:pt x="665" y="1806"/>
                </a:cubicBezTo>
                <a:cubicBezTo>
                  <a:pt x="636" y="1806"/>
                  <a:pt x="607" y="1807"/>
                  <a:pt x="578" y="1807"/>
                </a:cubicBezTo>
                <a:cubicBezTo>
                  <a:pt x="575" y="1807"/>
                  <a:pt x="573" y="1806"/>
                  <a:pt x="571" y="1806"/>
                </a:cubicBezTo>
                <a:cubicBezTo>
                  <a:pt x="567" y="1806"/>
                  <a:pt x="563" y="1805"/>
                  <a:pt x="560" y="1804"/>
                </a:cubicBezTo>
                <a:cubicBezTo>
                  <a:pt x="555" y="1802"/>
                  <a:pt x="551" y="1800"/>
                  <a:pt x="549" y="1797"/>
                </a:cubicBezTo>
                <a:cubicBezTo>
                  <a:pt x="546" y="1794"/>
                  <a:pt x="545" y="1790"/>
                  <a:pt x="545" y="1786"/>
                </a:cubicBezTo>
                <a:cubicBezTo>
                  <a:pt x="545" y="1783"/>
                  <a:pt x="546" y="1780"/>
                  <a:pt x="548" y="1777"/>
                </a:cubicBezTo>
                <a:cubicBezTo>
                  <a:pt x="548" y="1776"/>
                  <a:pt x="549" y="1776"/>
                  <a:pt x="549" y="1776"/>
                </a:cubicBezTo>
                <a:cubicBezTo>
                  <a:pt x="549" y="1775"/>
                  <a:pt x="549" y="1774"/>
                  <a:pt x="550" y="1774"/>
                </a:cubicBezTo>
                <a:cubicBezTo>
                  <a:pt x="551" y="1772"/>
                  <a:pt x="551" y="1772"/>
                  <a:pt x="551" y="1772"/>
                </a:cubicBezTo>
                <a:cubicBezTo>
                  <a:pt x="551" y="1772"/>
                  <a:pt x="551" y="1772"/>
                  <a:pt x="551" y="1772"/>
                </a:cubicBezTo>
                <a:cubicBezTo>
                  <a:pt x="558" y="1761"/>
                  <a:pt x="566" y="1750"/>
                  <a:pt x="574" y="1739"/>
                </a:cubicBezTo>
                <a:cubicBezTo>
                  <a:pt x="579" y="1730"/>
                  <a:pt x="585" y="1720"/>
                  <a:pt x="592" y="1713"/>
                </a:cubicBezTo>
                <a:cubicBezTo>
                  <a:pt x="593" y="1712"/>
                  <a:pt x="593" y="1711"/>
                  <a:pt x="594" y="1710"/>
                </a:cubicBezTo>
                <a:cubicBezTo>
                  <a:pt x="594" y="1710"/>
                  <a:pt x="595" y="1710"/>
                  <a:pt x="595" y="1710"/>
                </a:cubicBezTo>
                <a:cubicBezTo>
                  <a:pt x="596" y="1708"/>
                  <a:pt x="598" y="1707"/>
                  <a:pt x="600" y="1705"/>
                </a:cubicBezTo>
                <a:cubicBezTo>
                  <a:pt x="600" y="1705"/>
                  <a:pt x="600" y="1705"/>
                  <a:pt x="600" y="1705"/>
                </a:cubicBezTo>
                <a:cubicBezTo>
                  <a:pt x="600" y="1705"/>
                  <a:pt x="600" y="1705"/>
                  <a:pt x="600" y="1705"/>
                </a:cubicBezTo>
                <a:cubicBezTo>
                  <a:pt x="610" y="1697"/>
                  <a:pt x="622" y="1692"/>
                  <a:pt x="635" y="1690"/>
                </a:cubicBezTo>
                <a:cubicBezTo>
                  <a:pt x="635" y="1690"/>
                  <a:pt x="635" y="1690"/>
                  <a:pt x="635" y="1690"/>
                </a:cubicBezTo>
                <a:cubicBezTo>
                  <a:pt x="636" y="1690"/>
                  <a:pt x="636" y="1690"/>
                  <a:pt x="636" y="1690"/>
                </a:cubicBezTo>
                <a:cubicBezTo>
                  <a:pt x="638" y="1689"/>
                  <a:pt x="640" y="1689"/>
                  <a:pt x="643" y="1688"/>
                </a:cubicBezTo>
                <a:cubicBezTo>
                  <a:pt x="644" y="1688"/>
                  <a:pt x="646" y="1688"/>
                  <a:pt x="647" y="1688"/>
                </a:cubicBezTo>
                <a:cubicBezTo>
                  <a:pt x="649" y="1688"/>
                  <a:pt x="650" y="1688"/>
                  <a:pt x="652" y="1688"/>
                </a:cubicBezTo>
                <a:cubicBezTo>
                  <a:pt x="653" y="1687"/>
                  <a:pt x="654" y="1687"/>
                  <a:pt x="655" y="1687"/>
                </a:cubicBezTo>
                <a:cubicBezTo>
                  <a:pt x="656" y="1687"/>
                  <a:pt x="656" y="1687"/>
                  <a:pt x="656" y="1687"/>
                </a:cubicBezTo>
                <a:cubicBezTo>
                  <a:pt x="656" y="1687"/>
                  <a:pt x="656" y="1687"/>
                  <a:pt x="656" y="1687"/>
                </a:cubicBezTo>
                <a:cubicBezTo>
                  <a:pt x="683" y="1687"/>
                  <a:pt x="709" y="1687"/>
                  <a:pt x="736" y="1687"/>
                </a:cubicBezTo>
                <a:cubicBezTo>
                  <a:pt x="736" y="1687"/>
                  <a:pt x="736" y="1687"/>
                  <a:pt x="736" y="1687"/>
                </a:cubicBezTo>
                <a:cubicBezTo>
                  <a:pt x="740" y="1687"/>
                  <a:pt x="740" y="1687"/>
                  <a:pt x="740" y="1687"/>
                </a:cubicBezTo>
                <a:cubicBezTo>
                  <a:pt x="747" y="1687"/>
                  <a:pt x="753" y="1688"/>
                  <a:pt x="757" y="1689"/>
                </a:cubicBezTo>
                <a:cubicBezTo>
                  <a:pt x="759" y="1690"/>
                  <a:pt x="760" y="1690"/>
                  <a:pt x="761" y="1691"/>
                </a:cubicBezTo>
                <a:cubicBezTo>
                  <a:pt x="761" y="1691"/>
                  <a:pt x="762" y="1691"/>
                  <a:pt x="763" y="1691"/>
                </a:cubicBezTo>
                <a:cubicBezTo>
                  <a:pt x="763" y="1692"/>
                  <a:pt x="763" y="1692"/>
                  <a:pt x="764" y="1692"/>
                </a:cubicBezTo>
                <a:cubicBezTo>
                  <a:pt x="771" y="1695"/>
                  <a:pt x="775" y="1701"/>
                  <a:pt x="773" y="1710"/>
                </a:cubicBezTo>
                <a:close/>
                <a:moveTo>
                  <a:pt x="828" y="1613"/>
                </a:moveTo>
                <a:cubicBezTo>
                  <a:pt x="827" y="1614"/>
                  <a:pt x="827" y="1614"/>
                  <a:pt x="827" y="1614"/>
                </a:cubicBezTo>
                <a:cubicBezTo>
                  <a:pt x="827" y="1614"/>
                  <a:pt x="827" y="1614"/>
                  <a:pt x="827" y="1614"/>
                </a:cubicBezTo>
                <a:cubicBezTo>
                  <a:pt x="826" y="1616"/>
                  <a:pt x="825" y="1617"/>
                  <a:pt x="824" y="1619"/>
                </a:cubicBezTo>
                <a:cubicBezTo>
                  <a:pt x="824" y="1619"/>
                  <a:pt x="824" y="1619"/>
                  <a:pt x="823" y="1619"/>
                </a:cubicBezTo>
                <a:cubicBezTo>
                  <a:pt x="817" y="1627"/>
                  <a:pt x="807" y="1632"/>
                  <a:pt x="797" y="1635"/>
                </a:cubicBezTo>
                <a:cubicBezTo>
                  <a:pt x="797" y="1635"/>
                  <a:pt x="797" y="1635"/>
                  <a:pt x="797" y="1635"/>
                </a:cubicBezTo>
                <a:cubicBezTo>
                  <a:pt x="795" y="1636"/>
                  <a:pt x="794" y="1636"/>
                  <a:pt x="792" y="1636"/>
                </a:cubicBezTo>
                <a:cubicBezTo>
                  <a:pt x="791" y="1637"/>
                  <a:pt x="790" y="1637"/>
                  <a:pt x="789" y="1637"/>
                </a:cubicBezTo>
                <a:cubicBezTo>
                  <a:pt x="788" y="1637"/>
                  <a:pt x="788" y="1638"/>
                  <a:pt x="787" y="1638"/>
                </a:cubicBezTo>
                <a:cubicBezTo>
                  <a:pt x="781" y="1639"/>
                  <a:pt x="774" y="1640"/>
                  <a:pt x="768" y="1640"/>
                </a:cubicBezTo>
                <a:cubicBezTo>
                  <a:pt x="767" y="1640"/>
                  <a:pt x="767" y="1640"/>
                  <a:pt x="767" y="1640"/>
                </a:cubicBezTo>
                <a:cubicBezTo>
                  <a:pt x="756" y="1641"/>
                  <a:pt x="745" y="1640"/>
                  <a:pt x="735" y="1640"/>
                </a:cubicBezTo>
                <a:cubicBezTo>
                  <a:pt x="718" y="1640"/>
                  <a:pt x="702" y="1640"/>
                  <a:pt x="685" y="1640"/>
                </a:cubicBezTo>
                <a:cubicBezTo>
                  <a:pt x="683" y="1640"/>
                  <a:pt x="680" y="1640"/>
                  <a:pt x="677" y="1640"/>
                </a:cubicBezTo>
                <a:cubicBezTo>
                  <a:pt x="677" y="1640"/>
                  <a:pt x="677" y="1640"/>
                  <a:pt x="676" y="1640"/>
                </a:cubicBezTo>
                <a:cubicBezTo>
                  <a:pt x="674" y="1639"/>
                  <a:pt x="672" y="1639"/>
                  <a:pt x="669" y="1638"/>
                </a:cubicBezTo>
                <a:cubicBezTo>
                  <a:pt x="669" y="1638"/>
                  <a:pt x="669" y="1638"/>
                  <a:pt x="669" y="1638"/>
                </a:cubicBezTo>
                <a:cubicBezTo>
                  <a:pt x="669" y="1638"/>
                  <a:pt x="669" y="1638"/>
                  <a:pt x="669" y="1638"/>
                </a:cubicBezTo>
                <a:cubicBezTo>
                  <a:pt x="662" y="1636"/>
                  <a:pt x="655" y="1632"/>
                  <a:pt x="655" y="1624"/>
                </a:cubicBezTo>
                <a:cubicBezTo>
                  <a:pt x="655" y="1623"/>
                  <a:pt x="655" y="1621"/>
                  <a:pt x="656" y="1620"/>
                </a:cubicBezTo>
                <a:cubicBezTo>
                  <a:pt x="656" y="1619"/>
                  <a:pt x="656" y="1619"/>
                  <a:pt x="656" y="1618"/>
                </a:cubicBezTo>
                <a:cubicBezTo>
                  <a:pt x="657" y="1617"/>
                  <a:pt x="657" y="1616"/>
                  <a:pt x="658" y="1614"/>
                </a:cubicBezTo>
                <a:cubicBezTo>
                  <a:pt x="658" y="1614"/>
                  <a:pt x="658" y="1614"/>
                  <a:pt x="658" y="1614"/>
                </a:cubicBezTo>
                <a:cubicBezTo>
                  <a:pt x="659" y="1613"/>
                  <a:pt x="659" y="1613"/>
                  <a:pt x="659" y="1613"/>
                </a:cubicBezTo>
                <a:cubicBezTo>
                  <a:pt x="660" y="1612"/>
                  <a:pt x="661" y="1610"/>
                  <a:pt x="662" y="1609"/>
                </a:cubicBezTo>
                <a:cubicBezTo>
                  <a:pt x="670" y="1597"/>
                  <a:pt x="678" y="1585"/>
                  <a:pt x="686" y="1572"/>
                </a:cubicBezTo>
                <a:cubicBezTo>
                  <a:pt x="687" y="1572"/>
                  <a:pt x="687" y="1572"/>
                  <a:pt x="687" y="1572"/>
                </a:cubicBezTo>
                <a:cubicBezTo>
                  <a:pt x="689" y="1568"/>
                  <a:pt x="689" y="1568"/>
                  <a:pt x="689" y="1568"/>
                </a:cubicBezTo>
                <a:cubicBezTo>
                  <a:pt x="692" y="1565"/>
                  <a:pt x="695" y="1562"/>
                  <a:pt x="699" y="1559"/>
                </a:cubicBezTo>
                <a:cubicBezTo>
                  <a:pt x="702" y="1557"/>
                  <a:pt x="705" y="1555"/>
                  <a:pt x="708" y="1554"/>
                </a:cubicBezTo>
                <a:cubicBezTo>
                  <a:pt x="709" y="1553"/>
                  <a:pt x="710" y="1553"/>
                  <a:pt x="711" y="1552"/>
                </a:cubicBezTo>
                <a:cubicBezTo>
                  <a:pt x="712" y="1552"/>
                  <a:pt x="712" y="1552"/>
                  <a:pt x="713" y="1551"/>
                </a:cubicBezTo>
                <a:cubicBezTo>
                  <a:pt x="713" y="1551"/>
                  <a:pt x="714" y="1551"/>
                  <a:pt x="714" y="1551"/>
                </a:cubicBezTo>
                <a:cubicBezTo>
                  <a:pt x="715" y="1551"/>
                  <a:pt x="715" y="1551"/>
                  <a:pt x="716" y="1550"/>
                </a:cubicBezTo>
                <a:cubicBezTo>
                  <a:pt x="720" y="1549"/>
                  <a:pt x="725" y="1547"/>
                  <a:pt x="730" y="1546"/>
                </a:cubicBezTo>
                <a:cubicBezTo>
                  <a:pt x="735" y="1545"/>
                  <a:pt x="741" y="1544"/>
                  <a:pt x="747" y="1544"/>
                </a:cubicBezTo>
                <a:cubicBezTo>
                  <a:pt x="763" y="1544"/>
                  <a:pt x="763" y="1544"/>
                  <a:pt x="763" y="1544"/>
                </a:cubicBezTo>
                <a:cubicBezTo>
                  <a:pt x="767" y="1544"/>
                  <a:pt x="770" y="1544"/>
                  <a:pt x="774" y="1544"/>
                </a:cubicBezTo>
                <a:cubicBezTo>
                  <a:pt x="789" y="1544"/>
                  <a:pt x="803" y="1544"/>
                  <a:pt x="818" y="1544"/>
                </a:cubicBezTo>
                <a:cubicBezTo>
                  <a:pt x="818" y="1544"/>
                  <a:pt x="818" y="1544"/>
                  <a:pt x="818" y="1544"/>
                </a:cubicBezTo>
                <a:cubicBezTo>
                  <a:pt x="824" y="1544"/>
                  <a:pt x="824" y="1544"/>
                  <a:pt x="824" y="1544"/>
                </a:cubicBezTo>
                <a:cubicBezTo>
                  <a:pt x="830" y="1544"/>
                  <a:pt x="835" y="1545"/>
                  <a:pt x="839" y="1546"/>
                </a:cubicBezTo>
                <a:cubicBezTo>
                  <a:pt x="843" y="1547"/>
                  <a:pt x="845" y="1548"/>
                  <a:pt x="847" y="1549"/>
                </a:cubicBezTo>
                <a:cubicBezTo>
                  <a:pt x="854" y="1553"/>
                  <a:pt x="858" y="1559"/>
                  <a:pt x="853" y="1568"/>
                </a:cubicBezTo>
                <a:cubicBezTo>
                  <a:pt x="848" y="1579"/>
                  <a:pt x="841" y="1590"/>
                  <a:pt x="835" y="1600"/>
                </a:cubicBezTo>
                <a:cubicBezTo>
                  <a:pt x="828" y="1613"/>
                  <a:pt x="828" y="1613"/>
                  <a:pt x="828" y="1613"/>
                </a:cubicBezTo>
                <a:cubicBezTo>
                  <a:pt x="828" y="1613"/>
                  <a:pt x="828" y="1613"/>
                  <a:pt x="828" y="1613"/>
                </a:cubicBezTo>
                <a:close/>
                <a:moveTo>
                  <a:pt x="1592" y="1771"/>
                </a:moveTo>
                <a:cubicBezTo>
                  <a:pt x="1592" y="1773"/>
                  <a:pt x="1592" y="1775"/>
                  <a:pt x="1591" y="1777"/>
                </a:cubicBezTo>
                <a:cubicBezTo>
                  <a:pt x="1591" y="1778"/>
                  <a:pt x="1591" y="1778"/>
                  <a:pt x="1591" y="1778"/>
                </a:cubicBezTo>
                <a:cubicBezTo>
                  <a:pt x="1590" y="1780"/>
                  <a:pt x="1590" y="1782"/>
                  <a:pt x="1589" y="1783"/>
                </a:cubicBezTo>
                <a:cubicBezTo>
                  <a:pt x="1589" y="1783"/>
                  <a:pt x="1589" y="1783"/>
                  <a:pt x="1589" y="1784"/>
                </a:cubicBezTo>
                <a:cubicBezTo>
                  <a:pt x="1588" y="1784"/>
                  <a:pt x="1588" y="1784"/>
                  <a:pt x="1588" y="1784"/>
                </a:cubicBezTo>
                <a:cubicBezTo>
                  <a:pt x="1587" y="1786"/>
                  <a:pt x="1586" y="1788"/>
                  <a:pt x="1584" y="1789"/>
                </a:cubicBezTo>
                <a:cubicBezTo>
                  <a:pt x="1584" y="1789"/>
                  <a:pt x="1584" y="1789"/>
                  <a:pt x="1584" y="1789"/>
                </a:cubicBezTo>
                <a:cubicBezTo>
                  <a:pt x="1582" y="1791"/>
                  <a:pt x="1581" y="1792"/>
                  <a:pt x="1579" y="1794"/>
                </a:cubicBezTo>
                <a:cubicBezTo>
                  <a:pt x="1578" y="1794"/>
                  <a:pt x="1578" y="1794"/>
                  <a:pt x="1578" y="1794"/>
                </a:cubicBezTo>
                <a:cubicBezTo>
                  <a:pt x="1578" y="1794"/>
                  <a:pt x="1577" y="1795"/>
                  <a:pt x="1577" y="1795"/>
                </a:cubicBezTo>
                <a:cubicBezTo>
                  <a:pt x="1575" y="1796"/>
                  <a:pt x="1573" y="1797"/>
                  <a:pt x="1571" y="1798"/>
                </a:cubicBezTo>
                <a:cubicBezTo>
                  <a:pt x="1571" y="1798"/>
                  <a:pt x="1571" y="1798"/>
                  <a:pt x="1570" y="1798"/>
                </a:cubicBezTo>
                <a:cubicBezTo>
                  <a:pt x="1569" y="1799"/>
                  <a:pt x="1567" y="1800"/>
                  <a:pt x="1566" y="1800"/>
                </a:cubicBezTo>
                <a:cubicBezTo>
                  <a:pt x="1565" y="1800"/>
                  <a:pt x="1564" y="1801"/>
                  <a:pt x="1563" y="1801"/>
                </a:cubicBezTo>
                <a:cubicBezTo>
                  <a:pt x="1563" y="1801"/>
                  <a:pt x="1563" y="1801"/>
                  <a:pt x="1562" y="1801"/>
                </a:cubicBezTo>
                <a:cubicBezTo>
                  <a:pt x="1562" y="1801"/>
                  <a:pt x="1561" y="1801"/>
                  <a:pt x="1561" y="1802"/>
                </a:cubicBezTo>
                <a:cubicBezTo>
                  <a:pt x="1559" y="1802"/>
                  <a:pt x="1557" y="1802"/>
                  <a:pt x="1555" y="1803"/>
                </a:cubicBezTo>
                <a:cubicBezTo>
                  <a:pt x="1553" y="1803"/>
                  <a:pt x="1551" y="1803"/>
                  <a:pt x="1550" y="1803"/>
                </a:cubicBezTo>
                <a:cubicBezTo>
                  <a:pt x="1548" y="1804"/>
                  <a:pt x="1546" y="1804"/>
                  <a:pt x="1544" y="1804"/>
                </a:cubicBezTo>
                <a:cubicBezTo>
                  <a:pt x="1544" y="1804"/>
                  <a:pt x="1543" y="1804"/>
                  <a:pt x="1542" y="1804"/>
                </a:cubicBezTo>
                <a:cubicBezTo>
                  <a:pt x="1540" y="1804"/>
                  <a:pt x="1540" y="1804"/>
                  <a:pt x="1540" y="1804"/>
                </a:cubicBezTo>
                <a:cubicBezTo>
                  <a:pt x="1540" y="1804"/>
                  <a:pt x="1540" y="1804"/>
                  <a:pt x="1540" y="1804"/>
                </a:cubicBezTo>
                <a:cubicBezTo>
                  <a:pt x="1530" y="1804"/>
                  <a:pt x="1519" y="1804"/>
                  <a:pt x="1509" y="1804"/>
                </a:cubicBezTo>
                <a:cubicBezTo>
                  <a:pt x="1461" y="1804"/>
                  <a:pt x="908" y="1806"/>
                  <a:pt x="869" y="1806"/>
                </a:cubicBezTo>
                <a:cubicBezTo>
                  <a:pt x="866" y="1806"/>
                  <a:pt x="863" y="1806"/>
                  <a:pt x="861" y="1805"/>
                </a:cubicBezTo>
                <a:cubicBezTo>
                  <a:pt x="857" y="1805"/>
                  <a:pt x="853" y="1804"/>
                  <a:pt x="850" y="1803"/>
                </a:cubicBezTo>
                <a:cubicBezTo>
                  <a:pt x="845" y="1802"/>
                  <a:pt x="841" y="1799"/>
                  <a:pt x="838" y="1796"/>
                </a:cubicBezTo>
                <a:cubicBezTo>
                  <a:pt x="835" y="1793"/>
                  <a:pt x="833" y="1790"/>
                  <a:pt x="832" y="1786"/>
                </a:cubicBezTo>
                <a:cubicBezTo>
                  <a:pt x="832" y="1782"/>
                  <a:pt x="832" y="1778"/>
                  <a:pt x="834" y="1773"/>
                </a:cubicBezTo>
                <a:cubicBezTo>
                  <a:pt x="836" y="1771"/>
                  <a:pt x="836" y="1771"/>
                  <a:pt x="836" y="1771"/>
                </a:cubicBezTo>
                <a:cubicBezTo>
                  <a:pt x="836" y="1771"/>
                  <a:pt x="836" y="1771"/>
                  <a:pt x="836" y="1771"/>
                </a:cubicBezTo>
                <a:cubicBezTo>
                  <a:pt x="842" y="1758"/>
                  <a:pt x="848" y="1745"/>
                  <a:pt x="854" y="1732"/>
                </a:cubicBezTo>
                <a:cubicBezTo>
                  <a:pt x="856" y="1730"/>
                  <a:pt x="857" y="1728"/>
                  <a:pt x="858" y="1726"/>
                </a:cubicBezTo>
                <a:cubicBezTo>
                  <a:pt x="862" y="1716"/>
                  <a:pt x="862" y="1716"/>
                  <a:pt x="862" y="1716"/>
                </a:cubicBezTo>
                <a:cubicBezTo>
                  <a:pt x="864" y="1712"/>
                  <a:pt x="868" y="1708"/>
                  <a:pt x="872" y="1704"/>
                </a:cubicBezTo>
                <a:cubicBezTo>
                  <a:pt x="873" y="1704"/>
                  <a:pt x="874" y="1703"/>
                  <a:pt x="875" y="1702"/>
                </a:cubicBezTo>
                <a:cubicBezTo>
                  <a:pt x="875" y="1702"/>
                  <a:pt x="876" y="1701"/>
                  <a:pt x="877" y="1701"/>
                </a:cubicBezTo>
                <a:cubicBezTo>
                  <a:pt x="878" y="1700"/>
                  <a:pt x="878" y="1700"/>
                  <a:pt x="879" y="1699"/>
                </a:cubicBezTo>
                <a:cubicBezTo>
                  <a:pt x="880" y="1699"/>
                  <a:pt x="880" y="1699"/>
                  <a:pt x="880" y="1699"/>
                </a:cubicBezTo>
                <a:cubicBezTo>
                  <a:pt x="881" y="1698"/>
                  <a:pt x="881" y="1698"/>
                  <a:pt x="882" y="1698"/>
                </a:cubicBezTo>
                <a:cubicBezTo>
                  <a:pt x="883" y="1697"/>
                  <a:pt x="885" y="1696"/>
                  <a:pt x="886" y="1695"/>
                </a:cubicBezTo>
                <a:cubicBezTo>
                  <a:pt x="887" y="1695"/>
                  <a:pt x="888" y="1695"/>
                  <a:pt x="889" y="1694"/>
                </a:cubicBezTo>
                <a:cubicBezTo>
                  <a:pt x="890" y="1694"/>
                  <a:pt x="891" y="1693"/>
                  <a:pt x="893" y="1693"/>
                </a:cubicBezTo>
                <a:cubicBezTo>
                  <a:pt x="895" y="1692"/>
                  <a:pt x="897" y="1691"/>
                  <a:pt x="899" y="1690"/>
                </a:cubicBezTo>
                <a:cubicBezTo>
                  <a:pt x="900" y="1690"/>
                  <a:pt x="901" y="1690"/>
                  <a:pt x="903" y="1689"/>
                </a:cubicBezTo>
                <a:cubicBezTo>
                  <a:pt x="903" y="1689"/>
                  <a:pt x="904" y="1689"/>
                  <a:pt x="904" y="1689"/>
                </a:cubicBezTo>
                <a:cubicBezTo>
                  <a:pt x="910" y="1687"/>
                  <a:pt x="917" y="1687"/>
                  <a:pt x="923" y="1687"/>
                </a:cubicBezTo>
                <a:cubicBezTo>
                  <a:pt x="923" y="1687"/>
                  <a:pt x="1503" y="1685"/>
                  <a:pt x="1525" y="1685"/>
                </a:cubicBezTo>
                <a:cubicBezTo>
                  <a:pt x="1531" y="1685"/>
                  <a:pt x="1538" y="1685"/>
                  <a:pt x="1545" y="1685"/>
                </a:cubicBezTo>
                <a:cubicBezTo>
                  <a:pt x="1548" y="1685"/>
                  <a:pt x="1551" y="1685"/>
                  <a:pt x="1554" y="1686"/>
                </a:cubicBezTo>
                <a:cubicBezTo>
                  <a:pt x="1554" y="1686"/>
                  <a:pt x="1555" y="1686"/>
                  <a:pt x="1555" y="1686"/>
                </a:cubicBezTo>
                <a:cubicBezTo>
                  <a:pt x="1557" y="1686"/>
                  <a:pt x="1560" y="1686"/>
                  <a:pt x="1562" y="1687"/>
                </a:cubicBezTo>
                <a:cubicBezTo>
                  <a:pt x="1562" y="1687"/>
                  <a:pt x="1563" y="1687"/>
                  <a:pt x="1563" y="1687"/>
                </a:cubicBezTo>
                <a:cubicBezTo>
                  <a:pt x="1563" y="1687"/>
                  <a:pt x="1563" y="1687"/>
                  <a:pt x="1563" y="1687"/>
                </a:cubicBezTo>
                <a:cubicBezTo>
                  <a:pt x="1566" y="1688"/>
                  <a:pt x="1568" y="1689"/>
                  <a:pt x="1570" y="1690"/>
                </a:cubicBezTo>
                <a:cubicBezTo>
                  <a:pt x="1570" y="1690"/>
                  <a:pt x="1571" y="1690"/>
                  <a:pt x="1571" y="1690"/>
                </a:cubicBezTo>
                <a:cubicBezTo>
                  <a:pt x="1573" y="1691"/>
                  <a:pt x="1575" y="1692"/>
                  <a:pt x="1577" y="1693"/>
                </a:cubicBezTo>
                <a:cubicBezTo>
                  <a:pt x="1577" y="1693"/>
                  <a:pt x="1577" y="1693"/>
                  <a:pt x="1578" y="1693"/>
                </a:cubicBezTo>
                <a:cubicBezTo>
                  <a:pt x="1578" y="1694"/>
                  <a:pt x="1578" y="1694"/>
                  <a:pt x="1578" y="1694"/>
                </a:cubicBezTo>
                <a:cubicBezTo>
                  <a:pt x="1580" y="1695"/>
                  <a:pt x="1581" y="1696"/>
                  <a:pt x="1582" y="1697"/>
                </a:cubicBezTo>
                <a:cubicBezTo>
                  <a:pt x="1584" y="1698"/>
                  <a:pt x="1586" y="1700"/>
                  <a:pt x="1588" y="1703"/>
                </a:cubicBezTo>
                <a:cubicBezTo>
                  <a:pt x="1590" y="1706"/>
                  <a:pt x="1592" y="1710"/>
                  <a:pt x="1592" y="1714"/>
                </a:cubicBezTo>
                <a:cubicBezTo>
                  <a:pt x="1592" y="1717"/>
                  <a:pt x="1592" y="1717"/>
                  <a:pt x="1592" y="1717"/>
                </a:cubicBezTo>
                <a:cubicBezTo>
                  <a:pt x="1592" y="1717"/>
                  <a:pt x="1592" y="1717"/>
                  <a:pt x="1592" y="1717"/>
                </a:cubicBezTo>
                <a:cubicBezTo>
                  <a:pt x="1592" y="1731"/>
                  <a:pt x="1592" y="1746"/>
                  <a:pt x="1592" y="1760"/>
                </a:cubicBezTo>
                <a:cubicBezTo>
                  <a:pt x="1592" y="1764"/>
                  <a:pt x="1593" y="1767"/>
                  <a:pt x="1592" y="1771"/>
                </a:cubicBezTo>
                <a:close/>
                <a:moveTo>
                  <a:pt x="1671" y="1490"/>
                </a:moveTo>
                <a:cubicBezTo>
                  <a:pt x="1671" y="1490"/>
                  <a:pt x="1670" y="1489"/>
                  <a:pt x="1670" y="1489"/>
                </a:cubicBezTo>
                <a:cubicBezTo>
                  <a:pt x="1670" y="1489"/>
                  <a:pt x="1669" y="1489"/>
                  <a:pt x="1669" y="1488"/>
                </a:cubicBezTo>
                <a:cubicBezTo>
                  <a:pt x="1667" y="1486"/>
                  <a:pt x="1666" y="1483"/>
                  <a:pt x="1665" y="1480"/>
                </a:cubicBezTo>
                <a:cubicBezTo>
                  <a:pt x="1665" y="1477"/>
                  <a:pt x="1665" y="1477"/>
                  <a:pt x="1665" y="1477"/>
                </a:cubicBezTo>
                <a:cubicBezTo>
                  <a:pt x="1665" y="1475"/>
                  <a:pt x="1665" y="1473"/>
                  <a:pt x="1665" y="1471"/>
                </a:cubicBezTo>
                <a:cubicBezTo>
                  <a:pt x="1665" y="1471"/>
                  <a:pt x="1665" y="1471"/>
                  <a:pt x="1665" y="1471"/>
                </a:cubicBezTo>
                <a:cubicBezTo>
                  <a:pt x="1664" y="1463"/>
                  <a:pt x="1662" y="1454"/>
                  <a:pt x="1663" y="1445"/>
                </a:cubicBezTo>
                <a:cubicBezTo>
                  <a:pt x="1663" y="1443"/>
                  <a:pt x="1663" y="1443"/>
                  <a:pt x="1663" y="1443"/>
                </a:cubicBezTo>
                <a:cubicBezTo>
                  <a:pt x="1662" y="1440"/>
                  <a:pt x="1663" y="1437"/>
                  <a:pt x="1665" y="1435"/>
                </a:cubicBezTo>
                <a:cubicBezTo>
                  <a:pt x="1667" y="1433"/>
                  <a:pt x="1669" y="1431"/>
                  <a:pt x="1673" y="1429"/>
                </a:cubicBezTo>
                <a:cubicBezTo>
                  <a:pt x="1676" y="1427"/>
                  <a:pt x="1680" y="1426"/>
                  <a:pt x="1684" y="1425"/>
                </a:cubicBezTo>
                <a:cubicBezTo>
                  <a:pt x="1684" y="1425"/>
                  <a:pt x="1684" y="1425"/>
                  <a:pt x="1684" y="1425"/>
                </a:cubicBezTo>
                <a:cubicBezTo>
                  <a:pt x="1685" y="1425"/>
                  <a:pt x="1685" y="1425"/>
                  <a:pt x="1685" y="1425"/>
                </a:cubicBezTo>
                <a:cubicBezTo>
                  <a:pt x="1687" y="1424"/>
                  <a:pt x="1689" y="1424"/>
                  <a:pt x="1690" y="1424"/>
                </a:cubicBezTo>
                <a:cubicBezTo>
                  <a:pt x="1691" y="1424"/>
                  <a:pt x="1692" y="1424"/>
                  <a:pt x="1693" y="1424"/>
                </a:cubicBezTo>
                <a:cubicBezTo>
                  <a:pt x="1700" y="1423"/>
                  <a:pt x="1708" y="1423"/>
                  <a:pt x="1716" y="1423"/>
                </a:cubicBezTo>
                <a:cubicBezTo>
                  <a:pt x="1769" y="1423"/>
                  <a:pt x="1769" y="1423"/>
                  <a:pt x="1769" y="1423"/>
                </a:cubicBezTo>
                <a:cubicBezTo>
                  <a:pt x="1772" y="1423"/>
                  <a:pt x="1775" y="1423"/>
                  <a:pt x="1778" y="1424"/>
                </a:cubicBezTo>
                <a:cubicBezTo>
                  <a:pt x="1792" y="1425"/>
                  <a:pt x="1808" y="1429"/>
                  <a:pt x="1810" y="1442"/>
                </a:cubicBezTo>
                <a:cubicBezTo>
                  <a:pt x="1814" y="1454"/>
                  <a:pt x="1815" y="1466"/>
                  <a:pt x="1817" y="1478"/>
                </a:cubicBezTo>
                <a:cubicBezTo>
                  <a:pt x="1818" y="1480"/>
                  <a:pt x="1818" y="1480"/>
                  <a:pt x="1818" y="1480"/>
                </a:cubicBezTo>
                <a:cubicBezTo>
                  <a:pt x="1818" y="1482"/>
                  <a:pt x="1818" y="1485"/>
                  <a:pt x="1817" y="1487"/>
                </a:cubicBezTo>
                <a:cubicBezTo>
                  <a:pt x="1817" y="1487"/>
                  <a:pt x="1817" y="1488"/>
                  <a:pt x="1816" y="1488"/>
                </a:cubicBezTo>
                <a:cubicBezTo>
                  <a:pt x="1816" y="1488"/>
                  <a:pt x="1816" y="1488"/>
                  <a:pt x="1816" y="1488"/>
                </a:cubicBezTo>
                <a:cubicBezTo>
                  <a:pt x="1816" y="1488"/>
                  <a:pt x="1816" y="1488"/>
                  <a:pt x="1816" y="1488"/>
                </a:cubicBezTo>
                <a:cubicBezTo>
                  <a:pt x="1813" y="1494"/>
                  <a:pt x="1807" y="1497"/>
                  <a:pt x="1799" y="1499"/>
                </a:cubicBezTo>
                <a:cubicBezTo>
                  <a:pt x="1798" y="1499"/>
                  <a:pt x="1798" y="1499"/>
                  <a:pt x="1797" y="1499"/>
                </a:cubicBezTo>
                <a:cubicBezTo>
                  <a:pt x="1796" y="1500"/>
                  <a:pt x="1796" y="1500"/>
                  <a:pt x="1795" y="1500"/>
                </a:cubicBezTo>
                <a:cubicBezTo>
                  <a:pt x="1794" y="1500"/>
                  <a:pt x="1794" y="1500"/>
                  <a:pt x="1793" y="1500"/>
                </a:cubicBezTo>
                <a:cubicBezTo>
                  <a:pt x="1792" y="1500"/>
                  <a:pt x="1790" y="1501"/>
                  <a:pt x="1789" y="1501"/>
                </a:cubicBezTo>
                <a:cubicBezTo>
                  <a:pt x="1771" y="1503"/>
                  <a:pt x="1750" y="1501"/>
                  <a:pt x="1741" y="1501"/>
                </a:cubicBezTo>
                <a:cubicBezTo>
                  <a:pt x="1707" y="1501"/>
                  <a:pt x="1707" y="1501"/>
                  <a:pt x="1707" y="1501"/>
                </a:cubicBezTo>
                <a:cubicBezTo>
                  <a:pt x="1704" y="1501"/>
                  <a:pt x="1702" y="1501"/>
                  <a:pt x="1699" y="1501"/>
                </a:cubicBezTo>
                <a:cubicBezTo>
                  <a:pt x="1697" y="1501"/>
                  <a:pt x="1695" y="1500"/>
                  <a:pt x="1693" y="1500"/>
                </a:cubicBezTo>
                <a:cubicBezTo>
                  <a:pt x="1693" y="1500"/>
                  <a:pt x="1692" y="1500"/>
                  <a:pt x="1692" y="1500"/>
                </a:cubicBezTo>
                <a:cubicBezTo>
                  <a:pt x="1691" y="1500"/>
                  <a:pt x="1691" y="1500"/>
                  <a:pt x="1691" y="1500"/>
                </a:cubicBezTo>
                <a:cubicBezTo>
                  <a:pt x="1689" y="1499"/>
                  <a:pt x="1687" y="1499"/>
                  <a:pt x="1685" y="1498"/>
                </a:cubicBezTo>
                <a:cubicBezTo>
                  <a:pt x="1684" y="1498"/>
                  <a:pt x="1684" y="1497"/>
                  <a:pt x="1683" y="1497"/>
                </a:cubicBezTo>
                <a:cubicBezTo>
                  <a:pt x="1681" y="1496"/>
                  <a:pt x="1680" y="1496"/>
                  <a:pt x="1678" y="1495"/>
                </a:cubicBezTo>
                <a:cubicBezTo>
                  <a:pt x="1676" y="1494"/>
                  <a:pt x="1674" y="1492"/>
                  <a:pt x="1672" y="1491"/>
                </a:cubicBezTo>
                <a:cubicBezTo>
                  <a:pt x="1672" y="1491"/>
                  <a:pt x="1671" y="1490"/>
                  <a:pt x="1671" y="1490"/>
                </a:cubicBezTo>
                <a:close/>
                <a:moveTo>
                  <a:pt x="1680" y="1622"/>
                </a:moveTo>
                <a:cubicBezTo>
                  <a:pt x="1677" y="1618"/>
                  <a:pt x="1676" y="1615"/>
                  <a:pt x="1675" y="1612"/>
                </a:cubicBezTo>
                <a:cubicBezTo>
                  <a:pt x="1675" y="1607"/>
                  <a:pt x="1675" y="1607"/>
                  <a:pt x="1675" y="1607"/>
                </a:cubicBezTo>
                <a:cubicBezTo>
                  <a:pt x="1675" y="1607"/>
                  <a:pt x="1675" y="1607"/>
                  <a:pt x="1675" y="1607"/>
                </a:cubicBezTo>
                <a:cubicBezTo>
                  <a:pt x="1674" y="1593"/>
                  <a:pt x="1673" y="1580"/>
                  <a:pt x="1672" y="1567"/>
                </a:cubicBezTo>
                <a:cubicBezTo>
                  <a:pt x="1672" y="1567"/>
                  <a:pt x="1672" y="1567"/>
                  <a:pt x="1672" y="1567"/>
                </a:cubicBezTo>
                <a:cubicBezTo>
                  <a:pt x="1672" y="1566"/>
                  <a:pt x="1672" y="1566"/>
                  <a:pt x="1672" y="1566"/>
                </a:cubicBezTo>
                <a:cubicBezTo>
                  <a:pt x="1672" y="1565"/>
                  <a:pt x="1672" y="1564"/>
                  <a:pt x="1672" y="1563"/>
                </a:cubicBezTo>
                <a:cubicBezTo>
                  <a:pt x="1675" y="1535"/>
                  <a:pt x="1735" y="1542"/>
                  <a:pt x="1754" y="1542"/>
                </a:cubicBezTo>
                <a:cubicBezTo>
                  <a:pt x="1776" y="1542"/>
                  <a:pt x="1819" y="1537"/>
                  <a:pt x="1832" y="1559"/>
                </a:cubicBezTo>
                <a:cubicBezTo>
                  <a:pt x="1833" y="1561"/>
                  <a:pt x="1835" y="1563"/>
                  <a:pt x="1835" y="1565"/>
                </a:cubicBezTo>
                <a:cubicBezTo>
                  <a:pt x="1836" y="1568"/>
                  <a:pt x="1836" y="1568"/>
                  <a:pt x="1836" y="1568"/>
                </a:cubicBezTo>
                <a:cubicBezTo>
                  <a:pt x="1836" y="1568"/>
                  <a:pt x="1836" y="1568"/>
                  <a:pt x="1836" y="1568"/>
                </a:cubicBezTo>
                <a:cubicBezTo>
                  <a:pt x="1837" y="1575"/>
                  <a:pt x="1838" y="1581"/>
                  <a:pt x="1840" y="1588"/>
                </a:cubicBezTo>
                <a:cubicBezTo>
                  <a:pt x="1844" y="1611"/>
                  <a:pt x="1844" y="1611"/>
                  <a:pt x="1844" y="1611"/>
                </a:cubicBezTo>
                <a:cubicBezTo>
                  <a:pt x="1845" y="1615"/>
                  <a:pt x="1844" y="1618"/>
                  <a:pt x="1843" y="1621"/>
                </a:cubicBezTo>
                <a:cubicBezTo>
                  <a:pt x="1842" y="1623"/>
                  <a:pt x="1840" y="1625"/>
                  <a:pt x="1838" y="1627"/>
                </a:cubicBezTo>
                <a:cubicBezTo>
                  <a:pt x="1838" y="1627"/>
                  <a:pt x="1837" y="1628"/>
                  <a:pt x="1836" y="1629"/>
                </a:cubicBezTo>
                <a:cubicBezTo>
                  <a:pt x="1836" y="1629"/>
                  <a:pt x="1835" y="1629"/>
                  <a:pt x="1835" y="1630"/>
                </a:cubicBezTo>
                <a:cubicBezTo>
                  <a:pt x="1835" y="1630"/>
                  <a:pt x="1834" y="1630"/>
                  <a:pt x="1834" y="1630"/>
                </a:cubicBezTo>
                <a:cubicBezTo>
                  <a:pt x="1833" y="1631"/>
                  <a:pt x="1832" y="1631"/>
                  <a:pt x="1830" y="1632"/>
                </a:cubicBezTo>
                <a:cubicBezTo>
                  <a:pt x="1829" y="1633"/>
                  <a:pt x="1828" y="1633"/>
                  <a:pt x="1827" y="1634"/>
                </a:cubicBezTo>
                <a:cubicBezTo>
                  <a:pt x="1826" y="1634"/>
                  <a:pt x="1825" y="1634"/>
                  <a:pt x="1825" y="1634"/>
                </a:cubicBezTo>
                <a:cubicBezTo>
                  <a:pt x="1824" y="1635"/>
                  <a:pt x="1823" y="1635"/>
                  <a:pt x="1822" y="1635"/>
                </a:cubicBezTo>
                <a:cubicBezTo>
                  <a:pt x="1821" y="1635"/>
                  <a:pt x="1820" y="1636"/>
                  <a:pt x="1819" y="1636"/>
                </a:cubicBezTo>
                <a:cubicBezTo>
                  <a:pt x="1818" y="1636"/>
                  <a:pt x="1818" y="1636"/>
                  <a:pt x="1818" y="1636"/>
                </a:cubicBezTo>
                <a:cubicBezTo>
                  <a:pt x="1816" y="1636"/>
                  <a:pt x="1814" y="1637"/>
                  <a:pt x="1812" y="1637"/>
                </a:cubicBezTo>
                <a:cubicBezTo>
                  <a:pt x="1809" y="1637"/>
                  <a:pt x="1807" y="1637"/>
                  <a:pt x="1805" y="1637"/>
                </a:cubicBezTo>
                <a:cubicBezTo>
                  <a:pt x="1805" y="1637"/>
                  <a:pt x="1805" y="1637"/>
                  <a:pt x="1805" y="1637"/>
                </a:cubicBezTo>
                <a:cubicBezTo>
                  <a:pt x="1804" y="1637"/>
                  <a:pt x="1804" y="1637"/>
                  <a:pt x="1804" y="1637"/>
                </a:cubicBezTo>
                <a:cubicBezTo>
                  <a:pt x="1804" y="1637"/>
                  <a:pt x="1804" y="1637"/>
                  <a:pt x="1804" y="1637"/>
                </a:cubicBezTo>
                <a:cubicBezTo>
                  <a:pt x="1777" y="1637"/>
                  <a:pt x="1750" y="1637"/>
                  <a:pt x="1722" y="1638"/>
                </a:cubicBezTo>
                <a:cubicBezTo>
                  <a:pt x="1719" y="1638"/>
                  <a:pt x="1716" y="1637"/>
                  <a:pt x="1714" y="1637"/>
                </a:cubicBezTo>
                <a:cubicBezTo>
                  <a:pt x="1713" y="1637"/>
                  <a:pt x="1712" y="1637"/>
                  <a:pt x="1712" y="1637"/>
                </a:cubicBezTo>
                <a:cubicBezTo>
                  <a:pt x="1709" y="1636"/>
                  <a:pt x="1707" y="1636"/>
                  <a:pt x="1705" y="1636"/>
                </a:cubicBezTo>
                <a:cubicBezTo>
                  <a:pt x="1705" y="1636"/>
                  <a:pt x="1705" y="1636"/>
                  <a:pt x="1705" y="1636"/>
                </a:cubicBezTo>
                <a:cubicBezTo>
                  <a:pt x="1704" y="1635"/>
                  <a:pt x="1704" y="1635"/>
                  <a:pt x="1704" y="1635"/>
                </a:cubicBezTo>
                <a:cubicBezTo>
                  <a:pt x="1701" y="1635"/>
                  <a:pt x="1699" y="1634"/>
                  <a:pt x="1697" y="1633"/>
                </a:cubicBezTo>
                <a:cubicBezTo>
                  <a:pt x="1696" y="1633"/>
                  <a:pt x="1695" y="1632"/>
                  <a:pt x="1695" y="1632"/>
                </a:cubicBezTo>
                <a:cubicBezTo>
                  <a:pt x="1693" y="1632"/>
                  <a:pt x="1692" y="1631"/>
                  <a:pt x="1691" y="1630"/>
                </a:cubicBezTo>
                <a:cubicBezTo>
                  <a:pt x="1691" y="1630"/>
                  <a:pt x="1690" y="1630"/>
                  <a:pt x="1690" y="1630"/>
                </a:cubicBezTo>
                <a:cubicBezTo>
                  <a:pt x="1686" y="1628"/>
                  <a:pt x="1682" y="1625"/>
                  <a:pt x="1680" y="1622"/>
                </a:cubicBezTo>
                <a:close/>
                <a:moveTo>
                  <a:pt x="1875" y="1783"/>
                </a:moveTo>
                <a:cubicBezTo>
                  <a:pt x="1873" y="1787"/>
                  <a:pt x="1870" y="1790"/>
                  <a:pt x="1866" y="1793"/>
                </a:cubicBezTo>
                <a:cubicBezTo>
                  <a:pt x="1862" y="1796"/>
                  <a:pt x="1858" y="1799"/>
                  <a:pt x="1852" y="1800"/>
                </a:cubicBezTo>
                <a:cubicBezTo>
                  <a:pt x="1846" y="1802"/>
                  <a:pt x="1840" y="1803"/>
                  <a:pt x="1833" y="1803"/>
                </a:cubicBezTo>
                <a:cubicBezTo>
                  <a:pt x="1815" y="1803"/>
                  <a:pt x="1815" y="1803"/>
                  <a:pt x="1815" y="1803"/>
                </a:cubicBezTo>
                <a:cubicBezTo>
                  <a:pt x="1814" y="1803"/>
                  <a:pt x="1814" y="1803"/>
                  <a:pt x="1814" y="1803"/>
                </a:cubicBezTo>
                <a:cubicBezTo>
                  <a:pt x="1789" y="1803"/>
                  <a:pt x="1765" y="1803"/>
                  <a:pt x="1740" y="1803"/>
                </a:cubicBezTo>
                <a:cubicBezTo>
                  <a:pt x="1737" y="1803"/>
                  <a:pt x="1734" y="1803"/>
                  <a:pt x="1731" y="1803"/>
                </a:cubicBezTo>
                <a:cubicBezTo>
                  <a:pt x="1730" y="1803"/>
                  <a:pt x="1730" y="1803"/>
                  <a:pt x="1729" y="1803"/>
                </a:cubicBezTo>
                <a:cubicBezTo>
                  <a:pt x="1726" y="1802"/>
                  <a:pt x="1724" y="1802"/>
                  <a:pt x="1721" y="1801"/>
                </a:cubicBezTo>
                <a:cubicBezTo>
                  <a:pt x="1721" y="1801"/>
                  <a:pt x="1721" y="1801"/>
                  <a:pt x="1720" y="1801"/>
                </a:cubicBezTo>
                <a:cubicBezTo>
                  <a:pt x="1720" y="1801"/>
                  <a:pt x="1720" y="1801"/>
                  <a:pt x="1720" y="1801"/>
                </a:cubicBezTo>
                <a:cubicBezTo>
                  <a:pt x="1709" y="1798"/>
                  <a:pt x="1698" y="1792"/>
                  <a:pt x="1692" y="1783"/>
                </a:cubicBezTo>
                <a:cubicBezTo>
                  <a:pt x="1692" y="1783"/>
                  <a:pt x="1692" y="1783"/>
                  <a:pt x="1692" y="1783"/>
                </a:cubicBezTo>
                <a:cubicBezTo>
                  <a:pt x="1692" y="1783"/>
                  <a:pt x="1692" y="1783"/>
                  <a:pt x="1692" y="1783"/>
                </a:cubicBezTo>
                <a:cubicBezTo>
                  <a:pt x="1691" y="1782"/>
                  <a:pt x="1690" y="1780"/>
                  <a:pt x="1690" y="1778"/>
                </a:cubicBezTo>
                <a:cubicBezTo>
                  <a:pt x="1689" y="1777"/>
                  <a:pt x="1689" y="1776"/>
                  <a:pt x="1689" y="1775"/>
                </a:cubicBezTo>
                <a:cubicBezTo>
                  <a:pt x="1688" y="1774"/>
                  <a:pt x="1688" y="1773"/>
                  <a:pt x="1688" y="1772"/>
                </a:cubicBezTo>
                <a:cubicBezTo>
                  <a:pt x="1688" y="1772"/>
                  <a:pt x="1688" y="1771"/>
                  <a:pt x="1688" y="1771"/>
                </a:cubicBezTo>
                <a:cubicBezTo>
                  <a:pt x="1687" y="1769"/>
                  <a:pt x="1687" y="1769"/>
                  <a:pt x="1687" y="1769"/>
                </a:cubicBezTo>
                <a:cubicBezTo>
                  <a:pt x="1687" y="1769"/>
                  <a:pt x="1687" y="1769"/>
                  <a:pt x="1687" y="1769"/>
                </a:cubicBezTo>
                <a:cubicBezTo>
                  <a:pt x="1686" y="1756"/>
                  <a:pt x="1685" y="1742"/>
                  <a:pt x="1684" y="1728"/>
                </a:cubicBezTo>
                <a:cubicBezTo>
                  <a:pt x="1684" y="1725"/>
                  <a:pt x="1684" y="1723"/>
                  <a:pt x="1684" y="1721"/>
                </a:cubicBezTo>
                <a:cubicBezTo>
                  <a:pt x="1683" y="1714"/>
                  <a:pt x="1683" y="1714"/>
                  <a:pt x="1683" y="1714"/>
                </a:cubicBezTo>
                <a:cubicBezTo>
                  <a:pt x="1683" y="1713"/>
                  <a:pt x="1683" y="1713"/>
                  <a:pt x="1683" y="1713"/>
                </a:cubicBezTo>
                <a:cubicBezTo>
                  <a:pt x="1683" y="1711"/>
                  <a:pt x="1683" y="1710"/>
                  <a:pt x="1684" y="1709"/>
                </a:cubicBezTo>
                <a:cubicBezTo>
                  <a:pt x="1684" y="1708"/>
                  <a:pt x="1684" y="1707"/>
                  <a:pt x="1684" y="1707"/>
                </a:cubicBezTo>
                <a:cubicBezTo>
                  <a:pt x="1685" y="1706"/>
                  <a:pt x="1685" y="1705"/>
                  <a:pt x="1685" y="1704"/>
                </a:cubicBezTo>
                <a:cubicBezTo>
                  <a:pt x="1686" y="1703"/>
                  <a:pt x="1686" y="1703"/>
                  <a:pt x="1686" y="1702"/>
                </a:cubicBezTo>
                <a:cubicBezTo>
                  <a:pt x="1686" y="1702"/>
                  <a:pt x="1686" y="1702"/>
                  <a:pt x="1686" y="1702"/>
                </a:cubicBezTo>
                <a:cubicBezTo>
                  <a:pt x="1687" y="1700"/>
                  <a:pt x="1688" y="1699"/>
                  <a:pt x="1689" y="1698"/>
                </a:cubicBezTo>
                <a:cubicBezTo>
                  <a:pt x="1690" y="1697"/>
                  <a:pt x="1691" y="1697"/>
                  <a:pt x="1691" y="1696"/>
                </a:cubicBezTo>
                <a:cubicBezTo>
                  <a:pt x="1692" y="1695"/>
                  <a:pt x="1693" y="1695"/>
                  <a:pt x="1694" y="1694"/>
                </a:cubicBezTo>
                <a:cubicBezTo>
                  <a:pt x="1695" y="1694"/>
                  <a:pt x="1695" y="1693"/>
                  <a:pt x="1695" y="1693"/>
                </a:cubicBezTo>
                <a:cubicBezTo>
                  <a:pt x="1695" y="1693"/>
                  <a:pt x="1696" y="1693"/>
                  <a:pt x="1696" y="1693"/>
                </a:cubicBezTo>
                <a:cubicBezTo>
                  <a:pt x="1698" y="1692"/>
                  <a:pt x="1699" y="1691"/>
                  <a:pt x="1701" y="1690"/>
                </a:cubicBezTo>
                <a:cubicBezTo>
                  <a:pt x="1702" y="1690"/>
                  <a:pt x="1702" y="1689"/>
                  <a:pt x="1702" y="1689"/>
                </a:cubicBezTo>
                <a:cubicBezTo>
                  <a:pt x="1703" y="1689"/>
                  <a:pt x="1703" y="1689"/>
                  <a:pt x="1703" y="1689"/>
                </a:cubicBezTo>
                <a:cubicBezTo>
                  <a:pt x="1704" y="1689"/>
                  <a:pt x="1704" y="1689"/>
                  <a:pt x="1705" y="1688"/>
                </a:cubicBezTo>
                <a:cubicBezTo>
                  <a:pt x="1706" y="1688"/>
                  <a:pt x="1708" y="1687"/>
                  <a:pt x="1709" y="1687"/>
                </a:cubicBezTo>
                <a:cubicBezTo>
                  <a:pt x="1710" y="1687"/>
                  <a:pt x="1711" y="1686"/>
                  <a:pt x="1712" y="1686"/>
                </a:cubicBezTo>
                <a:cubicBezTo>
                  <a:pt x="1713" y="1686"/>
                  <a:pt x="1714" y="1686"/>
                  <a:pt x="1714" y="1686"/>
                </a:cubicBezTo>
                <a:cubicBezTo>
                  <a:pt x="1717" y="1685"/>
                  <a:pt x="1720" y="1685"/>
                  <a:pt x="1723" y="1685"/>
                </a:cubicBezTo>
                <a:cubicBezTo>
                  <a:pt x="1723" y="1685"/>
                  <a:pt x="1724" y="1685"/>
                  <a:pt x="1724" y="1685"/>
                </a:cubicBezTo>
                <a:cubicBezTo>
                  <a:pt x="1725" y="1685"/>
                  <a:pt x="1726" y="1685"/>
                  <a:pt x="1727" y="1685"/>
                </a:cubicBezTo>
                <a:cubicBezTo>
                  <a:pt x="1731" y="1685"/>
                  <a:pt x="1731" y="1685"/>
                  <a:pt x="1731" y="1685"/>
                </a:cubicBezTo>
                <a:cubicBezTo>
                  <a:pt x="1736" y="1684"/>
                  <a:pt x="1740" y="1684"/>
                  <a:pt x="1744" y="1684"/>
                </a:cubicBezTo>
                <a:cubicBezTo>
                  <a:pt x="1748" y="1684"/>
                  <a:pt x="1752" y="1684"/>
                  <a:pt x="1755" y="1684"/>
                </a:cubicBezTo>
                <a:cubicBezTo>
                  <a:pt x="1791" y="1684"/>
                  <a:pt x="1791" y="1684"/>
                  <a:pt x="1791" y="1684"/>
                </a:cubicBezTo>
                <a:cubicBezTo>
                  <a:pt x="1801" y="1684"/>
                  <a:pt x="1811" y="1684"/>
                  <a:pt x="1820" y="1685"/>
                </a:cubicBezTo>
                <a:cubicBezTo>
                  <a:pt x="1822" y="1685"/>
                  <a:pt x="1823" y="1685"/>
                  <a:pt x="1825" y="1685"/>
                </a:cubicBezTo>
                <a:cubicBezTo>
                  <a:pt x="1826" y="1686"/>
                  <a:pt x="1827" y="1686"/>
                  <a:pt x="1828" y="1686"/>
                </a:cubicBezTo>
                <a:cubicBezTo>
                  <a:pt x="1828" y="1686"/>
                  <a:pt x="1829" y="1686"/>
                  <a:pt x="1830" y="1686"/>
                </a:cubicBezTo>
                <a:cubicBezTo>
                  <a:pt x="1830" y="1686"/>
                  <a:pt x="1831" y="1686"/>
                  <a:pt x="1831" y="1687"/>
                </a:cubicBezTo>
                <a:cubicBezTo>
                  <a:pt x="1832" y="1687"/>
                  <a:pt x="1832" y="1687"/>
                  <a:pt x="1833" y="1687"/>
                </a:cubicBezTo>
                <a:cubicBezTo>
                  <a:pt x="1834" y="1687"/>
                  <a:pt x="1836" y="1688"/>
                  <a:pt x="1838" y="1689"/>
                </a:cubicBezTo>
                <a:cubicBezTo>
                  <a:pt x="1839" y="1689"/>
                  <a:pt x="1840" y="1689"/>
                  <a:pt x="1841" y="1690"/>
                </a:cubicBezTo>
                <a:cubicBezTo>
                  <a:pt x="1842" y="1690"/>
                  <a:pt x="1842" y="1690"/>
                  <a:pt x="1843" y="1691"/>
                </a:cubicBezTo>
                <a:cubicBezTo>
                  <a:pt x="1845" y="1691"/>
                  <a:pt x="1846" y="1692"/>
                  <a:pt x="1847" y="1693"/>
                </a:cubicBezTo>
                <a:cubicBezTo>
                  <a:pt x="1852" y="1695"/>
                  <a:pt x="1856" y="1698"/>
                  <a:pt x="1859" y="1702"/>
                </a:cubicBezTo>
                <a:cubicBezTo>
                  <a:pt x="1862" y="1705"/>
                  <a:pt x="1864" y="1709"/>
                  <a:pt x="1865" y="1713"/>
                </a:cubicBezTo>
                <a:cubicBezTo>
                  <a:pt x="1870" y="1736"/>
                  <a:pt x="1870" y="1736"/>
                  <a:pt x="1870" y="1736"/>
                </a:cubicBezTo>
                <a:cubicBezTo>
                  <a:pt x="1871" y="1746"/>
                  <a:pt x="1873" y="1755"/>
                  <a:pt x="1875" y="1764"/>
                </a:cubicBezTo>
                <a:cubicBezTo>
                  <a:pt x="1875" y="1764"/>
                  <a:pt x="1875" y="1764"/>
                  <a:pt x="1875" y="1764"/>
                </a:cubicBezTo>
                <a:cubicBezTo>
                  <a:pt x="1876" y="1770"/>
                  <a:pt x="1876" y="1770"/>
                  <a:pt x="1876" y="1770"/>
                </a:cubicBezTo>
                <a:cubicBezTo>
                  <a:pt x="1877" y="1775"/>
                  <a:pt x="1877" y="1779"/>
                  <a:pt x="1875" y="1783"/>
                </a:cubicBezTo>
                <a:close/>
                <a:moveTo>
                  <a:pt x="2041" y="1494"/>
                </a:moveTo>
                <a:cubicBezTo>
                  <a:pt x="2036" y="1492"/>
                  <a:pt x="2032" y="1490"/>
                  <a:pt x="2030" y="1487"/>
                </a:cubicBezTo>
                <a:cubicBezTo>
                  <a:pt x="2027" y="1485"/>
                  <a:pt x="2024" y="1482"/>
                  <a:pt x="2023" y="1479"/>
                </a:cubicBezTo>
                <a:cubicBezTo>
                  <a:pt x="2021" y="1474"/>
                  <a:pt x="2021" y="1474"/>
                  <a:pt x="2021" y="1474"/>
                </a:cubicBezTo>
                <a:cubicBezTo>
                  <a:pt x="2019" y="1467"/>
                  <a:pt x="2016" y="1460"/>
                  <a:pt x="2014" y="1453"/>
                </a:cubicBezTo>
                <a:cubicBezTo>
                  <a:pt x="2012" y="1449"/>
                  <a:pt x="2009" y="1444"/>
                  <a:pt x="2009" y="1439"/>
                </a:cubicBezTo>
                <a:cubicBezTo>
                  <a:pt x="2009" y="1439"/>
                  <a:pt x="2009" y="1438"/>
                  <a:pt x="2009" y="1437"/>
                </a:cubicBezTo>
                <a:cubicBezTo>
                  <a:pt x="2009" y="1437"/>
                  <a:pt x="2009" y="1437"/>
                  <a:pt x="2009" y="1437"/>
                </a:cubicBezTo>
                <a:cubicBezTo>
                  <a:pt x="2009" y="1436"/>
                  <a:pt x="2009" y="1436"/>
                  <a:pt x="2009" y="1436"/>
                </a:cubicBezTo>
                <a:cubicBezTo>
                  <a:pt x="2010" y="1435"/>
                  <a:pt x="2009" y="1435"/>
                  <a:pt x="2010" y="1434"/>
                </a:cubicBezTo>
                <a:cubicBezTo>
                  <a:pt x="2010" y="1434"/>
                  <a:pt x="2010" y="1434"/>
                  <a:pt x="2010" y="1434"/>
                </a:cubicBezTo>
                <a:cubicBezTo>
                  <a:pt x="2016" y="1421"/>
                  <a:pt x="2039" y="1423"/>
                  <a:pt x="2051" y="1423"/>
                </a:cubicBezTo>
                <a:cubicBezTo>
                  <a:pt x="2110" y="1422"/>
                  <a:pt x="2110" y="1422"/>
                  <a:pt x="2110" y="1422"/>
                </a:cubicBezTo>
                <a:cubicBezTo>
                  <a:pt x="2115" y="1422"/>
                  <a:pt x="2120" y="1423"/>
                  <a:pt x="2125" y="1424"/>
                </a:cubicBezTo>
                <a:cubicBezTo>
                  <a:pt x="2126" y="1424"/>
                  <a:pt x="2128" y="1424"/>
                  <a:pt x="2129" y="1425"/>
                </a:cubicBezTo>
                <a:cubicBezTo>
                  <a:pt x="2129" y="1425"/>
                  <a:pt x="2130" y="1425"/>
                  <a:pt x="2131" y="1425"/>
                </a:cubicBezTo>
                <a:cubicBezTo>
                  <a:pt x="2132" y="1425"/>
                  <a:pt x="2133" y="1426"/>
                  <a:pt x="2133" y="1426"/>
                </a:cubicBezTo>
                <a:cubicBezTo>
                  <a:pt x="2135" y="1426"/>
                  <a:pt x="2137" y="1427"/>
                  <a:pt x="2138" y="1428"/>
                </a:cubicBezTo>
                <a:cubicBezTo>
                  <a:pt x="2139" y="1428"/>
                  <a:pt x="2139" y="1428"/>
                  <a:pt x="2139" y="1428"/>
                </a:cubicBezTo>
                <a:cubicBezTo>
                  <a:pt x="2139" y="1428"/>
                  <a:pt x="2139" y="1428"/>
                  <a:pt x="2140" y="1428"/>
                </a:cubicBezTo>
                <a:cubicBezTo>
                  <a:pt x="2141" y="1429"/>
                  <a:pt x="2142" y="1429"/>
                  <a:pt x="2144" y="1430"/>
                </a:cubicBezTo>
                <a:cubicBezTo>
                  <a:pt x="2145" y="1431"/>
                  <a:pt x="2146" y="1431"/>
                  <a:pt x="2146" y="1431"/>
                </a:cubicBezTo>
                <a:cubicBezTo>
                  <a:pt x="2147" y="1432"/>
                  <a:pt x="2147" y="1432"/>
                  <a:pt x="2148" y="1432"/>
                </a:cubicBezTo>
                <a:cubicBezTo>
                  <a:pt x="2148" y="1433"/>
                  <a:pt x="2148" y="1433"/>
                  <a:pt x="2149" y="1433"/>
                </a:cubicBezTo>
                <a:cubicBezTo>
                  <a:pt x="2149" y="1433"/>
                  <a:pt x="2150" y="1434"/>
                  <a:pt x="2150" y="1434"/>
                </a:cubicBezTo>
                <a:cubicBezTo>
                  <a:pt x="2153" y="1436"/>
                  <a:pt x="2156" y="1439"/>
                  <a:pt x="2157" y="1442"/>
                </a:cubicBezTo>
                <a:cubicBezTo>
                  <a:pt x="2157" y="1442"/>
                  <a:pt x="2157" y="1442"/>
                  <a:pt x="2157" y="1442"/>
                </a:cubicBezTo>
                <a:cubicBezTo>
                  <a:pt x="2163" y="1450"/>
                  <a:pt x="2166" y="1460"/>
                  <a:pt x="2170" y="1468"/>
                </a:cubicBezTo>
                <a:cubicBezTo>
                  <a:pt x="2170" y="1468"/>
                  <a:pt x="2170" y="1468"/>
                  <a:pt x="2170" y="1468"/>
                </a:cubicBezTo>
                <a:cubicBezTo>
                  <a:pt x="2172" y="1473"/>
                  <a:pt x="2176" y="1477"/>
                  <a:pt x="2177" y="1482"/>
                </a:cubicBezTo>
                <a:cubicBezTo>
                  <a:pt x="2177" y="1482"/>
                  <a:pt x="2177" y="1483"/>
                  <a:pt x="2177" y="1483"/>
                </a:cubicBezTo>
                <a:cubicBezTo>
                  <a:pt x="2177" y="1483"/>
                  <a:pt x="2177" y="1483"/>
                  <a:pt x="2177" y="1483"/>
                </a:cubicBezTo>
                <a:cubicBezTo>
                  <a:pt x="2178" y="1492"/>
                  <a:pt x="2170" y="1496"/>
                  <a:pt x="2162" y="1498"/>
                </a:cubicBezTo>
                <a:cubicBezTo>
                  <a:pt x="2161" y="1498"/>
                  <a:pt x="2161" y="1498"/>
                  <a:pt x="2161" y="1499"/>
                </a:cubicBezTo>
                <a:cubicBezTo>
                  <a:pt x="2160" y="1499"/>
                  <a:pt x="2160" y="1499"/>
                  <a:pt x="2159" y="1499"/>
                </a:cubicBezTo>
                <a:cubicBezTo>
                  <a:pt x="2158" y="1499"/>
                  <a:pt x="2156" y="1499"/>
                  <a:pt x="2155" y="1500"/>
                </a:cubicBezTo>
                <a:cubicBezTo>
                  <a:pt x="2154" y="1500"/>
                  <a:pt x="2154" y="1500"/>
                  <a:pt x="2153" y="1500"/>
                </a:cubicBezTo>
                <a:cubicBezTo>
                  <a:pt x="2152" y="1500"/>
                  <a:pt x="2150" y="1500"/>
                  <a:pt x="2149" y="1500"/>
                </a:cubicBezTo>
                <a:cubicBezTo>
                  <a:pt x="2148" y="1500"/>
                  <a:pt x="2147" y="1500"/>
                  <a:pt x="2146" y="1500"/>
                </a:cubicBezTo>
                <a:cubicBezTo>
                  <a:pt x="2146" y="1500"/>
                  <a:pt x="2146" y="1500"/>
                  <a:pt x="2146" y="1500"/>
                </a:cubicBezTo>
                <a:cubicBezTo>
                  <a:pt x="2144" y="1500"/>
                  <a:pt x="2144" y="1500"/>
                  <a:pt x="2144" y="1500"/>
                </a:cubicBezTo>
                <a:cubicBezTo>
                  <a:pt x="2135" y="1500"/>
                  <a:pt x="2126" y="1500"/>
                  <a:pt x="2117" y="1500"/>
                </a:cubicBezTo>
                <a:cubicBezTo>
                  <a:pt x="2102" y="1500"/>
                  <a:pt x="2087" y="1500"/>
                  <a:pt x="2072" y="1500"/>
                </a:cubicBezTo>
                <a:cubicBezTo>
                  <a:pt x="2061" y="1500"/>
                  <a:pt x="2050" y="1499"/>
                  <a:pt x="2041" y="1494"/>
                </a:cubicBezTo>
                <a:cubicBezTo>
                  <a:pt x="2041" y="1494"/>
                  <a:pt x="2041" y="1494"/>
                  <a:pt x="2041" y="1494"/>
                </a:cubicBezTo>
                <a:close/>
                <a:moveTo>
                  <a:pt x="2079" y="1621"/>
                </a:moveTo>
                <a:cubicBezTo>
                  <a:pt x="2076" y="1617"/>
                  <a:pt x="2073" y="1614"/>
                  <a:pt x="2072" y="1611"/>
                </a:cubicBezTo>
                <a:cubicBezTo>
                  <a:pt x="2064" y="1588"/>
                  <a:pt x="2064" y="1588"/>
                  <a:pt x="2064" y="1588"/>
                </a:cubicBezTo>
                <a:cubicBezTo>
                  <a:pt x="2061" y="1581"/>
                  <a:pt x="2059" y="1575"/>
                  <a:pt x="2056" y="1568"/>
                </a:cubicBezTo>
                <a:cubicBezTo>
                  <a:pt x="2056" y="1568"/>
                  <a:pt x="2056" y="1568"/>
                  <a:pt x="2056" y="1568"/>
                </a:cubicBezTo>
                <a:cubicBezTo>
                  <a:pt x="2055" y="1565"/>
                  <a:pt x="2055" y="1565"/>
                  <a:pt x="2055" y="1565"/>
                </a:cubicBezTo>
                <a:cubicBezTo>
                  <a:pt x="2054" y="1561"/>
                  <a:pt x="2054" y="1558"/>
                  <a:pt x="2055" y="1555"/>
                </a:cubicBezTo>
                <a:cubicBezTo>
                  <a:pt x="2056" y="1553"/>
                  <a:pt x="2057" y="1552"/>
                  <a:pt x="2059" y="1550"/>
                </a:cubicBezTo>
                <a:cubicBezTo>
                  <a:pt x="2059" y="1550"/>
                  <a:pt x="2059" y="1550"/>
                  <a:pt x="2060" y="1549"/>
                </a:cubicBezTo>
                <a:cubicBezTo>
                  <a:pt x="2060" y="1549"/>
                  <a:pt x="2061" y="1548"/>
                  <a:pt x="2061" y="1548"/>
                </a:cubicBezTo>
                <a:cubicBezTo>
                  <a:pt x="2064" y="1546"/>
                  <a:pt x="2068" y="1544"/>
                  <a:pt x="2072" y="1543"/>
                </a:cubicBezTo>
                <a:cubicBezTo>
                  <a:pt x="2076" y="1542"/>
                  <a:pt x="2080" y="1542"/>
                  <a:pt x="2084" y="1541"/>
                </a:cubicBezTo>
                <a:cubicBezTo>
                  <a:pt x="2100" y="1540"/>
                  <a:pt x="2117" y="1541"/>
                  <a:pt x="2125" y="1541"/>
                </a:cubicBezTo>
                <a:cubicBezTo>
                  <a:pt x="2153" y="1541"/>
                  <a:pt x="2202" y="1535"/>
                  <a:pt x="2218" y="1564"/>
                </a:cubicBezTo>
                <a:cubicBezTo>
                  <a:pt x="2218" y="1564"/>
                  <a:pt x="2218" y="1564"/>
                  <a:pt x="2218" y="1564"/>
                </a:cubicBezTo>
                <a:cubicBezTo>
                  <a:pt x="2218" y="1565"/>
                  <a:pt x="2218" y="1565"/>
                  <a:pt x="2218" y="1565"/>
                </a:cubicBezTo>
                <a:cubicBezTo>
                  <a:pt x="2218" y="1565"/>
                  <a:pt x="2218" y="1565"/>
                  <a:pt x="2218" y="1565"/>
                </a:cubicBezTo>
                <a:cubicBezTo>
                  <a:pt x="2224" y="1577"/>
                  <a:pt x="2230" y="1589"/>
                  <a:pt x="2236" y="1601"/>
                </a:cubicBezTo>
                <a:cubicBezTo>
                  <a:pt x="2238" y="1605"/>
                  <a:pt x="2241" y="1609"/>
                  <a:pt x="2242" y="1614"/>
                </a:cubicBezTo>
                <a:cubicBezTo>
                  <a:pt x="2242" y="1614"/>
                  <a:pt x="2242" y="1614"/>
                  <a:pt x="2242" y="1614"/>
                </a:cubicBezTo>
                <a:cubicBezTo>
                  <a:pt x="2242" y="1615"/>
                  <a:pt x="2242" y="1616"/>
                  <a:pt x="2242" y="1617"/>
                </a:cubicBezTo>
                <a:cubicBezTo>
                  <a:pt x="2242" y="1618"/>
                  <a:pt x="2242" y="1619"/>
                  <a:pt x="2242" y="1620"/>
                </a:cubicBezTo>
                <a:cubicBezTo>
                  <a:pt x="2242" y="1620"/>
                  <a:pt x="2242" y="1620"/>
                  <a:pt x="2242" y="1620"/>
                </a:cubicBezTo>
                <a:cubicBezTo>
                  <a:pt x="2242" y="1620"/>
                  <a:pt x="2242" y="1621"/>
                  <a:pt x="2242" y="1621"/>
                </a:cubicBezTo>
                <a:cubicBezTo>
                  <a:pt x="2242" y="1622"/>
                  <a:pt x="2241" y="1623"/>
                  <a:pt x="2240" y="1624"/>
                </a:cubicBezTo>
                <a:cubicBezTo>
                  <a:pt x="2240" y="1625"/>
                  <a:pt x="2240" y="1625"/>
                  <a:pt x="2240" y="1625"/>
                </a:cubicBezTo>
                <a:cubicBezTo>
                  <a:pt x="2239" y="1626"/>
                  <a:pt x="2238" y="1627"/>
                  <a:pt x="2237" y="1628"/>
                </a:cubicBezTo>
                <a:cubicBezTo>
                  <a:pt x="2237" y="1628"/>
                  <a:pt x="2237" y="1628"/>
                  <a:pt x="2237" y="1628"/>
                </a:cubicBezTo>
                <a:cubicBezTo>
                  <a:pt x="2236" y="1629"/>
                  <a:pt x="2236" y="1629"/>
                  <a:pt x="2236" y="1629"/>
                </a:cubicBezTo>
                <a:cubicBezTo>
                  <a:pt x="2235" y="1630"/>
                  <a:pt x="2234" y="1630"/>
                  <a:pt x="2234" y="1630"/>
                </a:cubicBezTo>
                <a:cubicBezTo>
                  <a:pt x="2231" y="1632"/>
                  <a:pt x="2229" y="1633"/>
                  <a:pt x="2225" y="1634"/>
                </a:cubicBezTo>
                <a:cubicBezTo>
                  <a:pt x="2225" y="1634"/>
                  <a:pt x="2224" y="1635"/>
                  <a:pt x="2223" y="1635"/>
                </a:cubicBezTo>
                <a:cubicBezTo>
                  <a:pt x="2221" y="1635"/>
                  <a:pt x="2220" y="1635"/>
                  <a:pt x="2219" y="1636"/>
                </a:cubicBezTo>
                <a:cubicBezTo>
                  <a:pt x="2218" y="1636"/>
                  <a:pt x="2218" y="1636"/>
                  <a:pt x="2217" y="1636"/>
                </a:cubicBezTo>
                <a:cubicBezTo>
                  <a:pt x="2217" y="1636"/>
                  <a:pt x="2216" y="1636"/>
                  <a:pt x="2216" y="1636"/>
                </a:cubicBezTo>
                <a:cubicBezTo>
                  <a:pt x="2187" y="1639"/>
                  <a:pt x="2156" y="1636"/>
                  <a:pt x="2126" y="1637"/>
                </a:cubicBezTo>
                <a:cubicBezTo>
                  <a:pt x="2123" y="1637"/>
                  <a:pt x="2120" y="1636"/>
                  <a:pt x="2117" y="1636"/>
                </a:cubicBezTo>
                <a:cubicBezTo>
                  <a:pt x="2117" y="1636"/>
                  <a:pt x="2117" y="1636"/>
                  <a:pt x="2117" y="1636"/>
                </a:cubicBezTo>
                <a:cubicBezTo>
                  <a:pt x="2106" y="1635"/>
                  <a:pt x="2095" y="1631"/>
                  <a:pt x="2086" y="1625"/>
                </a:cubicBezTo>
                <a:cubicBezTo>
                  <a:pt x="2083" y="1624"/>
                  <a:pt x="2081" y="1622"/>
                  <a:pt x="2079" y="1621"/>
                </a:cubicBezTo>
                <a:close/>
                <a:moveTo>
                  <a:pt x="2322" y="1782"/>
                </a:moveTo>
                <a:cubicBezTo>
                  <a:pt x="2322" y="1783"/>
                  <a:pt x="2321" y="1783"/>
                  <a:pt x="2321" y="1784"/>
                </a:cubicBezTo>
                <a:cubicBezTo>
                  <a:pt x="2321" y="1785"/>
                  <a:pt x="2321" y="1785"/>
                  <a:pt x="2321" y="1786"/>
                </a:cubicBezTo>
                <a:cubicBezTo>
                  <a:pt x="2320" y="1787"/>
                  <a:pt x="2320" y="1788"/>
                  <a:pt x="2319" y="1789"/>
                </a:cubicBezTo>
                <a:cubicBezTo>
                  <a:pt x="2319" y="1789"/>
                  <a:pt x="2319" y="1789"/>
                  <a:pt x="2319" y="1790"/>
                </a:cubicBezTo>
                <a:cubicBezTo>
                  <a:pt x="2318" y="1790"/>
                  <a:pt x="2318" y="1791"/>
                  <a:pt x="2317" y="1791"/>
                </a:cubicBezTo>
                <a:cubicBezTo>
                  <a:pt x="2317" y="1791"/>
                  <a:pt x="2317" y="1792"/>
                  <a:pt x="2316" y="1792"/>
                </a:cubicBezTo>
                <a:cubicBezTo>
                  <a:pt x="2316" y="1792"/>
                  <a:pt x="2316" y="1792"/>
                  <a:pt x="2316" y="1793"/>
                </a:cubicBezTo>
                <a:cubicBezTo>
                  <a:pt x="2310" y="1798"/>
                  <a:pt x="2303" y="1800"/>
                  <a:pt x="2296" y="1801"/>
                </a:cubicBezTo>
                <a:cubicBezTo>
                  <a:pt x="2296" y="1801"/>
                  <a:pt x="2295" y="1801"/>
                  <a:pt x="2295" y="1801"/>
                </a:cubicBezTo>
                <a:cubicBezTo>
                  <a:pt x="2292" y="1802"/>
                  <a:pt x="2289" y="1802"/>
                  <a:pt x="2286" y="1802"/>
                </a:cubicBezTo>
                <a:cubicBezTo>
                  <a:pt x="2286" y="1802"/>
                  <a:pt x="2286" y="1802"/>
                  <a:pt x="2286" y="1802"/>
                </a:cubicBezTo>
                <a:cubicBezTo>
                  <a:pt x="2283" y="1802"/>
                  <a:pt x="2283" y="1802"/>
                  <a:pt x="2283" y="1802"/>
                </a:cubicBezTo>
                <a:cubicBezTo>
                  <a:pt x="2280" y="1802"/>
                  <a:pt x="2277" y="1802"/>
                  <a:pt x="2275" y="1802"/>
                </a:cubicBezTo>
                <a:cubicBezTo>
                  <a:pt x="2193" y="1802"/>
                  <a:pt x="2193" y="1802"/>
                  <a:pt x="2193" y="1802"/>
                </a:cubicBezTo>
                <a:cubicBezTo>
                  <a:pt x="2190" y="1802"/>
                  <a:pt x="2187" y="1802"/>
                  <a:pt x="2184" y="1802"/>
                </a:cubicBezTo>
                <a:cubicBezTo>
                  <a:pt x="2183" y="1801"/>
                  <a:pt x="2182" y="1801"/>
                  <a:pt x="2181" y="1801"/>
                </a:cubicBezTo>
                <a:cubicBezTo>
                  <a:pt x="2164" y="1799"/>
                  <a:pt x="2144" y="1791"/>
                  <a:pt x="2135" y="1776"/>
                </a:cubicBezTo>
                <a:cubicBezTo>
                  <a:pt x="2133" y="1774"/>
                  <a:pt x="2132" y="1772"/>
                  <a:pt x="2131" y="1770"/>
                </a:cubicBezTo>
                <a:cubicBezTo>
                  <a:pt x="2131" y="1769"/>
                  <a:pt x="2131" y="1769"/>
                  <a:pt x="2131" y="1769"/>
                </a:cubicBezTo>
                <a:cubicBezTo>
                  <a:pt x="2131" y="1769"/>
                  <a:pt x="2131" y="1769"/>
                  <a:pt x="2131" y="1769"/>
                </a:cubicBezTo>
                <a:cubicBezTo>
                  <a:pt x="2127" y="1757"/>
                  <a:pt x="2122" y="1746"/>
                  <a:pt x="2118" y="1734"/>
                </a:cubicBezTo>
                <a:cubicBezTo>
                  <a:pt x="2116" y="1728"/>
                  <a:pt x="2112" y="1720"/>
                  <a:pt x="2110" y="1713"/>
                </a:cubicBezTo>
                <a:cubicBezTo>
                  <a:pt x="2110" y="1713"/>
                  <a:pt x="2110" y="1713"/>
                  <a:pt x="2110" y="1713"/>
                </a:cubicBezTo>
                <a:cubicBezTo>
                  <a:pt x="2110" y="1713"/>
                  <a:pt x="2110" y="1712"/>
                  <a:pt x="2110" y="1712"/>
                </a:cubicBezTo>
                <a:cubicBezTo>
                  <a:pt x="2110" y="1712"/>
                  <a:pt x="2109" y="1711"/>
                  <a:pt x="2109" y="1710"/>
                </a:cubicBezTo>
                <a:cubicBezTo>
                  <a:pt x="2109" y="1707"/>
                  <a:pt x="2109" y="1704"/>
                  <a:pt x="2109" y="1701"/>
                </a:cubicBezTo>
                <a:cubicBezTo>
                  <a:pt x="2110" y="1699"/>
                  <a:pt x="2111" y="1698"/>
                  <a:pt x="2112" y="1696"/>
                </a:cubicBezTo>
                <a:cubicBezTo>
                  <a:pt x="2112" y="1696"/>
                  <a:pt x="2112" y="1696"/>
                  <a:pt x="2112" y="1696"/>
                </a:cubicBezTo>
                <a:cubicBezTo>
                  <a:pt x="2117" y="1688"/>
                  <a:pt x="2126" y="1685"/>
                  <a:pt x="2136" y="1684"/>
                </a:cubicBezTo>
                <a:cubicBezTo>
                  <a:pt x="2136" y="1684"/>
                  <a:pt x="2136" y="1684"/>
                  <a:pt x="2137" y="1684"/>
                </a:cubicBezTo>
                <a:cubicBezTo>
                  <a:pt x="2139" y="1684"/>
                  <a:pt x="2141" y="1684"/>
                  <a:pt x="2144" y="1684"/>
                </a:cubicBezTo>
                <a:cubicBezTo>
                  <a:pt x="2144" y="1684"/>
                  <a:pt x="2145" y="1683"/>
                  <a:pt x="2145" y="1683"/>
                </a:cubicBezTo>
                <a:cubicBezTo>
                  <a:pt x="2151" y="1683"/>
                  <a:pt x="2151" y="1683"/>
                  <a:pt x="2151" y="1683"/>
                </a:cubicBezTo>
                <a:cubicBezTo>
                  <a:pt x="2152" y="1683"/>
                  <a:pt x="2153" y="1683"/>
                  <a:pt x="2155" y="1683"/>
                </a:cubicBezTo>
                <a:cubicBezTo>
                  <a:pt x="2180" y="1683"/>
                  <a:pt x="2205" y="1683"/>
                  <a:pt x="2231" y="1683"/>
                </a:cubicBezTo>
                <a:cubicBezTo>
                  <a:pt x="2231" y="1683"/>
                  <a:pt x="2231" y="1683"/>
                  <a:pt x="2231" y="1683"/>
                </a:cubicBezTo>
                <a:cubicBezTo>
                  <a:pt x="2231" y="1683"/>
                  <a:pt x="2231" y="1683"/>
                  <a:pt x="2231" y="1683"/>
                </a:cubicBezTo>
                <a:cubicBezTo>
                  <a:pt x="2234" y="1683"/>
                  <a:pt x="2237" y="1683"/>
                  <a:pt x="2240" y="1684"/>
                </a:cubicBezTo>
                <a:cubicBezTo>
                  <a:pt x="2240" y="1684"/>
                  <a:pt x="2241" y="1684"/>
                  <a:pt x="2241" y="1684"/>
                </a:cubicBezTo>
                <a:cubicBezTo>
                  <a:pt x="2258" y="1686"/>
                  <a:pt x="2277" y="1693"/>
                  <a:pt x="2287" y="1706"/>
                </a:cubicBezTo>
                <a:cubicBezTo>
                  <a:pt x="2289" y="1708"/>
                  <a:pt x="2290" y="1710"/>
                  <a:pt x="2291" y="1712"/>
                </a:cubicBezTo>
                <a:cubicBezTo>
                  <a:pt x="2294" y="1717"/>
                  <a:pt x="2294" y="1717"/>
                  <a:pt x="2294" y="1717"/>
                </a:cubicBezTo>
                <a:cubicBezTo>
                  <a:pt x="2299" y="1727"/>
                  <a:pt x="2304" y="1737"/>
                  <a:pt x="2309" y="1748"/>
                </a:cubicBezTo>
                <a:cubicBezTo>
                  <a:pt x="2312" y="1754"/>
                  <a:pt x="2318" y="1762"/>
                  <a:pt x="2320" y="1771"/>
                </a:cubicBezTo>
                <a:cubicBezTo>
                  <a:pt x="2322" y="1775"/>
                  <a:pt x="2323" y="1778"/>
                  <a:pt x="2322" y="1782"/>
                </a:cubicBezTo>
                <a:close/>
                <a:moveTo>
                  <a:pt x="2340" y="1624"/>
                </a:moveTo>
                <a:cubicBezTo>
                  <a:pt x="2338" y="1622"/>
                  <a:pt x="2337" y="1621"/>
                  <a:pt x="2335" y="1620"/>
                </a:cubicBezTo>
                <a:cubicBezTo>
                  <a:pt x="2331" y="1617"/>
                  <a:pt x="2328" y="1613"/>
                  <a:pt x="2326" y="1610"/>
                </a:cubicBezTo>
                <a:cubicBezTo>
                  <a:pt x="2324" y="1607"/>
                  <a:pt x="2324" y="1607"/>
                  <a:pt x="2324" y="1607"/>
                </a:cubicBezTo>
                <a:cubicBezTo>
                  <a:pt x="2324" y="1607"/>
                  <a:pt x="2324" y="1607"/>
                  <a:pt x="2324" y="1607"/>
                </a:cubicBezTo>
                <a:cubicBezTo>
                  <a:pt x="2317" y="1594"/>
                  <a:pt x="2310" y="1582"/>
                  <a:pt x="2303" y="1569"/>
                </a:cubicBezTo>
                <a:cubicBezTo>
                  <a:pt x="2303" y="1569"/>
                  <a:pt x="2303" y="1569"/>
                  <a:pt x="2303" y="1569"/>
                </a:cubicBezTo>
                <a:cubicBezTo>
                  <a:pt x="2300" y="1564"/>
                  <a:pt x="2300" y="1564"/>
                  <a:pt x="2300" y="1564"/>
                </a:cubicBezTo>
                <a:cubicBezTo>
                  <a:pt x="2298" y="1561"/>
                  <a:pt x="2298" y="1558"/>
                  <a:pt x="2298" y="1555"/>
                </a:cubicBezTo>
                <a:cubicBezTo>
                  <a:pt x="2299" y="1552"/>
                  <a:pt x="2300" y="1550"/>
                  <a:pt x="2303" y="1547"/>
                </a:cubicBezTo>
                <a:cubicBezTo>
                  <a:pt x="2306" y="1545"/>
                  <a:pt x="2309" y="1544"/>
                  <a:pt x="2313" y="1542"/>
                </a:cubicBezTo>
                <a:cubicBezTo>
                  <a:pt x="2318" y="1541"/>
                  <a:pt x="2323" y="1541"/>
                  <a:pt x="2329" y="1541"/>
                </a:cubicBezTo>
                <a:cubicBezTo>
                  <a:pt x="2330" y="1541"/>
                  <a:pt x="2330" y="1541"/>
                  <a:pt x="2330" y="1541"/>
                </a:cubicBezTo>
                <a:cubicBezTo>
                  <a:pt x="2342" y="1540"/>
                  <a:pt x="2356" y="1540"/>
                  <a:pt x="2363" y="1540"/>
                </a:cubicBezTo>
                <a:cubicBezTo>
                  <a:pt x="2394" y="1540"/>
                  <a:pt x="2443" y="1534"/>
                  <a:pt x="2463" y="1564"/>
                </a:cubicBezTo>
                <a:cubicBezTo>
                  <a:pt x="2470" y="1573"/>
                  <a:pt x="2476" y="1583"/>
                  <a:pt x="2483" y="1593"/>
                </a:cubicBezTo>
                <a:cubicBezTo>
                  <a:pt x="2486" y="1598"/>
                  <a:pt x="2492" y="1605"/>
                  <a:pt x="2495" y="1611"/>
                </a:cubicBezTo>
                <a:cubicBezTo>
                  <a:pt x="2497" y="1614"/>
                  <a:pt x="2498" y="1617"/>
                  <a:pt x="2498" y="1620"/>
                </a:cubicBezTo>
                <a:cubicBezTo>
                  <a:pt x="2498" y="1621"/>
                  <a:pt x="2497" y="1623"/>
                  <a:pt x="2496" y="1625"/>
                </a:cubicBezTo>
                <a:cubicBezTo>
                  <a:pt x="2496" y="1626"/>
                  <a:pt x="2495" y="1627"/>
                  <a:pt x="2494" y="1628"/>
                </a:cubicBezTo>
                <a:cubicBezTo>
                  <a:pt x="2494" y="1628"/>
                  <a:pt x="2494" y="1628"/>
                  <a:pt x="2494" y="1628"/>
                </a:cubicBezTo>
                <a:cubicBezTo>
                  <a:pt x="2494" y="1628"/>
                  <a:pt x="2494" y="1628"/>
                  <a:pt x="2494" y="1628"/>
                </a:cubicBezTo>
                <a:cubicBezTo>
                  <a:pt x="2493" y="1629"/>
                  <a:pt x="2493" y="1629"/>
                  <a:pt x="2492" y="1630"/>
                </a:cubicBezTo>
                <a:cubicBezTo>
                  <a:pt x="2492" y="1630"/>
                  <a:pt x="2491" y="1630"/>
                  <a:pt x="2491" y="1630"/>
                </a:cubicBezTo>
                <a:cubicBezTo>
                  <a:pt x="2490" y="1631"/>
                  <a:pt x="2489" y="1631"/>
                  <a:pt x="2488" y="1632"/>
                </a:cubicBezTo>
                <a:cubicBezTo>
                  <a:pt x="2487" y="1632"/>
                  <a:pt x="2485" y="1633"/>
                  <a:pt x="2484" y="1633"/>
                </a:cubicBezTo>
                <a:cubicBezTo>
                  <a:pt x="2484" y="1633"/>
                  <a:pt x="2484" y="1634"/>
                  <a:pt x="2484" y="1634"/>
                </a:cubicBezTo>
                <a:cubicBezTo>
                  <a:pt x="2484" y="1634"/>
                  <a:pt x="2483" y="1634"/>
                  <a:pt x="2483" y="1634"/>
                </a:cubicBezTo>
                <a:cubicBezTo>
                  <a:pt x="2469" y="1638"/>
                  <a:pt x="2448" y="1636"/>
                  <a:pt x="2434" y="1636"/>
                </a:cubicBezTo>
                <a:cubicBezTo>
                  <a:pt x="2418" y="1636"/>
                  <a:pt x="2401" y="1636"/>
                  <a:pt x="2385" y="1636"/>
                </a:cubicBezTo>
                <a:cubicBezTo>
                  <a:pt x="2370" y="1636"/>
                  <a:pt x="2353" y="1632"/>
                  <a:pt x="2340" y="1624"/>
                </a:cubicBezTo>
                <a:close/>
                <a:moveTo>
                  <a:pt x="2605" y="1791"/>
                </a:moveTo>
                <a:cubicBezTo>
                  <a:pt x="2605" y="1791"/>
                  <a:pt x="2605" y="1791"/>
                  <a:pt x="2604" y="1791"/>
                </a:cubicBezTo>
                <a:cubicBezTo>
                  <a:pt x="2602" y="1794"/>
                  <a:pt x="2598" y="1797"/>
                  <a:pt x="2593" y="1798"/>
                </a:cubicBezTo>
                <a:cubicBezTo>
                  <a:pt x="2589" y="1800"/>
                  <a:pt x="2583" y="1801"/>
                  <a:pt x="2576" y="1801"/>
                </a:cubicBezTo>
                <a:cubicBezTo>
                  <a:pt x="2569" y="1801"/>
                  <a:pt x="2569" y="1801"/>
                  <a:pt x="2569" y="1801"/>
                </a:cubicBezTo>
                <a:cubicBezTo>
                  <a:pt x="2569" y="1801"/>
                  <a:pt x="2569" y="1801"/>
                  <a:pt x="2569" y="1801"/>
                </a:cubicBezTo>
                <a:cubicBezTo>
                  <a:pt x="2541" y="1801"/>
                  <a:pt x="2512" y="1801"/>
                  <a:pt x="2483" y="1801"/>
                </a:cubicBezTo>
                <a:cubicBezTo>
                  <a:pt x="2480" y="1801"/>
                  <a:pt x="2476" y="1801"/>
                  <a:pt x="2473" y="1801"/>
                </a:cubicBezTo>
                <a:cubicBezTo>
                  <a:pt x="2473" y="1801"/>
                  <a:pt x="2473" y="1801"/>
                  <a:pt x="2473" y="1801"/>
                </a:cubicBezTo>
                <a:cubicBezTo>
                  <a:pt x="2453" y="1799"/>
                  <a:pt x="2432" y="1790"/>
                  <a:pt x="2419" y="1775"/>
                </a:cubicBezTo>
                <a:cubicBezTo>
                  <a:pt x="2418" y="1773"/>
                  <a:pt x="2416" y="1771"/>
                  <a:pt x="2415" y="1769"/>
                </a:cubicBezTo>
                <a:cubicBezTo>
                  <a:pt x="2415" y="1769"/>
                  <a:pt x="2415" y="1769"/>
                  <a:pt x="2415" y="1769"/>
                </a:cubicBezTo>
                <a:cubicBezTo>
                  <a:pt x="2415" y="1769"/>
                  <a:pt x="2415" y="1769"/>
                  <a:pt x="2415" y="1769"/>
                </a:cubicBezTo>
                <a:cubicBezTo>
                  <a:pt x="2409" y="1758"/>
                  <a:pt x="2402" y="1747"/>
                  <a:pt x="2396" y="1736"/>
                </a:cubicBezTo>
                <a:cubicBezTo>
                  <a:pt x="2392" y="1728"/>
                  <a:pt x="2383" y="1716"/>
                  <a:pt x="2381" y="1706"/>
                </a:cubicBezTo>
                <a:cubicBezTo>
                  <a:pt x="2381" y="1706"/>
                  <a:pt x="2381" y="1706"/>
                  <a:pt x="2381" y="1706"/>
                </a:cubicBezTo>
                <a:cubicBezTo>
                  <a:pt x="2380" y="1705"/>
                  <a:pt x="2380" y="1704"/>
                  <a:pt x="2380" y="1703"/>
                </a:cubicBezTo>
                <a:cubicBezTo>
                  <a:pt x="2379" y="1693"/>
                  <a:pt x="2387" y="1688"/>
                  <a:pt x="2396" y="1685"/>
                </a:cubicBezTo>
                <a:cubicBezTo>
                  <a:pt x="2396" y="1685"/>
                  <a:pt x="2396" y="1685"/>
                  <a:pt x="2396" y="1685"/>
                </a:cubicBezTo>
                <a:cubicBezTo>
                  <a:pt x="2396" y="1685"/>
                  <a:pt x="2397" y="1685"/>
                  <a:pt x="2397" y="1685"/>
                </a:cubicBezTo>
                <a:cubicBezTo>
                  <a:pt x="2398" y="1685"/>
                  <a:pt x="2398" y="1685"/>
                  <a:pt x="2399" y="1684"/>
                </a:cubicBezTo>
                <a:cubicBezTo>
                  <a:pt x="2403" y="1683"/>
                  <a:pt x="2408" y="1683"/>
                  <a:pt x="2413" y="1683"/>
                </a:cubicBezTo>
                <a:cubicBezTo>
                  <a:pt x="2470" y="1683"/>
                  <a:pt x="2470" y="1683"/>
                  <a:pt x="2470" y="1683"/>
                </a:cubicBezTo>
                <a:cubicBezTo>
                  <a:pt x="2479" y="1683"/>
                  <a:pt x="2489" y="1683"/>
                  <a:pt x="2498" y="1683"/>
                </a:cubicBezTo>
                <a:cubicBezTo>
                  <a:pt x="2498" y="1683"/>
                  <a:pt x="2498" y="1683"/>
                  <a:pt x="2498" y="1683"/>
                </a:cubicBezTo>
                <a:cubicBezTo>
                  <a:pt x="2499" y="1683"/>
                  <a:pt x="2499" y="1683"/>
                  <a:pt x="2500" y="1683"/>
                </a:cubicBezTo>
                <a:cubicBezTo>
                  <a:pt x="2502" y="1683"/>
                  <a:pt x="2505" y="1683"/>
                  <a:pt x="2507" y="1683"/>
                </a:cubicBezTo>
                <a:cubicBezTo>
                  <a:pt x="2508" y="1683"/>
                  <a:pt x="2508" y="1683"/>
                  <a:pt x="2509" y="1683"/>
                </a:cubicBezTo>
                <a:cubicBezTo>
                  <a:pt x="2527" y="1685"/>
                  <a:pt x="2546" y="1692"/>
                  <a:pt x="2558" y="1705"/>
                </a:cubicBezTo>
                <a:cubicBezTo>
                  <a:pt x="2559" y="1705"/>
                  <a:pt x="2560" y="1706"/>
                  <a:pt x="2561" y="1707"/>
                </a:cubicBezTo>
                <a:cubicBezTo>
                  <a:pt x="2561" y="1708"/>
                  <a:pt x="2562" y="1708"/>
                  <a:pt x="2562" y="1709"/>
                </a:cubicBezTo>
                <a:cubicBezTo>
                  <a:pt x="2563" y="1710"/>
                  <a:pt x="2563" y="1710"/>
                  <a:pt x="2564" y="1711"/>
                </a:cubicBezTo>
                <a:cubicBezTo>
                  <a:pt x="2564" y="1711"/>
                  <a:pt x="2564" y="1711"/>
                  <a:pt x="2564" y="1711"/>
                </a:cubicBezTo>
                <a:cubicBezTo>
                  <a:pt x="2566" y="1713"/>
                  <a:pt x="2566" y="1713"/>
                  <a:pt x="2566" y="1713"/>
                </a:cubicBezTo>
                <a:cubicBezTo>
                  <a:pt x="2571" y="1721"/>
                  <a:pt x="2576" y="1729"/>
                  <a:pt x="2582" y="1737"/>
                </a:cubicBezTo>
                <a:cubicBezTo>
                  <a:pt x="2582" y="1737"/>
                  <a:pt x="2582" y="1737"/>
                  <a:pt x="2582" y="1737"/>
                </a:cubicBezTo>
                <a:cubicBezTo>
                  <a:pt x="2589" y="1748"/>
                  <a:pt x="2599" y="1759"/>
                  <a:pt x="2605" y="1772"/>
                </a:cubicBezTo>
                <a:cubicBezTo>
                  <a:pt x="2606" y="1773"/>
                  <a:pt x="2606" y="1773"/>
                  <a:pt x="2606" y="1774"/>
                </a:cubicBezTo>
                <a:cubicBezTo>
                  <a:pt x="2607" y="1775"/>
                  <a:pt x="2607" y="1775"/>
                  <a:pt x="2607" y="1775"/>
                </a:cubicBezTo>
                <a:cubicBezTo>
                  <a:pt x="2609" y="1782"/>
                  <a:pt x="2608" y="1787"/>
                  <a:pt x="2605" y="1791"/>
                </a:cubicBezTo>
                <a:close/>
                <a:moveTo>
                  <a:pt x="2937" y="318"/>
                </a:moveTo>
                <a:cubicBezTo>
                  <a:pt x="3034" y="414"/>
                  <a:pt x="3089" y="549"/>
                  <a:pt x="3089" y="685"/>
                </a:cubicBezTo>
                <a:cubicBezTo>
                  <a:pt x="3089" y="821"/>
                  <a:pt x="3034" y="955"/>
                  <a:pt x="2937" y="1051"/>
                </a:cubicBezTo>
                <a:cubicBezTo>
                  <a:pt x="3050" y="999"/>
                  <a:pt x="3153" y="855"/>
                  <a:pt x="3152" y="685"/>
                </a:cubicBezTo>
                <a:cubicBezTo>
                  <a:pt x="3153" y="514"/>
                  <a:pt x="3050" y="371"/>
                  <a:pt x="2937" y="318"/>
                </a:cubicBezTo>
                <a:close/>
                <a:moveTo>
                  <a:pt x="216" y="318"/>
                </a:moveTo>
                <a:cubicBezTo>
                  <a:pt x="104" y="371"/>
                  <a:pt x="0" y="514"/>
                  <a:pt x="2" y="685"/>
                </a:cubicBezTo>
                <a:cubicBezTo>
                  <a:pt x="0" y="855"/>
                  <a:pt x="104" y="999"/>
                  <a:pt x="216" y="1051"/>
                </a:cubicBezTo>
                <a:cubicBezTo>
                  <a:pt x="120" y="955"/>
                  <a:pt x="64" y="821"/>
                  <a:pt x="65" y="685"/>
                </a:cubicBezTo>
                <a:cubicBezTo>
                  <a:pt x="64" y="549"/>
                  <a:pt x="120" y="414"/>
                  <a:pt x="216" y="318"/>
                </a:cubicBez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endParaRPr lang="en-US" sz="1333"/>
          </a:p>
        </p:txBody>
      </p:sp>
      <p:sp>
        <p:nvSpPr>
          <p:cNvPr id="17" name="Freeform 78"/>
          <p:cNvSpPr>
            <a:spLocks noEditPoints="1"/>
          </p:cNvSpPr>
          <p:nvPr/>
        </p:nvSpPr>
        <p:spPr bwMode="black">
          <a:xfrm>
            <a:off x="1200433" y="5308042"/>
            <a:ext cx="659568" cy="631218"/>
          </a:xfrm>
          <a:custGeom>
            <a:avLst/>
            <a:gdLst>
              <a:gd name="T0" fmla="*/ 1448 w 2291"/>
              <a:gd name="T1" fmla="*/ 923 h 2197"/>
              <a:gd name="T2" fmla="*/ 1464 w 2291"/>
              <a:gd name="T3" fmla="*/ 1048 h 2197"/>
              <a:gd name="T4" fmla="*/ 1622 w 2291"/>
              <a:gd name="T5" fmla="*/ 1225 h 2197"/>
              <a:gd name="T6" fmla="*/ 1522 w 2291"/>
              <a:gd name="T7" fmla="*/ 1149 h 2197"/>
              <a:gd name="T8" fmla="*/ 1622 w 2291"/>
              <a:gd name="T9" fmla="*/ 1225 h 2197"/>
              <a:gd name="T10" fmla="*/ 769 w 2291"/>
              <a:gd name="T11" fmla="*/ 1149 h 2197"/>
              <a:gd name="T12" fmla="*/ 669 w 2291"/>
              <a:gd name="T13" fmla="*/ 1225 h 2197"/>
              <a:gd name="T14" fmla="*/ 828 w 2291"/>
              <a:gd name="T15" fmla="*/ 1048 h 2197"/>
              <a:gd name="T16" fmla="*/ 844 w 2291"/>
              <a:gd name="T17" fmla="*/ 923 h 2197"/>
              <a:gd name="T18" fmla="*/ 828 w 2291"/>
              <a:gd name="T19" fmla="*/ 1048 h 2197"/>
              <a:gd name="T20" fmla="*/ 1390 w 2291"/>
              <a:gd name="T21" fmla="*/ 540 h 2197"/>
              <a:gd name="T22" fmla="*/ 1493 w 2291"/>
              <a:gd name="T23" fmla="*/ 103 h 2197"/>
              <a:gd name="T24" fmla="*/ 902 w 2291"/>
              <a:gd name="T25" fmla="*/ 0 h 2197"/>
              <a:gd name="T26" fmla="*/ 799 w 2291"/>
              <a:gd name="T27" fmla="*/ 437 h 2197"/>
              <a:gd name="T28" fmla="*/ 859 w 2291"/>
              <a:gd name="T29" fmla="*/ 103 h 2197"/>
              <a:gd name="T30" fmla="*/ 1390 w 2291"/>
              <a:gd name="T31" fmla="*/ 60 h 2197"/>
              <a:gd name="T32" fmla="*/ 1433 w 2291"/>
              <a:gd name="T33" fmla="*/ 437 h 2197"/>
              <a:gd name="T34" fmla="*/ 902 w 2291"/>
              <a:gd name="T35" fmla="*/ 480 h 2197"/>
              <a:gd name="T36" fmla="*/ 859 w 2291"/>
              <a:gd name="T37" fmla="*/ 103 h 2197"/>
              <a:gd name="T38" fmla="*/ 1614 w 2291"/>
              <a:gd name="T39" fmla="*/ 824 h 2197"/>
              <a:gd name="T40" fmla="*/ 1640 w 2291"/>
              <a:gd name="T41" fmla="*/ 786 h 2197"/>
              <a:gd name="T42" fmla="*/ 1499 w 2291"/>
              <a:gd name="T43" fmla="*/ 596 h 2197"/>
              <a:gd name="T44" fmla="*/ 835 w 2291"/>
              <a:gd name="T45" fmla="*/ 576 h 2197"/>
              <a:gd name="T46" fmla="*/ 669 w 2291"/>
              <a:gd name="T47" fmla="*/ 741 h 2197"/>
              <a:gd name="T48" fmla="*/ 652 w 2291"/>
              <a:gd name="T49" fmla="*/ 798 h 2197"/>
              <a:gd name="T50" fmla="*/ 1450 w 2291"/>
              <a:gd name="T51" fmla="*/ 1476 h 2197"/>
              <a:gd name="T52" fmla="*/ 1554 w 2291"/>
              <a:gd name="T53" fmla="*/ 1913 h 2197"/>
              <a:gd name="T54" fmla="*/ 2144 w 2291"/>
              <a:gd name="T55" fmla="*/ 1810 h 2197"/>
              <a:gd name="T56" fmla="*/ 2041 w 2291"/>
              <a:gd name="T57" fmla="*/ 1373 h 2197"/>
              <a:gd name="T58" fmla="*/ 1450 w 2291"/>
              <a:gd name="T59" fmla="*/ 1476 h 2197"/>
              <a:gd name="T60" fmla="*/ 2084 w 2291"/>
              <a:gd name="T61" fmla="*/ 1810 h 2197"/>
              <a:gd name="T62" fmla="*/ 1554 w 2291"/>
              <a:gd name="T63" fmla="*/ 1853 h 2197"/>
              <a:gd name="T64" fmla="*/ 1511 w 2291"/>
              <a:gd name="T65" fmla="*/ 1476 h 2197"/>
              <a:gd name="T66" fmla="*/ 2041 w 2291"/>
              <a:gd name="T67" fmla="*/ 1433 h 2197"/>
              <a:gd name="T68" fmla="*/ 2275 w 2291"/>
              <a:gd name="T69" fmla="*/ 2114 h 2197"/>
              <a:gd name="T70" fmla="*/ 2108 w 2291"/>
              <a:gd name="T71" fmla="*/ 1949 h 2197"/>
              <a:gd name="T72" fmla="*/ 1444 w 2291"/>
              <a:gd name="T73" fmla="*/ 1969 h 2197"/>
              <a:gd name="T74" fmla="*/ 1304 w 2291"/>
              <a:gd name="T75" fmla="*/ 2159 h 2197"/>
              <a:gd name="T76" fmla="*/ 1329 w 2291"/>
              <a:gd name="T77" fmla="*/ 2197 h 2197"/>
              <a:gd name="T78" fmla="*/ 2291 w 2291"/>
              <a:gd name="T79" fmla="*/ 2171 h 2197"/>
              <a:gd name="T80" fmla="*/ 2275 w 2291"/>
              <a:gd name="T81" fmla="*/ 2114 h 2197"/>
              <a:gd name="T82" fmla="*/ 738 w 2291"/>
              <a:gd name="T83" fmla="*/ 1913 h 2197"/>
              <a:gd name="T84" fmla="*/ 841 w 2291"/>
              <a:gd name="T85" fmla="*/ 1476 h 2197"/>
              <a:gd name="T86" fmla="*/ 250 w 2291"/>
              <a:gd name="T87" fmla="*/ 1373 h 2197"/>
              <a:gd name="T88" fmla="*/ 147 w 2291"/>
              <a:gd name="T89" fmla="*/ 1810 h 2197"/>
              <a:gd name="T90" fmla="*/ 207 w 2291"/>
              <a:gd name="T91" fmla="*/ 1476 h 2197"/>
              <a:gd name="T92" fmla="*/ 738 w 2291"/>
              <a:gd name="T93" fmla="*/ 1433 h 2197"/>
              <a:gd name="T94" fmla="*/ 781 w 2291"/>
              <a:gd name="T95" fmla="*/ 1810 h 2197"/>
              <a:gd name="T96" fmla="*/ 250 w 2291"/>
              <a:gd name="T97" fmla="*/ 1853 h 2197"/>
              <a:gd name="T98" fmla="*/ 207 w 2291"/>
              <a:gd name="T99" fmla="*/ 1476 h 2197"/>
              <a:gd name="T100" fmla="*/ 805 w 2291"/>
              <a:gd name="T101" fmla="*/ 1949 h 2197"/>
              <a:gd name="T102" fmla="*/ 141 w 2291"/>
              <a:gd name="T103" fmla="*/ 1969 h 2197"/>
              <a:gd name="T104" fmla="*/ 0 w 2291"/>
              <a:gd name="T105" fmla="*/ 2159 h 2197"/>
              <a:gd name="T106" fmla="*/ 26 w 2291"/>
              <a:gd name="T107" fmla="*/ 2197 h 2197"/>
              <a:gd name="T108" fmla="*/ 988 w 2291"/>
              <a:gd name="T109" fmla="*/ 2171 h 2197"/>
              <a:gd name="T110" fmla="*/ 971 w 2291"/>
              <a:gd name="T111" fmla="*/ 2114 h 2197"/>
              <a:gd name="T112" fmla="*/ 971 w 2291"/>
              <a:gd name="T113" fmla="*/ 1659 h 2197"/>
              <a:gd name="T114" fmla="*/ 1088 w 2291"/>
              <a:gd name="T115" fmla="*/ 1610 h 2197"/>
              <a:gd name="T116" fmla="*/ 971 w 2291"/>
              <a:gd name="T117" fmla="*/ 1659 h 2197"/>
              <a:gd name="T118" fmla="*/ 1204 w 2291"/>
              <a:gd name="T119" fmla="*/ 1610 h 2197"/>
              <a:gd name="T120" fmla="*/ 1320 w 2291"/>
              <a:gd name="T121" fmla="*/ 1659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91" h="2197">
                <a:moveTo>
                  <a:pt x="1506" y="1023"/>
                </a:moveTo>
                <a:cubicBezTo>
                  <a:pt x="1448" y="923"/>
                  <a:pt x="1448" y="923"/>
                  <a:pt x="1448" y="923"/>
                </a:cubicBezTo>
                <a:cubicBezTo>
                  <a:pt x="1406" y="947"/>
                  <a:pt x="1406" y="947"/>
                  <a:pt x="1406" y="947"/>
                </a:cubicBezTo>
                <a:cubicBezTo>
                  <a:pt x="1464" y="1048"/>
                  <a:pt x="1464" y="1048"/>
                  <a:pt x="1464" y="1048"/>
                </a:cubicBezTo>
                <a:lnTo>
                  <a:pt x="1506" y="1023"/>
                </a:lnTo>
                <a:close/>
                <a:moveTo>
                  <a:pt x="1622" y="1225"/>
                </a:moveTo>
                <a:cubicBezTo>
                  <a:pt x="1564" y="1124"/>
                  <a:pt x="1564" y="1124"/>
                  <a:pt x="1564" y="1124"/>
                </a:cubicBezTo>
                <a:cubicBezTo>
                  <a:pt x="1522" y="1149"/>
                  <a:pt x="1522" y="1149"/>
                  <a:pt x="1522" y="1149"/>
                </a:cubicBezTo>
                <a:cubicBezTo>
                  <a:pt x="1580" y="1249"/>
                  <a:pt x="1580" y="1249"/>
                  <a:pt x="1580" y="1249"/>
                </a:cubicBezTo>
                <a:lnTo>
                  <a:pt x="1622" y="1225"/>
                </a:lnTo>
                <a:close/>
                <a:moveTo>
                  <a:pt x="711" y="1249"/>
                </a:moveTo>
                <a:cubicBezTo>
                  <a:pt x="769" y="1149"/>
                  <a:pt x="769" y="1149"/>
                  <a:pt x="769" y="1149"/>
                </a:cubicBezTo>
                <a:cubicBezTo>
                  <a:pt x="727" y="1124"/>
                  <a:pt x="727" y="1124"/>
                  <a:pt x="727" y="1124"/>
                </a:cubicBezTo>
                <a:cubicBezTo>
                  <a:pt x="669" y="1225"/>
                  <a:pt x="669" y="1225"/>
                  <a:pt x="669" y="1225"/>
                </a:cubicBezTo>
                <a:lnTo>
                  <a:pt x="711" y="1249"/>
                </a:lnTo>
                <a:close/>
                <a:moveTo>
                  <a:pt x="828" y="1048"/>
                </a:moveTo>
                <a:cubicBezTo>
                  <a:pt x="886" y="947"/>
                  <a:pt x="886" y="947"/>
                  <a:pt x="886" y="947"/>
                </a:cubicBezTo>
                <a:cubicBezTo>
                  <a:pt x="844" y="923"/>
                  <a:pt x="844" y="923"/>
                  <a:pt x="844" y="923"/>
                </a:cubicBezTo>
                <a:cubicBezTo>
                  <a:pt x="786" y="1023"/>
                  <a:pt x="786" y="1023"/>
                  <a:pt x="786" y="1023"/>
                </a:cubicBezTo>
                <a:lnTo>
                  <a:pt x="828" y="1048"/>
                </a:lnTo>
                <a:close/>
                <a:moveTo>
                  <a:pt x="902" y="540"/>
                </a:moveTo>
                <a:cubicBezTo>
                  <a:pt x="1390" y="540"/>
                  <a:pt x="1390" y="540"/>
                  <a:pt x="1390" y="540"/>
                </a:cubicBezTo>
                <a:cubicBezTo>
                  <a:pt x="1447" y="540"/>
                  <a:pt x="1493" y="494"/>
                  <a:pt x="1493" y="437"/>
                </a:cubicBezTo>
                <a:cubicBezTo>
                  <a:pt x="1493" y="103"/>
                  <a:pt x="1493" y="103"/>
                  <a:pt x="1493" y="103"/>
                </a:cubicBezTo>
                <a:cubicBezTo>
                  <a:pt x="1493" y="46"/>
                  <a:pt x="1447" y="0"/>
                  <a:pt x="1390" y="0"/>
                </a:cubicBezTo>
                <a:cubicBezTo>
                  <a:pt x="902" y="0"/>
                  <a:pt x="902" y="0"/>
                  <a:pt x="902" y="0"/>
                </a:cubicBezTo>
                <a:cubicBezTo>
                  <a:pt x="845" y="0"/>
                  <a:pt x="799" y="46"/>
                  <a:pt x="799" y="103"/>
                </a:cubicBezTo>
                <a:cubicBezTo>
                  <a:pt x="799" y="437"/>
                  <a:pt x="799" y="437"/>
                  <a:pt x="799" y="437"/>
                </a:cubicBezTo>
                <a:cubicBezTo>
                  <a:pt x="799" y="494"/>
                  <a:pt x="845" y="540"/>
                  <a:pt x="902" y="540"/>
                </a:cubicBezTo>
                <a:close/>
                <a:moveTo>
                  <a:pt x="859" y="103"/>
                </a:moveTo>
                <a:cubicBezTo>
                  <a:pt x="859" y="79"/>
                  <a:pt x="878" y="60"/>
                  <a:pt x="902" y="60"/>
                </a:cubicBezTo>
                <a:cubicBezTo>
                  <a:pt x="1390" y="60"/>
                  <a:pt x="1390" y="60"/>
                  <a:pt x="1390" y="60"/>
                </a:cubicBezTo>
                <a:cubicBezTo>
                  <a:pt x="1413" y="60"/>
                  <a:pt x="1433" y="79"/>
                  <a:pt x="1433" y="103"/>
                </a:cubicBezTo>
                <a:cubicBezTo>
                  <a:pt x="1433" y="437"/>
                  <a:pt x="1433" y="437"/>
                  <a:pt x="1433" y="437"/>
                </a:cubicBezTo>
                <a:cubicBezTo>
                  <a:pt x="1433" y="461"/>
                  <a:pt x="1413" y="480"/>
                  <a:pt x="1390" y="480"/>
                </a:cubicBezTo>
                <a:cubicBezTo>
                  <a:pt x="902" y="480"/>
                  <a:pt x="902" y="480"/>
                  <a:pt x="902" y="480"/>
                </a:cubicBezTo>
                <a:cubicBezTo>
                  <a:pt x="878" y="480"/>
                  <a:pt x="859" y="461"/>
                  <a:pt x="859" y="437"/>
                </a:cubicBezTo>
                <a:lnTo>
                  <a:pt x="859" y="103"/>
                </a:lnTo>
                <a:close/>
                <a:moveTo>
                  <a:pt x="678" y="824"/>
                </a:moveTo>
                <a:cubicBezTo>
                  <a:pt x="1614" y="824"/>
                  <a:pt x="1614" y="824"/>
                  <a:pt x="1614" y="824"/>
                </a:cubicBezTo>
                <a:cubicBezTo>
                  <a:pt x="1628" y="824"/>
                  <a:pt x="1640" y="812"/>
                  <a:pt x="1640" y="798"/>
                </a:cubicBezTo>
                <a:cubicBezTo>
                  <a:pt x="1640" y="786"/>
                  <a:pt x="1640" y="786"/>
                  <a:pt x="1640" y="786"/>
                </a:cubicBezTo>
                <a:cubicBezTo>
                  <a:pt x="1640" y="772"/>
                  <a:pt x="1632" y="752"/>
                  <a:pt x="1623" y="741"/>
                </a:cubicBezTo>
                <a:cubicBezTo>
                  <a:pt x="1499" y="596"/>
                  <a:pt x="1499" y="596"/>
                  <a:pt x="1499" y="596"/>
                </a:cubicBezTo>
                <a:cubicBezTo>
                  <a:pt x="1490" y="585"/>
                  <a:pt x="1471" y="576"/>
                  <a:pt x="1457" y="576"/>
                </a:cubicBezTo>
                <a:cubicBezTo>
                  <a:pt x="835" y="576"/>
                  <a:pt x="835" y="576"/>
                  <a:pt x="835" y="576"/>
                </a:cubicBezTo>
                <a:cubicBezTo>
                  <a:pt x="821" y="576"/>
                  <a:pt x="802" y="585"/>
                  <a:pt x="792" y="596"/>
                </a:cubicBezTo>
                <a:cubicBezTo>
                  <a:pt x="669" y="741"/>
                  <a:pt x="669" y="741"/>
                  <a:pt x="669" y="741"/>
                </a:cubicBezTo>
                <a:cubicBezTo>
                  <a:pt x="659" y="752"/>
                  <a:pt x="652" y="772"/>
                  <a:pt x="652" y="786"/>
                </a:cubicBezTo>
                <a:cubicBezTo>
                  <a:pt x="652" y="798"/>
                  <a:pt x="652" y="798"/>
                  <a:pt x="652" y="798"/>
                </a:cubicBezTo>
                <a:cubicBezTo>
                  <a:pt x="652" y="812"/>
                  <a:pt x="664" y="824"/>
                  <a:pt x="678" y="824"/>
                </a:cubicBezTo>
                <a:close/>
                <a:moveTo>
                  <a:pt x="1450" y="1476"/>
                </a:moveTo>
                <a:cubicBezTo>
                  <a:pt x="1450" y="1810"/>
                  <a:pt x="1450" y="1810"/>
                  <a:pt x="1450" y="1810"/>
                </a:cubicBezTo>
                <a:cubicBezTo>
                  <a:pt x="1450" y="1867"/>
                  <a:pt x="1497" y="1913"/>
                  <a:pt x="1554" y="1913"/>
                </a:cubicBezTo>
                <a:cubicBezTo>
                  <a:pt x="2041" y="1913"/>
                  <a:pt x="2041" y="1913"/>
                  <a:pt x="2041" y="1913"/>
                </a:cubicBezTo>
                <a:cubicBezTo>
                  <a:pt x="2098" y="1913"/>
                  <a:pt x="2144" y="1867"/>
                  <a:pt x="2144" y="1810"/>
                </a:cubicBezTo>
                <a:cubicBezTo>
                  <a:pt x="2144" y="1476"/>
                  <a:pt x="2144" y="1476"/>
                  <a:pt x="2144" y="1476"/>
                </a:cubicBezTo>
                <a:cubicBezTo>
                  <a:pt x="2144" y="1419"/>
                  <a:pt x="2098" y="1373"/>
                  <a:pt x="2041" y="1373"/>
                </a:cubicBezTo>
                <a:cubicBezTo>
                  <a:pt x="1554" y="1373"/>
                  <a:pt x="1554" y="1373"/>
                  <a:pt x="1554" y="1373"/>
                </a:cubicBezTo>
                <a:cubicBezTo>
                  <a:pt x="1497" y="1373"/>
                  <a:pt x="1450" y="1419"/>
                  <a:pt x="1450" y="1476"/>
                </a:cubicBezTo>
                <a:close/>
                <a:moveTo>
                  <a:pt x="2084" y="1476"/>
                </a:moveTo>
                <a:cubicBezTo>
                  <a:pt x="2084" y="1810"/>
                  <a:pt x="2084" y="1810"/>
                  <a:pt x="2084" y="1810"/>
                </a:cubicBezTo>
                <a:cubicBezTo>
                  <a:pt x="2084" y="1834"/>
                  <a:pt x="2065" y="1853"/>
                  <a:pt x="2041" y="1853"/>
                </a:cubicBezTo>
                <a:cubicBezTo>
                  <a:pt x="1554" y="1853"/>
                  <a:pt x="1554" y="1853"/>
                  <a:pt x="1554" y="1853"/>
                </a:cubicBezTo>
                <a:cubicBezTo>
                  <a:pt x="1530" y="1853"/>
                  <a:pt x="1511" y="1834"/>
                  <a:pt x="1511" y="1810"/>
                </a:cubicBezTo>
                <a:cubicBezTo>
                  <a:pt x="1511" y="1476"/>
                  <a:pt x="1511" y="1476"/>
                  <a:pt x="1511" y="1476"/>
                </a:cubicBezTo>
                <a:cubicBezTo>
                  <a:pt x="1511" y="1452"/>
                  <a:pt x="1530" y="1433"/>
                  <a:pt x="1554" y="1433"/>
                </a:cubicBezTo>
                <a:cubicBezTo>
                  <a:pt x="2041" y="1433"/>
                  <a:pt x="2041" y="1433"/>
                  <a:pt x="2041" y="1433"/>
                </a:cubicBezTo>
                <a:cubicBezTo>
                  <a:pt x="2065" y="1433"/>
                  <a:pt x="2084" y="1452"/>
                  <a:pt x="2084" y="1476"/>
                </a:cubicBezTo>
                <a:close/>
                <a:moveTo>
                  <a:pt x="2275" y="2114"/>
                </a:moveTo>
                <a:cubicBezTo>
                  <a:pt x="2151" y="1969"/>
                  <a:pt x="2151" y="1969"/>
                  <a:pt x="2151" y="1969"/>
                </a:cubicBezTo>
                <a:cubicBezTo>
                  <a:pt x="2142" y="1958"/>
                  <a:pt x="2123" y="1949"/>
                  <a:pt x="2108" y="1949"/>
                </a:cubicBezTo>
                <a:cubicBezTo>
                  <a:pt x="1486" y="1949"/>
                  <a:pt x="1486" y="1949"/>
                  <a:pt x="1486" y="1949"/>
                </a:cubicBezTo>
                <a:cubicBezTo>
                  <a:pt x="1472" y="1949"/>
                  <a:pt x="1453" y="1958"/>
                  <a:pt x="1444" y="1969"/>
                </a:cubicBezTo>
                <a:cubicBezTo>
                  <a:pt x="1320" y="2114"/>
                  <a:pt x="1320" y="2114"/>
                  <a:pt x="1320" y="2114"/>
                </a:cubicBezTo>
                <a:cubicBezTo>
                  <a:pt x="1311" y="2125"/>
                  <a:pt x="1304" y="2145"/>
                  <a:pt x="1304" y="2159"/>
                </a:cubicBezTo>
                <a:cubicBezTo>
                  <a:pt x="1304" y="2171"/>
                  <a:pt x="1304" y="2171"/>
                  <a:pt x="1304" y="2171"/>
                </a:cubicBezTo>
                <a:cubicBezTo>
                  <a:pt x="1304" y="2185"/>
                  <a:pt x="1315" y="2197"/>
                  <a:pt x="1329" y="2197"/>
                </a:cubicBezTo>
                <a:cubicBezTo>
                  <a:pt x="2265" y="2197"/>
                  <a:pt x="2265" y="2197"/>
                  <a:pt x="2265" y="2197"/>
                </a:cubicBezTo>
                <a:cubicBezTo>
                  <a:pt x="2280" y="2197"/>
                  <a:pt x="2291" y="2185"/>
                  <a:pt x="2291" y="2171"/>
                </a:cubicBezTo>
                <a:cubicBezTo>
                  <a:pt x="2291" y="2159"/>
                  <a:pt x="2291" y="2159"/>
                  <a:pt x="2291" y="2159"/>
                </a:cubicBezTo>
                <a:cubicBezTo>
                  <a:pt x="2291" y="2145"/>
                  <a:pt x="2284" y="2125"/>
                  <a:pt x="2275" y="2114"/>
                </a:cubicBezTo>
                <a:close/>
                <a:moveTo>
                  <a:pt x="250" y="1913"/>
                </a:moveTo>
                <a:cubicBezTo>
                  <a:pt x="738" y="1913"/>
                  <a:pt x="738" y="1913"/>
                  <a:pt x="738" y="1913"/>
                </a:cubicBezTo>
                <a:cubicBezTo>
                  <a:pt x="795" y="1913"/>
                  <a:pt x="841" y="1867"/>
                  <a:pt x="841" y="1810"/>
                </a:cubicBezTo>
                <a:cubicBezTo>
                  <a:pt x="841" y="1476"/>
                  <a:pt x="841" y="1476"/>
                  <a:pt x="841" y="1476"/>
                </a:cubicBezTo>
                <a:cubicBezTo>
                  <a:pt x="841" y="1419"/>
                  <a:pt x="795" y="1373"/>
                  <a:pt x="738" y="1373"/>
                </a:cubicBezTo>
                <a:cubicBezTo>
                  <a:pt x="250" y="1373"/>
                  <a:pt x="250" y="1373"/>
                  <a:pt x="250" y="1373"/>
                </a:cubicBezTo>
                <a:cubicBezTo>
                  <a:pt x="193" y="1373"/>
                  <a:pt x="147" y="1419"/>
                  <a:pt x="147" y="1476"/>
                </a:cubicBezTo>
                <a:cubicBezTo>
                  <a:pt x="147" y="1810"/>
                  <a:pt x="147" y="1810"/>
                  <a:pt x="147" y="1810"/>
                </a:cubicBezTo>
                <a:cubicBezTo>
                  <a:pt x="147" y="1867"/>
                  <a:pt x="193" y="1913"/>
                  <a:pt x="250" y="1913"/>
                </a:cubicBezTo>
                <a:close/>
                <a:moveTo>
                  <a:pt x="207" y="1476"/>
                </a:moveTo>
                <a:cubicBezTo>
                  <a:pt x="207" y="1452"/>
                  <a:pt x="227" y="1433"/>
                  <a:pt x="250" y="1433"/>
                </a:cubicBezTo>
                <a:cubicBezTo>
                  <a:pt x="738" y="1433"/>
                  <a:pt x="738" y="1433"/>
                  <a:pt x="738" y="1433"/>
                </a:cubicBezTo>
                <a:cubicBezTo>
                  <a:pt x="762" y="1433"/>
                  <a:pt x="781" y="1452"/>
                  <a:pt x="781" y="1476"/>
                </a:cubicBezTo>
                <a:cubicBezTo>
                  <a:pt x="781" y="1810"/>
                  <a:pt x="781" y="1810"/>
                  <a:pt x="781" y="1810"/>
                </a:cubicBezTo>
                <a:cubicBezTo>
                  <a:pt x="781" y="1834"/>
                  <a:pt x="762" y="1853"/>
                  <a:pt x="738" y="1853"/>
                </a:cubicBezTo>
                <a:cubicBezTo>
                  <a:pt x="250" y="1853"/>
                  <a:pt x="250" y="1853"/>
                  <a:pt x="250" y="1853"/>
                </a:cubicBezTo>
                <a:cubicBezTo>
                  <a:pt x="227" y="1853"/>
                  <a:pt x="207" y="1834"/>
                  <a:pt x="207" y="1810"/>
                </a:cubicBezTo>
                <a:lnTo>
                  <a:pt x="207" y="1476"/>
                </a:lnTo>
                <a:close/>
                <a:moveTo>
                  <a:pt x="848" y="1969"/>
                </a:moveTo>
                <a:cubicBezTo>
                  <a:pt x="838" y="1958"/>
                  <a:pt x="819" y="1949"/>
                  <a:pt x="805" y="1949"/>
                </a:cubicBezTo>
                <a:cubicBezTo>
                  <a:pt x="183" y="1949"/>
                  <a:pt x="183" y="1949"/>
                  <a:pt x="183" y="1949"/>
                </a:cubicBezTo>
                <a:cubicBezTo>
                  <a:pt x="169" y="1949"/>
                  <a:pt x="150" y="1958"/>
                  <a:pt x="141" y="1969"/>
                </a:cubicBezTo>
                <a:cubicBezTo>
                  <a:pt x="17" y="2114"/>
                  <a:pt x="17" y="2114"/>
                  <a:pt x="17" y="2114"/>
                </a:cubicBezTo>
                <a:cubicBezTo>
                  <a:pt x="8" y="2125"/>
                  <a:pt x="0" y="2145"/>
                  <a:pt x="0" y="2159"/>
                </a:cubicBezTo>
                <a:cubicBezTo>
                  <a:pt x="0" y="2171"/>
                  <a:pt x="0" y="2171"/>
                  <a:pt x="0" y="2171"/>
                </a:cubicBezTo>
                <a:cubicBezTo>
                  <a:pt x="0" y="2185"/>
                  <a:pt x="12" y="2197"/>
                  <a:pt x="26" y="2197"/>
                </a:cubicBezTo>
                <a:cubicBezTo>
                  <a:pt x="962" y="2197"/>
                  <a:pt x="962" y="2197"/>
                  <a:pt x="962" y="2197"/>
                </a:cubicBezTo>
                <a:cubicBezTo>
                  <a:pt x="977" y="2197"/>
                  <a:pt x="988" y="2185"/>
                  <a:pt x="988" y="2171"/>
                </a:cubicBezTo>
                <a:cubicBezTo>
                  <a:pt x="988" y="2159"/>
                  <a:pt x="988" y="2159"/>
                  <a:pt x="988" y="2159"/>
                </a:cubicBezTo>
                <a:cubicBezTo>
                  <a:pt x="988" y="2145"/>
                  <a:pt x="981" y="2125"/>
                  <a:pt x="971" y="2114"/>
                </a:cubicBezTo>
                <a:lnTo>
                  <a:pt x="848" y="1969"/>
                </a:lnTo>
                <a:close/>
                <a:moveTo>
                  <a:pt x="971" y="1659"/>
                </a:moveTo>
                <a:cubicBezTo>
                  <a:pt x="1088" y="1659"/>
                  <a:pt x="1088" y="1659"/>
                  <a:pt x="1088" y="1659"/>
                </a:cubicBezTo>
                <a:cubicBezTo>
                  <a:pt x="1088" y="1610"/>
                  <a:pt x="1088" y="1610"/>
                  <a:pt x="1088" y="1610"/>
                </a:cubicBezTo>
                <a:cubicBezTo>
                  <a:pt x="971" y="1610"/>
                  <a:pt x="971" y="1610"/>
                  <a:pt x="971" y="1610"/>
                </a:cubicBezTo>
                <a:lnTo>
                  <a:pt x="971" y="1659"/>
                </a:lnTo>
                <a:close/>
                <a:moveTo>
                  <a:pt x="1320" y="1610"/>
                </a:moveTo>
                <a:cubicBezTo>
                  <a:pt x="1204" y="1610"/>
                  <a:pt x="1204" y="1610"/>
                  <a:pt x="1204" y="1610"/>
                </a:cubicBezTo>
                <a:cubicBezTo>
                  <a:pt x="1204" y="1659"/>
                  <a:pt x="1204" y="1659"/>
                  <a:pt x="1204" y="1659"/>
                </a:cubicBezTo>
                <a:cubicBezTo>
                  <a:pt x="1320" y="1659"/>
                  <a:pt x="1320" y="1659"/>
                  <a:pt x="1320" y="1659"/>
                </a:cubicBezTo>
                <a:lnTo>
                  <a:pt x="1320" y="1610"/>
                </a:ln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endParaRPr lang="en-US" sz="1333"/>
          </a:p>
        </p:txBody>
      </p:sp>
      <p:sp>
        <p:nvSpPr>
          <p:cNvPr id="18" name="Freeform 9"/>
          <p:cNvSpPr>
            <a:spLocks noEditPoints="1"/>
          </p:cNvSpPr>
          <p:nvPr/>
        </p:nvSpPr>
        <p:spPr bwMode="black">
          <a:xfrm>
            <a:off x="1213073" y="2823999"/>
            <a:ext cx="636027" cy="635860"/>
          </a:xfrm>
          <a:custGeom>
            <a:avLst/>
            <a:gdLst>
              <a:gd name="T0" fmla="*/ 204 w 300"/>
              <a:gd name="T1" fmla="*/ 62 h 300"/>
              <a:gd name="T2" fmla="*/ 232 w 300"/>
              <a:gd name="T3" fmla="*/ 76 h 300"/>
              <a:gd name="T4" fmla="*/ 204 w 300"/>
              <a:gd name="T5" fmla="*/ 89 h 300"/>
              <a:gd name="T6" fmla="*/ 174 w 300"/>
              <a:gd name="T7" fmla="*/ 83 h 300"/>
              <a:gd name="T8" fmla="*/ 178 w 300"/>
              <a:gd name="T9" fmla="*/ 49 h 300"/>
              <a:gd name="T10" fmla="*/ 150 w 300"/>
              <a:gd name="T11" fmla="*/ 35 h 300"/>
              <a:gd name="T12" fmla="*/ 178 w 300"/>
              <a:gd name="T13" fmla="*/ 22 h 300"/>
              <a:gd name="T14" fmla="*/ 208 w 300"/>
              <a:gd name="T15" fmla="*/ 28 h 300"/>
              <a:gd name="T16" fmla="*/ 288 w 300"/>
              <a:gd name="T17" fmla="*/ 199 h 300"/>
              <a:gd name="T18" fmla="*/ 266 w 300"/>
              <a:gd name="T19" fmla="*/ 219 h 300"/>
              <a:gd name="T20" fmla="*/ 169 w 300"/>
              <a:gd name="T21" fmla="*/ 242 h 300"/>
              <a:gd name="T22" fmla="*/ 47 w 300"/>
              <a:gd name="T23" fmla="*/ 175 h 300"/>
              <a:gd name="T24" fmla="*/ 130 w 300"/>
              <a:gd name="T25" fmla="*/ 160 h 300"/>
              <a:gd name="T26" fmla="*/ 198 w 300"/>
              <a:gd name="T27" fmla="*/ 158 h 300"/>
              <a:gd name="T28" fmla="*/ 201 w 300"/>
              <a:gd name="T29" fmla="*/ 183 h 300"/>
              <a:gd name="T30" fmla="*/ 144 w 300"/>
              <a:gd name="T31" fmla="*/ 190 h 300"/>
              <a:gd name="T32" fmla="*/ 223 w 300"/>
              <a:gd name="T33" fmla="*/ 207 h 300"/>
              <a:gd name="T34" fmla="*/ 287 w 300"/>
              <a:gd name="T35" fmla="*/ 182 h 300"/>
              <a:gd name="T36" fmla="*/ 34 w 300"/>
              <a:gd name="T37" fmla="*/ 162 h 300"/>
              <a:gd name="T38" fmla="*/ 0 w 300"/>
              <a:gd name="T39" fmla="*/ 228 h 300"/>
              <a:gd name="T40" fmla="*/ 39 w 300"/>
              <a:gd name="T41" fmla="*/ 224 h 300"/>
              <a:gd name="T42" fmla="*/ 34 w 300"/>
              <a:gd name="T43" fmla="*/ 162 h 300"/>
              <a:gd name="T44" fmla="*/ 300 w 300"/>
              <a:gd name="T45" fmla="*/ 294 h 300"/>
              <a:gd name="T46" fmla="*/ 0 w 300"/>
              <a:gd name="T47" fmla="*/ 300 h 300"/>
              <a:gd name="T48" fmla="*/ 270 w 300"/>
              <a:gd name="T49" fmla="*/ 86 h 300"/>
              <a:gd name="T50" fmla="*/ 274 w 300"/>
              <a:gd name="T51" fmla="*/ 68 h 300"/>
              <a:gd name="T52" fmla="*/ 296 w 300"/>
              <a:gd name="T53" fmla="*/ 44 h 300"/>
              <a:gd name="T54" fmla="*/ 290 w 300"/>
              <a:gd name="T55" fmla="*/ 9 h 300"/>
              <a:gd name="T56" fmla="*/ 239 w 300"/>
              <a:gd name="T57" fmla="*/ 8 h 300"/>
              <a:gd name="T58" fmla="*/ 242 w 300"/>
              <a:gd name="T59" fmla="*/ 34 h 300"/>
              <a:gd name="T60" fmla="*/ 264 w 300"/>
              <a:gd name="T61" fmla="*/ 11 h 300"/>
              <a:gd name="T62" fmla="*/ 286 w 300"/>
              <a:gd name="T63" fmla="*/ 31 h 300"/>
              <a:gd name="T64" fmla="*/ 274 w 300"/>
              <a:gd name="T65" fmla="*/ 50 h 300"/>
              <a:gd name="T66" fmla="*/ 259 w 300"/>
              <a:gd name="T67" fmla="*/ 68 h 300"/>
              <a:gd name="T68" fmla="*/ 256 w 300"/>
              <a:gd name="T69" fmla="*/ 86 h 300"/>
              <a:gd name="T70" fmla="*/ 270 w 300"/>
              <a:gd name="T71" fmla="*/ 111 h 300"/>
              <a:gd name="T72" fmla="*/ 256 w 300"/>
              <a:gd name="T73" fmla="*/ 98 h 300"/>
              <a:gd name="T74" fmla="*/ 270 w 300"/>
              <a:gd name="T75" fmla="*/ 111 h 300"/>
              <a:gd name="T76" fmla="*/ 75 w 300"/>
              <a:gd name="T77" fmla="*/ 111 h 300"/>
              <a:gd name="T78" fmla="*/ 98 w 300"/>
              <a:gd name="T79" fmla="*/ 0 h 300"/>
              <a:gd name="T80" fmla="*/ 153 w 300"/>
              <a:gd name="T81" fmla="*/ 111 h 300"/>
              <a:gd name="T82" fmla="*/ 126 w 300"/>
              <a:gd name="T83" fmla="*/ 76 h 300"/>
              <a:gd name="T84" fmla="*/ 123 w 300"/>
              <a:gd name="T85" fmla="*/ 65 h 300"/>
              <a:gd name="T86" fmla="*/ 106 w 300"/>
              <a:gd name="T87" fmla="*/ 13 h 300"/>
              <a:gd name="T88" fmla="*/ 100 w 300"/>
              <a:gd name="T89" fmla="*/ 33 h 300"/>
              <a:gd name="T90" fmla="*/ 123 w 300"/>
              <a:gd name="T91" fmla="*/ 6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0" h="300">
                <a:moveTo>
                  <a:pt x="174" y="83"/>
                </a:moveTo>
                <a:cubicBezTo>
                  <a:pt x="204" y="62"/>
                  <a:pt x="204" y="62"/>
                  <a:pt x="204" y="62"/>
                </a:cubicBezTo>
                <a:cubicBezTo>
                  <a:pt x="204" y="76"/>
                  <a:pt x="204" y="76"/>
                  <a:pt x="204" y="76"/>
                </a:cubicBezTo>
                <a:cubicBezTo>
                  <a:pt x="232" y="76"/>
                  <a:pt x="232" y="76"/>
                  <a:pt x="232" y="76"/>
                </a:cubicBezTo>
                <a:cubicBezTo>
                  <a:pt x="232" y="89"/>
                  <a:pt x="232" y="89"/>
                  <a:pt x="232" y="89"/>
                </a:cubicBezTo>
                <a:cubicBezTo>
                  <a:pt x="204" y="89"/>
                  <a:pt x="204" y="89"/>
                  <a:pt x="204" y="89"/>
                </a:cubicBezTo>
                <a:cubicBezTo>
                  <a:pt x="204" y="104"/>
                  <a:pt x="204" y="104"/>
                  <a:pt x="204" y="104"/>
                </a:cubicBezTo>
                <a:lnTo>
                  <a:pt x="174" y="83"/>
                </a:lnTo>
                <a:close/>
                <a:moveTo>
                  <a:pt x="208" y="28"/>
                </a:moveTo>
                <a:cubicBezTo>
                  <a:pt x="178" y="49"/>
                  <a:pt x="178" y="49"/>
                  <a:pt x="178" y="49"/>
                </a:cubicBezTo>
                <a:cubicBezTo>
                  <a:pt x="178" y="35"/>
                  <a:pt x="178" y="35"/>
                  <a:pt x="178" y="35"/>
                </a:cubicBezTo>
                <a:cubicBezTo>
                  <a:pt x="150" y="35"/>
                  <a:pt x="150" y="35"/>
                  <a:pt x="150" y="35"/>
                </a:cubicBezTo>
                <a:cubicBezTo>
                  <a:pt x="150" y="22"/>
                  <a:pt x="150" y="22"/>
                  <a:pt x="150" y="22"/>
                </a:cubicBezTo>
                <a:cubicBezTo>
                  <a:pt x="178" y="22"/>
                  <a:pt x="178" y="22"/>
                  <a:pt x="178" y="22"/>
                </a:cubicBezTo>
                <a:cubicBezTo>
                  <a:pt x="178" y="7"/>
                  <a:pt x="178" y="7"/>
                  <a:pt x="178" y="7"/>
                </a:cubicBezTo>
                <a:lnTo>
                  <a:pt x="208" y="28"/>
                </a:lnTo>
                <a:close/>
                <a:moveTo>
                  <a:pt x="300" y="190"/>
                </a:moveTo>
                <a:cubicBezTo>
                  <a:pt x="300" y="190"/>
                  <a:pt x="299" y="191"/>
                  <a:pt x="288" y="199"/>
                </a:cubicBezTo>
                <a:cubicBezTo>
                  <a:pt x="288" y="199"/>
                  <a:pt x="286" y="203"/>
                  <a:pt x="285" y="203"/>
                </a:cubicBezTo>
                <a:cubicBezTo>
                  <a:pt x="280" y="207"/>
                  <a:pt x="275" y="212"/>
                  <a:pt x="266" y="219"/>
                </a:cubicBezTo>
                <a:cubicBezTo>
                  <a:pt x="257" y="219"/>
                  <a:pt x="238" y="228"/>
                  <a:pt x="229" y="233"/>
                </a:cubicBezTo>
                <a:cubicBezTo>
                  <a:pt x="212" y="233"/>
                  <a:pt x="187" y="237"/>
                  <a:pt x="169" y="242"/>
                </a:cubicBezTo>
                <a:cubicBezTo>
                  <a:pt x="143" y="237"/>
                  <a:pt x="140" y="244"/>
                  <a:pt x="47" y="220"/>
                </a:cubicBezTo>
                <a:cubicBezTo>
                  <a:pt x="47" y="220"/>
                  <a:pt x="47" y="183"/>
                  <a:pt x="47" y="175"/>
                </a:cubicBezTo>
                <a:cubicBezTo>
                  <a:pt x="64" y="170"/>
                  <a:pt x="69" y="160"/>
                  <a:pt x="89" y="157"/>
                </a:cubicBezTo>
                <a:cubicBezTo>
                  <a:pt x="103" y="155"/>
                  <a:pt x="116" y="156"/>
                  <a:pt x="130" y="160"/>
                </a:cubicBezTo>
                <a:cubicBezTo>
                  <a:pt x="139" y="163"/>
                  <a:pt x="148" y="164"/>
                  <a:pt x="163" y="163"/>
                </a:cubicBezTo>
                <a:cubicBezTo>
                  <a:pt x="176" y="162"/>
                  <a:pt x="181" y="158"/>
                  <a:pt x="198" y="158"/>
                </a:cubicBezTo>
                <a:cubicBezTo>
                  <a:pt x="209" y="158"/>
                  <a:pt x="220" y="165"/>
                  <a:pt x="219" y="171"/>
                </a:cubicBezTo>
                <a:cubicBezTo>
                  <a:pt x="219" y="177"/>
                  <a:pt x="208" y="183"/>
                  <a:pt x="201" y="183"/>
                </a:cubicBezTo>
                <a:cubicBezTo>
                  <a:pt x="185" y="184"/>
                  <a:pt x="189" y="183"/>
                  <a:pt x="174" y="183"/>
                </a:cubicBezTo>
                <a:cubicBezTo>
                  <a:pt x="156" y="182"/>
                  <a:pt x="155" y="186"/>
                  <a:pt x="144" y="190"/>
                </a:cubicBezTo>
                <a:cubicBezTo>
                  <a:pt x="155" y="194"/>
                  <a:pt x="162" y="198"/>
                  <a:pt x="177" y="206"/>
                </a:cubicBezTo>
                <a:cubicBezTo>
                  <a:pt x="193" y="204"/>
                  <a:pt x="209" y="206"/>
                  <a:pt x="223" y="207"/>
                </a:cubicBezTo>
                <a:cubicBezTo>
                  <a:pt x="235" y="204"/>
                  <a:pt x="241" y="199"/>
                  <a:pt x="255" y="198"/>
                </a:cubicBezTo>
                <a:cubicBezTo>
                  <a:pt x="264" y="191"/>
                  <a:pt x="276" y="180"/>
                  <a:pt x="287" y="182"/>
                </a:cubicBezTo>
                <a:cubicBezTo>
                  <a:pt x="293" y="183"/>
                  <a:pt x="300" y="190"/>
                  <a:pt x="300" y="190"/>
                </a:cubicBezTo>
                <a:close/>
                <a:moveTo>
                  <a:pt x="34" y="162"/>
                </a:moveTo>
                <a:cubicBezTo>
                  <a:pt x="0" y="162"/>
                  <a:pt x="0" y="162"/>
                  <a:pt x="0" y="162"/>
                </a:cubicBezTo>
                <a:cubicBezTo>
                  <a:pt x="0" y="228"/>
                  <a:pt x="0" y="228"/>
                  <a:pt x="0" y="228"/>
                </a:cubicBezTo>
                <a:cubicBezTo>
                  <a:pt x="34" y="228"/>
                  <a:pt x="34" y="228"/>
                  <a:pt x="34" y="228"/>
                </a:cubicBezTo>
                <a:cubicBezTo>
                  <a:pt x="37" y="228"/>
                  <a:pt x="39" y="226"/>
                  <a:pt x="39" y="224"/>
                </a:cubicBezTo>
                <a:cubicBezTo>
                  <a:pt x="39" y="166"/>
                  <a:pt x="39" y="166"/>
                  <a:pt x="39" y="166"/>
                </a:cubicBezTo>
                <a:cubicBezTo>
                  <a:pt x="39" y="164"/>
                  <a:pt x="37" y="162"/>
                  <a:pt x="34" y="162"/>
                </a:cubicBezTo>
                <a:close/>
                <a:moveTo>
                  <a:pt x="300" y="300"/>
                </a:moveTo>
                <a:cubicBezTo>
                  <a:pt x="300" y="294"/>
                  <a:pt x="300" y="294"/>
                  <a:pt x="300" y="294"/>
                </a:cubicBezTo>
                <a:cubicBezTo>
                  <a:pt x="0" y="294"/>
                  <a:pt x="0" y="294"/>
                  <a:pt x="0" y="294"/>
                </a:cubicBezTo>
                <a:cubicBezTo>
                  <a:pt x="0" y="300"/>
                  <a:pt x="0" y="300"/>
                  <a:pt x="0" y="300"/>
                </a:cubicBezTo>
                <a:cubicBezTo>
                  <a:pt x="300" y="300"/>
                  <a:pt x="300" y="300"/>
                  <a:pt x="300" y="300"/>
                </a:cubicBezTo>
                <a:close/>
                <a:moveTo>
                  <a:pt x="270" y="86"/>
                </a:moveTo>
                <a:cubicBezTo>
                  <a:pt x="270" y="81"/>
                  <a:pt x="270" y="77"/>
                  <a:pt x="271" y="74"/>
                </a:cubicBezTo>
                <a:cubicBezTo>
                  <a:pt x="272" y="72"/>
                  <a:pt x="273" y="70"/>
                  <a:pt x="274" y="68"/>
                </a:cubicBezTo>
                <a:cubicBezTo>
                  <a:pt x="275" y="66"/>
                  <a:pt x="278" y="63"/>
                  <a:pt x="283" y="59"/>
                </a:cubicBezTo>
                <a:cubicBezTo>
                  <a:pt x="289" y="53"/>
                  <a:pt x="294" y="48"/>
                  <a:pt x="296" y="44"/>
                </a:cubicBezTo>
                <a:cubicBezTo>
                  <a:pt x="299" y="40"/>
                  <a:pt x="300" y="35"/>
                  <a:pt x="300" y="31"/>
                </a:cubicBezTo>
                <a:cubicBezTo>
                  <a:pt x="300" y="22"/>
                  <a:pt x="296" y="15"/>
                  <a:pt x="290" y="9"/>
                </a:cubicBezTo>
                <a:cubicBezTo>
                  <a:pt x="283" y="3"/>
                  <a:pt x="275" y="0"/>
                  <a:pt x="264" y="0"/>
                </a:cubicBezTo>
                <a:cubicBezTo>
                  <a:pt x="253" y="0"/>
                  <a:pt x="245" y="3"/>
                  <a:pt x="239" y="8"/>
                </a:cubicBezTo>
                <a:cubicBezTo>
                  <a:pt x="231" y="15"/>
                  <a:pt x="228" y="24"/>
                  <a:pt x="228" y="34"/>
                </a:cubicBezTo>
                <a:cubicBezTo>
                  <a:pt x="242" y="34"/>
                  <a:pt x="242" y="34"/>
                  <a:pt x="242" y="34"/>
                </a:cubicBezTo>
                <a:cubicBezTo>
                  <a:pt x="243" y="26"/>
                  <a:pt x="243" y="21"/>
                  <a:pt x="249" y="17"/>
                </a:cubicBezTo>
                <a:cubicBezTo>
                  <a:pt x="253" y="13"/>
                  <a:pt x="258" y="11"/>
                  <a:pt x="264" y="11"/>
                </a:cubicBezTo>
                <a:cubicBezTo>
                  <a:pt x="270" y="11"/>
                  <a:pt x="277" y="13"/>
                  <a:pt x="281" y="17"/>
                </a:cubicBezTo>
                <a:cubicBezTo>
                  <a:pt x="285" y="21"/>
                  <a:pt x="286" y="25"/>
                  <a:pt x="286" y="31"/>
                </a:cubicBezTo>
                <a:cubicBezTo>
                  <a:pt x="286" y="34"/>
                  <a:pt x="285" y="37"/>
                  <a:pt x="283" y="40"/>
                </a:cubicBezTo>
                <a:cubicBezTo>
                  <a:pt x="282" y="42"/>
                  <a:pt x="279" y="46"/>
                  <a:pt x="274" y="50"/>
                </a:cubicBezTo>
                <a:cubicBezTo>
                  <a:pt x="269" y="54"/>
                  <a:pt x="266" y="57"/>
                  <a:pt x="264" y="59"/>
                </a:cubicBezTo>
                <a:cubicBezTo>
                  <a:pt x="262" y="62"/>
                  <a:pt x="260" y="65"/>
                  <a:pt x="259" y="68"/>
                </a:cubicBezTo>
                <a:cubicBezTo>
                  <a:pt x="257" y="72"/>
                  <a:pt x="256" y="77"/>
                  <a:pt x="256" y="82"/>
                </a:cubicBezTo>
                <a:cubicBezTo>
                  <a:pt x="256" y="83"/>
                  <a:pt x="256" y="85"/>
                  <a:pt x="256" y="86"/>
                </a:cubicBezTo>
                <a:lnTo>
                  <a:pt x="270" y="86"/>
                </a:lnTo>
                <a:close/>
                <a:moveTo>
                  <a:pt x="270" y="111"/>
                </a:moveTo>
                <a:cubicBezTo>
                  <a:pt x="270" y="98"/>
                  <a:pt x="270" y="98"/>
                  <a:pt x="270" y="98"/>
                </a:cubicBezTo>
                <a:cubicBezTo>
                  <a:pt x="256" y="98"/>
                  <a:pt x="256" y="98"/>
                  <a:pt x="256" y="98"/>
                </a:cubicBezTo>
                <a:cubicBezTo>
                  <a:pt x="256" y="111"/>
                  <a:pt x="256" y="111"/>
                  <a:pt x="256" y="111"/>
                </a:cubicBezTo>
                <a:lnTo>
                  <a:pt x="270" y="111"/>
                </a:lnTo>
                <a:close/>
                <a:moveTo>
                  <a:pt x="86" y="76"/>
                </a:moveTo>
                <a:cubicBezTo>
                  <a:pt x="75" y="111"/>
                  <a:pt x="75" y="111"/>
                  <a:pt x="75" y="111"/>
                </a:cubicBezTo>
                <a:cubicBezTo>
                  <a:pt x="60" y="111"/>
                  <a:pt x="60" y="111"/>
                  <a:pt x="60" y="111"/>
                </a:cubicBezTo>
                <a:cubicBezTo>
                  <a:pt x="98" y="0"/>
                  <a:pt x="98" y="0"/>
                  <a:pt x="98" y="0"/>
                </a:cubicBezTo>
                <a:cubicBezTo>
                  <a:pt x="115" y="0"/>
                  <a:pt x="115" y="0"/>
                  <a:pt x="115" y="0"/>
                </a:cubicBezTo>
                <a:cubicBezTo>
                  <a:pt x="153" y="111"/>
                  <a:pt x="153" y="111"/>
                  <a:pt x="153" y="111"/>
                </a:cubicBezTo>
                <a:cubicBezTo>
                  <a:pt x="138" y="111"/>
                  <a:pt x="138" y="111"/>
                  <a:pt x="138" y="111"/>
                </a:cubicBezTo>
                <a:cubicBezTo>
                  <a:pt x="126" y="76"/>
                  <a:pt x="126" y="76"/>
                  <a:pt x="126" y="76"/>
                </a:cubicBezTo>
                <a:lnTo>
                  <a:pt x="86" y="76"/>
                </a:lnTo>
                <a:close/>
                <a:moveTo>
                  <a:pt x="123" y="65"/>
                </a:moveTo>
                <a:cubicBezTo>
                  <a:pt x="112" y="33"/>
                  <a:pt x="112" y="33"/>
                  <a:pt x="112" y="33"/>
                </a:cubicBezTo>
                <a:cubicBezTo>
                  <a:pt x="109" y="26"/>
                  <a:pt x="108" y="19"/>
                  <a:pt x="106" y="13"/>
                </a:cubicBezTo>
                <a:cubicBezTo>
                  <a:pt x="106" y="13"/>
                  <a:pt x="106" y="13"/>
                  <a:pt x="106" y="13"/>
                </a:cubicBezTo>
                <a:cubicBezTo>
                  <a:pt x="104" y="19"/>
                  <a:pt x="102" y="26"/>
                  <a:pt x="100" y="33"/>
                </a:cubicBezTo>
                <a:cubicBezTo>
                  <a:pt x="89" y="65"/>
                  <a:pt x="89" y="65"/>
                  <a:pt x="89" y="65"/>
                </a:cubicBezTo>
                <a:lnTo>
                  <a:pt x="123" y="65"/>
                </a:ln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endParaRPr lang="en-US" sz="1333"/>
          </a:p>
        </p:txBody>
      </p:sp>
      <p:sp>
        <p:nvSpPr>
          <p:cNvPr id="19" name="Text Placeholder 4"/>
          <p:cNvSpPr txBox="1">
            <a:spLocks/>
          </p:cNvSpPr>
          <p:nvPr/>
        </p:nvSpPr>
        <p:spPr>
          <a:xfrm>
            <a:off x="2075815" y="1362946"/>
            <a:ext cx="8209673" cy="1089660"/>
          </a:xfrm>
          <a:prstGeom prst="rect">
            <a:avLst/>
          </a:prstGeom>
        </p:spPr>
        <p:style>
          <a:lnRef idx="2">
            <a:schemeClr val="accent5"/>
          </a:lnRef>
          <a:fillRef idx="1">
            <a:schemeClr val="lt1"/>
          </a:fillRef>
          <a:effectRef idx="0">
            <a:schemeClr val="accent5"/>
          </a:effectRef>
          <a:fontRef idx="minor">
            <a:schemeClr val="dk1"/>
          </a:fontRef>
        </p:style>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defTabSz="914400">
              <a:lnSpc>
                <a:spcPct val="100000"/>
              </a:lnSpc>
              <a:spcBef>
                <a:spcPts val="640"/>
              </a:spcBef>
              <a:buSzTx/>
            </a:pPr>
            <a:r>
              <a:rPr lang="en-US" sz="2400" spc="-58" dirty="0">
                <a:solidFill>
                  <a:srgbClr val="19396C"/>
                </a:solidFill>
                <a:latin typeface="Segoe UI Light" pitchFamily="34" charset="0"/>
                <a:cs typeface="Segoe UI Light" pitchFamily="34" charset="0"/>
              </a:rPr>
              <a:t>Remote Management</a:t>
            </a:r>
            <a:endParaRPr lang="en-US" sz="2400" spc="-58" dirty="0">
              <a:solidFill>
                <a:srgbClr val="19396C"/>
              </a:solidFill>
              <a:latin typeface="Segoe UI Light"/>
            </a:endParaRPr>
          </a:p>
          <a:p>
            <a:pPr lvl="0" defTabSz="914400" fontAlgn="ctr">
              <a:lnSpc>
                <a:spcPct val="100000"/>
              </a:lnSpc>
              <a:spcBef>
                <a:spcPts val="0"/>
              </a:spcBef>
              <a:spcAft>
                <a:spcPct val="0"/>
              </a:spcAft>
              <a:buSzTx/>
              <a:tabLst>
                <a:tab pos="253886" algn="l"/>
              </a:tabLst>
            </a:pPr>
            <a:r>
              <a:rPr lang="en-US" sz="1800" dirty="0">
                <a:solidFill>
                  <a:srgbClr val="081C23"/>
                </a:solidFill>
                <a:latin typeface="Segoe UI"/>
              </a:rPr>
              <a:t>Manage SQL Databases, Configuration, Diagnostics, Deployments, and Azure assets (Affinity Groups, Storage Accounts, Keys, etc..) </a:t>
            </a:r>
            <a:endParaRPr lang="en-US" sz="1800" kern="0" dirty="0">
              <a:ln>
                <a:solidFill>
                  <a:prstClr val="white">
                    <a:alpha val="0"/>
                  </a:prstClr>
                </a:solidFill>
              </a:ln>
              <a:solidFill>
                <a:srgbClr val="081C23"/>
              </a:solidFill>
              <a:latin typeface="Segoe UI"/>
              <a:cs typeface="Arial" pitchFamily="34" charset="0"/>
            </a:endParaRPr>
          </a:p>
        </p:txBody>
      </p:sp>
      <p:sp>
        <p:nvSpPr>
          <p:cNvPr id="20" name="Rectangle 19"/>
          <p:cNvSpPr>
            <a:spLocks noChangeAspect="1"/>
          </p:cNvSpPr>
          <p:nvPr/>
        </p:nvSpPr>
        <p:spPr bwMode="auto">
          <a:xfrm>
            <a:off x="985383" y="1362946"/>
            <a:ext cx="1091407" cy="10914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76177" tIns="38089" rIns="76177" bIns="38089" rtlCol="0" anchor="ctr"/>
          <a:lstStyle/>
          <a:p>
            <a:pPr algn="ctr"/>
            <a:endParaRPr lang="en-US" sz="1500"/>
          </a:p>
        </p:txBody>
      </p:sp>
      <p:sp>
        <p:nvSpPr>
          <p:cNvPr id="21" name="Freeform 79"/>
          <p:cNvSpPr>
            <a:spLocks/>
          </p:cNvSpPr>
          <p:nvPr/>
        </p:nvSpPr>
        <p:spPr bwMode="black">
          <a:xfrm>
            <a:off x="1227807" y="1686399"/>
            <a:ext cx="606560" cy="444500"/>
          </a:xfrm>
          <a:custGeom>
            <a:avLst/>
            <a:gdLst>
              <a:gd name="T0" fmla="*/ 45 w 131"/>
              <a:gd name="T1" fmla="*/ 60 h 96"/>
              <a:gd name="T2" fmla="*/ 83 w 131"/>
              <a:gd name="T3" fmla="*/ 96 h 96"/>
              <a:gd name="T4" fmla="*/ 51 w 131"/>
              <a:gd name="T5" fmla="*/ 96 h 96"/>
              <a:gd name="T6" fmla="*/ 0 w 131"/>
              <a:gd name="T7" fmla="*/ 47 h 96"/>
              <a:gd name="T8" fmla="*/ 51 w 131"/>
              <a:gd name="T9" fmla="*/ 0 h 96"/>
              <a:gd name="T10" fmla="*/ 83 w 131"/>
              <a:gd name="T11" fmla="*/ 0 h 96"/>
              <a:gd name="T12" fmla="*/ 45 w 131"/>
              <a:gd name="T13" fmla="*/ 35 h 96"/>
              <a:gd name="T14" fmla="*/ 131 w 131"/>
              <a:gd name="T15" fmla="*/ 35 h 96"/>
              <a:gd name="T16" fmla="*/ 131 w 131"/>
              <a:gd name="T17" fmla="*/ 60 h 96"/>
              <a:gd name="T18" fmla="*/ 45 w 131"/>
              <a:gd name="T19" fmla="*/ 6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1" h="96">
                <a:moveTo>
                  <a:pt x="45" y="60"/>
                </a:moveTo>
                <a:lnTo>
                  <a:pt x="83" y="96"/>
                </a:lnTo>
                <a:lnTo>
                  <a:pt x="51" y="96"/>
                </a:lnTo>
                <a:lnTo>
                  <a:pt x="0" y="47"/>
                </a:lnTo>
                <a:lnTo>
                  <a:pt x="51" y="0"/>
                </a:lnTo>
                <a:lnTo>
                  <a:pt x="83" y="0"/>
                </a:lnTo>
                <a:lnTo>
                  <a:pt x="45" y="35"/>
                </a:lnTo>
                <a:lnTo>
                  <a:pt x="131" y="35"/>
                </a:lnTo>
                <a:lnTo>
                  <a:pt x="131" y="60"/>
                </a:lnTo>
                <a:lnTo>
                  <a:pt x="45" y="60"/>
                </a:lnTo>
                <a:close/>
              </a:path>
            </a:pathLst>
          </a:custGeom>
          <a:solidFill>
            <a:srgbClr val="FFFFFF"/>
          </a:solidFill>
          <a:ln>
            <a:noFill/>
          </a:ln>
          <a:extLst/>
        </p:spPr>
        <p:txBody>
          <a:bodyPr vert="horz" wrap="square" lIns="76200" tIns="38100" rIns="76200" bIns="38100" numCol="1" anchor="t" anchorCtr="0" compatLnSpc="1">
            <a:prstTxWarp prst="textNoShape">
              <a:avLst/>
            </a:prstTxWarp>
          </a:bodyPr>
          <a:lstStyle/>
          <a:p>
            <a:endParaRPr lang="en-US" sz="1500"/>
          </a:p>
        </p:txBody>
      </p:sp>
    </p:spTree>
    <p:extLst>
      <p:ext uri="{BB962C8B-B14F-4D97-AF65-F5344CB8AC3E}">
        <p14:creationId xmlns:p14="http://schemas.microsoft.com/office/powerpoint/2010/main" val="3218931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8099658" y="1302458"/>
            <a:ext cx="3582888" cy="5167553"/>
            <a:chOff x="6075135" y="828676"/>
            <a:chExt cx="2687866" cy="3876674"/>
          </a:xfrm>
        </p:grpSpPr>
        <p:sp>
          <p:nvSpPr>
            <p:cNvPr id="5" name="Rectangle 4"/>
            <p:cNvSpPr/>
            <p:nvPr/>
          </p:nvSpPr>
          <p:spPr bwMode="auto">
            <a:xfrm>
              <a:off x="6075135" y="828676"/>
              <a:ext cx="2687866" cy="752474"/>
            </a:xfrm>
            <a:prstGeom prst="rect">
              <a:avLst/>
            </a:prstGeom>
            <a:solidFill>
              <a:schemeClr val="tx2"/>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algn="ctr">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New Disk Persisted in Storage</a:t>
              </a:r>
            </a:p>
          </p:txBody>
        </p:sp>
        <p:sp>
          <p:nvSpPr>
            <p:cNvPr id="9" name="Rectangle 8"/>
            <p:cNvSpPr/>
            <p:nvPr/>
          </p:nvSpPr>
          <p:spPr bwMode="auto">
            <a:xfrm>
              <a:off x="6079210" y="1581150"/>
              <a:ext cx="2683791" cy="3124200"/>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sp>
          <p:nvSpPr>
            <p:cNvPr id="46" name="Freeform 128"/>
            <p:cNvSpPr>
              <a:spLocks noChangeAspect="1"/>
            </p:cNvSpPr>
            <p:nvPr/>
          </p:nvSpPr>
          <p:spPr bwMode="black">
            <a:xfrm>
              <a:off x="6172200" y="2469747"/>
              <a:ext cx="2438400" cy="1347007"/>
            </a:xfrm>
            <a:custGeom>
              <a:avLst/>
              <a:gdLst>
                <a:gd name="T0" fmla="*/ 396 w 509"/>
                <a:gd name="T1" fmla="*/ 281 h 281"/>
                <a:gd name="T2" fmla="*/ 57 w 509"/>
                <a:gd name="T3" fmla="*/ 281 h 281"/>
                <a:gd name="T4" fmla="*/ 0 w 509"/>
                <a:gd name="T5" fmla="*/ 223 h 281"/>
                <a:gd name="T6" fmla="*/ 43 w 509"/>
                <a:gd name="T7" fmla="*/ 168 h 281"/>
                <a:gd name="T8" fmla="*/ 110 w 509"/>
                <a:gd name="T9" fmla="*/ 116 h 281"/>
                <a:gd name="T10" fmla="*/ 232 w 509"/>
                <a:gd name="T11" fmla="*/ 0 h 281"/>
                <a:gd name="T12" fmla="*/ 343 w 509"/>
                <a:gd name="T13" fmla="*/ 70 h 281"/>
                <a:gd name="T14" fmla="*/ 396 w 509"/>
                <a:gd name="T15" fmla="*/ 56 h 281"/>
                <a:gd name="T16" fmla="*/ 509 w 509"/>
                <a:gd name="T17" fmla="*/ 169 h 281"/>
                <a:gd name="T18" fmla="*/ 396 w 509"/>
                <a:gd name="T19" fmla="*/ 28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09" h="281">
                  <a:moveTo>
                    <a:pt x="396" y="281"/>
                  </a:moveTo>
                  <a:cubicBezTo>
                    <a:pt x="57" y="281"/>
                    <a:pt x="57" y="281"/>
                    <a:pt x="57" y="281"/>
                  </a:cubicBezTo>
                  <a:cubicBezTo>
                    <a:pt x="26" y="281"/>
                    <a:pt x="0" y="255"/>
                    <a:pt x="0" y="223"/>
                  </a:cubicBezTo>
                  <a:cubicBezTo>
                    <a:pt x="0" y="196"/>
                    <a:pt x="18" y="174"/>
                    <a:pt x="43" y="168"/>
                  </a:cubicBezTo>
                  <a:cubicBezTo>
                    <a:pt x="55" y="140"/>
                    <a:pt x="80" y="120"/>
                    <a:pt x="110" y="116"/>
                  </a:cubicBezTo>
                  <a:cubicBezTo>
                    <a:pt x="113" y="52"/>
                    <a:pt x="167" y="0"/>
                    <a:pt x="232" y="0"/>
                  </a:cubicBezTo>
                  <a:cubicBezTo>
                    <a:pt x="280" y="0"/>
                    <a:pt x="323" y="28"/>
                    <a:pt x="343" y="70"/>
                  </a:cubicBezTo>
                  <a:cubicBezTo>
                    <a:pt x="359" y="61"/>
                    <a:pt x="377" y="56"/>
                    <a:pt x="396" y="56"/>
                  </a:cubicBezTo>
                  <a:cubicBezTo>
                    <a:pt x="458" y="56"/>
                    <a:pt x="509" y="107"/>
                    <a:pt x="509" y="169"/>
                  </a:cubicBezTo>
                  <a:cubicBezTo>
                    <a:pt x="509" y="230"/>
                    <a:pt x="458" y="281"/>
                    <a:pt x="396" y="281"/>
                  </a:cubicBezTo>
                  <a:close/>
                </a:path>
              </a:pathLst>
            </a:custGeom>
            <a:solidFill>
              <a:srgbClr val="FFFFFF"/>
            </a:solidFill>
            <a:ln>
              <a:noFill/>
            </a:ln>
            <a:extLst/>
          </p:spPr>
          <p:txBody>
            <a:bodyPr vert="horz" wrap="square" lIns="121888" tIns="60944" rIns="121888" bIns="60944" numCol="1" anchor="t" anchorCtr="0" compatLnSpc="1">
              <a:prstTxWarp prst="textNoShape">
                <a:avLst/>
              </a:prstTxWarp>
            </a:bodyPr>
            <a:lstStyle/>
            <a:p>
              <a:endParaRPr lang="en-US" sz="3199" dirty="0"/>
            </a:p>
          </p:txBody>
        </p:sp>
        <p:sp>
          <p:nvSpPr>
            <p:cNvPr id="51" name="TextBox 50"/>
            <p:cNvSpPr txBox="1"/>
            <p:nvPr/>
          </p:nvSpPr>
          <p:spPr>
            <a:xfrm>
              <a:off x="6232386" y="3836252"/>
              <a:ext cx="234177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r>
                <a:rPr lang="en-US" sz="2133" dirty="0">
                  <a:solidFill>
                    <a:schemeClr val="accent6">
                      <a:alpha val="99000"/>
                    </a:schemeClr>
                  </a:solidFill>
                  <a:latin typeface="+mn-lt"/>
                </a:rPr>
                <a:t>Cloud</a:t>
              </a:r>
            </a:p>
          </p:txBody>
        </p:sp>
      </p:grpSp>
      <p:sp>
        <p:nvSpPr>
          <p:cNvPr id="2" name="Title 1"/>
          <p:cNvSpPr>
            <a:spLocks noGrp="1"/>
          </p:cNvSpPr>
          <p:nvPr>
            <p:ph type="title"/>
          </p:nvPr>
        </p:nvSpPr>
        <p:spPr/>
        <p:txBody>
          <a:bodyPr/>
          <a:lstStyle/>
          <a:p>
            <a:r>
              <a:rPr lang="en-US" dirty="0" smtClean="0"/>
              <a:t>Provisioning VM</a:t>
            </a:r>
            <a:endParaRPr lang="en-US" dirty="0"/>
          </a:p>
        </p:txBody>
      </p:sp>
      <p:sp>
        <p:nvSpPr>
          <p:cNvPr id="4" name="Rectangle 3"/>
          <p:cNvSpPr/>
          <p:nvPr/>
        </p:nvSpPr>
        <p:spPr bwMode="auto">
          <a:xfrm>
            <a:off x="4310362" y="1302459"/>
            <a:ext cx="3582888" cy="1003037"/>
          </a:xfrm>
          <a:prstGeom prst="rect">
            <a:avLst/>
          </a:prstGeom>
          <a:solidFill>
            <a:schemeClr val="accent1"/>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lvl="0" algn="ctr">
              <a:lnSpc>
                <a:spcPct val="90000"/>
              </a:lnSpc>
              <a:buSzPct val="90000"/>
              <a:defRPr/>
            </a:pPr>
            <a:r>
              <a:rPr lang="en-US" sz="2933" kern="0" dirty="0" smtClean="0">
                <a:gradFill>
                  <a:gsLst>
                    <a:gs pos="85000">
                      <a:srgbClr val="FFFFFF"/>
                    </a:gs>
                    <a:gs pos="0">
                      <a:srgbClr val="FFFFFF"/>
                    </a:gs>
                  </a:gsLst>
                  <a:lin ang="5400000" scaled="0"/>
                </a:gradFill>
                <a:latin typeface="Segoe UI Light" pitchFamily="34" charset="0"/>
                <a:ea typeface="Segoe UI" pitchFamily="34" charset="0"/>
                <a:cs typeface="Segoe UI" pitchFamily="34" charset="0"/>
              </a:rPr>
              <a:t>Provision From Gallery</a:t>
            </a:r>
            <a:endPar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endParaRPr>
          </a:p>
        </p:txBody>
      </p:sp>
      <p:sp>
        <p:nvSpPr>
          <p:cNvPr id="8" name="Rectangle 7"/>
          <p:cNvSpPr/>
          <p:nvPr/>
        </p:nvSpPr>
        <p:spPr bwMode="auto">
          <a:xfrm>
            <a:off x="4309990" y="2305496"/>
            <a:ext cx="3577456" cy="4164515"/>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grpSp>
        <p:nvGrpSpPr>
          <p:cNvPr id="44" name="Group 43"/>
          <p:cNvGrpSpPr/>
          <p:nvPr/>
        </p:nvGrpSpPr>
        <p:grpSpPr>
          <a:xfrm>
            <a:off x="509457" y="1302458"/>
            <a:ext cx="3582888" cy="5167553"/>
            <a:chOff x="381001" y="828676"/>
            <a:chExt cx="2687866" cy="3876674"/>
          </a:xfrm>
        </p:grpSpPr>
        <p:sp>
          <p:nvSpPr>
            <p:cNvPr id="3" name="Rectangle 2"/>
            <p:cNvSpPr/>
            <p:nvPr/>
          </p:nvSpPr>
          <p:spPr bwMode="auto">
            <a:xfrm>
              <a:off x="381001" y="828676"/>
              <a:ext cx="2687866" cy="752474"/>
            </a:xfrm>
            <a:prstGeom prst="rect">
              <a:avLst/>
            </a:prstGeom>
            <a:solidFill>
              <a:schemeClr val="accent3"/>
            </a:solidFill>
            <a:ln w="9525" cap="flat" cmpd="sng" algn="ctr">
              <a:noFill/>
              <a:prstDash val="solid"/>
              <a:headEnd type="none" w="med" len="med"/>
              <a:tailEnd type="none" w="med" len="med"/>
            </a:ln>
            <a:effectLst/>
          </p:spPr>
          <p:txBody>
            <a:bodyPr vert="horz" wrap="square" lIns="243777" tIns="60944" rIns="121888" bIns="60944" numCol="1" rtlCol="0" anchor="ctr" anchorCtr="0" compatLnSpc="1">
              <a:prstTxWarp prst="textNoShape">
                <a:avLst/>
              </a:prstTxWarp>
            </a:bodyPr>
            <a:lstStyle/>
            <a:p>
              <a:pPr lvl="0" algn="ctr">
                <a:lnSpc>
                  <a:spcPct val="90000"/>
                </a:lnSpc>
                <a:buSzPct val="90000"/>
                <a:defRPr/>
              </a:pPr>
              <a:r>
                <a:rPr lang="en-US" sz="2933" kern="0" dirty="0">
                  <a:gradFill>
                    <a:gsLst>
                      <a:gs pos="85000">
                        <a:srgbClr val="FFFFFF"/>
                      </a:gs>
                      <a:gs pos="0">
                        <a:srgbClr val="FFFFFF"/>
                      </a:gs>
                    </a:gsLst>
                    <a:lin ang="5400000" scaled="0"/>
                  </a:gradFill>
                  <a:latin typeface="Segoe UI Light" pitchFamily="34" charset="0"/>
                  <a:ea typeface="Segoe UI" pitchFamily="34" charset="0"/>
                  <a:cs typeface="Segoe UI" pitchFamily="34" charset="0"/>
                </a:rPr>
                <a:t>Getting Started</a:t>
              </a:r>
            </a:p>
          </p:txBody>
        </p:sp>
        <p:sp>
          <p:nvSpPr>
            <p:cNvPr id="7" name="Rectangle 6"/>
            <p:cNvSpPr/>
            <p:nvPr/>
          </p:nvSpPr>
          <p:spPr bwMode="auto">
            <a:xfrm>
              <a:off x="385076" y="1581150"/>
              <a:ext cx="2683791" cy="3124200"/>
            </a:xfrm>
            <a:prstGeom prst="rect">
              <a:avLst/>
            </a:prstGeom>
            <a:solidFill>
              <a:schemeClr val="accent4">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121883" tIns="60941" rIns="121883" bIns="60941" numCol="1" rtlCol="0" anchor="ctr" anchorCtr="0" compatLnSpc="1">
              <a:prstTxWarp prst="textNoShape">
                <a:avLst/>
              </a:prstTxWarp>
            </a:bodyPr>
            <a:lstStyle/>
            <a:p>
              <a:pPr algn="ctr" defTabSz="1218291" fontAlgn="base">
                <a:spcBef>
                  <a:spcPct val="0"/>
                </a:spcBef>
                <a:spcAft>
                  <a:spcPct val="0"/>
                </a:spcAft>
              </a:pPr>
              <a:endParaRPr lang="en-US" sz="2933" dirty="0">
                <a:gradFill>
                  <a:gsLst>
                    <a:gs pos="0">
                      <a:srgbClr val="FFFFFF"/>
                    </a:gs>
                    <a:gs pos="100000">
                      <a:srgbClr val="FFFFFF"/>
                    </a:gs>
                  </a:gsLst>
                  <a:lin ang="5400000" scaled="0"/>
                </a:gradFill>
              </a:endParaRPr>
            </a:p>
          </p:txBody>
        </p:sp>
        <p:grpSp>
          <p:nvGrpSpPr>
            <p:cNvPr id="43" name="Group 42"/>
            <p:cNvGrpSpPr/>
            <p:nvPr/>
          </p:nvGrpSpPr>
          <p:grpSpPr>
            <a:xfrm>
              <a:off x="469671" y="1675058"/>
              <a:ext cx="2514600" cy="818903"/>
              <a:chOff x="469671" y="1675058"/>
              <a:chExt cx="2514600" cy="818903"/>
            </a:xfrm>
          </p:grpSpPr>
          <p:grpSp>
            <p:nvGrpSpPr>
              <p:cNvPr id="32" name="Group 31"/>
              <p:cNvGrpSpPr/>
              <p:nvPr/>
            </p:nvGrpSpPr>
            <p:grpSpPr>
              <a:xfrm>
                <a:off x="1420483" y="1675058"/>
                <a:ext cx="612976" cy="515692"/>
                <a:chOff x="1447800" y="1796832"/>
                <a:chExt cx="990599" cy="833383"/>
              </a:xfrm>
            </p:grpSpPr>
            <p:pic>
              <p:nvPicPr>
                <p:cNvPr id="6147" name="Picture 3"/>
                <p:cNvPicPr>
                  <a:picLocks noChangeAspect="1" noChangeArrowheads="1"/>
                </p:cNvPicPr>
                <p:nvPr/>
              </p:nvPicPr>
              <p:blipFill rotWithShape="1">
                <a:blip r:embed="rId3" cstate="print">
                  <a:duotone>
                    <a:schemeClr val="accent4">
                      <a:shade val="45000"/>
                      <a:satMod val="135000"/>
                    </a:schemeClr>
                    <a:prstClr val="white"/>
                  </a:duotone>
                  <a:extLst>
                    <a:ext uri="{28A0092B-C50C-407E-A947-70E740481C1C}">
                      <a14:useLocalDpi xmlns:a14="http://schemas.microsoft.com/office/drawing/2010/main" val="0"/>
                    </a:ext>
                  </a:extLst>
                </a:blip>
                <a:srcRect r="28326"/>
                <a:stretch/>
              </p:blipFill>
              <p:spPr bwMode="auto">
                <a:xfrm>
                  <a:off x="1447800" y="1796832"/>
                  <a:ext cx="990599" cy="833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 name="Freeform 10"/>
                <p:cNvSpPr>
                  <a:spLocks noEditPoints="1"/>
                </p:cNvSpPr>
                <p:nvPr/>
              </p:nvSpPr>
              <p:spPr bwMode="black">
                <a:xfrm>
                  <a:off x="1639899" y="1962150"/>
                  <a:ext cx="606400" cy="362999"/>
                </a:xfrm>
                <a:custGeom>
                  <a:avLst/>
                  <a:gdLst>
                    <a:gd name="T0" fmla="*/ 401 w 672"/>
                    <a:gd name="T1" fmla="*/ 114 h 402"/>
                    <a:gd name="T2" fmla="*/ 545 w 672"/>
                    <a:gd name="T3" fmla="*/ 258 h 402"/>
                    <a:gd name="T4" fmla="*/ 401 w 672"/>
                    <a:gd name="T5" fmla="*/ 402 h 402"/>
                    <a:gd name="T6" fmla="*/ 401 w 672"/>
                    <a:gd name="T7" fmla="*/ 402 h 402"/>
                    <a:gd name="T8" fmla="*/ 401 w 672"/>
                    <a:gd name="T9" fmla="*/ 402 h 402"/>
                    <a:gd name="T10" fmla="*/ 96 w 672"/>
                    <a:gd name="T11" fmla="*/ 402 h 402"/>
                    <a:gd name="T12" fmla="*/ 96 w 672"/>
                    <a:gd name="T13" fmla="*/ 402 h 402"/>
                    <a:gd name="T14" fmla="*/ 90 w 672"/>
                    <a:gd name="T15" fmla="*/ 402 h 402"/>
                    <a:gd name="T16" fmla="*/ 90 w 672"/>
                    <a:gd name="T17" fmla="*/ 402 h 402"/>
                    <a:gd name="T18" fmla="*/ 89 w 672"/>
                    <a:gd name="T19" fmla="*/ 402 h 402"/>
                    <a:gd name="T20" fmla="*/ 0 w 672"/>
                    <a:gd name="T21" fmla="*/ 314 h 402"/>
                    <a:gd name="T22" fmla="*/ 89 w 672"/>
                    <a:gd name="T23" fmla="*/ 225 h 402"/>
                    <a:gd name="T24" fmla="*/ 124 w 672"/>
                    <a:gd name="T25" fmla="*/ 233 h 402"/>
                    <a:gd name="T26" fmla="*/ 226 w 672"/>
                    <a:gd name="T27" fmla="*/ 171 h 402"/>
                    <a:gd name="T28" fmla="*/ 278 w 672"/>
                    <a:gd name="T29" fmla="*/ 184 h 402"/>
                    <a:gd name="T30" fmla="*/ 401 w 672"/>
                    <a:gd name="T31" fmla="*/ 114 h 402"/>
                    <a:gd name="T32" fmla="*/ 544 w 672"/>
                    <a:gd name="T33" fmla="*/ 0 h 402"/>
                    <a:gd name="T34" fmla="*/ 672 w 672"/>
                    <a:gd name="T35" fmla="*/ 128 h 402"/>
                    <a:gd name="T36" fmla="*/ 557 w 672"/>
                    <a:gd name="T37" fmla="*/ 255 h 402"/>
                    <a:gd name="T38" fmla="*/ 557 w 672"/>
                    <a:gd name="T39" fmla="*/ 253 h 402"/>
                    <a:gd name="T40" fmla="*/ 403 w 672"/>
                    <a:gd name="T41" fmla="*/ 100 h 402"/>
                    <a:gd name="T42" fmla="*/ 273 w 672"/>
                    <a:gd name="T43" fmla="*/ 171 h 402"/>
                    <a:gd name="T44" fmla="*/ 229 w 672"/>
                    <a:gd name="T45" fmla="*/ 159 h 402"/>
                    <a:gd name="T46" fmla="*/ 192 w 672"/>
                    <a:gd name="T47" fmla="*/ 168 h 402"/>
                    <a:gd name="T48" fmla="*/ 265 w 672"/>
                    <a:gd name="T49" fmla="*/ 104 h 402"/>
                    <a:gd name="T50" fmla="*/ 295 w 672"/>
                    <a:gd name="T51" fmla="*/ 111 h 402"/>
                    <a:gd name="T52" fmla="*/ 387 w 672"/>
                    <a:gd name="T53" fmla="*/ 53 h 402"/>
                    <a:gd name="T54" fmla="*/ 433 w 672"/>
                    <a:gd name="T55" fmla="*/ 65 h 402"/>
                    <a:gd name="T56" fmla="*/ 544 w 672"/>
                    <a:gd name="T57" fmla="*/ 0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72" h="402">
                      <a:moveTo>
                        <a:pt x="401" y="114"/>
                      </a:moveTo>
                      <a:cubicBezTo>
                        <a:pt x="481" y="114"/>
                        <a:pt x="545" y="178"/>
                        <a:pt x="545" y="258"/>
                      </a:cubicBezTo>
                      <a:cubicBezTo>
                        <a:pt x="545" y="338"/>
                        <a:pt x="481" y="402"/>
                        <a:pt x="401" y="402"/>
                      </a:cubicBezTo>
                      <a:cubicBezTo>
                        <a:pt x="401" y="402"/>
                        <a:pt x="401" y="402"/>
                        <a:pt x="401" y="402"/>
                      </a:cubicBezTo>
                      <a:cubicBezTo>
                        <a:pt x="401" y="402"/>
                        <a:pt x="401" y="402"/>
                        <a:pt x="401" y="402"/>
                      </a:cubicBezTo>
                      <a:cubicBezTo>
                        <a:pt x="96" y="402"/>
                        <a:pt x="96" y="402"/>
                        <a:pt x="96" y="402"/>
                      </a:cubicBezTo>
                      <a:cubicBezTo>
                        <a:pt x="96" y="402"/>
                        <a:pt x="96" y="402"/>
                        <a:pt x="96" y="402"/>
                      </a:cubicBezTo>
                      <a:cubicBezTo>
                        <a:pt x="90" y="402"/>
                        <a:pt x="90" y="402"/>
                        <a:pt x="90" y="402"/>
                      </a:cubicBezTo>
                      <a:cubicBezTo>
                        <a:pt x="90" y="402"/>
                        <a:pt x="90" y="402"/>
                        <a:pt x="90" y="402"/>
                      </a:cubicBezTo>
                      <a:cubicBezTo>
                        <a:pt x="90" y="402"/>
                        <a:pt x="89" y="402"/>
                        <a:pt x="89" y="402"/>
                      </a:cubicBezTo>
                      <a:cubicBezTo>
                        <a:pt x="40" y="402"/>
                        <a:pt x="0" y="363"/>
                        <a:pt x="0" y="314"/>
                      </a:cubicBezTo>
                      <a:cubicBezTo>
                        <a:pt x="0" y="265"/>
                        <a:pt x="40" y="225"/>
                        <a:pt x="89" y="225"/>
                      </a:cubicBezTo>
                      <a:cubicBezTo>
                        <a:pt x="102" y="225"/>
                        <a:pt x="114" y="228"/>
                        <a:pt x="124" y="233"/>
                      </a:cubicBezTo>
                      <a:cubicBezTo>
                        <a:pt x="143" y="196"/>
                        <a:pt x="181" y="171"/>
                        <a:pt x="226" y="171"/>
                      </a:cubicBezTo>
                      <a:cubicBezTo>
                        <a:pt x="244" y="171"/>
                        <a:pt x="262" y="176"/>
                        <a:pt x="278" y="184"/>
                      </a:cubicBezTo>
                      <a:cubicBezTo>
                        <a:pt x="303" y="142"/>
                        <a:pt x="349" y="114"/>
                        <a:pt x="401" y="114"/>
                      </a:cubicBezTo>
                      <a:close/>
                      <a:moveTo>
                        <a:pt x="544" y="0"/>
                      </a:moveTo>
                      <a:cubicBezTo>
                        <a:pt x="615" y="0"/>
                        <a:pt x="672" y="57"/>
                        <a:pt x="672" y="128"/>
                      </a:cubicBezTo>
                      <a:cubicBezTo>
                        <a:pt x="672" y="194"/>
                        <a:pt x="622" y="249"/>
                        <a:pt x="557" y="255"/>
                      </a:cubicBezTo>
                      <a:cubicBezTo>
                        <a:pt x="557" y="253"/>
                        <a:pt x="557" y="253"/>
                        <a:pt x="557" y="253"/>
                      </a:cubicBezTo>
                      <a:cubicBezTo>
                        <a:pt x="557" y="168"/>
                        <a:pt x="488" y="100"/>
                        <a:pt x="403" y="100"/>
                      </a:cubicBezTo>
                      <a:cubicBezTo>
                        <a:pt x="348" y="100"/>
                        <a:pt x="300" y="128"/>
                        <a:pt x="273" y="171"/>
                      </a:cubicBezTo>
                      <a:cubicBezTo>
                        <a:pt x="260" y="163"/>
                        <a:pt x="245" y="159"/>
                        <a:pt x="229" y="159"/>
                      </a:cubicBezTo>
                      <a:cubicBezTo>
                        <a:pt x="216" y="159"/>
                        <a:pt x="203" y="162"/>
                        <a:pt x="192" y="168"/>
                      </a:cubicBezTo>
                      <a:cubicBezTo>
                        <a:pt x="196" y="132"/>
                        <a:pt x="227" y="104"/>
                        <a:pt x="265" y="104"/>
                      </a:cubicBezTo>
                      <a:cubicBezTo>
                        <a:pt x="275" y="104"/>
                        <a:pt x="286" y="106"/>
                        <a:pt x="295" y="111"/>
                      </a:cubicBezTo>
                      <a:cubicBezTo>
                        <a:pt x="311" y="77"/>
                        <a:pt x="346" y="53"/>
                        <a:pt x="387" y="53"/>
                      </a:cubicBezTo>
                      <a:cubicBezTo>
                        <a:pt x="403" y="53"/>
                        <a:pt x="419" y="57"/>
                        <a:pt x="433" y="65"/>
                      </a:cubicBezTo>
                      <a:cubicBezTo>
                        <a:pt x="455" y="26"/>
                        <a:pt x="496" y="0"/>
                        <a:pt x="544" y="0"/>
                      </a:cubicBezTo>
                      <a:close/>
                    </a:path>
                  </a:pathLst>
                </a:custGeom>
                <a:solidFill>
                  <a:schemeClr val="accent4"/>
                </a:solidFill>
                <a:ln>
                  <a:noFill/>
                </a:ln>
                <a:extLst/>
              </p:spPr>
              <p:txBody>
                <a:bodyPr vert="horz" wrap="square" lIns="121888" tIns="60944" rIns="121888" bIns="60944" numCol="1" anchor="t" anchorCtr="0" compatLnSpc="1">
                  <a:prstTxWarp prst="textNoShape">
                    <a:avLst/>
                  </a:prstTxWarp>
                </a:bodyPr>
                <a:lstStyle/>
                <a:p>
                  <a:endParaRPr lang="en-US" sz="3199" dirty="0"/>
                </a:p>
              </p:txBody>
            </p:sp>
          </p:grpSp>
          <p:sp>
            <p:nvSpPr>
              <p:cNvPr id="38" name="TextBox 37"/>
              <p:cNvSpPr txBox="1"/>
              <p:nvPr/>
            </p:nvSpPr>
            <p:spPr>
              <a:xfrm>
                <a:off x="469671" y="2200793"/>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Management Portal</a:t>
                </a:r>
              </a:p>
            </p:txBody>
          </p:sp>
        </p:grpSp>
        <p:grpSp>
          <p:nvGrpSpPr>
            <p:cNvPr id="37" name="Group 36"/>
            <p:cNvGrpSpPr/>
            <p:nvPr/>
          </p:nvGrpSpPr>
          <p:grpSpPr>
            <a:xfrm>
              <a:off x="486561" y="2802831"/>
              <a:ext cx="2514600" cy="822285"/>
              <a:chOff x="486561" y="2842012"/>
              <a:chExt cx="2514600" cy="822285"/>
            </a:xfrm>
          </p:grpSpPr>
          <p:sp>
            <p:nvSpPr>
              <p:cNvPr id="35" name="Rectangle 34"/>
              <p:cNvSpPr/>
              <p:nvPr/>
            </p:nvSpPr>
            <p:spPr bwMode="auto">
              <a:xfrm>
                <a:off x="1503570" y="2842012"/>
                <a:ext cx="446804" cy="446804"/>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0" tIns="0" rIns="0" bIns="0" numCol="1" rtlCol="0" anchor="ctr" anchorCtr="0" compatLnSpc="1">
                <a:prstTxWarp prst="textNoShape">
                  <a:avLst/>
                </a:prstTxWarp>
              </a:bodyPr>
              <a:lstStyle/>
              <a:p>
                <a:pPr algn="ctr" defTabSz="1218291" fontAlgn="base">
                  <a:spcBef>
                    <a:spcPct val="0"/>
                  </a:spcBef>
                  <a:spcAft>
                    <a:spcPct val="0"/>
                  </a:spcAft>
                </a:pPr>
                <a:r>
                  <a:rPr lang="en-US" sz="3732" dirty="0">
                    <a:solidFill>
                      <a:schemeClr val="accent4">
                        <a:lumMod val="20000"/>
                        <a:lumOff val="80000"/>
                      </a:schemeClr>
                    </a:solidFill>
                  </a:rPr>
                  <a:t>&gt;_</a:t>
                </a:r>
              </a:p>
            </p:txBody>
          </p:sp>
          <p:sp>
            <p:nvSpPr>
              <p:cNvPr id="40" name="TextBox 39"/>
              <p:cNvSpPr txBox="1"/>
              <p:nvPr/>
            </p:nvSpPr>
            <p:spPr>
              <a:xfrm>
                <a:off x="486561" y="3371129"/>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Scripting </a:t>
                </a:r>
              </a:p>
              <a:p>
                <a:pPr algn="ctr"/>
                <a:r>
                  <a:rPr lang="en-US" sz="1600" dirty="0">
                    <a:solidFill>
                      <a:schemeClr val="tx2">
                        <a:alpha val="99000"/>
                      </a:schemeClr>
                    </a:solidFill>
                    <a:latin typeface="+mn-lt"/>
                  </a:rPr>
                  <a:t>(Windows, Linux and Mac) </a:t>
                </a:r>
              </a:p>
            </p:txBody>
          </p:sp>
        </p:grpSp>
        <p:grpSp>
          <p:nvGrpSpPr>
            <p:cNvPr id="39" name="Group 38"/>
            <p:cNvGrpSpPr/>
            <p:nvPr/>
          </p:nvGrpSpPr>
          <p:grpSpPr>
            <a:xfrm>
              <a:off x="490300" y="3933987"/>
              <a:ext cx="2514600" cy="723863"/>
              <a:chOff x="490300" y="3933987"/>
              <a:chExt cx="2514600" cy="723863"/>
            </a:xfrm>
          </p:grpSpPr>
          <p:sp>
            <p:nvSpPr>
              <p:cNvPr id="41" name="Freeform 87"/>
              <p:cNvSpPr>
                <a:spLocks noEditPoints="1"/>
              </p:cNvSpPr>
              <p:nvPr/>
            </p:nvSpPr>
            <p:spPr bwMode="black">
              <a:xfrm>
                <a:off x="1507374" y="3933987"/>
                <a:ext cx="480452" cy="390866"/>
              </a:xfrm>
              <a:custGeom>
                <a:avLst/>
                <a:gdLst>
                  <a:gd name="T0" fmla="*/ 478 w 667"/>
                  <a:gd name="T1" fmla="*/ 242 h 543"/>
                  <a:gd name="T2" fmla="*/ 398 w 667"/>
                  <a:gd name="T3" fmla="*/ 228 h 543"/>
                  <a:gd name="T4" fmla="*/ 420 w 667"/>
                  <a:gd name="T5" fmla="*/ 150 h 543"/>
                  <a:gd name="T6" fmla="*/ 382 w 667"/>
                  <a:gd name="T7" fmla="*/ 107 h 543"/>
                  <a:gd name="T8" fmla="*/ 312 w 667"/>
                  <a:gd name="T9" fmla="*/ 149 h 543"/>
                  <a:gd name="T10" fmla="*/ 278 w 667"/>
                  <a:gd name="T11" fmla="*/ 64 h 543"/>
                  <a:gd name="T12" fmla="*/ 220 w 667"/>
                  <a:gd name="T13" fmla="*/ 54 h 543"/>
                  <a:gd name="T14" fmla="*/ 192 w 667"/>
                  <a:gd name="T15" fmla="*/ 142 h 543"/>
                  <a:gd name="T16" fmla="*/ 120 w 667"/>
                  <a:gd name="T17" fmla="*/ 105 h 543"/>
                  <a:gd name="T18" fmla="*/ 70 w 667"/>
                  <a:gd name="T19" fmla="*/ 135 h 543"/>
                  <a:gd name="T20" fmla="*/ 98 w 667"/>
                  <a:gd name="T21" fmla="*/ 212 h 543"/>
                  <a:gd name="T22" fmla="*/ 20 w 667"/>
                  <a:gd name="T23" fmla="*/ 232 h 543"/>
                  <a:gd name="T24" fmla="*/ 0 w 667"/>
                  <a:gd name="T25" fmla="*/ 287 h 543"/>
                  <a:gd name="T26" fmla="*/ 72 w 667"/>
                  <a:gd name="T27" fmla="*/ 327 h 543"/>
                  <a:gd name="T28" fmla="*/ 23 w 667"/>
                  <a:gd name="T29" fmla="*/ 393 h 543"/>
                  <a:gd name="T30" fmla="*/ 45 w 667"/>
                  <a:gd name="T31" fmla="*/ 448 h 543"/>
                  <a:gd name="T32" fmla="*/ 125 w 667"/>
                  <a:gd name="T33" fmla="*/ 431 h 543"/>
                  <a:gd name="T34" fmla="*/ 132 w 667"/>
                  <a:gd name="T35" fmla="*/ 513 h 543"/>
                  <a:gd name="T36" fmla="*/ 182 w 667"/>
                  <a:gd name="T37" fmla="*/ 541 h 543"/>
                  <a:gd name="T38" fmla="*/ 233 w 667"/>
                  <a:gd name="T39" fmla="*/ 478 h 543"/>
                  <a:gd name="T40" fmla="*/ 253 w 667"/>
                  <a:gd name="T41" fmla="*/ 478 h 543"/>
                  <a:gd name="T42" fmla="*/ 305 w 667"/>
                  <a:gd name="T43" fmla="*/ 541 h 543"/>
                  <a:gd name="T44" fmla="*/ 355 w 667"/>
                  <a:gd name="T45" fmla="*/ 513 h 543"/>
                  <a:gd name="T46" fmla="*/ 362 w 667"/>
                  <a:gd name="T47" fmla="*/ 431 h 543"/>
                  <a:gd name="T48" fmla="*/ 442 w 667"/>
                  <a:gd name="T49" fmla="*/ 448 h 543"/>
                  <a:gd name="T50" fmla="*/ 463 w 667"/>
                  <a:gd name="T51" fmla="*/ 393 h 543"/>
                  <a:gd name="T52" fmla="*/ 415 w 667"/>
                  <a:gd name="T53" fmla="*/ 327 h 543"/>
                  <a:gd name="T54" fmla="*/ 487 w 667"/>
                  <a:gd name="T55" fmla="*/ 287 h 543"/>
                  <a:gd name="T56" fmla="*/ 312 w 667"/>
                  <a:gd name="T57" fmla="*/ 375 h 543"/>
                  <a:gd name="T58" fmla="*/ 175 w 667"/>
                  <a:gd name="T59" fmla="*/ 375 h 543"/>
                  <a:gd name="T60" fmla="*/ 175 w 667"/>
                  <a:gd name="T61" fmla="*/ 238 h 543"/>
                  <a:gd name="T62" fmla="*/ 312 w 667"/>
                  <a:gd name="T63" fmla="*/ 238 h 543"/>
                  <a:gd name="T64" fmla="*/ 198 w 667"/>
                  <a:gd name="T65" fmla="*/ 306 h 543"/>
                  <a:gd name="T66" fmla="*/ 288 w 667"/>
                  <a:gd name="T67" fmla="*/ 306 h 543"/>
                  <a:gd name="T68" fmla="*/ 198 w 667"/>
                  <a:gd name="T69" fmla="*/ 306 h 543"/>
                  <a:gd name="T70" fmla="*/ 638 w 667"/>
                  <a:gd name="T71" fmla="*/ 133 h 543"/>
                  <a:gd name="T72" fmla="*/ 662 w 667"/>
                  <a:gd name="T73" fmla="*/ 92 h 543"/>
                  <a:gd name="T74" fmla="*/ 665 w 667"/>
                  <a:gd name="T75" fmla="*/ 77 h 543"/>
                  <a:gd name="T76" fmla="*/ 642 w 667"/>
                  <a:gd name="T77" fmla="*/ 52 h 543"/>
                  <a:gd name="T78" fmla="*/ 605 w 667"/>
                  <a:gd name="T79" fmla="*/ 62 h 543"/>
                  <a:gd name="T80" fmla="*/ 566 w 667"/>
                  <a:gd name="T81" fmla="*/ 10 h 543"/>
                  <a:gd name="T82" fmla="*/ 531 w 667"/>
                  <a:gd name="T83" fmla="*/ 0 h 543"/>
                  <a:gd name="T84" fmla="*/ 511 w 667"/>
                  <a:gd name="T85" fmla="*/ 45 h 543"/>
                  <a:gd name="T86" fmla="*/ 446 w 667"/>
                  <a:gd name="T87" fmla="*/ 52 h 543"/>
                  <a:gd name="T88" fmla="*/ 432 w 667"/>
                  <a:gd name="T89" fmla="*/ 57 h 543"/>
                  <a:gd name="T90" fmla="*/ 419 w 667"/>
                  <a:gd name="T91" fmla="*/ 83 h 543"/>
                  <a:gd name="T92" fmla="*/ 451 w 667"/>
                  <a:gd name="T93" fmla="*/ 117 h 543"/>
                  <a:gd name="T94" fmla="*/ 451 w 667"/>
                  <a:gd name="T95" fmla="*/ 152 h 543"/>
                  <a:gd name="T96" fmla="*/ 419 w 667"/>
                  <a:gd name="T97" fmla="*/ 185 h 543"/>
                  <a:gd name="T98" fmla="*/ 432 w 667"/>
                  <a:gd name="T99" fmla="*/ 210 h 543"/>
                  <a:gd name="T100" fmla="*/ 446 w 667"/>
                  <a:gd name="T101" fmla="*/ 217 h 543"/>
                  <a:gd name="T102" fmla="*/ 511 w 667"/>
                  <a:gd name="T103" fmla="*/ 222 h 543"/>
                  <a:gd name="T104" fmla="*/ 531 w 667"/>
                  <a:gd name="T105" fmla="*/ 267 h 543"/>
                  <a:gd name="T106" fmla="*/ 566 w 667"/>
                  <a:gd name="T107" fmla="*/ 258 h 543"/>
                  <a:gd name="T108" fmla="*/ 605 w 667"/>
                  <a:gd name="T109" fmla="*/ 205 h 543"/>
                  <a:gd name="T110" fmla="*/ 642 w 667"/>
                  <a:gd name="T111" fmla="*/ 217 h 543"/>
                  <a:gd name="T112" fmla="*/ 665 w 667"/>
                  <a:gd name="T113" fmla="*/ 190 h 543"/>
                  <a:gd name="T114" fmla="*/ 662 w 667"/>
                  <a:gd name="T115" fmla="*/ 177 h 543"/>
                  <a:gd name="T116" fmla="*/ 635 w 667"/>
                  <a:gd name="T117" fmla="*/ 152 h 543"/>
                  <a:gd name="T118" fmla="*/ 543 w 667"/>
                  <a:gd name="T119" fmla="*/ 170 h 543"/>
                  <a:gd name="T120" fmla="*/ 543 w 667"/>
                  <a:gd name="T121" fmla="*/ 97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67" h="543">
                    <a:moveTo>
                      <a:pt x="487" y="287"/>
                    </a:moveTo>
                    <a:cubicBezTo>
                      <a:pt x="478" y="242"/>
                      <a:pt x="478" y="242"/>
                      <a:pt x="478" y="242"/>
                    </a:cubicBezTo>
                    <a:cubicBezTo>
                      <a:pt x="477" y="237"/>
                      <a:pt x="473" y="233"/>
                      <a:pt x="467" y="232"/>
                    </a:cubicBezTo>
                    <a:cubicBezTo>
                      <a:pt x="398" y="228"/>
                      <a:pt x="398" y="228"/>
                      <a:pt x="398" y="228"/>
                    </a:cubicBezTo>
                    <a:cubicBezTo>
                      <a:pt x="395" y="223"/>
                      <a:pt x="392" y="217"/>
                      <a:pt x="388" y="212"/>
                    </a:cubicBezTo>
                    <a:cubicBezTo>
                      <a:pt x="420" y="150"/>
                      <a:pt x="420" y="150"/>
                      <a:pt x="420" y="150"/>
                    </a:cubicBezTo>
                    <a:cubicBezTo>
                      <a:pt x="423" y="145"/>
                      <a:pt x="422" y="139"/>
                      <a:pt x="417" y="135"/>
                    </a:cubicBezTo>
                    <a:cubicBezTo>
                      <a:pt x="382" y="107"/>
                      <a:pt x="382" y="107"/>
                      <a:pt x="382" y="107"/>
                    </a:cubicBezTo>
                    <a:cubicBezTo>
                      <a:pt x="378" y="102"/>
                      <a:pt x="372" y="102"/>
                      <a:pt x="367" y="105"/>
                    </a:cubicBezTo>
                    <a:cubicBezTo>
                      <a:pt x="312" y="149"/>
                      <a:pt x="312" y="149"/>
                      <a:pt x="312" y="149"/>
                    </a:cubicBezTo>
                    <a:cubicBezTo>
                      <a:pt x="307" y="145"/>
                      <a:pt x="302" y="144"/>
                      <a:pt x="295" y="142"/>
                    </a:cubicBezTo>
                    <a:cubicBezTo>
                      <a:pt x="278" y="64"/>
                      <a:pt x="278" y="64"/>
                      <a:pt x="278" y="64"/>
                    </a:cubicBezTo>
                    <a:cubicBezTo>
                      <a:pt x="277" y="59"/>
                      <a:pt x="272" y="54"/>
                      <a:pt x="267" y="54"/>
                    </a:cubicBezTo>
                    <a:cubicBezTo>
                      <a:pt x="220" y="54"/>
                      <a:pt x="220" y="54"/>
                      <a:pt x="220" y="54"/>
                    </a:cubicBezTo>
                    <a:cubicBezTo>
                      <a:pt x="215" y="54"/>
                      <a:pt x="210" y="59"/>
                      <a:pt x="208" y="64"/>
                    </a:cubicBezTo>
                    <a:cubicBezTo>
                      <a:pt x="192" y="142"/>
                      <a:pt x="192" y="142"/>
                      <a:pt x="192" y="142"/>
                    </a:cubicBezTo>
                    <a:cubicBezTo>
                      <a:pt x="185" y="144"/>
                      <a:pt x="180" y="145"/>
                      <a:pt x="175" y="149"/>
                    </a:cubicBezTo>
                    <a:cubicBezTo>
                      <a:pt x="120" y="105"/>
                      <a:pt x="120" y="105"/>
                      <a:pt x="120" y="105"/>
                    </a:cubicBezTo>
                    <a:cubicBezTo>
                      <a:pt x="115" y="102"/>
                      <a:pt x="108" y="102"/>
                      <a:pt x="105" y="105"/>
                    </a:cubicBezTo>
                    <a:cubicBezTo>
                      <a:pt x="70" y="135"/>
                      <a:pt x="70" y="135"/>
                      <a:pt x="70" y="135"/>
                    </a:cubicBezTo>
                    <a:cubicBezTo>
                      <a:pt x="65" y="139"/>
                      <a:pt x="65" y="145"/>
                      <a:pt x="67" y="150"/>
                    </a:cubicBezTo>
                    <a:cubicBezTo>
                      <a:pt x="98" y="212"/>
                      <a:pt x="98" y="212"/>
                      <a:pt x="98" y="212"/>
                    </a:cubicBezTo>
                    <a:cubicBezTo>
                      <a:pt x="95" y="217"/>
                      <a:pt x="92" y="223"/>
                      <a:pt x="88" y="228"/>
                    </a:cubicBezTo>
                    <a:cubicBezTo>
                      <a:pt x="20" y="232"/>
                      <a:pt x="20" y="232"/>
                      <a:pt x="20" y="232"/>
                    </a:cubicBezTo>
                    <a:cubicBezTo>
                      <a:pt x="13" y="232"/>
                      <a:pt x="10" y="237"/>
                      <a:pt x="8" y="242"/>
                    </a:cubicBezTo>
                    <a:cubicBezTo>
                      <a:pt x="0" y="287"/>
                      <a:pt x="0" y="287"/>
                      <a:pt x="0" y="287"/>
                    </a:cubicBezTo>
                    <a:cubicBezTo>
                      <a:pt x="0" y="292"/>
                      <a:pt x="2" y="298"/>
                      <a:pt x="7" y="300"/>
                    </a:cubicBezTo>
                    <a:cubicBezTo>
                      <a:pt x="72" y="327"/>
                      <a:pt x="72" y="327"/>
                      <a:pt x="72" y="327"/>
                    </a:cubicBezTo>
                    <a:cubicBezTo>
                      <a:pt x="73" y="333"/>
                      <a:pt x="73" y="340"/>
                      <a:pt x="75" y="347"/>
                    </a:cubicBezTo>
                    <a:cubicBezTo>
                      <a:pt x="23" y="393"/>
                      <a:pt x="23" y="393"/>
                      <a:pt x="23" y="393"/>
                    </a:cubicBezTo>
                    <a:cubicBezTo>
                      <a:pt x="20" y="397"/>
                      <a:pt x="18" y="403"/>
                      <a:pt x="22" y="408"/>
                    </a:cubicBezTo>
                    <a:cubicBezTo>
                      <a:pt x="45" y="448"/>
                      <a:pt x="45" y="448"/>
                      <a:pt x="45" y="448"/>
                    </a:cubicBezTo>
                    <a:cubicBezTo>
                      <a:pt x="47" y="451"/>
                      <a:pt x="53" y="455"/>
                      <a:pt x="58" y="453"/>
                    </a:cubicBezTo>
                    <a:cubicBezTo>
                      <a:pt x="125" y="431"/>
                      <a:pt x="125" y="431"/>
                      <a:pt x="125" y="431"/>
                    </a:cubicBezTo>
                    <a:cubicBezTo>
                      <a:pt x="130" y="436"/>
                      <a:pt x="135" y="441"/>
                      <a:pt x="140" y="445"/>
                    </a:cubicBezTo>
                    <a:cubicBezTo>
                      <a:pt x="132" y="513"/>
                      <a:pt x="132" y="513"/>
                      <a:pt x="132" y="513"/>
                    </a:cubicBezTo>
                    <a:cubicBezTo>
                      <a:pt x="130" y="520"/>
                      <a:pt x="133" y="525"/>
                      <a:pt x="138" y="526"/>
                    </a:cubicBezTo>
                    <a:cubicBezTo>
                      <a:pt x="182" y="541"/>
                      <a:pt x="182" y="541"/>
                      <a:pt x="182" y="541"/>
                    </a:cubicBezTo>
                    <a:cubicBezTo>
                      <a:pt x="187" y="543"/>
                      <a:pt x="193" y="541"/>
                      <a:pt x="197" y="538"/>
                    </a:cubicBezTo>
                    <a:cubicBezTo>
                      <a:pt x="233" y="478"/>
                      <a:pt x="233" y="478"/>
                      <a:pt x="233" y="478"/>
                    </a:cubicBezTo>
                    <a:cubicBezTo>
                      <a:pt x="237" y="478"/>
                      <a:pt x="240" y="480"/>
                      <a:pt x="243" y="480"/>
                    </a:cubicBezTo>
                    <a:cubicBezTo>
                      <a:pt x="247" y="480"/>
                      <a:pt x="250" y="478"/>
                      <a:pt x="253" y="478"/>
                    </a:cubicBezTo>
                    <a:cubicBezTo>
                      <a:pt x="290" y="538"/>
                      <a:pt x="290" y="538"/>
                      <a:pt x="290" y="538"/>
                    </a:cubicBezTo>
                    <a:cubicBezTo>
                      <a:pt x="293" y="541"/>
                      <a:pt x="300" y="543"/>
                      <a:pt x="305" y="541"/>
                    </a:cubicBezTo>
                    <a:cubicBezTo>
                      <a:pt x="348" y="526"/>
                      <a:pt x="348" y="526"/>
                      <a:pt x="348" y="526"/>
                    </a:cubicBezTo>
                    <a:cubicBezTo>
                      <a:pt x="353" y="525"/>
                      <a:pt x="357" y="520"/>
                      <a:pt x="355" y="513"/>
                    </a:cubicBezTo>
                    <a:cubicBezTo>
                      <a:pt x="347" y="445"/>
                      <a:pt x="347" y="445"/>
                      <a:pt x="347" y="445"/>
                    </a:cubicBezTo>
                    <a:cubicBezTo>
                      <a:pt x="352" y="440"/>
                      <a:pt x="357" y="436"/>
                      <a:pt x="362" y="431"/>
                    </a:cubicBezTo>
                    <a:cubicBezTo>
                      <a:pt x="428" y="453"/>
                      <a:pt x="428" y="453"/>
                      <a:pt x="428" y="453"/>
                    </a:cubicBezTo>
                    <a:cubicBezTo>
                      <a:pt x="433" y="455"/>
                      <a:pt x="440" y="451"/>
                      <a:pt x="442" y="448"/>
                    </a:cubicBezTo>
                    <a:cubicBezTo>
                      <a:pt x="465" y="408"/>
                      <a:pt x="465" y="408"/>
                      <a:pt x="465" y="408"/>
                    </a:cubicBezTo>
                    <a:cubicBezTo>
                      <a:pt x="468" y="403"/>
                      <a:pt x="467" y="397"/>
                      <a:pt x="463" y="393"/>
                    </a:cubicBezTo>
                    <a:cubicBezTo>
                      <a:pt x="412" y="347"/>
                      <a:pt x="412" y="347"/>
                      <a:pt x="412" y="347"/>
                    </a:cubicBezTo>
                    <a:cubicBezTo>
                      <a:pt x="413" y="340"/>
                      <a:pt x="413" y="333"/>
                      <a:pt x="415" y="327"/>
                    </a:cubicBezTo>
                    <a:cubicBezTo>
                      <a:pt x="480" y="300"/>
                      <a:pt x="480" y="300"/>
                      <a:pt x="480" y="300"/>
                    </a:cubicBezTo>
                    <a:cubicBezTo>
                      <a:pt x="485" y="298"/>
                      <a:pt x="487" y="293"/>
                      <a:pt x="487" y="287"/>
                    </a:cubicBezTo>
                    <a:close/>
                    <a:moveTo>
                      <a:pt x="340" y="307"/>
                    </a:moveTo>
                    <a:cubicBezTo>
                      <a:pt x="340" y="333"/>
                      <a:pt x="328" y="357"/>
                      <a:pt x="312" y="375"/>
                    </a:cubicBezTo>
                    <a:cubicBezTo>
                      <a:pt x="293" y="392"/>
                      <a:pt x="270" y="403"/>
                      <a:pt x="243" y="403"/>
                    </a:cubicBezTo>
                    <a:cubicBezTo>
                      <a:pt x="217" y="403"/>
                      <a:pt x="193" y="392"/>
                      <a:pt x="175" y="375"/>
                    </a:cubicBezTo>
                    <a:cubicBezTo>
                      <a:pt x="158" y="357"/>
                      <a:pt x="147" y="333"/>
                      <a:pt x="147" y="307"/>
                    </a:cubicBezTo>
                    <a:cubicBezTo>
                      <a:pt x="147" y="280"/>
                      <a:pt x="158" y="255"/>
                      <a:pt x="175" y="238"/>
                    </a:cubicBezTo>
                    <a:cubicBezTo>
                      <a:pt x="193" y="220"/>
                      <a:pt x="217" y="210"/>
                      <a:pt x="243" y="210"/>
                    </a:cubicBezTo>
                    <a:cubicBezTo>
                      <a:pt x="270" y="210"/>
                      <a:pt x="293" y="220"/>
                      <a:pt x="312" y="238"/>
                    </a:cubicBezTo>
                    <a:cubicBezTo>
                      <a:pt x="328" y="255"/>
                      <a:pt x="340" y="280"/>
                      <a:pt x="340" y="307"/>
                    </a:cubicBezTo>
                    <a:close/>
                    <a:moveTo>
                      <a:pt x="198" y="306"/>
                    </a:moveTo>
                    <a:cubicBezTo>
                      <a:pt x="198" y="281"/>
                      <a:pt x="218" y="261"/>
                      <a:pt x="243" y="261"/>
                    </a:cubicBezTo>
                    <a:cubicBezTo>
                      <a:pt x="268" y="261"/>
                      <a:pt x="288" y="281"/>
                      <a:pt x="288" y="306"/>
                    </a:cubicBezTo>
                    <a:cubicBezTo>
                      <a:pt x="288" y="331"/>
                      <a:pt x="268" y="351"/>
                      <a:pt x="243" y="351"/>
                    </a:cubicBezTo>
                    <a:cubicBezTo>
                      <a:pt x="218" y="351"/>
                      <a:pt x="198" y="331"/>
                      <a:pt x="198" y="306"/>
                    </a:cubicBezTo>
                    <a:close/>
                    <a:moveTo>
                      <a:pt x="635" y="152"/>
                    </a:moveTo>
                    <a:cubicBezTo>
                      <a:pt x="637" y="147"/>
                      <a:pt x="638" y="140"/>
                      <a:pt x="638" y="133"/>
                    </a:cubicBezTo>
                    <a:cubicBezTo>
                      <a:pt x="638" y="128"/>
                      <a:pt x="637" y="122"/>
                      <a:pt x="635" y="117"/>
                    </a:cubicBezTo>
                    <a:cubicBezTo>
                      <a:pt x="662" y="92"/>
                      <a:pt x="662" y="92"/>
                      <a:pt x="662" y="92"/>
                    </a:cubicBezTo>
                    <a:cubicBezTo>
                      <a:pt x="665" y="90"/>
                      <a:pt x="665" y="87"/>
                      <a:pt x="665" y="83"/>
                    </a:cubicBezTo>
                    <a:cubicBezTo>
                      <a:pt x="665" y="82"/>
                      <a:pt x="665" y="78"/>
                      <a:pt x="665" y="77"/>
                    </a:cubicBezTo>
                    <a:cubicBezTo>
                      <a:pt x="654" y="57"/>
                      <a:pt x="654" y="57"/>
                      <a:pt x="654" y="57"/>
                    </a:cubicBezTo>
                    <a:cubicBezTo>
                      <a:pt x="650" y="53"/>
                      <a:pt x="647" y="52"/>
                      <a:pt x="642" y="52"/>
                    </a:cubicBezTo>
                    <a:cubicBezTo>
                      <a:pt x="642" y="52"/>
                      <a:pt x="640" y="52"/>
                      <a:pt x="638" y="52"/>
                    </a:cubicBezTo>
                    <a:cubicBezTo>
                      <a:pt x="605" y="62"/>
                      <a:pt x="605" y="62"/>
                      <a:pt x="605" y="62"/>
                    </a:cubicBezTo>
                    <a:cubicBezTo>
                      <a:pt x="595" y="55"/>
                      <a:pt x="585" y="49"/>
                      <a:pt x="573" y="45"/>
                    </a:cubicBezTo>
                    <a:cubicBezTo>
                      <a:pt x="566" y="10"/>
                      <a:pt x="566" y="10"/>
                      <a:pt x="566" y="10"/>
                    </a:cubicBezTo>
                    <a:cubicBezTo>
                      <a:pt x="565" y="5"/>
                      <a:pt x="560" y="0"/>
                      <a:pt x="555" y="0"/>
                    </a:cubicBezTo>
                    <a:cubicBezTo>
                      <a:pt x="531" y="0"/>
                      <a:pt x="531" y="0"/>
                      <a:pt x="531" y="0"/>
                    </a:cubicBezTo>
                    <a:cubicBezTo>
                      <a:pt x="524" y="0"/>
                      <a:pt x="521" y="5"/>
                      <a:pt x="519" y="10"/>
                    </a:cubicBezTo>
                    <a:cubicBezTo>
                      <a:pt x="511" y="45"/>
                      <a:pt x="511" y="45"/>
                      <a:pt x="511" y="45"/>
                    </a:cubicBezTo>
                    <a:cubicBezTo>
                      <a:pt x="499" y="49"/>
                      <a:pt x="489" y="55"/>
                      <a:pt x="481" y="63"/>
                    </a:cubicBezTo>
                    <a:cubicBezTo>
                      <a:pt x="446" y="52"/>
                      <a:pt x="446" y="52"/>
                      <a:pt x="446" y="52"/>
                    </a:cubicBezTo>
                    <a:cubicBezTo>
                      <a:pt x="444" y="52"/>
                      <a:pt x="444" y="52"/>
                      <a:pt x="442" y="52"/>
                    </a:cubicBezTo>
                    <a:cubicBezTo>
                      <a:pt x="439" y="52"/>
                      <a:pt x="434" y="53"/>
                      <a:pt x="432" y="57"/>
                    </a:cubicBezTo>
                    <a:cubicBezTo>
                      <a:pt x="421" y="77"/>
                      <a:pt x="421" y="77"/>
                      <a:pt x="421" y="77"/>
                    </a:cubicBezTo>
                    <a:cubicBezTo>
                      <a:pt x="419" y="78"/>
                      <a:pt x="419" y="82"/>
                      <a:pt x="419" y="83"/>
                    </a:cubicBezTo>
                    <a:cubicBezTo>
                      <a:pt x="419" y="87"/>
                      <a:pt x="421" y="90"/>
                      <a:pt x="422" y="92"/>
                    </a:cubicBezTo>
                    <a:cubicBezTo>
                      <a:pt x="451" y="117"/>
                      <a:pt x="451" y="117"/>
                      <a:pt x="451" y="117"/>
                    </a:cubicBezTo>
                    <a:cubicBezTo>
                      <a:pt x="449" y="122"/>
                      <a:pt x="447" y="128"/>
                      <a:pt x="447" y="133"/>
                    </a:cubicBezTo>
                    <a:cubicBezTo>
                      <a:pt x="447" y="140"/>
                      <a:pt x="449" y="145"/>
                      <a:pt x="451" y="152"/>
                    </a:cubicBezTo>
                    <a:cubicBezTo>
                      <a:pt x="422" y="177"/>
                      <a:pt x="422" y="177"/>
                      <a:pt x="422" y="177"/>
                    </a:cubicBezTo>
                    <a:cubicBezTo>
                      <a:pt x="421" y="178"/>
                      <a:pt x="419" y="182"/>
                      <a:pt x="419" y="185"/>
                    </a:cubicBezTo>
                    <a:cubicBezTo>
                      <a:pt x="419" y="187"/>
                      <a:pt x="419" y="188"/>
                      <a:pt x="421" y="190"/>
                    </a:cubicBezTo>
                    <a:cubicBezTo>
                      <a:pt x="432" y="210"/>
                      <a:pt x="432" y="210"/>
                      <a:pt x="432" y="210"/>
                    </a:cubicBezTo>
                    <a:cubicBezTo>
                      <a:pt x="434" y="215"/>
                      <a:pt x="439" y="217"/>
                      <a:pt x="442" y="217"/>
                    </a:cubicBezTo>
                    <a:cubicBezTo>
                      <a:pt x="444" y="217"/>
                      <a:pt x="444" y="217"/>
                      <a:pt x="446" y="217"/>
                    </a:cubicBezTo>
                    <a:cubicBezTo>
                      <a:pt x="481" y="205"/>
                      <a:pt x="481" y="205"/>
                      <a:pt x="481" y="205"/>
                    </a:cubicBezTo>
                    <a:cubicBezTo>
                      <a:pt x="489" y="212"/>
                      <a:pt x="499" y="218"/>
                      <a:pt x="511" y="222"/>
                    </a:cubicBezTo>
                    <a:cubicBezTo>
                      <a:pt x="519" y="258"/>
                      <a:pt x="519" y="258"/>
                      <a:pt x="519" y="258"/>
                    </a:cubicBezTo>
                    <a:cubicBezTo>
                      <a:pt x="521" y="263"/>
                      <a:pt x="524" y="267"/>
                      <a:pt x="531" y="267"/>
                    </a:cubicBezTo>
                    <a:cubicBezTo>
                      <a:pt x="555" y="267"/>
                      <a:pt x="555" y="267"/>
                      <a:pt x="555" y="267"/>
                    </a:cubicBezTo>
                    <a:cubicBezTo>
                      <a:pt x="560" y="267"/>
                      <a:pt x="565" y="263"/>
                      <a:pt x="566" y="258"/>
                    </a:cubicBezTo>
                    <a:cubicBezTo>
                      <a:pt x="573" y="223"/>
                      <a:pt x="573" y="223"/>
                      <a:pt x="573" y="223"/>
                    </a:cubicBezTo>
                    <a:cubicBezTo>
                      <a:pt x="585" y="218"/>
                      <a:pt x="595" y="213"/>
                      <a:pt x="605" y="205"/>
                    </a:cubicBezTo>
                    <a:cubicBezTo>
                      <a:pt x="638" y="217"/>
                      <a:pt x="638" y="217"/>
                      <a:pt x="638" y="217"/>
                    </a:cubicBezTo>
                    <a:cubicBezTo>
                      <a:pt x="640" y="217"/>
                      <a:pt x="642" y="217"/>
                      <a:pt x="642" y="217"/>
                    </a:cubicBezTo>
                    <a:cubicBezTo>
                      <a:pt x="647" y="217"/>
                      <a:pt x="650" y="215"/>
                      <a:pt x="654" y="210"/>
                    </a:cubicBezTo>
                    <a:cubicBezTo>
                      <a:pt x="665" y="190"/>
                      <a:pt x="665" y="190"/>
                      <a:pt x="665" y="190"/>
                    </a:cubicBezTo>
                    <a:cubicBezTo>
                      <a:pt x="665" y="188"/>
                      <a:pt x="667" y="187"/>
                      <a:pt x="665" y="185"/>
                    </a:cubicBezTo>
                    <a:cubicBezTo>
                      <a:pt x="667" y="182"/>
                      <a:pt x="665" y="178"/>
                      <a:pt x="662" y="177"/>
                    </a:cubicBezTo>
                    <a:cubicBezTo>
                      <a:pt x="635" y="152"/>
                      <a:pt x="635" y="152"/>
                      <a:pt x="635" y="152"/>
                    </a:cubicBezTo>
                    <a:cubicBezTo>
                      <a:pt x="635" y="152"/>
                      <a:pt x="635" y="152"/>
                      <a:pt x="635" y="152"/>
                    </a:cubicBezTo>
                    <a:close/>
                    <a:moveTo>
                      <a:pt x="580" y="133"/>
                    </a:moveTo>
                    <a:cubicBezTo>
                      <a:pt x="580" y="153"/>
                      <a:pt x="563" y="170"/>
                      <a:pt x="543" y="170"/>
                    </a:cubicBezTo>
                    <a:cubicBezTo>
                      <a:pt x="523" y="170"/>
                      <a:pt x="506" y="153"/>
                      <a:pt x="506" y="133"/>
                    </a:cubicBezTo>
                    <a:cubicBezTo>
                      <a:pt x="506" y="113"/>
                      <a:pt x="523" y="97"/>
                      <a:pt x="543" y="97"/>
                    </a:cubicBezTo>
                    <a:cubicBezTo>
                      <a:pt x="563" y="97"/>
                      <a:pt x="580" y="113"/>
                      <a:pt x="580" y="133"/>
                    </a:cubicBezTo>
                    <a:close/>
                  </a:path>
                </a:pathLst>
              </a:custGeom>
              <a:solidFill>
                <a:schemeClr val="accent4"/>
              </a:solidFill>
              <a:ln>
                <a:noFill/>
              </a:ln>
              <a:extLst/>
            </p:spPr>
            <p:txBody>
              <a:bodyPr vert="horz" wrap="square" lIns="121888" tIns="60944" rIns="121888" bIns="60944" numCol="1" anchor="t" anchorCtr="0" compatLnSpc="1">
                <a:prstTxWarp prst="textNoShape">
                  <a:avLst/>
                </a:prstTxWarp>
              </a:bodyPr>
              <a:lstStyle/>
              <a:p>
                <a:endParaRPr lang="en-US" sz="3199" dirty="0"/>
              </a:p>
            </p:txBody>
          </p:sp>
          <p:sp>
            <p:nvSpPr>
              <p:cNvPr id="42" name="TextBox 41"/>
              <p:cNvSpPr txBox="1"/>
              <p:nvPr/>
            </p:nvSpPr>
            <p:spPr>
              <a:xfrm>
                <a:off x="490300" y="4364682"/>
                <a:ext cx="2514600"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REST API</a:t>
                </a:r>
              </a:p>
            </p:txBody>
          </p:sp>
        </p:grpSp>
      </p:grpSp>
      <p:grpSp>
        <p:nvGrpSpPr>
          <p:cNvPr id="52" name="Group 51"/>
          <p:cNvGrpSpPr/>
          <p:nvPr/>
        </p:nvGrpSpPr>
        <p:grpSpPr>
          <a:xfrm>
            <a:off x="8229051" y="3016514"/>
            <a:ext cx="3373275" cy="1876617"/>
            <a:chOff x="6172200" y="2114550"/>
            <a:chExt cx="2530615" cy="1407829"/>
          </a:xfrm>
        </p:grpSpPr>
        <p:sp>
          <p:nvSpPr>
            <p:cNvPr id="47" name="TextBox 46"/>
            <p:cNvSpPr txBox="1"/>
            <p:nvPr/>
          </p:nvSpPr>
          <p:spPr>
            <a:xfrm>
              <a:off x="6172200" y="2114550"/>
              <a:ext cx="2530615" cy="293168"/>
            </a:xfrm>
            <a:prstGeom prst="rect">
              <a:avLst/>
            </a:prstGeom>
            <a:noFill/>
            <a:ln w="9525" cap="flat" cmpd="sng" algn="ctr">
              <a:noFill/>
              <a:prstDash val="solid"/>
              <a:headEnd type="none" w="med" len="med"/>
              <a:tailEnd type="none" w="med" len="med"/>
            </a:ln>
            <a:effectLst/>
          </p:spPr>
          <p:txBody>
            <a:bodyPr vert="horz" wrap="square" lIns="0" tIns="0" rIns="0" bIns="0" numCol="1" rtlCol="0" anchor="ctr" anchorCtr="0" compatLnSpc="1">
              <a:prstTxWarp prst="textNoShape">
                <a:avLst/>
              </a:prstTxWarp>
              <a:noAutofit/>
            </a:bodyPr>
            <a:lstStyle>
              <a:defPPr>
                <a:defRPr lang="en-US"/>
              </a:defPPr>
              <a:lvl1pPr lvl="0">
                <a:lnSpc>
                  <a:spcPct val="90000"/>
                </a:lnSpc>
                <a:buSzPct val="90000"/>
                <a:defRPr sz="2200" kern="0">
                  <a:gradFill>
                    <a:gsLst>
                      <a:gs pos="85000">
                        <a:srgbClr val="FFFFFF"/>
                      </a:gs>
                      <a:gs pos="0">
                        <a:srgbClr val="FFFFFF"/>
                      </a:gs>
                    </a:gsLst>
                    <a:lin ang="5400000" scaled="0"/>
                  </a:gradFill>
                  <a:latin typeface="Segoe UI Light" pitchFamily="34" charset="0"/>
                  <a:ea typeface="Segoe UI" pitchFamily="34" charset="0"/>
                  <a:cs typeface="Segoe UI" pitchFamily="34" charset="0"/>
                </a:defRPr>
              </a:lvl1pPr>
            </a:lstStyle>
            <a:p>
              <a:pPr algn="ctr"/>
              <a:r>
                <a:rPr lang="en-US" sz="2133" dirty="0">
                  <a:solidFill>
                    <a:schemeClr val="tx2">
                      <a:alpha val="99000"/>
                    </a:schemeClr>
                  </a:solidFill>
                  <a:latin typeface="+mn-lt"/>
                </a:rPr>
                <a:t>Boot VM from New Disk</a:t>
              </a:r>
            </a:p>
          </p:txBody>
        </p:sp>
        <p:sp>
          <p:nvSpPr>
            <p:cNvPr id="50" name="Right Arrow 49"/>
            <p:cNvSpPr/>
            <p:nvPr/>
          </p:nvSpPr>
          <p:spPr bwMode="auto">
            <a:xfrm>
              <a:off x="7259543" y="3093089"/>
              <a:ext cx="445847" cy="429290"/>
            </a:xfrm>
            <a:prstGeom prst="rightArrow">
              <a:avLst/>
            </a:prstGeom>
            <a:solidFill>
              <a:schemeClr val="tx1">
                <a:lumMod val="50000"/>
                <a:lumOff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24" tIns="45712" rIns="91424" bIns="45712" numCol="1" rtlCol="0" anchor="ctr" anchorCtr="0" compatLnSpc="1">
              <a:prstTxWarp prst="textNoShape">
                <a:avLst/>
              </a:prstTxWarp>
            </a:bodyPr>
            <a:lstStyle/>
            <a:p>
              <a:pPr algn="ctr" defTabSz="913841" fontAlgn="base">
                <a:spcBef>
                  <a:spcPts val="200"/>
                </a:spcBef>
                <a:spcAft>
                  <a:spcPct val="0"/>
                </a:spcAft>
              </a:pPr>
              <a:endParaRPr lang="en-US" sz="2799" dirty="0">
                <a:ln>
                  <a:solidFill>
                    <a:schemeClr val="bg1">
                      <a:alpha val="0"/>
                    </a:schemeClr>
                  </a:solidFill>
                </a:ln>
                <a:solidFill>
                  <a:schemeClr val="bg1"/>
                </a:solidFill>
              </a:endParaRPr>
            </a:p>
          </p:txBody>
        </p:sp>
      </p:grpSp>
      <p:sp>
        <p:nvSpPr>
          <p:cNvPr id="30" name="TextBox 29"/>
          <p:cNvSpPr txBox="1"/>
          <p:nvPr/>
        </p:nvSpPr>
        <p:spPr>
          <a:xfrm>
            <a:off x="5107660" y="2626684"/>
            <a:ext cx="2515270" cy="369204"/>
          </a:xfrm>
          <a:prstGeom prst="rect">
            <a:avLst/>
          </a:prstGeom>
          <a:noFill/>
        </p:spPr>
        <p:txBody>
          <a:bodyPr wrap="square" lIns="0" tIns="0" rIns="0" bIns="0" rtlCol="0">
            <a:spAutoFit/>
          </a:bodyPr>
          <a:lstStyle/>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Windows Server</a:t>
            </a:r>
          </a:p>
        </p:txBody>
      </p:sp>
      <p:pic>
        <p:nvPicPr>
          <p:cNvPr id="6148" name="Picture 4" descr="https://windows.azure-test.net/Content/VirtualMachines/Images/Linux_12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5202" y="3249422"/>
            <a:ext cx="729158" cy="729159"/>
          </a:xfrm>
          <a:prstGeom prst="rect">
            <a:avLst/>
          </a:prstGeom>
          <a:noFill/>
          <a:extLst>
            <a:ext uri="{909E8E84-426E-40DD-AFC4-6F175D3DCCD1}">
              <a14:hiddenFill xmlns:a14="http://schemas.microsoft.com/office/drawing/2010/main">
                <a:solidFill>
                  <a:srgbClr val="FFFFFF"/>
                </a:solidFill>
              </a14:hiddenFill>
            </a:ext>
          </a:extLst>
        </p:spPr>
      </p:pic>
      <p:sp>
        <p:nvSpPr>
          <p:cNvPr id="54" name="TextBox 53"/>
          <p:cNvSpPr txBox="1"/>
          <p:nvPr/>
        </p:nvSpPr>
        <p:spPr>
          <a:xfrm>
            <a:off x="5136341" y="3522259"/>
            <a:ext cx="2515270" cy="369204"/>
          </a:xfrm>
          <a:prstGeom prst="rect">
            <a:avLst/>
          </a:prstGeom>
          <a:noFill/>
        </p:spPr>
        <p:txBody>
          <a:bodyPr wrap="square" lIns="0" tIns="0" rIns="0" bIns="0" rtlCol="0">
            <a:spAutoFit/>
          </a:bodyPr>
          <a:lstStyle/>
          <a:p>
            <a:pPr>
              <a:lnSpc>
                <a:spcPct val="90000"/>
              </a:lnSpc>
              <a:spcBef>
                <a:spcPct val="20000"/>
              </a:spcBef>
              <a:buSzPct val="80000"/>
            </a:pPr>
            <a:r>
              <a:rPr lang="en-US" sz="2666" dirty="0">
                <a:gradFill>
                  <a:gsLst>
                    <a:gs pos="0">
                      <a:srgbClr val="292929">
                        <a:lumMod val="90000"/>
                        <a:lumOff val="10000"/>
                      </a:srgbClr>
                    </a:gs>
                    <a:gs pos="86000">
                      <a:srgbClr val="292929">
                        <a:lumMod val="90000"/>
                        <a:lumOff val="10000"/>
                      </a:srgbClr>
                    </a:gs>
                  </a:gsLst>
                  <a:lin ang="5400000" scaled="0"/>
                </a:gradFill>
              </a:rPr>
              <a:t>Linux</a:t>
            </a:r>
          </a:p>
        </p:txBody>
      </p:sp>
      <p:sp>
        <p:nvSpPr>
          <p:cNvPr id="33" name="TextBox 32"/>
          <p:cNvSpPr txBox="1"/>
          <p:nvPr/>
        </p:nvSpPr>
        <p:spPr>
          <a:xfrm>
            <a:off x="4528755" y="4417834"/>
            <a:ext cx="2794641" cy="1969770"/>
          </a:xfrm>
          <a:prstGeom prst="rect">
            <a:avLst/>
          </a:prstGeom>
          <a:noFill/>
        </p:spPr>
        <p:txBody>
          <a:bodyPr wrap="square" lIns="0" tIns="0" rIns="0" bIns="0" rtlCol="0">
            <a:spAutoFit/>
          </a:bodyPr>
          <a:lstStyle/>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General Purpose</a:t>
            </a:r>
          </a:p>
          <a:p>
            <a:pPr>
              <a:lnSpc>
                <a:spcPct val="90000"/>
              </a:lnSpc>
              <a:spcBef>
                <a:spcPct val="20000"/>
              </a:spcBef>
              <a:buSzPct val="80000"/>
            </a:pPr>
            <a:r>
              <a:rPr lang="en-US" sz="2000" dirty="0">
                <a:gradFill>
                  <a:gsLst>
                    <a:gs pos="0">
                      <a:srgbClr val="292929">
                        <a:lumMod val="90000"/>
                        <a:lumOff val="10000"/>
                      </a:srgbClr>
                    </a:gs>
                    <a:gs pos="86000">
                      <a:srgbClr val="292929">
                        <a:lumMod val="90000"/>
                        <a:lumOff val="10000"/>
                      </a:srgbClr>
                    </a:gs>
                  </a:gsLst>
                  <a:lin ang="5400000" scaled="0"/>
                </a:gradFill>
              </a:rPr>
              <a:t>	</a:t>
            </a:r>
            <a:r>
              <a:rPr lang="en-US" sz="2000" dirty="0" smtClean="0">
                <a:gradFill>
                  <a:gsLst>
                    <a:gs pos="0">
                      <a:srgbClr val="292929">
                        <a:lumMod val="90000"/>
                        <a:lumOff val="10000"/>
                      </a:srgbClr>
                    </a:gs>
                    <a:gs pos="86000">
                      <a:srgbClr val="292929">
                        <a:lumMod val="90000"/>
                        <a:lumOff val="10000"/>
                      </a:srgbClr>
                    </a:gs>
                  </a:gsLst>
                  <a:lin ang="5400000" scaled="0"/>
                </a:gradFill>
              </a:rPr>
              <a:t>Basic</a:t>
            </a:r>
          </a:p>
          <a:p>
            <a:pPr>
              <a:lnSpc>
                <a:spcPct val="90000"/>
              </a:lnSpc>
              <a:spcBef>
                <a:spcPct val="20000"/>
              </a:spcBef>
              <a:buSzPct val="80000"/>
            </a:pPr>
            <a:r>
              <a:rPr lang="en-US" sz="2000" dirty="0">
                <a:gradFill>
                  <a:gsLst>
                    <a:gs pos="0">
                      <a:srgbClr val="292929">
                        <a:lumMod val="90000"/>
                        <a:lumOff val="10000"/>
                      </a:srgbClr>
                    </a:gs>
                    <a:gs pos="86000">
                      <a:srgbClr val="292929">
                        <a:lumMod val="90000"/>
                        <a:lumOff val="10000"/>
                      </a:srgbClr>
                    </a:gs>
                  </a:gsLst>
                  <a:lin ang="5400000" scaled="0"/>
                </a:gradFill>
              </a:rPr>
              <a:t>	</a:t>
            </a:r>
            <a:r>
              <a:rPr lang="en-US" sz="2000" dirty="0" smtClean="0">
                <a:gradFill>
                  <a:gsLst>
                    <a:gs pos="0">
                      <a:srgbClr val="292929">
                        <a:lumMod val="90000"/>
                        <a:lumOff val="10000"/>
                      </a:srgbClr>
                    </a:gs>
                    <a:gs pos="86000">
                      <a:srgbClr val="292929">
                        <a:lumMod val="90000"/>
                        <a:lumOff val="10000"/>
                      </a:srgbClr>
                    </a:gs>
                  </a:gsLst>
                  <a:lin ang="5400000" scaled="0"/>
                </a:gradFill>
              </a:rPr>
              <a:t>Standard</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Optimized Compute</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Performance Optimized</a:t>
            </a:r>
          </a:p>
          <a:p>
            <a:pPr>
              <a:lnSpc>
                <a:spcPct val="90000"/>
              </a:lnSpc>
              <a:spcBef>
                <a:spcPct val="20000"/>
              </a:spcBef>
              <a:buSzPct val="80000"/>
            </a:pPr>
            <a:r>
              <a:rPr lang="en-US" sz="2000" dirty="0" smtClean="0">
                <a:gradFill>
                  <a:gsLst>
                    <a:gs pos="0">
                      <a:srgbClr val="292929">
                        <a:lumMod val="90000"/>
                        <a:lumOff val="10000"/>
                      </a:srgbClr>
                    </a:gs>
                    <a:gs pos="86000">
                      <a:srgbClr val="292929">
                        <a:lumMod val="90000"/>
                        <a:lumOff val="10000"/>
                      </a:srgbClr>
                    </a:gs>
                  </a:gsLst>
                  <a:lin ang="5400000" scaled="0"/>
                </a:gradFill>
              </a:rPr>
              <a:t>Network Optimized</a:t>
            </a:r>
            <a:endParaRPr lang="en-US" sz="2000" dirty="0">
              <a:gradFill>
                <a:gsLst>
                  <a:gs pos="0">
                    <a:srgbClr val="292929">
                      <a:lumMod val="90000"/>
                      <a:lumOff val="10000"/>
                    </a:srgbClr>
                  </a:gs>
                  <a:gs pos="86000">
                    <a:srgbClr val="292929">
                      <a:lumMod val="90000"/>
                      <a:lumOff val="10000"/>
                    </a:srgbClr>
                  </a:gs>
                </a:gsLst>
                <a:lin ang="5400000" scaled="0"/>
              </a:gradFill>
            </a:endParaRPr>
          </a:p>
        </p:txBody>
      </p:sp>
      <p:pic>
        <p:nvPicPr>
          <p:cNvPr id="10" name="Picture 9"/>
          <p:cNvPicPr>
            <a:picLocks noChangeAspect="1"/>
          </p:cNvPicPr>
          <p:nvPr/>
        </p:nvPicPr>
        <p:blipFill>
          <a:blip r:embed="rId5">
            <a:lum bright="-40000" contrast="-40000"/>
          </a:blip>
          <a:stretch>
            <a:fillRect/>
          </a:stretch>
        </p:blipFill>
        <p:spPr>
          <a:xfrm>
            <a:off x="8694615" y="4135417"/>
            <a:ext cx="828179" cy="1008218"/>
          </a:xfrm>
          <a:prstGeom prst="rect">
            <a:avLst/>
          </a:prstGeom>
        </p:spPr>
      </p:pic>
      <p:pic>
        <p:nvPicPr>
          <p:cNvPr id="11" name="Picture 10"/>
          <p:cNvPicPr>
            <a:picLocks noChangeAspect="1"/>
          </p:cNvPicPr>
          <p:nvPr/>
        </p:nvPicPr>
        <p:blipFill>
          <a:blip r:embed="rId6">
            <a:lum bright="-40000" contrast="-40000"/>
          </a:blip>
          <a:stretch>
            <a:fillRect/>
          </a:stretch>
        </p:blipFill>
        <p:spPr>
          <a:xfrm>
            <a:off x="10428442" y="4257180"/>
            <a:ext cx="918253" cy="839093"/>
          </a:xfrm>
          <a:prstGeom prst="rect">
            <a:avLst/>
          </a:prstGeom>
        </p:spPr>
      </p:pic>
      <p:pic>
        <p:nvPicPr>
          <p:cNvPr id="14" name="Picture 13"/>
          <p:cNvPicPr>
            <a:picLocks noChangeAspect="1"/>
          </p:cNvPicPr>
          <p:nvPr/>
        </p:nvPicPr>
        <p:blipFill rotWithShape="1">
          <a:blip r:embed="rId7">
            <a:duotone>
              <a:prstClr val="black"/>
              <a:schemeClr val="accent1">
                <a:lumMod val="75000"/>
                <a:tint val="45000"/>
                <a:satMod val="400000"/>
              </a:schemeClr>
            </a:duotone>
            <a:lum bright="-40000" contrast="-20000"/>
          </a:blip>
          <a:srcRect r="82617"/>
          <a:stretch/>
        </p:blipFill>
        <p:spPr>
          <a:xfrm>
            <a:off x="4365203" y="2458690"/>
            <a:ext cx="785908" cy="672780"/>
          </a:xfrm>
          <a:prstGeom prst="rect">
            <a:avLst/>
          </a:prstGeom>
        </p:spPr>
      </p:pic>
    </p:spTree>
    <p:extLst>
      <p:ext uri="{BB962C8B-B14F-4D97-AF65-F5344CB8AC3E}">
        <p14:creationId xmlns:p14="http://schemas.microsoft.com/office/powerpoint/2010/main" val="24233393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nodeType="withEffect">
                                  <p:stCondLst>
                                    <p:cond delay="0"/>
                                  </p:stCondLst>
                                  <p:childTnLst>
                                    <p:set>
                                      <p:cBhvr>
                                        <p:cTn id="20" dur="1" fill="hold">
                                          <p:stCondLst>
                                            <p:cond delay="0"/>
                                          </p:stCondLst>
                                        </p:cTn>
                                        <p:tgtEl>
                                          <p:spTgt spid="6148"/>
                                        </p:tgtEl>
                                        <p:attrNameLst>
                                          <p:attrName>style.visibility</p:attrName>
                                        </p:attrNameLst>
                                      </p:cBhvr>
                                      <p:to>
                                        <p:strVal val="visible"/>
                                      </p:to>
                                    </p:set>
                                    <p:animEffect transition="in" filter="fade">
                                      <p:cBhvr>
                                        <p:cTn id="21" dur="500"/>
                                        <p:tgtEl>
                                          <p:spTgt spid="614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fade">
                                      <p:cBhvr>
                                        <p:cTn id="24" dur="500"/>
                                        <p:tgtEl>
                                          <p:spTgt spid="5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par>
                                <p:cTn id="28" presetID="10"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500"/>
                                        <p:tgtEl>
                                          <p:spTgt spid="53"/>
                                        </p:tgtEl>
                                      </p:cBhvr>
                                    </p:animEffect>
                                  </p:childTnLst>
                                </p:cTn>
                              </p:par>
                              <p:par>
                                <p:cTn id="36" presetID="10" presetClass="entr" presetSubtype="0" fill="hold" nodeType="with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fade">
                                      <p:cBhvr>
                                        <p:cTn id="38" dur="500"/>
                                        <p:tgtEl>
                                          <p:spTgt spid="52"/>
                                        </p:tgtEl>
                                      </p:cBhvr>
                                    </p:animEffect>
                                  </p:childTnLst>
                                </p:cTn>
                              </p:par>
                              <p:par>
                                <p:cTn id="39" presetID="10"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par>
                                <p:cTn id="42" presetID="10" presetClass="entr" presetSubtype="0" fill="hold"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30" grpId="0"/>
      <p:bldP spid="54" grpId="0"/>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Gallery</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6</a:t>
            </a:fld>
            <a:endParaRPr lang="en-US"/>
          </a:p>
        </p:txBody>
      </p:sp>
      <p:sp>
        <p:nvSpPr>
          <p:cNvPr id="5" name="Text Placeholder 5"/>
          <p:cNvSpPr txBox="1">
            <a:spLocks/>
          </p:cNvSpPr>
          <p:nvPr/>
        </p:nvSpPr>
        <p:spPr>
          <a:xfrm>
            <a:off x="560388" y="1178710"/>
            <a:ext cx="11080750" cy="43759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cap="all" dirty="0" smtClean="0"/>
              <a:t>A collection of prebuilt images for various workloads</a:t>
            </a:r>
            <a:endParaRPr lang="en-US" sz="2400" b="1" cap="all" dirty="0"/>
          </a:p>
        </p:txBody>
      </p:sp>
      <p:sp>
        <p:nvSpPr>
          <p:cNvPr id="7" name="TextBox 6"/>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grpSp>
        <p:nvGrpSpPr>
          <p:cNvPr id="44" name="Group 43"/>
          <p:cNvGrpSpPr/>
          <p:nvPr/>
        </p:nvGrpSpPr>
        <p:grpSpPr>
          <a:xfrm>
            <a:off x="1689897" y="1786284"/>
            <a:ext cx="1600956" cy="1318108"/>
            <a:chOff x="1689897" y="1786284"/>
            <a:chExt cx="1600956" cy="1318108"/>
          </a:xfrm>
        </p:grpSpPr>
        <p:pic>
          <p:nvPicPr>
            <p:cNvPr id="8" name="Picture 7"/>
            <p:cNvPicPr>
              <a:picLocks noChangeAspect="1"/>
            </p:cNvPicPr>
            <p:nvPr/>
          </p:nvPicPr>
          <p:blipFill>
            <a:blip r:embed="rId3"/>
            <a:stretch>
              <a:fillRect/>
            </a:stretch>
          </p:blipFill>
          <p:spPr>
            <a:xfrm>
              <a:off x="1831321" y="1786284"/>
              <a:ext cx="1318108" cy="1318108"/>
            </a:xfrm>
            <a:prstGeom prst="rect">
              <a:avLst/>
            </a:prstGeom>
          </p:spPr>
        </p:pic>
        <p:sp>
          <p:nvSpPr>
            <p:cNvPr id="14" name="Rectangle 13"/>
            <p:cNvSpPr/>
            <p:nvPr/>
          </p:nvSpPr>
          <p:spPr>
            <a:xfrm>
              <a:off x="1689897" y="2852091"/>
              <a:ext cx="1600956" cy="230832"/>
            </a:xfrm>
            <a:prstGeom prst="rect">
              <a:avLst/>
            </a:prstGeom>
          </p:spPr>
          <p:txBody>
            <a:bodyPr wrap="square">
              <a:spAutoFit/>
            </a:bodyPr>
            <a:lstStyle/>
            <a:p>
              <a:pPr algn="ctr"/>
              <a:r>
                <a:rPr lang="pt-BR" sz="900" b="1" dirty="0">
                  <a:solidFill>
                    <a:schemeClr val="bg1"/>
                  </a:solidFill>
                  <a:latin typeface="+mj-lt"/>
                </a:rPr>
                <a:t>Windows </a:t>
              </a:r>
              <a:r>
                <a:rPr lang="pt-BR" sz="900" b="1" dirty="0" smtClean="0">
                  <a:solidFill>
                    <a:schemeClr val="bg1"/>
                  </a:solidFill>
                  <a:latin typeface="+mj-lt"/>
                </a:rPr>
                <a:t>Server 2012 R2</a:t>
              </a:r>
              <a:endParaRPr lang="en-US" sz="900" b="1" dirty="0">
                <a:solidFill>
                  <a:schemeClr val="bg1"/>
                </a:solidFill>
                <a:latin typeface="+mj-lt"/>
              </a:endParaRPr>
            </a:p>
          </p:txBody>
        </p:sp>
      </p:grpSp>
      <p:grpSp>
        <p:nvGrpSpPr>
          <p:cNvPr id="45" name="Group 44"/>
          <p:cNvGrpSpPr/>
          <p:nvPr/>
        </p:nvGrpSpPr>
        <p:grpSpPr>
          <a:xfrm>
            <a:off x="3220141" y="1786284"/>
            <a:ext cx="1459532" cy="1318108"/>
            <a:chOff x="3220141" y="1786284"/>
            <a:chExt cx="1459532" cy="1318108"/>
          </a:xfrm>
        </p:grpSpPr>
        <p:pic>
          <p:nvPicPr>
            <p:cNvPr id="15" name="Picture 14"/>
            <p:cNvPicPr>
              <a:picLocks noChangeAspect="1"/>
            </p:cNvPicPr>
            <p:nvPr/>
          </p:nvPicPr>
          <p:blipFill>
            <a:blip r:embed="rId4"/>
            <a:stretch>
              <a:fillRect/>
            </a:stretch>
          </p:blipFill>
          <p:spPr>
            <a:xfrm>
              <a:off x="3282866" y="1786284"/>
              <a:ext cx="1318108" cy="1318108"/>
            </a:xfrm>
            <a:prstGeom prst="rect">
              <a:avLst/>
            </a:prstGeom>
          </p:spPr>
        </p:pic>
        <p:sp>
          <p:nvSpPr>
            <p:cNvPr id="16" name="Rectangle 15"/>
            <p:cNvSpPr/>
            <p:nvPr/>
          </p:nvSpPr>
          <p:spPr>
            <a:xfrm>
              <a:off x="3220141" y="2840892"/>
              <a:ext cx="1459532" cy="230832"/>
            </a:xfrm>
            <a:prstGeom prst="rect">
              <a:avLst/>
            </a:prstGeom>
          </p:spPr>
          <p:txBody>
            <a:bodyPr wrap="square">
              <a:spAutoFit/>
            </a:bodyPr>
            <a:lstStyle/>
            <a:p>
              <a:pPr algn="ctr"/>
              <a:r>
                <a:rPr lang="en-US" sz="900" b="1" dirty="0">
                  <a:solidFill>
                    <a:schemeClr val="bg1"/>
                  </a:solidFill>
                  <a:latin typeface="+mj-lt"/>
                </a:rPr>
                <a:t>Ubuntu Server 14.04 LTS</a:t>
              </a:r>
            </a:p>
          </p:txBody>
        </p:sp>
      </p:grpSp>
      <p:grpSp>
        <p:nvGrpSpPr>
          <p:cNvPr id="46" name="Group 45"/>
          <p:cNvGrpSpPr/>
          <p:nvPr/>
        </p:nvGrpSpPr>
        <p:grpSpPr>
          <a:xfrm>
            <a:off x="4708625" y="1786284"/>
            <a:ext cx="1459532" cy="1318109"/>
            <a:chOff x="4708625" y="1786284"/>
            <a:chExt cx="1459532" cy="1318109"/>
          </a:xfrm>
        </p:grpSpPr>
        <p:pic>
          <p:nvPicPr>
            <p:cNvPr id="17" name="Picture 16"/>
            <p:cNvPicPr>
              <a:picLocks noChangeAspect="1"/>
            </p:cNvPicPr>
            <p:nvPr/>
          </p:nvPicPr>
          <p:blipFill>
            <a:blip r:embed="rId5"/>
            <a:stretch>
              <a:fillRect/>
            </a:stretch>
          </p:blipFill>
          <p:spPr>
            <a:xfrm>
              <a:off x="4734411" y="1786284"/>
              <a:ext cx="1318109" cy="1318109"/>
            </a:xfrm>
            <a:prstGeom prst="rect">
              <a:avLst/>
            </a:prstGeom>
          </p:spPr>
        </p:pic>
        <p:sp>
          <p:nvSpPr>
            <p:cNvPr id="18" name="Rectangle 17"/>
            <p:cNvSpPr/>
            <p:nvPr/>
          </p:nvSpPr>
          <p:spPr>
            <a:xfrm>
              <a:off x="4708625" y="2852657"/>
              <a:ext cx="1459532" cy="230832"/>
            </a:xfrm>
            <a:prstGeom prst="rect">
              <a:avLst/>
            </a:prstGeom>
          </p:spPr>
          <p:txBody>
            <a:bodyPr wrap="square">
              <a:spAutoFit/>
            </a:bodyPr>
            <a:lstStyle/>
            <a:p>
              <a:pPr algn="ctr"/>
              <a:r>
                <a:rPr lang="en-US" sz="900" b="1" dirty="0" err="1" smtClean="0">
                  <a:solidFill>
                    <a:schemeClr val="bg1"/>
                  </a:solidFill>
                  <a:latin typeface="+mj-lt"/>
                </a:rPr>
                <a:t>CentOS</a:t>
              </a:r>
              <a:r>
                <a:rPr lang="en-US" sz="900" b="1" dirty="0" smtClean="0">
                  <a:solidFill>
                    <a:schemeClr val="bg1"/>
                  </a:solidFill>
                  <a:latin typeface="+mj-lt"/>
                </a:rPr>
                <a:t> 6.5</a:t>
              </a:r>
              <a:endParaRPr lang="en-US" sz="900" b="1" dirty="0">
                <a:solidFill>
                  <a:schemeClr val="bg1"/>
                </a:solidFill>
                <a:latin typeface="+mj-lt"/>
              </a:endParaRPr>
            </a:p>
          </p:txBody>
        </p:sp>
      </p:grpSp>
      <p:grpSp>
        <p:nvGrpSpPr>
          <p:cNvPr id="47" name="Group 46"/>
          <p:cNvGrpSpPr/>
          <p:nvPr/>
        </p:nvGrpSpPr>
        <p:grpSpPr>
          <a:xfrm>
            <a:off x="6110254" y="1786284"/>
            <a:ext cx="1559195" cy="1325430"/>
            <a:chOff x="6110254" y="1786284"/>
            <a:chExt cx="1559195" cy="1325430"/>
          </a:xfrm>
        </p:grpSpPr>
        <p:pic>
          <p:nvPicPr>
            <p:cNvPr id="19" name="Picture 18"/>
            <p:cNvPicPr>
              <a:picLocks noChangeAspect="1"/>
            </p:cNvPicPr>
            <p:nvPr/>
          </p:nvPicPr>
          <p:blipFill>
            <a:blip r:embed="rId6"/>
            <a:stretch>
              <a:fillRect/>
            </a:stretch>
          </p:blipFill>
          <p:spPr>
            <a:xfrm>
              <a:off x="6185957" y="1786284"/>
              <a:ext cx="1318109" cy="1318109"/>
            </a:xfrm>
            <a:prstGeom prst="rect">
              <a:avLst/>
            </a:prstGeom>
          </p:spPr>
        </p:pic>
        <p:sp>
          <p:nvSpPr>
            <p:cNvPr id="20" name="Rectangle 19"/>
            <p:cNvSpPr/>
            <p:nvPr/>
          </p:nvSpPr>
          <p:spPr>
            <a:xfrm>
              <a:off x="6110254" y="2742382"/>
              <a:ext cx="1559195" cy="369332"/>
            </a:xfrm>
            <a:prstGeom prst="rect">
              <a:avLst/>
            </a:prstGeom>
          </p:spPr>
          <p:txBody>
            <a:bodyPr wrap="square">
              <a:spAutoFit/>
            </a:bodyPr>
            <a:lstStyle/>
            <a:p>
              <a:pPr algn="ctr"/>
              <a:r>
                <a:rPr lang="en-US" sz="900" b="1" dirty="0" smtClean="0">
                  <a:solidFill>
                    <a:schemeClr val="bg1"/>
                  </a:solidFill>
                  <a:latin typeface="+mj-lt"/>
                </a:rPr>
                <a:t>SUSE Linux </a:t>
              </a:r>
            </a:p>
            <a:p>
              <a:pPr algn="ctr"/>
              <a:r>
                <a:rPr lang="en-US" altLang="zh-CN" sz="900" b="1" dirty="0" smtClean="0">
                  <a:solidFill>
                    <a:schemeClr val="bg1"/>
                  </a:solidFill>
                  <a:latin typeface="+mj-lt"/>
                </a:rPr>
                <a:t>Enterprise Server</a:t>
              </a:r>
              <a:endParaRPr lang="en-US" sz="900" b="1" dirty="0">
                <a:solidFill>
                  <a:schemeClr val="bg1"/>
                </a:solidFill>
                <a:latin typeface="+mj-lt"/>
              </a:endParaRPr>
            </a:p>
          </p:txBody>
        </p:sp>
      </p:grpSp>
      <p:grpSp>
        <p:nvGrpSpPr>
          <p:cNvPr id="48" name="Group 47"/>
          <p:cNvGrpSpPr/>
          <p:nvPr/>
        </p:nvGrpSpPr>
        <p:grpSpPr>
          <a:xfrm>
            <a:off x="8958953" y="1807643"/>
            <a:ext cx="1559195" cy="1318109"/>
            <a:chOff x="7518855" y="1786284"/>
            <a:chExt cx="1559195" cy="1318109"/>
          </a:xfrm>
        </p:grpSpPr>
        <p:pic>
          <p:nvPicPr>
            <p:cNvPr id="21" name="Picture 20"/>
            <p:cNvPicPr>
              <a:picLocks noChangeAspect="1"/>
            </p:cNvPicPr>
            <p:nvPr/>
          </p:nvPicPr>
          <p:blipFill>
            <a:blip r:embed="rId7"/>
            <a:stretch>
              <a:fillRect/>
            </a:stretch>
          </p:blipFill>
          <p:spPr>
            <a:xfrm>
              <a:off x="7637503" y="1786284"/>
              <a:ext cx="1318109" cy="1318109"/>
            </a:xfrm>
            <a:prstGeom prst="rect">
              <a:avLst/>
            </a:prstGeom>
          </p:spPr>
        </p:pic>
        <p:sp>
          <p:nvSpPr>
            <p:cNvPr id="22" name="Rectangle 21"/>
            <p:cNvSpPr/>
            <p:nvPr/>
          </p:nvSpPr>
          <p:spPr>
            <a:xfrm>
              <a:off x="7518855" y="2843662"/>
              <a:ext cx="1559195" cy="230832"/>
            </a:xfrm>
            <a:prstGeom prst="rect">
              <a:avLst/>
            </a:prstGeom>
          </p:spPr>
          <p:txBody>
            <a:bodyPr wrap="square">
              <a:spAutoFit/>
            </a:bodyPr>
            <a:lstStyle/>
            <a:p>
              <a:pPr algn="ctr"/>
              <a:r>
                <a:rPr lang="en-US" sz="900" b="1" dirty="0" smtClean="0">
                  <a:solidFill>
                    <a:schemeClr val="bg1"/>
                  </a:solidFill>
                  <a:latin typeface="+mj-lt"/>
                </a:rPr>
                <a:t>Oracle Linux 6.4.0.0.0</a:t>
              </a:r>
              <a:endParaRPr lang="en-US" sz="900" b="1" dirty="0">
                <a:solidFill>
                  <a:schemeClr val="bg1"/>
                </a:solidFill>
                <a:latin typeface="+mj-lt"/>
              </a:endParaRPr>
            </a:p>
          </p:txBody>
        </p:sp>
      </p:grpSp>
      <p:grpSp>
        <p:nvGrpSpPr>
          <p:cNvPr id="60" name="Group 59"/>
          <p:cNvGrpSpPr/>
          <p:nvPr/>
        </p:nvGrpSpPr>
        <p:grpSpPr>
          <a:xfrm>
            <a:off x="8958953" y="4660076"/>
            <a:ext cx="1559195" cy="1321875"/>
            <a:chOff x="8958953" y="4660076"/>
            <a:chExt cx="1559195" cy="1321875"/>
          </a:xfrm>
        </p:grpSpPr>
        <p:pic>
          <p:nvPicPr>
            <p:cNvPr id="23" name="Picture 22"/>
            <p:cNvPicPr>
              <a:picLocks noChangeAspect="1"/>
            </p:cNvPicPr>
            <p:nvPr/>
          </p:nvPicPr>
          <p:blipFill>
            <a:blip r:embed="rId3">
              <a:duotone>
                <a:schemeClr val="accent6">
                  <a:shade val="45000"/>
                  <a:satMod val="135000"/>
                </a:schemeClr>
                <a:prstClr val="white"/>
              </a:duotone>
            </a:blip>
            <a:stretch>
              <a:fillRect/>
            </a:stretch>
          </p:blipFill>
          <p:spPr>
            <a:xfrm>
              <a:off x="9078050" y="4660076"/>
              <a:ext cx="1318108" cy="1318108"/>
            </a:xfrm>
            <a:prstGeom prst="rect">
              <a:avLst/>
            </a:prstGeom>
          </p:spPr>
        </p:pic>
        <p:sp>
          <p:nvSpPr>
            <p:cNvPr id="24" name="Rectangle 23"/>
            <p:cNvSpPr/>
            <p:nvPr/>
          </p:nvSpPr>
          <p:spPr>
            <a:xfrm>
              <a:off x="8958953" y="5751119"/>
              <a:ext cx="1559195" cy="230832"/>
            </a:xfrm>
            <a:prstGeom prst="rect">
              <a:avLst/>
            </a:prstGeom>
          </p:spPr>
          <p:txBody>
            <a:bodyPr wrap="square">
              <a:spAutoFit/>
            </a:bodyPr>
            <a:lstStyle/>
            <a:p>
              <a:pPr algn="ctr"/>
              <a:endParaRPr lang="en-US" sz="900" b="1" dirty="0">
                <a:solidFill>
                  <a:schemeClr val="bg1"/>
                </a:solidFill>
                <a:latin typeface="+mj-lt"/>
              </a:endParaRPr>
            </a:p>
          </p:txBody>
        </p:sp>
      </p:grpSp>
      <p:grpSp>
        <p:nvGrpSpPr>
          <p:cNvPr id="49" name="Group 48"/>
          <p:cNvGrpSpPr/>
          <p:nvPr/>
        </p:nvGrpSpPr>
        <p:grpSpPr>
          <a:xfrm>
            <a:off x="1674726" y="3224402"/>
            <a:ext cx="1600956" cy="1318109"/>
            <a:chOff x="1674726" y="3224402"/>
            <a:chExt cx="1600956" cy="1318109"/>
          </a:xfrm>
        </p:grpSpPr>
        <p:pic>
          <p:nvPicPr>
            <p:cNvPr id="9" name="Picture 8"/>
            <p:cNvPicPr>
              <a:picLocks noChangeAspect="1"/>
            </p:cNvPicPr>
            <p:nvPr/>
          </p:nvPicPr>
          <p:blipFill>
            <a:blip r:embed="rId8"/>
            <a:stretch>
              <a:fillRect/>
            </a:stretch>
          </p:blipFill>
          <p:spPr>
            <a:xfrm>
              <a:off x="1831321" y="3224402"/>
              <a:ext cx="1318109" cy="1318109"/>
            </a:xfrm>
            <a:prstGeom prst="rect">
              <a:avLst/>
            </a:prstGeom>
          </p:spPr>
        </p:pic>
        <p:sp>
          <p:nvSpPr>
            <p:cNvPr id="25" name="Rectangle 24"/>
            <p:cNvSpPr/>
            <p:nvPr/>
          </p:nvSpPr>
          <p:spPr>
            <a:xfrm>
              <a:off x="1674726" y="4308137"/>
              <a:ext cx="1600956" cy="230832"/>
            </a:xfrm>
            <a:prstGeom prst="rect">
              <a:avLst/>
            </a:prstGeom>
          </p:spPr>
          <p:txBody>
            <a:bodyPr wrap="square">
              <a:spAutoFit/>
            </a:bodyPr>
            <a:lstStyle/>
            <a:p>
              <a:pPr algn="ctr"/>
              <a:r>
                <a:rPr lang="pt-BR" sz="900" b="1" dirty="0" smtClean="0">
                  <a:solidFill>
                    <a:schemeClr val="bg1"/>
                  </a:solidFill>
                  <a:latin typeface="+mj-lt"/>
                </a:rPr>
                <a:t>SQL </a:t>
              </a:r>
              <a:r>
                <a:rPr lang="en-US" altLang="zh-CN" sz="900" b="1" dirty="0" smtClean="0">
                  <a:solidFill>
                    <a:schemeClr val="bg1"/>
                  </a:solidFill>
                  <a:latin typeface="+mj-lt"/>
                </a:rPr>
                <a:t>Server 2014 Standard</a:t>
              </a:r>
              <a:endParaRPr lang="en-US" sz="900" b="1" dirty="0">
                <a:solidFill>
                  <a:schemeClr val="bg1"/>
                </a:solidFill>
                <a:latin typeface="+mj-lt"/>
              </a:endParaRPr>
            </a:p>
          </p:txBody>
        </p:sp>
      </p:grpSp>
      <p:grpSp>
        <p:nvGrpSpPr>
          <p:cNvPr id="50" name="Group 49"/>
          <p:cNvGrpSpPr/>
          <p:nvPr/>
        </p:nvGrpSpPr>
        <p:grpSpPr>
          <a:xfrm>
            <a:off x="3149429" y="3224402"/>
            <a:ext cx="1600956" cy="1320942"/>
            <a:chOff x="3149429" y="3224402"/>
            <a:chExt cx="1600956" cy="1320942"/>
          </a:xfrm>
        </p:grpSpPr>
        <p:pic>
          <p:nvPicPr>
            <p:cNvPr id="13" name="Picture 12"/>
            <p:cNvPicPr>
              <a:picLocks noChangeAspect="1"/>
            </p:cNvPicPr>
            <p:nvPr/>
          </p:nvPicPr>
          <p:blipFill>
            <a:blip r:embed="rId9"/>
            <a:stretch>
              <a:fillRect/>
            </a:stretch>
          </p:blipFill>
          <p:spPr>
            <a:xfrm>
              <a:off x="3282866" y="3224402"/>
              <a:ext cx="1320942" cy="1320942"/>
            </a:xfrm>
            <a:prstGeom prst="rect">
              <a:avLst/>
            </a:prstGeom>
          </p:spPr>
        </p:pic>
        <p:sp>
          <p:nvSpPr>
            <p:cNvPr id="26" name="Rectangle 25"/>
            <p:cNvSpPr/>
            <p:nvPr/>
          </p:nvSpPr>
          <p:spPr>
            <a:xfrm>
              <a:off x="3149429" y="4298873"/>
              <a:ext cx="1600956" cy="230832"/>
            </a:xfrm>
            <a:prstGeom prst="rect">
              <a:avLst/>
            </a:prstGeom>
          </p:spPr>
          <p:txBody>
            <a:bodyPr wrap="square">
              <a:spAutoFit/>
            </a:bodyPr>
            <a:lstStyle/>
            <a:p>
              <a:pPr algn="ctr"/>
              <a:r>
                <a:rPr lang="en-US" altLang="zh-CN" sz="900" b="1" dirty="0" smtClean="0">
                  <a:solidFill>
                    <a:schemeClr val="bg1"/>
                  </a:solidFill>
                  <a:latin typeface="+mj-lt"/>
                </a:rPr>
                <a:t>Oracle Database 11g R2</a:t>
              </a:r>
              <a:endParaRPr lang="en-US" sz="900" b="1" dirty="0">
                <a:solidFill>
                  <a:schemeClr val="bg1"/>
                </a:solidFill>
                <a:latin typeface="+mj-lt"/>
              </a:endParaRPr>
            </a:p>
          </p:txBody>
        </p:sp>
      </p:grpSp>
      <p:grpSp>
        <p:nvGrpSpPr>
          <p:cNvPr id="51" name="Group 50"/>
          <p:cNvGrpSpPr/>
          <p:nvPr/>
        </p:nvGrpSpPr>
        <p:grpSpPr>
          <a:xfrm>
            <a:off x="4584482" y="3224402"/>
            <a:ext cx="1600956" cy="1321217"/>
            <a:chOff x="4584482" y="3224402"/>
            <a:chExt cx="1600956" cy="1321217"/>
          </a:xfrm>
        </p:grpSpPr>
        <p:pic>
          <p:nvPicPr>
            <p:cNvPr id="12" name="Picture 11"/>
            <p:cNvPicPr>
              <a:picLocks noChangeAspect="1"/>
            </p:cNvPicPr>
            <p:nvPr/>
          </p:nvPicPr>
          <p:blipFill>
            <a:blip r:embed="rId10"/>
            <a:stretch>
              <a:fillRect/>
            </a:stretch>
          </p:blipFill>
          <p:spPr>
            <a:xfrm>
              <a:off x="4734411" y="3224402"/>
              <a:ext cx="1318109" cy="1318109"/>
            </a:xfrm>
            <a:prstGeom prst="rect">
              <a:avLst/>
            </a:prstGeom>
          </p:spPr>
        </p:pic>
        <p:sp>
          <p:nvSpPr>
            <p:cNvPr id="27" name="Rectangle 26"/>
            <p:cNvSpPr/>
            <p:nvPr/>
          </p:nvSpPr>
          <p:spPr>
            <a:xfrm>
              <a:off x="4584482" y="4314787"/>
              <a:ext cx="1600956" cy="230832"/>
            </a:xfrm>
            <a:prstGeom prst="rect">
              <a:avLst/>
            </a:prstGeom>
          </p:spPr>
          <p:txBody>
            <a:bodyPr wrap="square">
              <a:spAutoFit/>
            </a:bodyPr>
            <a:lstStyle/>
            <a:p>
              <a:pPr algn="ctr"/>
              <a:r>
                <a:rPr lang="en-US" altLang="zh-CN" sz="900" b="1" dirty="0" smtClean="0">
                  <a:solidFill>
                    <a:schemeClr val="bg1"/>
                  </a:solidFill>
                  <a:latin typeface="+mj-lt"/>
                </a:rPr>
                <a:t>BizTalk Server 2013</a:t>
              </a:r>
              <a:endParaRPr lang="en-US" sz="900" b="1" dirty="0">
                <a:solidFill>
                  <a:schemeClr val="bg1"/>
                </a:solidFill>
                <a:latin typeface="+mj-lt"/>
              </a:endParaRPr>
            </a:p>
          </p:txBody>
        </p:sp>
      </p:grpSp>
      <p:grpSp>
        <p:nvGrpSpPr>
          <p:cNvPr id="52" name="Group 51"/>
          <p:cNvGrpSpPr/>
          <p:nvPr/>
        </p:nvGrpSpPr>
        <p:grpSpPr>
          <a:xfrm>
            <a:off x="6061936" y="3226447"/>
            <a:ext cx="1600956" cy="1318897"/>
            <a:chOff x="6061936" y="3226447"/>
            <a:chExt cx="1600956" cy="1318897"/>
          </a:xfrm>
        </p:grpSpPr>
        <p:pic>
          <p:nvPicPr>
            <p:cNvPr id="10" name="Picture 9"/>
            <p:cNvPicPr>
              <a:picLocks noChangeAspect="1"/>
            </p:cNvPicPr>
            <p:nvPr/>
          </p:nvPicPr>
          <p:blipFill>
            <a:blip r:embed="rId11"/>
            <a:stretch>
              <a:fillRect/>
            </a:stretch>
          </p:blipFill>
          <p:spPr>
            <a:xfrm>
              <a:off x="6183123" y="3226447"/>
              <a:ext cx="1318897" cy="1318897"/>
            </a:xfrm>
            <a:prstGeom prst="rect">
              <a:avLst/>
            </a:prstGeom>
          </p:spPr>
        </p:pic>
        <p:sp>
          <p:nvSpPr>
            <p:cNvPr id="28" name="Rectangle 27"/>
            <p:cNvSpPr/>
            <p:nvPr/>
          </p:nvSpPr>
          <p:spPr>
            <a:xfrm>
              <a:off x="6061936" y="4308137"/>
              <a:ext cx="1600956" cy="230832"/>
            </a:xfrm>
            <a:prstGeom prst="rect">
              <a:avLst/>
            </a:prstGeom>
          </p:spPr>
          <p:txBody>
            <a:bodyPr wrap="square">
              <a:spAutoFit/>
            </a:bodyPr>
            <a:lstStyle/>
            <a:p>
              <a:pPr algn="ctr"/>
              <a:r>
                <a:rPr lang="en-US" altLang="zh-CN" sz="900" b="1" dirty="0" smtClean="0">
                  <a:solidFill>
                    <a:schemeClr val="bg1"/>
                  </a:solidFill>
                  <a:latin typeface="+mj-lt"/>
                </a:rPr>
                <a:t>SharePoint Server Farm</a:t>
              </a:r>
              <a:endParaRPr lang="en-US" sz="900" b="1" dirty="0">
                <a:solidFill>
                  <a:schemeClr val="bg1"/>
                </a:solidFill>
                <a:latin typeface="+mj-lt"/>
              </a:endParaRPr>
            </a:p>
          </p:txBody>
        </p:sp>
      </p:grpSp>
      <p:grpSp>
        <p:nvGrpSpPr>
          <p:cNvPr id="53" name="Group 52"/>
          <p:cNvGrpSpPr/>
          <p:nvPr/>
        </p:nvGrpSpPr>
        <p:grpSpPr>
          <a:xfrm>
            <a:off x="7509168" y="3226447"/>
            <a:ext cx="1600956" cy="1320101"/>
            <a:chOff x="7509168" y="3226447"/>
            <a:chExt cx="1600956" cy="1320101"/>
          </a:xfrm>
        </p:grpSpPr>
        <p:pic>
          <p:nvPicPr>
            <p:cNvPr id="29" name="Picture 28"/>
            <p:cNvPicPr>
              <a:picLocks noChangeAspect="1"/>
            </p:cNvPicPr>
            <p:nvPr/>
          </p:nvPicPr>
          <p:blipFill>
            <a:blip r:embed="rId12"/>
            <a:stretch>
              <a:fillRect/>
            </a:stretch>
          </p:blipFill>
          <p:spPr>
            <a:xfrm>
              <a:off x="7637503" y="3226447"/>
              <a:ext cx="1318897" cy="1318897"/>
            </a:xfrm>
            <a:prstGeom prst="rect">
              <a:avLst/>
            </a:prstGeom>
          </p:spPr>
        </p:pic>
        <p:sp>
          <p:nvSpPr>
            <p:cNvPr id="30" name="Rectangle 29"/>
            <p:cNvSpPr/>
            <p:nvPr/>
          </p:nvSpPr>
          <p:spPr>
            <a:xfrm>
              <a:off x="7509168" y="4177216"/>
              <a:ext cx="1600956" cy="369332"/>
            </a:xfrm>
            <a:prstGeom prst="rect">
              <a:avLst/>
            </a:prstGeom>
          </p:spPr>
          <p:txBody>
            <a:bodyPr wrap="square">
              <a:spAutoFit/>
            </a:bodyPr>
            <a:lstStyle/>
            <a:p>
              <a:pPr algn="ctr"/>
              <a:r>
                <a:rPr lang="en-US" altLang="zh-CN" sz="900" b="1" dirty="0" smtClean="0">
                  <a:solidFill>
                    <a:schemeClr val="bg1"/>
                  </a:solidFill>
                  <a:latin typeface="+mj-lt"/>
                </a:rPr>
                <a:t>Microsoft Dynamics </a:t>
              </a:r>
            </a:p>
            <a:p>
              <a:pPr algn="ctr"/>
              <a:r>
                <a:rPr lang="en-US" altLang="zh-CN" sz="900" b="1" dirty="0" smtClean="0">
                  <a:solidFill>
                    <a:schemeClr val="bg1"/>
                  </a:solidFill>
                  <a:latin typeface="+mj-lt"/>
                </a:rPr>
                <a:t>GP 2013</a:t>
              </a:r>
              <a:endParaRPr lang="en-US" sz="900" b="1" dirty="0">
                <a:solidFill>
                  <a:schemeClr val="bg1"/>
                </a:solidFill>
                <a:latin typeface="+mj-lt"/>
              </a:endParaRPr>
            </a:p>
          </p:txBody>
        </p:sp>
      </p:grpSp>
      <p:grpSp>
        <p:nvGrpSpPr>
          <p:cNvPr id="54" name="Group 53"/>
          <p:cNvGrpSpPr/>
          <p:nvPr/>
        </p:nvGrpSpPr>
        <p:grpSpPr>
          <a:xfrm>
            <a:off x="9078050" y="3228608"/>
            <a:ext cx="1316736" cy="1316736"/>
            <a:chOff x="9078050" y="3228608"/>
            <a:chExt cx="1316736" cy="1316736"/>
          </a:xfrm>
        </p:grpSpPr>
        <p:pic>
          <p:nvPicPr>
            <p:cNvPr id="31" name="Picture 30"/>
            <p:cNvPicPr>
              <a:picLocks noChangeAspect="1"/>
            </p:cNvPicPr>
            <p:nvPr/>
          </p:nvPicPr>
          <p:blipFill>
            <a:blip r:embed="rId13"/>
            <a:stretch>
              <a:fillRect/>
            </a:stretch>
          </p:blipFill>
          <p:spPr>
            <a:xfrm>
              <a:off x="9078050" y="3228608"/>
              <a:ext cx="1316736" cy="1316736"/>
            </a:xfrm>
            <a:prstGeom prst="rect">
              <a:avLst/>
            </a:prstGeom>
          </p:spPr>
        </p:pic>
        <p:sp>
          <p:nvSpPr>
            <p:cNvPr id="32" name="Rectangle 31"/>
            <p:cNvSpPr/>
            <p:nvPr/>
          </p:nvSpPr>
          <p:spPr>
            <a:xfrm>
              <a:off x="9110123" y="4255933"/>
              <a:ext cx="1231732" cy="230832"/>
            </a:xfrm>
            <a:prstGeom prst="rect">
              <a:avLst/>
            </a:prstGeom>
          </p:spPr>
          <p:txBody>
            <a:bodyPr wrap="square">
              <a:spAutoFit/>
            </a:bodyPr>
            <a:lstStyle/>
            <a:p>
              <a:pPr algn="ctr"/>
              <a:r>
                <a:rPr lang="en-US" altLang="zh-CN" sz="900" b="1" dirty="0" smtClean="0">
                  <a:solidFill>
                    <a:schemeClr val="bg1"/>
                  </a:solidFill>
                  <a:latin typeface="+mj-lt"/>
                </a:rPr>
                <a:t>Zulu</a:t>
              </a:r>
              <a:r>
                <a:rPr lang="en-US" altLang="zh-CN" sz="900" dirty="0" smtClean="0">
                  <a:solidFill>
                    <a:schemeClr val="bg1"/>
                  </a:solidFill>
                  <a:latin typeface="+mj-lt"/>
                </a:rPr>
                <a:t> 8</a:t>
              </a:r>
              <a:endParaRPr lang="en-US" sz="900" dirty="0">
                <a:solidFill>
                  <a:schemeClr val="bg1"/>
                </a:solidFill>
                <a:latin typeface="+mj-lt"/>
              </a:endParaRPr>
            </a:p>
          </p:txBody>
        </p:sp>
      </p:grpSp>
      <p:grpSp>
        <p:nvGrpSpPr>
          <p:cNvPr id="55" name="Group 54"/>
          <p:cNvGrpSpPr/>
          <p:nvPr/>
        </p:nvGrpSpPr>
        <p:grpSpPr>
          <a:xfrm>
            <a:off x="1689897" y="4662521"/>
            <a:ext cx="1600956" cy="1334769"/>
            <a:chOff x="1689897" y="4662521"/>
            <a:chExt cx="1600956" cy="1334769"/>
          </a:xfrm>
        </p:grpSpPr>
        <p:pic>
          <p:nvPicPr>
            <p:cNvPr id="34" name="Picture 33"/>
            <p:cNvPicPr>
              <a:picLocks noChangeAspect="1"/>
            </p:cNvPicPr>
            <p:nvPr/>
          </p:nvPicPr>
          <p:blipFill>
            <a:blip r:embed="rId14"/>
            <a:stretch>
              <a:fillRect/>
            </a:stretch>
          </p:blipFill>
          <p:spPr>
            <a:xfrm>
              <a:off x="1831321" y="4662521"/>
              <a:ext cx="1316736" cy="1316736"/>
            </a:xfrm>
            <a:prstGeom prst="rect">
              <a:avLst/>
            </a:prstGeom>
          </p:spPr>
        </p:pic>
        <p:sp>
          <p:nvSpPr>
            <p:cNvPr id="35" name="Rectangle 34"/>
            <p:cNvSpPr/>
            <p:nvPr/>
          </p:nvSpPr>
          <p:spPr>
            <a:xfrm>
              <a:off x="1689897" y="5627958"/>
              <a:ext cx="1600956" cy="369332"/>
            </a:xfrm>
            <a:prstGeom prst="rect">
              <a:avLst/>
            </a:prstGeom>
          </p:spPr>
          <p:txBody>
            <a:bodyPr wrap="square">
              <a:spAutoFit/>
            </a:bodyPr>
            <a:lstStyle/>
            <a:p>
              <a:pPr algn="ctr"/>
              <a:r>
                <a:rPr lang="en-US" sz="900" b="1" dirty="0" smtClean="0">
                  <a:solidFill>
                    <a:schemeClr val="bg1"/>
                  </a:solidFill>
                  <a:latin typeface="+mj-lt"/>
                </a:rPr>
                <a:t>SAP HA</a:t>
              </a:r>
              <a:r>
                <a:rPr lang="en-US" altLang="zh-CN" sz="900" b="1" dirty="0" smtClean="0">
                  <a:solidFill>
                    <a:schemeClr val="bg1"/>
                  </a:solidFill>
                  <a:latin typeface="+mj-lt"/>
                </a:rPr>
                <a:t>NA </a:t>
              </a:r>
            </a:p>
            <a:p>
              <a:pPr algn="ctr"/>
              <a:r>
                <a:rPr lang="en-US" altLang="zh-CN" sz="900" b="1" dirty="0" smtClean="0">
                  <a:solidFill>
                    <a:schemeClr val="bg1"/>
                  </a:solidFill>
                  <a:latin typeface="+mj-lt"/>
                </a:rPr>
                <a:t>Developer Edition</a:t>
              </a:r>
              <a:endParaRPr lang="en-US" sz="900" b="1" dirty="0">
                <a:solidFill>
                  <a:schemeClr val="bg1"/>
                </a:solidFill>
                <a:latin typeface="+mj-lt"/>
              </a:endParaRPr>
            </a:p>
          </p:txBody>
        </p:sp>
      </p:grpSp>
      <p:grpSp>
        <p:nvGrpSpPr>
          <p:cNvPr id="56" name="Group 55"/>
          <p:cNvGrpSpPr/>
          <p:nvPr/>
        </p:nvGrpSpPr>
        <p:grpSpPr>
          <a:xfrm>
            <a:off x="3167323" y="4662519"/>
            <a:ext cx="1600956" cy="1316736"/>
            <a:chOff x="3167323" y="4662519"/>
            <a:chExt cx="1600956" cy="1316736"/>
          </a:xfrm>
        </p:grpSpPr>
        <p:pic>
          <p:nvPicPr>
            <p:cNvPr id="36" name="Picture 35"/>
            <p:cNvPicPr>
              <a:picLocks noChangeAspect="1"/>
            </p:cNvPicPr>
            <p:nvPr/>
          </p:nvPicPr>
          <p:blipFill>
            <a:blip r:embed="rId15"/>
            <a:stretch>
              <a:fillRect/>
            </a:stretch>
          </p:blipFill>
          <p:spPr>
            <a:xfrm>
              <a:off x="3281577" y="4662519"/>
              <a:ext cx="1316736" cy="1316736"/>
            </a:xfrm>
            <a:prstGeom prst="rect">
              <a:avLst/>
            </a:prstGeom>
          </p:spPr>
        </p:pic>
        <p:sp>
          <p:nvSpPr>
            <p:cNvPr id="37" name="Rectangle 36"/>
            <p:cNvSpPr/>
            <p:nvPr/>
          </p:nvSpPr>
          <p:spPr>
            <a:xfrm>
              <a:off x="3167323" y="5724185"/>
              <a:ext cx="1600956" cy="230832"/>
            </a:xfrm>
            <a:prstGeom prst="rect">
              <a:avLst/>
            </a:prstGeom>
          </p:spPr>
          <p:txBody>
            <a:bodyPr wrap="square">
              <a:spAutoFit/>
            </a:bodyPr>
            <a:lstStyle/>
            <a:p>
              <a:pPr algn="ctr"/>
              <a:r>
                <a:rPr lang="en-US" altLang="zh-CN" sz="900" b="1" dirty="0" smtClean="0">
                  <a:solidFill>
                    <a:schemeClr val="bg1"/>
                  </a:solidFill>
                  <a:latin typeface="+mj-lt"/>
                </a:rPr>
                <a:t>Puppet Enterprise 3.2.3</a:t>
              </a:r>
              <a:endParaRPr lang="en-US" sz="900" b="1" dirty="0">
                <a:solidFill>
                  <a:schemeClr val="bg1"/>
                </a:solidFill>
                <a:latin typeface="+mj-lt"/>
              </a:endParaRPr>
            </a:p>
          </p:txBody>
        </p:sp>
      </p:grpSp>
      <p:grpSp>
        <p:nvGrpSpPr>
          <p:cNvPr id="57" name="Group 56"/>
          <p:cNvGrpSpPr/>
          <p:nvPr/>
        </p:nvGrpSpPr>
        <p:grpSpPr>
          <a:xfrm>
            <a:off x="4598313" y="4662519"/>
            <a:ext cx="1600956" cy="1316736"/>
            <a:chOff x="4598313" y="4662519"/>
            <a:chExt cx="1600956" cy="1316736"/>
          </a:xfrm>
        </p:grpSpPr>
        <p:pic>
          <p:nvPicPr>
            <p:cNvPr id="38" name="Picture 37"/>
            <p:cNvPicPr>
              <a:picLocks noChangeAspect="1"/>
            </p:cNvPicPr>
            <p:nvPr/>
          </p:nvPicPr>
          <p:blipFill>
            <a:blip r:embed="rId16"/>
            <a:stretch>
              <a:fillRect/>
            </a:stretch>
          </p:blipFill>
          <p:spPr>
            <a:xfrm>
              <a:off x="4731832" y="4662519"/>
              <a:ext cx="1316736" cy="1316736"/>
            </a:xfrm>
            <a:prstGeom prst="rect">
              <a:avLst/>
            </a:prstGeom>
          </p:spPr>
        </p:pic>
        <p:sp>
          <p:nvSpPr>
            <p:cNvPr id="39" name="Rectangle 38"/>
            <p:cNvSpPr/>
            <p:nvPr/>
          </p:nvSpPr>
          <p:spPr>
            <a:xfrm>
              <a:off x="4598313" y="5748423"/>
              <a:ext cx="1600956" cy="230832"/>
            </a:xfrm>
            <a:prstGeom prst="rect">
              <a:avLst/>
            </a:prstGeom>
          </p:spPr>
          <p:txBody>
            <a:bodyPr wrap="square">
              <a:spAutoFit/>
            </a:bodyPr>
            <a:lstStyle/>
            <a:p>
              <a:pPr algn="ctr"/>
              <a:r>
                <a:rPr lang="en-US" altLang="zh-CN" sz="900" b="1" dirty="0" smtClean="0">
                  <a:solidFill>
                    <a:schemeClr val="bg1"/>
                  </a:solidFill>
                  <a:latin typeface="+mj-lt"/>
                </a:rPr>
                <a:t>Barracuda Web Application</a:t>
              </a:r>
              <a:endParaRPr lang="en-US" sz="900" b="1" dirty="0">
                <a:solidFill>
                  <a:schemeClr val="bg1"/>
                </a:solidFill>
                <a:latin typeface="+mj-lt"/>
              </a:endParaRPr>
            </a:p>
          </p:txBody>
        </p:sp>
      </p:grpSp>
      <p:grpSp>
        <p:nvGrpSpPr>
          <p:cNvPr id="58" name="Group 57"/>
          <p:cNvGrpSpPr/>
          <p:nvPr/>
        </p:nvGrpSpPr>
        <p:grpSpPr>
          <a:xfrm>
            <a:off x="6041013" y="4660076"/>
            <a:ext cx="1600956" cy="1350790"/>
            <a:chOff x="6041013" y="4660076"/>
            <a:chExt cx="1600956" cy="1350790"/>
          </a:xfrm>
        </p:grpSpPr>
        <p:pic>
          <p:nvPicPr>
            <p:cNvPr id="40" name="Picture 39"/>
            <p:cNvPicPr>
              <a:picLocks noChangeAspect="1"/>
            </p:cNvPicPr>
            <p:nvPr/>
          </p:nvPicPr>
          <p:blipFill>
            <a:blip r:embed="rId17"/>
            <a:stretch>
              <a:fillRect/>
            </a:stretch>
          </p:blipFill>
          <p:spPr>
            <a:xfrm>
              <a:off x="6183123" y="4660076"/>
              <a:ext cx="1316736" cy="1316736"/>
            </a:xfrm>
            <a:prstGeom prst="rect">
              <a:avLst/>
            </a:prstGeom>
          </p:spPr>
        </p:pic>
        <p:sp>
          <p:nvSpPr>
            <p:cNvPr id="41" name="Rectangle 40"/>
            <p:cNvSpPr/>
            <p:nvPr/>
          </p:nvSpPr>
          <p:spPr>
            <a:xfrm>
              <a:off x="6041013" y="5641534"/>
              <a:ext cx="1600956" cy="369332"/>
            </a:xfrm>
            <a:prstGeom prst="rect">
              <a:avLst/>
            </a:prstGeom>
          </p:spPr>
          <p:txBody>
            <a:bodyPr wrap="square">
              <a:spAutoFit/>
            </a:bodyPr>
            <a:lstStyle/>
            <a:p>
              <a:pPr algn="ctr"/>
              <a:r>
                <a:rPr lang="en-US" altLang="zh-CN" sz="900" b="1" dirty="0" smtClean="0">
                  <a:solidFill>
                    <a:schemeClr val="bg1"/>
                  </a:solidFill>
                  <a:latin typeface="+mj-lt"/>
                </a:rPr>
                <a:t>Oracle WebLogic</a:t>
              </a:r>
            </a:p>
            <a:p>
              <a:pPr algn="ctr"/>
              <a:r>
                <a:rPr lang="en-US" altLang="zh-CN" sz="900" b="1" dirty="0" smtClean="0">
                  <a:solidFill>
                    <a:schemeClr val="bg1"/>
                  </a:solidFill>
                  <a:latin typeface="+mj-lt"/>
                </a:rPr>
                <a:t>Server 12.1.2</a:t>
              </a:r>
              <a:endParaRPr lang="en-US" sz="900" b="1" dirty="0">
                <a:solidFill>
                  <a:schemeClr val="bg1"/>
                </a:solidFill>
                <a:latin typeface="+mj-lt"/>
              </a:endParaRPr>
            </a:p>
          </p:txBody>
        </p:sp>
      </p:grpSp>
      <p:grpSp>
        <p:nvGrpSpPr>
          <p:cNvPr id="59" name="Group 58"/>
          <p:cNvGrpSpPr/>
          <p:nvPr/>
        </p:nvGrpSpPr>
        <p:grpSpPr>
          <a:xfrm>
            <a:off x="7495480" y="4660076"/>
            <a:ext cx="1600956" cy="1316736"/>
            <a:chOff x="7495480" y="4660076"/>
            <a:chExt cx="1600956" cy="1316736"/>
          </a:xfrm>
        </p:grpSpPr>
        <p:pic>
          <p:nvPicPr>
            <p:cNvPr id="42" name="Picture 41"/>
            <p:cNvPicPr>
              <a:picLocks noChangeAspect="1"/>
            </p:cNvPicPr>
            <p:nvPr/>
          </p:nvPicPr>
          <p:blipFill>
            <a:blip r:embed="rId18"/>
            <a:stretch>
              <a:fillRect/>
            </a:stretch>
          </p:blipFill>
          <p:spPr>
            <a:xfrm>
              <a:off x="7637503" y="4660076"/>
              <a:ext cx="1316736" cy="1316736"/>
            </a:xfrm>
            <a:prstGeom prst="rect">
              <a:avLst/>
            </a:prstGeom>
          </p:spPr>
        </p:pic>
        <p:sp>
          <p:nvSpPr>
            <p:cNvPr id="43" name="Rectangle 42"/>
            <p:cNvSpPr/>
            <p:nvPr/>
          </p:nvSpPr>
          <p:spPr>
            <a:xfrm>
              <a:off x="7495480" y="5681645"/>
              <a:ext cx="1600956" cy="230832"/>
            </a:xfrm>
            <a:prstGeom prst="rect">
              <a:avLst/>
            </a:prstGeom>
          </p:spPr>
          <p:txBody>
            <a:bodyPr wrap="square">
              <a:spAutoFit/>
            </a:bodyPr>
            <a:lstStyle/>
            <a:p>
              <a:pPr algn="ctr"/>
              <a:r>
                <a:rPr lang="en-US" altLang="zh-CN" sz="900" b="1" dirty="0" smtClean="0">
                  <a:solidFill>
                    <a:schemeClr val="bg1"/>
                  </a:solidFill>
                  <a:latin typeface="+mj-lt"/>
                </a:rPr>
                <a:t>Visual Studio Ultimate 2013</a:t>
              </a:r>
              <a:endParaRPr lang="en-US" sz="900" b="1" dirty="0">
                <a:solidFill>
                  <a:schemeClr val="bg1"/>
                </a:solidFill>
                <a:latin typeface="+mj-lt"/>
              </a:endParaRPr>
            </a:p>
          </p:txBody>
        </p:sp>
      </p:grpSp>
      <p:grpSp>
        <p:nvGrpSpPr>
          <p:cNvPr id="63" name="Group 62"/>
          <p:cNvGrpSpPr/>
          <p:nvPr/>
        </p:nvGrpSpPr>
        <p:grpSpPr>
          <a:xfrm>
            <a:off x="7520557" y="1794291"/>
            <a:ext cx="1559195" cy="1316736"/>
            <a:chOff x="7520557" y="1794291"/>
            <a:chExt cx="1559195" cy="1316736"/>
          </a:xfrm>
        </p:grpSpPr>
        <p:pic>
          <p:nvPicPr>
            <p:cNvPr id="61" name="Picture 60"/>
            <p:cNvPicPr>
              <a:picLocks noChangeAspect="1"/>
            </p:cNvPicPr>
            <p:nvPr/>
          </p:nvPicPr>
          <p:blipFill>
            <a:blip r:embed="rId19"/>
            <a:stretch>
              <a:fillRect/>
            </a:stretch>
          </p:blipFill>
          <p:spPr>
            <a:xfrm>
              <a:off x="7637503" y="1794291"/>
              <a:ext cx="1316736" cy="1316736"/>
            </a:xfrm>
            <a:prstGeom prst="rect">
              <a:avLst/>
            </a:prstGeom>
          </p:spPr>
        </p:pic>
        <p:sp>
          <p:nvSpPr>
            <p:cNvPr id="62" name="Rectangle 61"/>
            <p:cNvSpPr/>
            <p:nvPr/>
          </p:nvSpPr>
          <p:spPr>
            <a:xfrm>
              <a:off x="7520557" y="2851398"/>
              <a:ext cx="1559195" cy="230832"/>
            </a:xfrm>
            <a:prstGeom prst="rect">
              <a:avLst/>
            </a:prstGeom>
          </p:spPr>
          <p:txBody>
            <a:bodyPr wrap="square">
              <a:spAutoFit/>
            </a:bodyPr>
            <a:lstStyle/>
            <a:p>
              <a:pPr algn="ctr"/>
              <a:r>
                <a:rPr lang="en-US" altLang="zh-CN" sz="900" b="1" dirty="0" err="1" smtClean="0">
                  <a:solidFill>
                    <a:schemeClr val="bg1"/>
                  </a:solidFill>
                  <a:latin typeface="+mj-lt"/>
                </a:rPr>
                <a:t>openSUSE</a:t>
              </a:r>
              <a:r>
                <a:rPr lang="en-US" altLang="zh-CN" sz="900" b="1" dirty="0" smtClean="0">
                  <a:solidFill>
                    <a:schemeClr val="bg1"/>
                  </a:solidFill>
                  <a:latin typeface="+mj-lt"/>
                </a:rPr>
                <a:t> 13.1</a:t>
              </a:r>
              <a:endParaRPr lang="en-US" sz="900" b="1" dirty="0">
                <a:solidFill>
                  <a:schemeClr val="bg1"/>
                </a:solidFill>
                <a:latin typeface="+mj-lt"/>
              </a:endParaRPr>
            </a:p>
          </p:txBody>
        </p:sp>
      </p:grpSp>
    </p:spTree>
    <p:extLst>
      <p:ext uri="{BB962C8B-B14F-4D97-AF65-F5344CB8AC3E}">
        <p14:creationId xmlns:p14="http://schemas.microsoft.com/office/powerpoint/2010/main" val="3854591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200" decel="100000"/>
                                        <p:tgtEl>
                                          <p:spTgt spid="44"/>
                                        </p:tgtEl>
                                      </p:cBhvr>
                                    </p:animEffect>
                                    <p:anim calcmode="lin" valueType="num">
                                      <p:cBhvr>
                                        <p:cTn id="8" dur="200" decel="100000" fill="hold"/>
                                        <p:tgtEl>
                                          <p:spTgt spid="44"/>
                                        </p:tgtEl>
                                        <p:attrNameLst>
                                          <p:attrName>style.rotation</p:attrName>
                                        </p:attrNameLst>
                                      </p:cBhvr>
                                      <p:tavLst>
                                        <p:tav tm="0">
                                          <p:val>
                                            <p:fltVal val="-90"/>
                                          </p:val>
                                        </p:tav>
                                        <p:tav tm="100000">
                                          <p:val>
                                            <p:fltVal val="0"/>
                                          </p:val>
                                        </p:tav>
                                      </p:tavLst>
                                    </p:anim>
                                    <p:anim calcmode="lin" valueType="num">
                                      <p:cBhvr>
                                        <p:cTn id="9" dur="200" decel="100000" fill="hold"/>
                                        <p:tgtEl>
                                          <p:spTgt spid="44"/>
                                        </p:tgtEl>
                                        <p:attrNameLst>
                                          <p:attrName>ppt_x</p:attrName>
                                        </p:attrNameLst>
                                      </p:cBhvr>
                                      <p:tavLst>
                                        <p:tav tm="0">
                                          <p:val>
                                            <p:strVal val="#ppt_x+0.4"/>
                                          </p:val>
                                        </p:tav>
                                        <p:tav tm="100000">
                                          <p:val>
                                            <p:strVal val="#ppt_x-0.05"/>
                                          </p:val>
                                        </p:tav>
                                      </p:tavLst>
                                    </p:anim>
                                    <p:anim calcmode="lin" valueType="num">
                                      <p:cBhvr>
                                        <p:cTn id="10" dur="200" decel="100000" fill="hold"/>
                                        <p:tgtEl>
                                          <p:spTgt spid="44"/>
                                        </p:tgtEl>
                                        <p:attrNameLst>
                                          <p:attrName>ppt_y</p:attrName>
                                        </p:attrNameLst>
                                      </p:cBhvr>
                                      <p:tavLst>
                                        <p:tav tm="0">
                                          <p:val>
                                            <p:strVal val="#ppt_y-0.4"/>
                                          </p:val>
                                        </p:tav>
                                        <p:tav tm="100000">
                                          <p:val>
                                            <p:strVal val="#ppt_y+0.1"/>
                                          </p:val>
                                        </p:tav>
                                      </p:tavLst>
                                    </p:anim>
                                    <p:anim calcmode="lin" valueType="num">
                                      <p:cBhvr>
                                        <p:cTn id="11" dur="50" accel="100000" fill="hold">
                                          <p:stCondLst>
                                            <p:cond delay="200"/>
                                          </p:stCondLst>
                                        </p:cTn>
                                        <p:tgtEl>
                                          <p:spTgt spid="44"/>
                                        </p:tgtEl>
                                        <p:attrNameLst>
                                          <p:attrName>ppt_x</p:attrName>
                                        </p:attrNameLst>
                                      </p:cBhvr>
                                      <p:tavLst>
                                        <p:tav tm="0">
                                          <p:val>
                                            <p:strVal val="#ppt_x-0.05"/>
                                          </p:val>
                                        </p:tav>
                                        <p:tav tm="100000">
                                          <p:val>
                                            <p:strVal val="#ppt_x"/>
                                          </p:val>
                                        </p:tav>
                                      </p:tavLst>
                                    </p:anim>
                                    <p:anim calcmode="lin" valueType="num">
                                      <p:cBhvr>
                                        <p:cTn id="12" dur="50" accel="100000" fill="hold">
                                          <p:stCondLst>
                                            <p:cond delay="200"/>
                                          </p:stCondLst>
                                        </p:cTn>
                                        <p:tgtEl>
                                          <p:spTgt spid="44"/>
                                        </p:tgtEl>
                                        <p:attrNameLst>
                                          <p:attrName>ppt_y</p:attrName>
                                        </p:attrNameLst>
                                      </p:cBhvr>
                                      <p:tavLst>
                                        <p:tav tm="0">
                                          <p:val>
                                            <p:strVal val="#ppt_y+0.1"/>
                                          </p:val>
                                        </p:tav>
                                        <p:tav tm="100000">
                                          <p:val>
                                            <p:strVal val="#ppt_y"/>
                                          </p:val>
                                        </p:tav>
                                      </p:tavLst>
                                    </p:anim>
                                  </p:childTnLst>
                                </p:cTn>
                              </p:par>
                            </p:childTnLst>
                          </p:cTn>
                        </p:par>
                        <p:par>
                          <p:cTn id="13" fill="hold">
                            <p:stCondLst>
                              <p:cond delay="250"/>
                            </p:stCondLst>
                            <p:childTnLst>
                              <p:par>
                                <p:cTn id="14" presetID="30" presetClass="entr" presetSubtype="0" fill="hold" nodeType="after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fade">
                                      <p:cBhvr>
                                        <p:cTn id="16" dur="200" decel="100000"/>
                                        <p:tgtEl>
                                          <p:spTgt spid="45"/>
                                        </p:tgtEl>
                                      </p:cBhvr>
                                    </p:animEffect>
                                    <p:anim calcmode="lin" valueType="num">
                                      <p:cBhvr>
                                        <p:cTn id="17" dur="200" decel="100000" fill="hold"/>
                                        <p:tgtEl>
                                          <p:spTgt spid="45"/>
                                        </p:tgtEl>
                                        <p:attrNameLst>
                                          <p:attrName>style.rotation</p:attrName>
                                        </p:attrNameLst>
                                      </p:cBhvr>
                                      <p:tavLst>
                                        <p:tav tm="0">
                                          <p:val>
                                            <p:fltVal val="-90"/>
                                          </p:val>
                                        </p:tav>
                                        <p:tav tm="100000">
                                          <p:val>
                                            <p:fltVal val="0"/>
                                          </p:val>
                                        </p:tav>
                                      </p:tavLst>
                                    </p:anim>
                                    <p:anim calcmode="lin" valueType="num">
                                      <p:cBhvr>
                                        <p:cTn id="18" dur="200" decel="100000" fill="hold"/>
                                        <p:tgtEl>
                                          <p:spTgt spid="45"/>
                                        </p:tgtEl>
                                        <p:attrNameLst>
                                          <p:attrName>ppt_x</p:attrName>
                                        </p:attrNameLst>
                                      </p:cBhvr>
                                      <p:tavLst>
                                        <p:tav tm="0">
                                          <p:val>
                                            <p:strVal val="#ppt_x+0.4"/>
                                          </p:val>
                                        </p:tav>
                                        <p:tav tm="100000">
                                          <p:val>
                                            <p:strVal val="#ppt_x-0.05"/>
                                          </p:val>
                                        </p:tav>
                                      </p:tavLst>
                                    </p:anim>
                                    <p:anim calcmode="lin" valueType="num">
                                      <p:cBhvr>
                                        <p:cTn id="19" dur="200" decel="100000" fill="hold"/>
                                        <p:tgtEl>
                                          <p:spTgt spid="45"/>
                                        </p:tgtEl>
                                        <p:attrNameLst>
                                          <p:attrName>ppt_y</p:attrName>
                                        </p:attrNameLst>
                                      </p:cBhvr>
                                      <p:tavLst>
                                        <p:tav tm="0">
                                          <p:val>
                                            <p:strVal val="#ppt_y-0.4"/>
                                          </p:val>
                                        </p:tav>
                                        <p:tav tm="100000">
                                          <p:val>
                                            <p:strVal val="#ppt_y+0.1"/>
                                          </p:val>
                                        </p:tav>
                                      </p:tavLst>
                                    </p:anim>
                                    <p:anim calcmode="lin" valueType="num">
                                      <p:cBhvr>
                                        <p:cTn id="20" dur="50" accel="100000" fill="hold">
                                          <p:stCondLst>
                                            <p:cond delay="200"/>
                                          </p:stCondLst>
                                        </p:cTn>
                                        <p:tgtEl>
                                          <p:spTgt spid="45"/>
                                        </p:tgtEl>
                                        <p:attrNameLst>
                                          <p:attrName>ppt_x</p:attrName>
                                        </p:attrNameLst>
                                      </p:cBhvr>
                                      <p:tavLst>
                                        <p:tav tm="0">
                                          <p:val>
                                            <p:strVal val="#ppt_x-0.05"/>
                                          </p:val>
                                        </p:tav>
                                        <p:tav tm="100000">
                                          <p:val>
                                            <p:strVal val="#ppt_x"/>
                                          </p:val>
                                        </p:tav>
                                      </p:tavLst>
                                    </p:anim>
                                    <p:anim calcmode="lin" valueType="num">
                                      <p:cBhvr>
                                        <p:cTn id="21" dur="50" accel="100000" fill="hold">
                                          <p:stCondLst>
                                            <p:cond delay="200"/>
                                          </p:stCondLst>
                                        </p:cTn>
                                        <p:tgtEl>
                                          <p:spTgt spid="45"/>
                                        </p:tgtEl>
                                        <p:attrNameLst>
                                          <p:attrName>ppt_y</p:attrName>
                                        </p:attrNameLst>
                                      </p:cBhvr>
                                      <p:tavLst>
                                        <p:tav tm="0">
                                          <p:val>
                                            <p:strVal val="#ppt_y+0.1"/>
                                          </p:val>
                                        </p:tav>
                                        <p:tav tm="100000">
                                          <p:val>
                                            <p:strVal val="#ppt_y"/>
                                          </p:val>
                                        </p:tav>
                                      </p:tavLst>
                                    </p:anim>
                                  </p:childTnLst>
                                </p:cTn>
                              </p:par>
                            </p:childTnLst>
                          </p:cTn>
                        </p:par>
                        <p:par>
                          <p:cTn id="22" fill="hold">
                            <p:stCondLst>
                              <p:cond delay="500"/>
                            </p:stCondLst>
                            <p:childTnLst>
                              <p:par>
                                <p:cTn id="23" presetID="30" presetClass="entr" presetSubtype="0" fill="hold"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200" decel="100000"/>
                                        <p:tgtEl>
                                          <p:spTgt spid="46"/>
                                        </p:tgtEl>
                                      </p:cBhvr>
                                    </p:animEffect>
                                    <p:anim calcmode="lin" valueType="num">
                                      <p:cBhvr>
                                        <p:cTn id="26" dur="200" decel="100000" fill="hold"/>
                                        <p:tgtEl>
                                          <p:spTgt spid="46"/>
                                        </p:tgtEl>
                                        <p:attrNameLst>
                                          <p:attrName>style.rotation</p:attrName>
                                        </p:attrNameLst>
                                      </p:cBhvr>
                                      <p:tavLst>
                                        <p:tav tm="0">
                                          <p:val>
                                            <p:fltVal val="-90"/>
                                          </p:val>
                                        </p:tav>
                                        <p:tav tm="100000">
                                          <p:val>
                                            <p:fltVal val="0"/>
                                          </p:val>
                                        </p:tav>
                                      </p:tavLst>
                                    </p:anim>
                                    <p:anim calcmode="lin" valueType="num">
                                      <p:cBhvr>
                                        <p:cTn id="27" dur="200" decel="100000" fill="hold"/>
                                        <p:tgtEl>
                                          <p:spTgt spid="46"/>
                                        </p:tgtEl>
                                        <p:attrNameLst>
                                          <p:attrName>ppt_x</p:attrName>
                                        </p:attrNameLst>
                                      </p:cBhvr>
                                      <p:tavLst>
                                        <p:tav tm="0">
                                          <p:val>
                                            <p:strVal val="#ppt_x+0.4"/>
                                          </p:val>
                                        </p:tav>
                                        <p:tav tm="100000">
                                          <p:val>
                                            <p:strVal val="#ppt_x-0.05"/>
                                          </p:val>
                                        </p:tav>
                                      </p:tavLst>
                                    </p:anim>
                                    <p:anim calcmode="lin" valueType="num">
                                      <p:cBhvr>
                                        <p:cTn id="28" dur="200" decel="100000" fill="hold"/>
                                        <p:tgtEl>
                                          <p:spTgt spid="46"/>
                                        </p:tgtEl>
                                        <p:attrNameLst>
                                          <p:attrName>ppt_y</p:attrName>
                                        </p:attrNameLst>
                                      </p:cBhvr>
                                      <p:tavLst>
                                        <p:tav tm="0">
                                          <p:val>
                                            <p:strVal val="#ppt_y-0.4"/>
                                          </p:val>
                                        </p:tav>
                                        <p:tav tm="100000">
                                          <p:val>
                                            <p:strVal val="#ppt_y+0.1"/>
                                          </p:val>
                                        </p:tav>
                                      </p:tavLst>
                                    </p:anim>
                                    <p:anim calcmode="lin" valueType="num">
                                      <p:cBhvr>
                                        <p:cTn id="29" dur="50" accel="100000" fill="hold">
                                          <p:stCondLst>
                                            <p:cond delay="200"/>
                                          </p:stCondLst>
                                        </p:cTn>
                                        <p:tgtEl>
                                          <p:spTgt spid="46"/>
                                        </p:tgtEl>
                                        <p:attrNameLst>
                                          <p:attrName>ppt_x</p:attrName>
                                        </p:attrNameLst>
                                      </p:cBhvr>
                                      <p:tavLst>
                                        <p:tav tm="0">
                                          <p:val>
                                            <p:strVal val="#ppt_x-0.05"/>
                                          </p:val>
                                        </p:tav>
                                        <p:tav tm="100000">
                                          <p:val>
                                            <p:strVal val="#ppt_x"/>
                                          </p:val>
                                        </p:tav>
                                      </p:tavLst>
                                    </p:anim>
                                    <p:anim calcmode="lin" valueType="num">
                                      <p:cBhvr>
                                        <p:cTn id="30" dur="50" accel="100000" fill="hold">
                                          <p:stCondLst>
                                            <p:cond delay="200"/>
                                          </p:stCondLst>
                                        </p:cTn>
                                        <p:tgtEl>
                                          <p:spTgt spid="46"/>
                                        </p:tgtEl>
                                        <p:attrNameLst>
                                          <p:attrName>ppt_y</p:attrName>
                                        </p:attrNameLst>
                                      </p:cBhvr>
                                      <p:tavLst>
                                        <p:tav tm="0">
                                          <p:val>
                                            <p:strVal val="#ppt_y+0.1"/>
                                          </p:val>
                                        </p:tav>
                                        <p:tav tm="100000">
                                          <p:val>
                                            <p:strVal val="#ppt_y"/>
                                          </p:val>
                                        </p:tav>
                                      </p:tavLst>
                                    </p:anim>
                                  </p:childTnLst>
                                </p:cTn>
                              </p:par>
                            </p:childTnLst>
                          </p:cTn>
                        </p:par>
                        <p:par>
                          <p:cTn id="31" fill="hold">
                            <p:stCondLst>
                              <p:cond delay="750"/>
                            </p:stCondLst>
                            <p:childTnLst>
                              <p:par>
                                <p:cTn id="32" presetID="30" presetClass="entr" presetSubtype="0" fill="hold" nodeType="after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fade">
                                      <p:cBhvr>
                                        <p:cTn id="34" dur="200" decel="100000"/>
                                        <p:tgtEl>
                                          <p:spTgt spid="47"/>
                                        </p:tgtEl>
                                      </p:cBhvr>
                                    </p:animEffect>
                                    <p:anim calcmode="lin" valueType="num">
                                      <p:cBhvr>
                                        <p:cTn id="35" dur="200" decel="100000" fill="hold"/>
                                        <p:tgtEl>
                                          <p:spTgt spid="47"/>
                                        </p:tgtEl>
                                        <p:attrNameLst>
                                          <p:attrName>style.rotation</p:attrName>
                                        </p:attrNameLst>
                                      </p:cBhvr>
                                      <p:tavLst>
                                        <p:tav tm="0">
                                          <p:val>
                                            <p:fltVal val="-90"/>
                                          </p:val>
                                        </p:tav>
                                        <p:tav tm="100000">
                                          <p:val>
                                            <p:fltVal val="0"/>
                                          </p:val>
                                        </p:tav>
                                      </p:tavLst>
                                    </p:anim>
                                    <p:anim calcmode="lin" valueType="num">
                                      <p:cBhvr>
                                        <p:cTn id="36" dur="200" decel="100000" fill="hold"/>
                                        <p:tgtEl>
                                          <p:spTgt spid="47"/>
                                        </p:tgtEl>
                                        <p:attrNameLst>
                                          <p:attrName>ppt_x</p:attrName>
                                        </p:attrNameLst>
                                      </p:cBhvr>
                                      <p:tavLst>
                                        <p:tav tm="0">
                                          <p:val>
                                            <p:strVal val="#ppt_x+0.4"/>
                                          </p:val>
                                        </p:tav>
                                        <p:tav tm="100000">
                                          <p:val>
                                            <p:strVal val="#ppt_x-0.05"/>
                                          </p:val>
                                        </p:tav>
                                      </p:tavLst>
                                    </p:anim>
                                    <p:anim calcmode="lin" valueType="num">
                                      <p:cBhvr>
                                        <p:cTn id="37" dur="200" decel="100000" fill="hold"/>
                                        <p:tgtEl>
                                          <p:spTgt spid="47"/>
                                        </p:tgtEl>
                                        <p:attrNameLst>
                                          <p:attrName>ppt_y</p:attrName>
                                        </p:attrNameLst>
                                      </p:cBhvr>
                                      <p:tavLst>
                                        <p:tav tm="0">
                                          <p:val>
                                            <p:strVal val="#ppt_y-0.4"/>
                                          </p:val>
                                        </p:tav>
                                        <p:tav tm="100000">
                                          <p:val>
                                            <p:strVal val="#ppt_y+0.1"/>
                                          </p:val>
                                        </p:tav>
                                      </p:tavLst>
                                    </p:anim>
                                    <p:anim calcmode="lin" valueType="num">
                                      <p:cBhvr>
                                        <p:cTn id="38" dur="50" accel="100000" fill="hold">
                                          <p:stCondLst>
                                            <p:cond delay="200"/>
                                          </p:stCondLst>
                                        </p:cTn>
                                        <p:tgtEl>
                                          <p:spTgt spid="47"/>
                                        </p:tgtEl>
                                        <p:attrNameLst>
                                          <p:attrName>ppt_x</p:attrName>
                                        </p:attrNameLst>
                                      </p:cBhvr>
                                      <p:tavLst>
                                        <p:tav tm="0">
                                          <p:val>
                                            <p:strVal val="#ppt_x-0.05"/>
                                          </p:val>
                                        </p:tav>
                                        <p:tav tm="100000">
                                          <p:val>
                                            <p:strVal val="#ppt_x"/>
                                          </p:val>
                                        </p:tav>
                                      </p:tavLst>
                                    </p:anim>
                                    <p:anim calcmode="lin" valueType="num">
                                      <p:cBhvr>
                                        <p:cTn id="39" dur="50" accel="100000" fill="hold">
                                          <p:stCondLst>
                                            <p:cond delay="200"/>
                                          </p:stCondLst>
                                        </p:cTn>
                                        <p:tgtEl>
                                          <p:spTgt spid="47"/>
                                        </p:tgtEl>
                                        <p:attrNameLst>
                                          <p:attrName>ppt_y</p:attrName>
                                        </p:attrNameLst>
                                      </p:cBhvr>
                                      <p:tavLst>
                                        <p:tav tm="0">
                                          <p:val>
                                            <p:strVal val="#ppt_y+0.1"/>
                                          </p:val>
                                        </p:tav>
                                        <p:tav tm="100000">
                                          <p:val>
                                            <p:strVal val="#ppt_y"/>
                                          </p:val>
                                        </p:tav>
                                      </p:tavLst>
                                    </p:anim>
                                  </p:childTnLst>
                                </p:cTn>
                              </p:par>
                            </p:childTnLst>
                          </p:cTn>
                        </p:par>
                        <p:par>
                          <p:cTn id="40" fill="hold">
                            <p:stCondLst>
                              <p:cond delay="1000"/>
                            </p:stCondLst>
                            <p:childTnLst>
                              <p:par>
                                <p:cTn id="41" presetID="30" presetClass="entr" presetSubtype="0" fill="hold" nodeType="after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fade">
                                      <p:cBhvr>
                                        <p:cTn id="43" dur="200" decel="100000"/>
                                        <p:tgtEl>
                                          <p:spTgt spid="63"/>
                                        </p:tgtEl>
                                      </p:cBhvr>
                                    </p:animEffect>
                                    <p:anim calcmode="lin" valueType="num">
                                      <p:cBhvr>
                                        <p:cTn id="44" dur="200" decel="100000" fill="hold"/>
                                        <p:tgtEl>
                                          <p:spTgt spid="63"/>
                                        </p:tgtEl>
                                        <p:attrNameLst>
                                          <p:attrName>style.rotation</p:attrName>
                                        </p:attrNameLst>
                                      </p:cBhvr>
                                      <p:tavLst>
                                        <p:tav tm="0">
                                          <p:val>
                                            <p:fltVal val="-90"/>
                                          </p:val>
                                        </p:tav>
                                        <p:tav tm="100000">
                                          <p:val>
                                            <p:fltVal val="0"/>
                                          </p:val>
                                        </p:tav>
                                      </p:tavLst>
                                    </p:anim>
                                    <p:anim calcmode="lin" valueType="num">
                                      <p:cBhvr>
                                        <p:cTn id="45" dur="200" decel="100000" fill="hold"/>
                                        <p:tgtEl>
                                          <p:spTgt spid="63"/>
                                        </p:tgtEl>
                                        <p:attrNameLst>
                                          <p:attrName>ppt_x</p:attrName>
                                        </p:attrNameLst>
                                      </p:cBhvr>
                                      <p:tavLst>
                                        <p:tav tm="0">
                                          <p:val>
                                            <p:strVal val="#ppt_x+0.4"/>
                                          </p:val>
                                        </p:tav>
                                        <p:tav tm="100000">
                                          <p:val>
                                            <p:strVal val="#ppt_x-0.05"/>
                                          </p:val>
                                        </p:tav>
                                      </p:tavLst>
                                    </p:anim>
                                    <p:anim calcmode="lin" valueType="num">
                                      <p:cBhvr>
                                        <p:cTn id="46" dur="200" decel="100000" fill="hold"/>
                                        <p:tgtEl>
                                          <p:spTgt spid="63"/>
                                        </p:tgtEl>
                                        <p:attrNameLst>
                                          <p:attrName>ppt_y</p:attrName>
                                        </p:attrNameLst>
                                      </p:cBhvr>
                                      <p:tavLst>
                                        <p:tav tm="0">
                                          <p:val>
                                            <p:strVal val="#ppt_y-0.4"/>
                                          </p:val>
                                        </p:tav>
                                        <p:tav tm="100000">
                                          <p:val>
                                            <p:strVal val="#ppt_y+0.1"/>
                                          </p:val>
                                        </p:tav>
                                      </p:tavLst>
                                    </p:anim>
                                    <p:anim calcmode="lin" valueType="num">
                                      <p:cBhvr>
                                        <p:cTn id="47" dur="50" accel="100000" fill="hold">
                                          <p:stCondLst>
                                            <p:cond delay="200"/>
                                          </p:stCondLst>
                                        </p:cTn>
                                        <p:tgtEl>
                                          <p:spTgt spid="63"/>
                                        </p:tgtEl>
                                        <p:attrNameLst>
                                          <p:attrName>ppt_x</p:attrName>
                                        </p:attrNameLst>
                                      </p:cBhvr>
                                      <p:tavLst>
                                        <p:tav tm="0">
                                          <p:val>
                                            <p:strVal val="#ppt_x-0.05"/>
                                          </p:val>
                                        </p:tav>
                                        <p:tav tm="100000">
                                          <p:val>
                                            <p:strVal val="#ppt_x"/>
                                          </p:val>
                                        </p:tav>
                                      </p:tavLst>
                                    </p:anim>
                                    <p:anim calcmode="lin" valueType="num">
                                      <p:cBhvr>
                                        <p:cTn id="48" dur="50" accel="100000" fill="hold">
                                          <p:stCondLst>
                                            <p:cond delay="200"/>
                                          </p:stCondLst>
                                        </p:cTn>
                                        <p:tgtEl>
                                          <p:spTgt spid="63"/>
                                        </p:tgtEl>
                                        <p:attrNameLst>
                                          <p:attrName>ppt_y</p:attrName>
                                        </p:attrNameLst>
                                      </p:cBhvr>
                                      <p:tavLst>
                                        <p:tav tm="0">
                                          <p:val>
                                            <p:strVal val="#ppt_y+0.1"/>
                                          </p:val>
                                        </p:tav>
                                        <p:tav tm="100000">
                                          <p:val>
                                            <p:strVal val="#ppt_y"/>
                                          </p:val>
                                        </p:tav>
                                      </p:tavLst>
                                    </p:anim>
                                  </p:childTnLst>
                                </p:cTn>
                              </p:par>
                            </p:childTnLst>
                          </p:cTn>
                        </p:par>
                        <p:par>
                          <p:cTn id="49" fill="hold">
                            <p:stCondLst>
                              <p:cond delay="1250"/>
                            </p:stCondLst>
                            <p:childTnLst>
                              <p:par>
                                <p:cTn id="50" presetID="30" presetClass="entr" presetSubtype="0" fill="hold" nodeType="after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200" decel="100000"/>
                                        <p:tgtEl>
                                          <p:spTgt spid="48"/>
                                        </p:tgtEl>
                                      </p:cBhvr>
                                    </p:animEffect>
                                    <p:anim calcmode="lin" valueType="num">
                                      <p:cBhvr>
                                        <p:cTn id="53" dur="200" decel="100000" fill="hold"/>
                                        <p:tgtEl>
                                          <p:spTgt spid="48"/>
                                        </p:tgtEl>
                                        <p:attrNameLst>
                                          <p:attrName>style.rotation</p:attrName>
                                        </p:attrNameLst>
                                      </p:cBhvr>
                                      <p:tavLst>
                                        <p:tav tm="0">
                                          <p:val>
                                            <p:fltVal val="-90"/>
                                          </p:val>
                                        </p:tav>
                                        <p:tav tm="100000">
                                          <p:val>
                                            <p:fltVal val="0"/>
                                          </p:val>
                                        </p:tav>
                                      </p:tavLst>
                                    </p:anim>
                                    <p:anim calcmode="lin" valueType="num">
                                      <p:cBhvr>
                                        <p:cTn id="54" dur="200" decel="100000" fill="hold"/>
                                        <p:tgtEl>
                                          <p:spTgt spid="48"/>
                                        </p:tgtEl>
                                        <p:attrNameLst>
                                          <p:attrName>ppt_x</p:attrName>
                                        </p:attrNameLst>
                                      </p:cBhvr>
                                      <p:tavLst>
                                        <p:tav tm="0">
                                          <p:val>
                                            <p:strVal val="#ppt_x+0.4"/>
                                          </p:val>
                                        </p:tav>
                                        <p:tav tm="100000">
                                          <p:val>
                                            <p:strVal val="#ppt_x-0.05"/>
                                          </p:val>
                                        </p:tav>
                                      </p:tavLst>
                                    </p:anim>
                                    <p:anim calcmode="lin" valueType="num">
                                      <p:cBhvr>
                                        <p:cTn id="55" dur="200" decel="100000" fill="hold"/>
                                        <p:tgtEl>
                                          <p:spTgt spid="48"/>
                                        </p:tgtEl>
                                        <p:attrNameLst>
                                          <p:attrName>ppt_y</p:attrName>
                                        </p:attrNameLst>
                                      </p:cBhvr>
                                      <p:tavLst>
                                        <p:tav tm="0">
                                          <p:val>
                                            <p:strVal val="#ppt_y-0.4"/>
                                          </p:val>
                                        </p:tav>
                                        <p:tav tm="100000">
                                          <p:val>
                                            <p:strVal val="#ppt_y+0.1"/>
                                          </p:val>
                                        </p:tav>
                                      </p:tavLst>
                                    </p:anim>
                                    <p:anim calcmode="lin" valueType="num">
                                      <p:cBhvr>
                                        <p:cTn id="56" dur="50" accel="100000" fill="hold">
                                          <p:stCondLst>
                                            <p:cond delay="200"/>
                                          </p:stCondLst>
                                        </p:cTn>
                                        <p:tgtEl>
                                          <p:spTgt spid="48"/>
                                        </p:tgtEl>
                                        <p:attrNameLst>
                                          <p:attrName>ppt_x</p:attrName>
                                        </p:attrNameLst>
                                      </p:cBhvr>
                                      <p:tavLst>
                                        <p:tav tm="0">
                                          <p:val>
                                            <p:strVal val="#ppt_x-0.05"/>
                                          </p:val>
                                        </p:tav>
                                        <p:tav tm="100000">
                                          <p:val>
                                            <p:strVal val="#ppt_x"/>
                                          </p:val>
                                        </p:tav>
                                      </p:tavLst>
                                    </p:anim>
                                    <p:anim calcmode="lin" valueType="num">
                                      <p:cBhvr>
                                        <p:cTn id="57" dur="50" accel="100000" fill="hold">
                                          <p:stCondLst>
                                            <p:cond delay="200"/>
                                          </p:stCondLst>
                                        </p:cTn>
                                        <p:tgtEl>
                                          <p:spTgt spid="48"/>
                                        </p:tgtEl>
                                        <p:attrNameLst>
                                          <p:attrName>ppt_y</p:attrName>
                                        </p:attrNameLst>
                                      </p:cBhvr>
                                      <p:tavLst>
                                        <p:tav tm="0">
                                          <p:val>
                                            <p:strVal val="#ppt_y+0.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30" presetClass="entr" presetSubtype="0" fill="hold" nodeType="click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fade">
                                      <p:cBhvr>
                                        <p:cTn id="62" dur="200" decel="100000"/>
                                        <p:tgtEl>
                                          <p:spTgt spid="49"/>
                                        </p:tgtEl>
                                      </p:cBhvr>
                                    </p:animEffect>
                                    <p:anim calcmode="lin" valueType="num">
                                      <p:cBhvr>
                                        <p:cTn id="63" dur="200" decel="100000" fill="hold"/>
                                        <p:tgtEl>
                                          <p:spTgt spid="49"/>
                                        </p:tgtEl>
                                        <p:attrNameLst>
                                          <p:attrName>style.rotation</p:attrName>
                                        </p:attrNameLst>
                                      </p:cBhvr>
                                      <p:tavLst>
                                        <p:tav tm="0">
                                          <p:val>
                                            <p:fltVal val="-90"/>
                                          </p:val>
                                        </p:tav>
                                        <p:tav tm="100000">
                                          <p:val>
                                            <p:fltVal val="0"/>
                                          </p:val>
                                        </p:tav>
                                      </p:tavLst>
                                    </p:anim>
                                    <p:anim calcmode="lin" valueType="num">
                                      <p:cBhvr>
                                        <p:cTn id="64" dur="200" decel="100000" fill="hold"/>
                                        <p:tgtEl>
                                          <p:spTgt spid="49"/>
                                        </p:tgtEl>
                                        <p:attrNameLst>
                                          <p:attrName>ppt_x</p:attrName>
                                        </p:attrNameLst>
                                      </p:cBhvr>
                                      <p:tavLst>
                                        <p:tav tm="0">
                                          <p:val>
                                            <p:strVal val="#ppt_x+0.4"/>
                                          </p:val>
                                        </p:tav>
                                        <p:tav tm="100000">
                                          <p:val>
                                            <p:strVal val="#ppt_x-0.05"/>
                                          </p:val>
                                        </p:tav>
                                      </p:tavLst>
                                    </p:anim>
                                    <p:anim calcmode="lin" valueType="num">
                                      <p:cBhvr>
                                        <p:cTn id="65" dur="200" decel="100000" fill="hold"/>
                                        <p:tgtEl>
                                          <p:spTgt spid="49"/>
                                        </p:tgtEl>
                                        <p:attrNameLst>
                                          <p:attrName>ppt_y</p:attrName>
                                        </p:attrNameLst>
                                      </p:cBhvr>
                                      <p:tavLst>
                                        <p:tav tm="0">
                                          <p:val>
                                            <p:strVal val="#ppt_y-0.4"/>
                                          </p:val>
                                        </p:tav>
                                        <p:tav tm="100000">
                                          <p:val>
                                            <p:strVal val="#ppt_y+0.1"/>
                                          </p:val>
                                        </p:tav>
                                      </p:tavLst>
                                    </p:anim>
                                    <p:anim calcmode="lin" valueType="num">
                                      <p:cBhvr>
                                        <p:cTn id="66" dur="50" accel="100000" fill="hold">
                                          <p:stCondLst>
                                            <p:cond delay="200"/>
                                          </p:stCondLst>
                                        </p:cTn>
                                        <p:tgtEl>
                                          <p:spTgt spid="49"/>
                                        </p:tgtEl>
                                        <p:attrNameLst>
                                          <p:attrName>ppt_x</p:attrName>
                                        </p:attrNameLst>
                                      </p:cBhvr>
                                      <p:tavLst>
                                        <p:tav tm="0">
                                          <p:val>
                                            <p:strVal val="#ppt_x-0.05"/>
                                          </p:val>
                                        </p:tav>
                                        <p:tav tm="100000">
                                          <p:val>
                                            <p:strVal val="#ppt_x"/>
                                          </p:val>
                                        </p:tav>
                                      </p:tavLst>
                                    </p:anim>
                                    <p:anim calcmode="lin" valueType="num">
                                      <p:cBhvr>
                                        <p:cTn id="67" dur="50" accel="100000" fill="hold">
                                          <p:stCondLst>
                                            <p:cond delay="200"/>
                                          </p:stCondLst>
                                        </p:cTn>
                                        <p:tgtEl>
                                          <p:spTgt spid="49"/>
                                        </p:tgtEl>
                                        <p:attrNameLst>
                                          <p:attrName>ppt_y</p:attrName>
                                        </p:attrNameLst>
                                      </p:cBhvr>
                                      <p:tavLst>
                                        <p:tav tm="0">
                                          <p:val>
                                            <p:strVal val="#ppt_y+0.1"/>
                                          </p:val>
                                        </p:tav>
                                        <p:tav tm="100000">
                                          <p:val>
                                            <p:strVal val="#ppt_y"/>
                                          </p:val>
                                        </p:tav>
                                      </p:tavLst>
                                    </p:anim>
                                  </p:childTnLst>
                                </p:cTn>
                              </p:par>
                            </p:childTnLst>
                          </p:cTn>
                        </p:par>
                        <p:par>
                          <p:cTn id="68" fill="hold">
                            <p:stCondLst>
                              <p:cond delay="250"/>
                            </p:stCondLst>
                            <p:childTnLst>
                              <p:par>
                                <p:cTn id="69" presetID="30" presetClass="entr" presetSubtype="0" fill="hold" nodeType="afterEffect">
                                  <p:stCondLst>
                                    <p:cond delay="0"/>
                                  </p:stCondLst>
                                  <p:childTnLst>
                                    <p:set>
                                      <p:cBhvr>
                                        <p:cTn id="70" dur="1" fill="hold">
                                          <p:stCondLst>
                                            <p:cond delay="0"/>
                                          </p:stCondLst>
                                        </p:cTn>
                                        <p:tgtEl>
                                          <p:spTgt spid="50"/>
                                        </p:tgtEl>
                                        <p:attrNameLst>
                                          <p:attrName>style.visibility</p:attrName>
                                        </p:attrNameLst>
                                      </p:cBhvr>
                                      <p:to>
                                        <p:strVal val="visible"/>
                                      </p:to>
                                    </p:set>
                                    <p:animEffect transition="in" filter="fade">
                                      <p:cBhvr>
                                        <p:cTn id="71" dur="200" decel="100000"/>
                                        <p:tgtEl>
                                          <p:spTgt spid="50"/>
                                        </p:tgtEl>
                                      </p:cBhvr>
                                    </p:animEffect>
                                    <p:anim calcmode="lin" valueType="num">
                                      <p:cBhvr>
                                        <p:cTn id="72" dur="200" decel="100000" fill="hold"/>
                                        <p:tgtEl>
                                          <p:spTgt spid="50"/>
                                        </p:tgtEl>
                                        <p:attrNameLst>
                                          <p:attrName>style.rotation</p:attrName>
                                        </p:attrNameLst>
                                      </p:cBhvr>
                                      <p:tavLst>
                                        <p:tav tm="0">
                                          <p:val>
                                            <p:fltVal val="-90"/>
                                          </p:val>
                                        </p:tav>
                                        <p:tav tm="100000">
                                          <p:val>
                                            <p:fltVal val="0"/>
                                          </p:val>
                                        </p:tav>
                                      </p:tavLst>
                                    </p:anim>
                                    <p:anim calcmode="lin" valueType="num">
                                      <p:cBhvr>
                                        <p:cTn id="73" dur="200" decel="100000" fill="hold"/>
                                        <p:tgtEl>
                                          <p:spTgt spid="50"/>
                                        </p:tgtEl>
                                        <p:attrNameLst>
                                          <p:attrName>ppt_x</p:attrName>
                                        </p:attrNameLst>
                                      </p:cBhvr>
                                      <p:tavLst>
                                        <p:tav tm="0">
                                          <p:val>
                                            <p:strVal val="#ppt_x+0.4"/>
                                          </p:val>
                                        </p:tav>
                                        <p:tav tm="100000">
                                          <p:val>
                                            <p:strVal val="#ppt_x-0.05"/>
                                          </p:val>
                                        </p:tav>
                                      </p:tavLst>
                                    </p:anim>
                                    <p:anim calcmode="lin" valueType="num">
                                      <p:cBhvr>
                                        <p:cTn id="74" dur="200" decel="100000" fill="hold"/>
                                        <p:tgtEl>
                                          <p:spTgt spid="50"/>
                                        </p:tgtEl>
                                        <p:attrNameLst>
                                          <p:attrName>ppt_y</p:attrName>
                                        </p:attrNameLst>
                                      </p:cBhvr>
                                      <p:tavLst>
                                        <p:tav tm="0">
                                          <p:val>
                                            <p:strVal val="#ppt_y-0.4"/>
                                          </p:val>
                                        </p:tav>
                                        <p:tav tm="100000">
                                          <p:val>
                                            <p:strVal val="#ppt_y+0.1"/>
                                          </p:val>
                                        </p:tav>
                                      </p:tavLst>
                                    </p:anim>
                                    <p:anim calcmode="lin" valueType="num">
                                      <p:cBhvr>
                                        <p:cTn id="75" dur="50" accel="100000" fill="hold">
                                          <p:stCondLst>
                                            <p:cond delay="200"/>
                                          </p:stCondLst>
                                        </p:cTn>
                                        <p:tgtEl>
                                          <p:spTgt spid="50"/>
                                        </p:tgtEl>
                                        <p:attrNameLst>
                                          <p:attrName>ppt_x</p:attrName>
                                        </p:attrNameLst>
                                      </p:cBhvr>
                                      <p:tavLst>
                                        <p:tav tm="0">
                                          <p:val>
                                            <p:strVal val="#ppt_x-0.05"/>
                                          </p:val>
                                        </p:tav>
                                        <p:tav tm="100000">
                                          <p:val>
                                            <p:strVal val="#ppt_x"/>
                                          </p:val>
                                        </p:tav>
                                      </p:tavLst>
                                    </p:anim>
                                    <p:anim calcmode="lin" valueType="num">
                                      <p:cBhvr>
                                        <p:cTn id="76" dur="50" accel="100000" fill="hold">
                                          <p:stCondLst>
                                            <p:cond delay="200"/>
                                          </p:stCondLst>
                                        </p:cTn>
                                        <p:tgtEl>
                                          <p:spTgt spid="50"/>
                                        </p:tgtEl>
                                        <p:attrNameLst>
                                          <p:attrName>ppt_y</p:attrName>
                                        </p:attrNameLst>
                                      </p:cBhvr>
                                      <p:tavLst>
                                        <p:tav tm="0">
                                          <p:val>
                                            <p:strVal val="#ppt_y+0.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30" presetClass="entr" presetSubtype="0" fill="hold" nodeType="clickEffect">
                                  <p:stCondLst>
                                    <p:cond delay="0"/>
                                  </p:stCondLst>
                                  <p:childTnLst>
                                    <p:set>
                                      <p:cBhvr>
                                        <p:cTn id="80" dur="1" fill="hold">
                                          <p:stCondLst>
                                            <p:cond delay="0"/>
                                          </p:stCondLst>
                                        </p:cTn>
                                        <p:tgtEl>
                                          <p:spTgt spid="51"/>
                                        </p:tgtEl>
                                        <p:attrNameLst>
                                          <p:attrName>style.visibility</p:attrName>
                                        </p:attrNameLst>
                                      </p:cBhvr>
                                      <p:to>
                                        <p:strVal val="visible"/>
                                      </p:to>
                                    </p:set>
                                    <p:animEffect transition="in" filter="fade">
                                      <p:cBhvr>
                                        <p:cTn id="81" dur="200" decel="100000"/>
                                        <p:tgtEl>
                                          <p:spTgt spid="51"/>
                                        </p:tgtEl>
                                      </p:cBhvr>
                                    </p:animEffect>
                                    <p:anim calcmode="lin" valueType="num">
                                      <p:cBhvr>
                                        <p:cTn id="82" dur="200" decel="100000" fill="hold"/>
                                        <p:tgtEl>
                                          <p:spTgt spid="51"/>
                                        </p:tgtEl>
                                        <p:attrNameLst>
                                          <p:attrName>style.rotation</p:attrName>
                                        </p:attrNameLst>
                                      </p:cBhvr>
                                      <p:tavLst>
                                        <p:tav tm="0">
                                          <p:val>
                                            <p:fltVal val="-90"/>
                                          </p:val>
                                        </p:tav>
                                        <p:tav tm="100000">
                                          <p:val>
                                            <p:fltVal val="0"/>
                                          </p:val>
                                        </p:tav>
                                      </p:tavLst>
                                    </p:anim>
                                    <p:anim calcmode="lin" valueType="num">
                                      <p:cBhvr>
                                        <p:cTn id="83" dur="200" decel="100000" fill="hold"/>
                                        <p:tgtEl>
                                          <p:spTgt spid="51"/>
                                        </p:tgtEl>
                                        <p:attrNameLst>
                                          <p:attrName>ppt_x</p:attrName>
                                        </p:attrNameLst>
                                      </p:cBhvr>
                                      <p:tavLst>
                                        <p:tav tm="0">
                                          <p:val>
                                            <p:strVal val="#ppt_x+0.4"/>
                                          </p:val>
                                        </p:tav>
                                        <p:tav tm="100000">
                                          <p:val>
                                            <p:strVal val="#ppt_x-0.05"/>
                                          </p:val>
                                        </p:tav>
                                      </p:tavLst>
                                    </p:anim>
                                    <p:anim calcmode="lin" valueType="num">
                                      <p:cBhvr>
                                        <p:cTn id="84" dur="200" decel="100000" fill="hold"/>
                                        <p:tgtEl>
                                          <p:spTgt spid="51"/>
                                        </p:tgtEl>
                                        <p:attrNameLst>
                                          <p:attrName>ppt_y</p:attrName>
                                        </p:attrNameLst>
                                      </p:cBhvr>
                                      <p:tavLst>
                                        <p:tav tm="0">
                                          <p:val>
                                            <p:strVal val="#ppt_y-0.4"/>
                                          </p:val>
                                        </p:tav>
                                        <p:tav tm="100000">
                                          <p:val>
                                            <p:strVal val="#ppt_y+0.1"/>
                                          </p:val>
                                        </p:tav>
                                      </p:tavLst>
                                    </p:anim>
                                    <p:anim calcmode="lin" valueType="num">
                                      <p:cBhvr>
                                        <p:cTn id="85" dur="50" accel="100000" fill="hold">
                                          <p:stCondLst>
                                            <p:cond delay="200"/>
                                          </p:stCondLst>
                                        </p:cTn>
                                        <p:tgtEl>
                                          <p:spTgt spid="51"/>
                                        </p:tgtEl>
                                        <p:attrNameLst>
                                          <p:attrName>ppt_x</p:attrName>
                                        </p:attrNameLst>
                                      </p:cBhvr>
                                      <p:tavLst>
                                        <p:tav tm="0">
                                          <p:val>
                                            <p:strVal val="#ppt_x-0.05"/>
                                          </p:val>
                                        </p:tav>
                                        <p:tav tm="100000">
                                          <p:val>
                                            <p:strVal val="#ppt_x"/>
                                          </p:val>
                                        </p:tav>
                                      </p:tavLst>
                                    </p:anim>
                                    <p:anim calcmode="lin" valueType="num">
                                      <p:cBhvr>
                                        <p:cTn id="86" dur="50" accel="100000" fill="hold">
                                          <p:stCondLst>
                                            <p:cond delay="200"/>
                                          </p:stCondLst>
                                        </p:cTn>
                                        <p:tgtEl>
                                          <p:spTgt spid="51"/>
                                        </p:tgtEl>
                                        <p:attrNameLst>
                                          <p:attrName>ppt_y</p:attrName>
                                        </p:attrNameLst>
                                      </p:cBhvr>
                                      <p:tavLst>
                                        <p:tav tm="0">
                                          <p:val>
                                            <p:strVal val="#ppt_y+0.1"/>
                                          </p:val>
                                        </p:tav>
                                        <p:tav tm="100000">
                                          <p:val>
                                            <p:strVal val="#ppt_y"/>
                                          </p:val>
                                        </p:tav>
                                      </p:tavLst>
                                    </p:anim>
                                  </p:childTnLst>
                                </p:cTn>
                              </p:par>
                            </p:childTnLst>
                          </p:cTn>
                        </p:par>
                        <p:par>
                          <p:cTn id="87" fill="hold">
                            <p:stCondLst>
                              <p:cond delay="250"/>
                            </p:stCondLst>
                            <p:childTnLst>
                              <p:par>
                                <p:cTn id="88" presetID="30" presetClass="entr" presetSubtype="0" fill="hold" nodeType="afterEffect">
                                  <p:stCondLst>
                                    <p:cond delay="0"/>
                                  </p:stCondLst>
                                  <p:childTnLst>
                                    <p:set>
                                      <p:cBhvr>
                                        <p:cTn id="89" dur="1" fill="hold">
                                          <p:stCondLst>
                                            <p:cond delay="0"/>
                                          </p:stCondLst>
                                        </p:cTn>
                                        <p:tgtEl>
                                          <p:spTgt spid="52"/>
                                        </p:tgtEl>
                                        <p:attrNameLst>
                                          <p:attrName>style.visibility</p:attrName>
                                        </p:attrNameLst>
                                      </p:cBhvr>
                                      <p:to>
                                        <p:strVal val="visible"/>
                                      </p:to>
                                    </p:set>
                                    <p:animEffect transition="in" filter="fade">
                                      <p:cBhvr>
                                        <p:cTn id="90" dur="200" decel="100000"/>
                                        <p:tgtEl>
                                          <p:spTgt spid="52"/>
                                        </p:tgtEl>
                                      </p:cBhvr>
                                    </p:animEffect>
                                    <p:anim calcmode="lin" valueType="num">
                                      <p:cBhvr>
                                        <p:cTn id="91" dur="200" decel="100000" fill="hold"/>
                                        <p:tgtEl>
                                          <p:spTgt spid="52"/>
                                        </p:tgtEl>
                                        <p:attrNameLst>
                                          <p:attrName>style.rotation</p:attrName>
                                        </p:attrNameLst>
                                      </p:cBhvr>
                                      <p:tavLst>
                                        <p:tav tm="0">
                                          <p:val>
                                            <p:fltVal val="-90"/>
                                          </p:val>
                                        </p:tav>
                                        <p:tav tm="100000">
                                          <p:val>
                                            <p:fltVal val="0"/>
                                          </p:val>
                                        </p:tav>
                                      </p:tavLst>
                                    </p:anim>
                                    <p:anim calcmode="lin" valueType="num">
                                      <p:cBhvr>
                                        <p:cTn id="92" dur="200" decel="100000" fill="hold"/>
                                        <p:tgtEl>
                                          <p:spTgt spid="52"/>
                                        </p:tgtEl>
                                        <p:attrNameLst>
                                          <p:attrName>ppt_x</p:attrName>
                                        </p:attrNameLst>
                                      </p:cBhvr>
                                      <p:tavLst>
                                        <p:tav tm="0">
                                          <p:val>
                                            <p:strVal val="#ppt_x+0.4"/>
                                          </p:val>
                                        </p:tav>
                                        <p:tav tm="100000">
                                          <p:val>
                                            <p:strVal val="#ppt_x-0.05"/>
                                          </p:val>
                                        </p:tav>
                                      </p:tavLst>
                                    </p:anim>
                                    <p:anim calcmode="lin" valueType="num">
                                      <p:cBhvr>
                                        <p:cTn id="93" dur="200" decel="100000" fill="hold"/>
                                        <p:tgtEl>
                                          <p:spTgt spid="52"/>
                                        </p:tgtEl>
                                        <p:attrNameLst>
                                          <p:attrName>ppt_y</p:attrName>
                                        </p:attrNameLst>
                                      </p:cBhvr>
                                      <p:tavLst>
                                        <p:tav tm="0">
                                          <p:val>
                                            <p:strVal val="#ppt_y-0.4"/>
                                          </p:val>
                                        </p:tav>
                                        <p:tav tm="100000">
                                          <p:val>
                                            <p:strVal val="#ppt_y+0.1"/>
                                          </p:val>
                                        </p:tav>
                                      </p:tavLst>
                                    </p:anim>
                                    <p:anim calcmode="lin" valueType="num">
                                      <p:cBhvr>
                                        <p:cTn id="94" dur="50" accel="100000" fill="hold">
                                          <p:stCondLst>
                                            <p:cond delay="200"/>
                                          </p:stCondLst>
                                        </p:cTn>
                                        <p:tgtEl>
                                          <p:spTgt spid="52"/>
                                        </p:tgtEl>
                                        <p:attrNameLst>
                                          <p:attrName>ppt_x</p:attrName>
                                        </p:attrNameLst>
                                      </p:cBhvr>
                                      <p:tavLst>
                                        <p:tav tm="0">
                                          <p:val>
                                            <p:strVal val="#ppt_x-0.05"/>
                                          </p:val>
                                        </p:tav>
                                        <p:tav tm="100000">
                                          <p:val>
                                            <p:strVal val="#ppt_x"/>
                                          </p:val>
                                        </p:tav>
                                      </p:tavLst>
                                    </p:anim>
                                    <p:anim calcmode="lin" valueType="num">
                                      <p:cBhvr>
                                        <p:cTn id="95" dur="50" accel="100000" fill="hold">
                                          <p:stCondLst>
                                            <p:cond delay="200"/>
                                          </p:stCondLst>
                                        </p:cTn>
                                        <p:tgtEl>
                                          <p:spTgt spid="52"/>
                                        </p:tgtEl>
                                        <p:attrNameLst>
                                          <p:attrName>ppt_y</p:attrName>
                                        </p:attrNameLst>
                                      </p:cBhvr>
                                      <p:tavLst>
                                        <p:tav tm="0">
                                          <p:val>
                                            <p:strVal val="#ppt_y+0.1"/>
                                          </p:val>
                                        </p:tav>
                                        <p:tav tm="100000">
                                          <p:val>
                                            <p:strVal val="#ppt_y"/>
                                          </p:val>
                                        </p:tav>
                                      </p:tavLst>
                                    </p:anim>
                                  </p:childTnLst>
                                </p:cTn>
                              </p:par>
                            </p:childTnLst>
                          </p:cTn>
                        </p:par>
                        <p:par>
                          <p:cTn id="96" fill="hold">
                            <p:stCondLst>
                              <p:cond delay="500"/>
                            </p:stCondLst>
                            <p:childTnLst>
                              <p:par>
                                <p:cTn id="97" presetID="30" presetClass="entr" presetSubtype="0" fill="hold" nodeType="afterEffect">
                                  <p:stCondLst>
                                    <p:cond delay="0"/>
                                  </p:stCondLst>
                                  <p:childTnLst>
                                    <p:set>
                                      <p:cBhvr>
                                        <p:cTn id="98" dur="1" fill="hold">
                                          <p:stCondLst>
                                            <p:cond delay="0"/>
                                          </p:stCondLst>
                                        </p:cTn>
                                        <p:tgtEl>
                                          <p:spTgt spid="53"/>
                                        </p:tgtEl>
                                        <p:attrNameLst>
                                          <p:attrName>style.visibility</p:attrName>
                                        </p:attrNameLst>
                                      </p:cBhvr>
                                      <p:to>
                                        <p:strVal val="visible"/>
                                      </p:to>
                                    </p:set>
                                    <p:animEffect transition="in" filter="fade">
                                      <p:cBhvr>
                                        <p:cTn id="99" dur="200" decel="100000"/>
                                        <p:tgtEl>
                                          <p:spTgt spid="53"/>
                                        </p:tgtEl>
                                      </p:cBhvr>
                                    </p:animEffect>
                                    <p:anim calcmode="lin" valueType="num">
                                      <p:cBhvr>
                                        <p:cTn id="100" dur="200" decel="100000" fill="hold"/>
                                        <p:tgtEl>
                                          <p:spTgt spid="53"/>
                                        </p:tgtEl>
                                        <p:attrNameLst>
                                          <p:attrName>style.rotation</p:attrName>
                                        </p:attrNameLst>
                                      </p:cBhvr>
                                      <p:tavLst>
                                        <p:tav tm="0">
                                          <p:val>
                                            <p:fltVal val="-90"/>
                                          </p:val>
                                        </p:tav>
                                        <p:tav tm="100000">
                                          <p:val>
                                            <p:fltVal val="0"/>
                                          </p:val>
                                        </p:tav>
                                      </p:tavLst>
                                    </p:anim>
                                    <p:anim calcmode="lin" valueType="num">
                                      <p:cBhvr>
                                        <p:cTn id="101" dur="200" decel="100000" fill="hold"/>
                                        <p:tgtEl>
                                          <p:spTgt spid="53"/>
                                        </p:tgtEl>
                                        <p:attrNameLst>
                                          <p:attrName>ppt_x</p:attrName>
                                        </p:attrNameLst>
                                      </p:cBhvr>
                                      <p:tavLst>
                                        <p:tav tm="0">
                                          <p:val>
                                            <p:strVal val="#ppt_x+0.4"/>
                                          </p:val>
                                        </p:tav>
                                        <p:tav tm="100000">
                                          <p:val>
                                            <p:strVal val="#ppt_x-0.05"/>
                                          </p:val>
                                        </p:tav>
                                      </p:tavLst>
                                    </p:anim>
                                    <p:anim calcmode="lin" valueType="num">
                                      <p:cBhvr>
                                        <p:cTn id="102" dur="200" decel="100000" fill="hold"/>
                                        <p:tgtEl>
                                          <p:spTgt spid="53"/>
                                        </p:tgtEl>
                                        <p:attrNameLst>
                                          <p:attrName>ppt_y</p:attrName>
                                        </p:attrNameLst>
                                      </p:cBhvr>
                                      <p:tavLst>
                                        <p:tav tm="0">
                                          <p:val>
                                            <p:strVal val="#ppt_y-0.4"/>
                                          </p:val>
                                        </p:tav>
                                        <p:tav tm="100000">
                                          <p:val>
                                            <p:strVal val="#ppt_y+0.1"/>
                                          </p:val>
                                        </p:tav>
                                      </p:tavLst>
                                    </p:anim>
                                    <p:anim calcmode="lin" valueType="num">
                                      <p:cBhvr>
                                        <p:cTn id="103" dur="50" accel="100000" fill="hold">
                                          <p:stCondLst>
                                            <p:cond delay="200"/>
                                          </p:stCondLst>
                                        </p:cTn>
                                        <p:tgtEl>
                                          <p:spTgt spid="53"/>
                                        </p:tgtEl>
                                        <p:attrNameLst>
                                          <p:attrName>ppt_x</p:attrName>
                                        </p:attrNameLst>
                                      </p:cBhvr>
                                      <p:tavLst>
                                        <p:tav tm="0">
                                          <p:val>
                                            <p:strVal val="#ppt_x-0.05"/>
                                          </p:val>
                                        </p:tav>
                                        <p:tav tm="100000">
                                          <p:val>
                                            <p:strVal val="#ppt_x"/>
                                          </p:val>
                                        </p:tav>
                                      </p:tavLst>
                                    </p:anim>
                                    <p:anim calcmode="lin" valueType="num">
                                      <p:cBhvr>
                                        <p:cTn id="104" dur="50" accel="100000" fill="hold">
                                          <p:stCondLst>
                                            <p:cond delay="200"/>
                                          </p:stCondLst>
                                        </p:cTn>
                                        <p:tgtEl>
                                          <p:spTgt spid="53"/>
                                        </p:tgtEl>
                                        <p:attrNameLst>
                                          <p:attrName>ppt_y</p:attrName>
                                        </p:attrNameLst>
                                      </p:cBhvr>
                                      <p:tavLst>
                                        <p:tav tm="0">
                                          <p:val>
                                            <p:strVal val="#ppt_y+0.1"/>
                                          </p:val>
                                        </p:tav>
                                        <p:tav tm="100000">
                                          <p:val>
                                            <p:strVal val="#ppt_y"/>
                                          </p:val>
                                        </p:tav>
                                      </p:tavLst>
                                    </p:anim>
                                  </p:childTnLst>
                                </p:cTn>
                              </p:par>
                            </p:childTnLst>
                          </p:cTn>
                        </p:par>
                        <p:par>
                          <p:cTn id="105" fill="hold">
                            <p:stCondLst>
                              <p:cond delay="750"/>
                            </p:stCondLst>
                            <p:childTnLst>
                              <p:par>
                                <p:cTn id="106" presetID="30" presetClass="entr" presetSubtype="0" fill="hold" nodeType="afterEffect">
                                  <p:stCondLst>
                                    <p:cond delay="0"/>
                                  </p:stCondLst>
                                  <p:childTnLst>
                                    <p:set>
                                      <p:cBhvr>
                                        <p:cTn id="107" dur="1" fill="hold">
                                          <p:stCondLst>
                                            <p:cond delay="0"/>
                                          </p:stCondLst>
                                        </p:cTn>
                                        <p:tgtEl>
                                          <p:spTgt spid="54"/>
                                        </p:tgtEl>
                                        <p:attrNameLst>
                                          <p:attrName>style.visibility</p:attrName>
                                        </p:attrNameLst>
                                      </p:cBhvr>
                                      <p:to>
                                        <p:strVal val="visible"/>
                                      </p:to>
                                    </p:set>
                                    <p:animEffect transition="in" filter="fade">
                                      <p:cBhvr>
                                        <p:cTn id="108" dur="200" decel="100000"/>
                                        <p:tgtEl>
                                          <p:spTgt spid="54"/>
                                        </p:tgtEl>
                                      </p:cBhvr>
                                    </p:animEffect>
                                    <p:anim calcmode="lin" valueType="num">
                                      <p:cBhvr>
                                        <p:cTn id="109" dur="200" decel="100000" fill="hold"/>
                                        <p:tgtEl>
                                          <p:spTgt spid="54"/>
                                        </p:tgtEl>
                                        <p:attrNameLst>
                                          <p:attrName>style.rotation</p:attrName>
                                        </p:attrNameLst>
                                      </p:cBhvr>
                                      <p:tavLst>
                                        <p:tav tm="0">
                                          <p:val>
                                            <p:fltVal val="-90"/>
                                          </p:val>
                                        </p:tav>
                                        <p:tav tm="100000">
                                          <p:val>
                                            <p:fltVal val="0"/>
                                          </p:val>
                                        </p:tav>
                                      </p:tavLst>
                                    </p:anim>
                                    <p:anim calcmode="lin" valueType="num">
                                      <p:cBhvr>
                                        <p:cTn id="110" dur="200" decel="100000" fill="hold"/>
                                        <p:tgtEl>
                                          <p:spTgt spid="54"/>
                                        </p:tgtEl>
                                        <p:attrNameLst>
                                          <p:attrName>ppt_x</p:attrName>
                                        </p:attrNameLst>
                                      </p:cBhvr>
                                      <p:tavLst>
                                        <p:tav tm="0">
                                          <p:val>
                                            <p:strVal val="#ppt_x+0.4"/>
                                          </p:val>
                                        </p:tav>
                                        <p:tav tm="100000">
                                          <p:val>
                                            <p:strVal val="#ppt_x-0.05"/>
                                          </p:val>
                                        </p:tav>
                                      </p:tavLst>
                                    </p:anim>
                                    <p:anim calcmode="lin" valueType="num">
                                      <p:cBhvr>
                                        <p:cTn id="111" dur="200" decel="100000" fill="hold"/>
                                        <p:tgtEl>
                                          <p:spTgt spid="54"/>
                                        </p:tgtEl>
                                        <p:attrNameLst>
                                          <p:attrName>ppt_y</p:attrName>
                                        </p:attrNameLst>
                                      </p:cBhvr>
                                      <p:tavLst>
                                        <p:tav tm="0">
                                          <p:val>
                                            <p:strVal val="#ppt_y-0.4"/>
                                          </p:val>
                                        </p:tav>
                                        <p:tav tm="100000">
                                          <p:val>
                                            <p:strVal val="#ppt_y+0.1"/>
                                          </p:val>
                                        </p:tav>
                                      </p:tavLst>
                                    </p:anim>
                                    <p:anim calcmode="lin" valueType="num">
                                      <p:cBhvr>
                                        <p:cTn id="112" dur="50" accel="100000" fill="hold">
                                          <p:stCondLst>
                                            <p:cond delay="200"/>
                                          </p:stCondLst>
                                        </p:cTn>
                                        <p:tgtEl>
                                          <p:spTgt spid="54"/>
                                        </p:tgtEl>
                                        <p:attrNameLst>
                                          <p:attrName>ppt_x</p:attrName>
                                        </p:attrNameLst>
                                      </p:cBhvr>
                                      <p:tavLst>
                                        <p:tav tm="0">
                                          <p:val>
                                            <p:strVal val="#ppt_x-0.05"/>
                                          </p:val>
                                        </p:tav>
                                        <p:tav tm="100000">
                                          <p:val>
                                            <p:strVal val="#ppt_x"/>
                                          </p:val>
                                        </p:tav>
                                      </p:tavLst>
                                    </p:anim>
                                    <p:anim calcmode="lin" valueType="num">
                                      <p:cBhvr>
                                        <p:cTn id="113" dur="50" accel="100000" fill="hold">
                                          <p:stCondLst>
                                            <p:cond delay="200"/>
                                          </p:stCondLst>
                                        </p:cTn>
                                        <p:tgtEl>
                                          <p:spTgt spid="54"/>
                                        </p:tgtEl>
                                        <p:attrNameLst>
                                          <p:attrName>ppt_y</p:attrName>
                                        </p:attrNameLst>
                                      </p:cBhvr>
                                      <p:tavLst>
                                        <p:tav tm="0">
                                          <p:val>
                                            <p:strVal val="#ppt_y+0.1"/>
                                          </p:val>
                                        </p:tav>
                                        <p:tav tm="100000">
                                          <p:val>
                                            <p:strVal val="#ppt_y"/>
                                          </p:val>
                                        </p:tav>
                                      </p:tavLst>
                                    </p:anim>
                                  </p:childTnLst>
                                </p:cTn>
                              </p:par>
                            </p:childTnLst>
                          </p:cTn>
                        </p:par>
                        <p:par>
                          <p:cTn id="114" fill="hold">
                            <p:stCondLst>
                              <p:cond delay="1000"/>
                            </p:stCondLst>
                            <p:childTnLst>
                              <p:par>
                                <p:cTn id="115" presetID="30" presetClass="entr" presetSubtype="0" fill="hold" nodeType="afterEffect">
                                  <p:stCondLst>
                                    <p:cond delay="0"/>
                                  </p:stCondLst>
                                  <p:childTnLst>
                                    <p:set>
                                      <p:cBhvr>
                                        <p:cTn id="116" dur="1" fill="hold">
                                          <p:stCondLst>
                                            <p:cond delay="0"/>
                                          </p:stCondLst>
                                        </p:cTn>
                                        <p:tgtEl>
                                          <p:spTgt spid="55"/>
                                        </p:tgtEl>
                                        <p:attrNameLst>
                                          <p:attrName>style.visibility</p:attrName>
                                        </p:attrNameLst>
                                      </p:cBhvr>
                                      <p:to>
                                        <p:strVal val="visible"/>
                                      </p:to>
                                    </p:set>
                                    <p:animEffect transition="in" filter="fade">
                                      <p:cBhvr>
                                        <p:cTn id="117" dur="200" decel="100000"/>
                                        <p:tgtEl>
                                          <p:spTgt spid="55"/>
                                        </p:tgtEl>
                                      </p:cBhvr>
                                    </p:animEffect>
                                    <p:anim calcmode="lin" valueType="num">
                                      <p:cBhvr>
                                        <p:cTn id="118" dur="200" decel="100000" fill="hold"/>
                                        <p:tgtEl>
                                          <p:spTgt spid="55"/>
                                        </p:tgtEl>
                                        <p:attrNameLst>
                                          <p:attrName>style.rotation</p:attrName>
                                        </p:attrNameLst>
                                      </p:cBhvr>
                                      <p:tavLst>
                                        <p:tav tm="0">
                                          <p:val>
                                            <p:fltVal val="-90"/>
                                          </p:val>
                                        </p:tav>
                                        <p:tav tm="100000">
                                          <p:val>
                                            <p:fltVal val="0"/>
                                          </p:val>
                                        </p:tav>
                                      </p:tavLst>
                                    </p:anim>
                                    <p:anim calcmode="lin" valueType="num">
                                      <p:cBhvr>
                                        <p:cTn id="119" dur="200" decel="100000" fill="hold"/>
                                        <p:tgtEl>
                                          <p:spTgt spid="55"/>
                                        </p:tgtEl>
                                        <p:attrNameLst>
                                          <p:attrName>ppt_x</p:attrName>
                                        </p:attrNameLst>
                                      </p:cBhvr>
                                      <p:tavLst>
                                        <p:tav tm="0">
                                          <p:val>
                                            <p:strVal val="#ppt_x+0.4"/>
                                          </p:val>
                                        </p:tav>
                                        <p:tav tm="100000">
                                          <p:val>
                                            <p:strVal val="#ppt_x-0.05"/>
                                          </p:val>
                                        </p:tav>
                                      </p:tavLst>
                                    </p:anim>
                                    <p:anim calcmode="lin" valueType="num">
                                      <p:cBhvr>
                                        <p:cTn id="120" dur="200" decel="100000" fill="hold"/>
                                        <p:tgtEl>
                                          <p:spTgt spid="55"/>
                                        </p:tgtEl>
                                        <p:attrNameLst>
                                          <p:attrName>ppt_y</p:attrName>
                                        </p:attrNameLst>
                                      </p:cBhvr>
                                      <p:tavLst>
                                        <p:tav tm="0">
                                          <p:val>
                                            <p:strVal val="#ppt_y-0.4"/>
                                          </p:val>
                                        </p:tav>
                                        <p:tav tm="100000">
                                          <p:val>
                                            <p:strVal val="#ppt_y+0.1"/>
                                          </p:val>
                                        </p:tav>
                                      </p:tavLst>
                                    </p:anim>
                                    <p:anim calcmode="lin" valueType="num">
                                      <p:cBhvr>
                                        <p:cTn id="121" dur="50" accel="100000" fill="hold">
                                          <p:stCondLst>
                                            <p:cond delay="200"/>
                                          </p:stCondLst>
                                        </p:cTn>
                                        <p:tgtEl>
                                          <p:spTgt spid="55"/>
                                        </p:tgtEl>
                                        <p:attrNameLst>
                                          <p:attrName>ppt_x</p:attrName>
                                        </p:attrNameLst>
                                      </p:cBhvr>
                                      <p:tavLst>
                                        <p:tav tm="0">
                                          <p:val>
                                            <p:strVal val="#ppt_x-0.05"/>
                                          </p:val>
                                        </p:tav>
                                        <p:tav tm="100000">
                                          <p:val>
                                            <p:strVal val="#ppt_x"/>
                                          </p:val>
                                        </p:tav>
                                      </p:tavLst>
                                    </p:anim>
                                    <p:anim calcmode="lin" valueType="num">
                                      <p:cBhvr>
                                        <p:cTn id="122" dur="50" accel="100000" fill="hold">
                                          <p:stCondLst>
                                            <p:cond delay="200"/>
                                          </p:stCondLst>
                                        </p:cTn>
                                        <p:tgtEl>
                                          <p:spTgt spid="55"/>
                                        </p:tgtEl>
                                        <p:attrNameLst>
                                          <p:attrName>ppt_y</p:attrName>
                                        </p:attrNameLst>
                                      </p:cBhvr>
                                      <p:tavLst>
                                        <p:tav tm="0">
                                          <p:val>
                                            <p:strVal val="#ppt_y+0.1"/>
                                          </p:val>
                                        </p:tav>
                                        <p:tav tm="100000">
                                          <p:val>
                                            <p:strVal val="#ppt_y"/>
                                          </p:val>
                                        </p:tav>
                                      </p:tavLst>
                                    </p:anim>
                                  </p:childTnLst>
                                </p:cTn>
                              </p:par>
                            </p:childTnLst>
                          </p:cTn>
                        </p:par>
                        <p:par>
                          <p:cTn id="123" fill="hold">
                            <p:stCondLst>
                              <p:cond delay="1250"/>
                            </p:stCondLst>
                            <p:childTnLst>
                              <p:par>
                                <p:cTn id="124" presetID="30" presetClass="entr" presetSubtype="0" fill="hold" nodeType="afterEffect">
                                  <p:stCondLst>
                                    <p:cond delay="0"/>
                                  </p:stCondLst>
                                  <p:childTnLst>
                                    <p:set>
                                      <p:cBhvr>
                                        <p:cTn id="125" dur="1" fill="hold">
                                          <p:stCondLst>
                                            <p:cond delay="0"/>
                                          </p:stCondLst>
                                        </p:cTn>
                                        <p:tgtEl>
                                          <p:spTgt spid="56"/>
                                        </p:tgtEl>
                                        <p:attrNameLst>
                                          <p:attrName>style.visibility</p:attrName>
                                        </p:attrNameLst>
                                      </p:cBhvr>
                                      <p:to>
                                        <p:strVal val="visible"/>
                                      </p:to>
                                    </p:set>
                                    <p:animEffect transition="in" filter="fade">
                                      <p:cBhvr>
                                        <p:cTn id="126" dur="200" decel="100000"/>
                                        <p:tgtEl>
                                          <p:spTgt spid="56"/>
                                        </p:tgtEl>
                                      </p:cBhvr>
                                    </p:animEffect>
                                    <p:anim calcmode="lin" valueType="num">
                                      <p:cBhvr>
                                        <p:cTn id="127" dur="200" decel="100000" fill="hold"/>
                                        <p:tgtEl>
                                          <p:spTgt spid="56"/>
                                        </p:tgtEl>
                                        <p:attrNameLst>
                                          <p:attrName>style.rotation</p:attrName>
                                        </p:attrNameLst>
                                      </p:cBhvr>
                                      <p:tavLst>
                                        <p:tav tm="0">
                                          <p:val>
                                            <p:fltVal val="-90"/>
                                          </p:val>
                                        </p:tav>
                                        <p:tav tm="100000">
                                          <p:val>
                                            <p:fltVal val="0"/>
                                          </p:val>
                                        </p:tav>
                                      </p:tavLst>
                                    </p:anim>
                                    <p:anim calcmode="lin" valueType="num">
                                      <p:cBhvr>
                                        <p:cTn id="128" dur="200" decel="100000" fill="hold"/>
                                        <p:tgtEl>
                                          <p:spTgt spid="56"/>
                                        </p:tgtEl>
                                        <p:attrNameLst>
                                          <p:attrName>ppt_x</p:attrName>
                                        </p:attrNameLst>
                                      </p:cBhvr>
                                      <p:tavLst>
                                        <p:tav tm="0">
                                          <p:val>
                                            <p:strVal val="#ppt_x+0.4"/>
                                          </p:val>
                                        </p:tav>
                                        <p:tav tm="100000">
                                          <p:val>
                                            <p:strVal val="#ppt_x-0.05"/>
                                          </p:val>
                                        </p:tav>
                                      </p:tavLst>
                                    </p:anim>
                                    <p:anim calcmode="lin" valueType="num">
                                      <p:cBhvr>
                                        <p:cTn id="129" dur="200" decel="100000" fill="hold"/>
                                        <p:tgtEl>
                                          <p:spTgt spid="56"/>
                                        </p:tgtEl>
                                        <p:attrNameLst>
                                          <p:attrName>ppt_y</p:attrName>
                                        </p:attrNameLst>
                                      </p:cBhvr>
                                      <p:tavLst>
                                        <p:tav tm="0">
                                          <p:val>
                                            <p:strVal val="#ppt_y-0.4"/>
                                          </p:val>
                                        </p:tav>
                                        <p:tav tm="100000">
                                          <p:val>
                                            <p:strVal val="#ppt_y+0.1"/>
                                          </p:val>
                                        </p:tav>
                                      </p:tavLst>
                                    </p:anim>
                                    <p:anim calcmode="lin" valueType="num">
                                      <p:cBhvr>
                                        <p:cTn id="130" dur="50" accel="100000" fill="hold">
                                          <p:stCondLst>
                                            <p:cond delay="200"/>
                                          </p:stCondLst>
                                        </p:cTn>
                                        <p:tgtEl>
                                          <p:spTgt spid="56"/>
                                        </p:tgtEl>
                                        <p:attrNameLst>
                                          <p:attrName>ppt_x</p:attrName>
                                        </p:attrNameLst>
                                      </p:cBhvr>
                                      <p:tavLst>
                                        <p:tav tm="0">
                                          <p:val>
                                            <p:strVal val="#ppt_x-0.05"/>
                                          </p:val>
                                        </p:tav>
                                        <p:tav tm="100000">
                                          <p:val>
                                            <p:strVal val="#ppt_x"/>
                                          </p:val>
                                        </p:tav>
                                      </p:tavLst>
                                    </p:anim>
                                    <p:anim calcmode="lin" valueType="num">
                                      <p:cBhvr>
                                        <p:cTn id="131" dur="50" accel="100000" fill="hold">
                                          <p:stCondLst>
                                            <p:cond delay="200"/>
                                          </p:stCondLst>
                                        </p:cTn>
                                        <p:tgtEl>
                                          <p:spTgt spid="56"/>
                                        </p:tgtEl>
                                        <p:attrNameLst>
                                          <p:attrName>ppt_y</p:attrName>
                                        </p:attrNameLst>
                                      </p:cBhvr>
                                      <p:tavLst>
                                        <p:tav tm="0">
                                          <p:val>
                                            <p:strVal val="#ppt_y+0.1"/>
                                          </p:val>
                                        </p:tav>
                                        <p:tav tm="100000">
                                          <p:val>
                                            <p:strVal val="#ppt_y"/>
                                          </p:val>
                                        </p:tav>
                                      </p:tavLst>
                                    </p:anim>
                                  </p:childTnLst>
                                </p:cTn>
                              </p:par>
                            </p:childTnLst>
                          </p:cTn>
                        </p:par>
                        <p:par>
                          <p:cTn id="132" fill="hold">
                            <p:stCondLst>
                              <p:cond delay="1500"/>
                            </p:stCondLst>
                            <p:childTnLst>
                              <p:par>
                                <p:cTn id="133" presetID="30" presetClass="entr" presetSubtype="0" fill="hold" nodeType="afterEffect">
                                  <p:stCondLst>
                                    <p:cond delay="0"/>
                                  </p:stCondLst>
                                  <p:childTnLst>
                                    <p:set>
                                      <p:cBhvr>
                                        <p:cTn id="134" dur="1" fill="hold">
                                          <p:stCondLst>
                                            <p:cond delay="0"/>
                                          </p:stCondLst>
                                        </p:cTn>
                                        <p:tgtEl>
                                          <p:spTgt spid="57"/>
                                        </p:tgtEl>
                                        <p:attrNameLst>
                                          <p:attrName>style.visibility</p:attrName>
                                        </p:attrNameLst>
                                      </p:cBhvr>
                                      <p:to>
                                        <p:strVal val="visible"/>
                                      </p:to>
                                    </p:set>
                                    <p:animEffect transition="in" filter="fade">
                                      <p:cBhvr>
                                        <p:cTn id="135" dur="200" decel="100000"/>
                                        <p:tgtEl>
                                          <p:spTgt spid="57"/>
                                        </p:tgtEl>
                                      </p:cBhvr>
                                    </p:animEffect>
                                    <p:anim calcmode="lin" valueType="num">
                                      <p:cBhvr>
                                        <p:cTn id="136" dur="200" decel="100000" fill="hold"/>
                                        <p:tgtEl>
                                          <p:spTgt spid="57"/>
                                        </p:tgtEl>
                                        <p:attrNameLst>
                                          <p:attrName>style.rotation</p:attrName>
                                        </p:attrNameLst>
                                      </p:cBhvr>
                                      <p:tavLst>
                                        <p:tav tm="0">
                                          <p:val>
                                            <p:fltVal val="-90"/>
                                          </p:val>
                                        </p:tav>
                                        <p:tav tm="100000">
                                          <p:val>
                                            <p:fltVal val="0"/>
                                          </p:val>
                                        </p:tav>
                                      </p:tavLst>
                                    </p:anim>
                                    <p:anim calcmode="lin" valueType="num">
                                      <p:cBhvr>
                                        <p:cTn id="137" dur="200" decel="100000" fill="hold"/>
                                        <p:tgtEl>
                                          <p:spTgt spid="57"/>
                                        </p:tgtEl>
                                        <p:attrNameLst>
                                          <p:attrName>ppt_x</p:attrName>
                                        </p:attrNameLst>
                                      </p:cBhvr>
                                      <p:tavLst>
                                        <p:tav tm="0">
                                          <p:val>
                                            <p:strVal val="#ppt_x+0.4"/>
                                          </p:val>
                                        </p:tav>
                                        <p:tav tm="100000">
                                          <p:val>
                                            <p:strVal val="#ppt_x-0.05"/>
                                          </p:val>
                                        </p:tav>
                                      </p:tavLst>
                                    </p:anim>
                                    <p:anim calcmode="lin" valueType="num">
                                      <p:cBhvr>
                                        <p:cTn id="138" dur="200" decel="100000" fill="hold"/>
                                        <p:tgtEl>
                                          <p:spTgt spid="57"/>
                                        </p:tgtEl>
                                        <p:attrNameLst>
                                          <p:attrName>ppt_y</p:attrName>
                                        </p:attrNameLst>
                                      </p:cBhvr>
                                      <p:tavLst>
                                        <p:tav tm="0">
                                          <p:val>
                                            <p:strVal val="#ppt_y-0.4"/>
                                          </p:val>
                                        </p:tav>
                                        <p:tav tm="100000">
                                          <p:val>
                                            <p:strVal val="#ppt_y+0.1"/>
                                          </p:val>
                                        </p:tav>
                                      </p:tavLst>
                                    </p:anim>
                                    <p:anim calcmode="lin" valueType="num">
                                      <p:cBhvr>
                                        <p:cTn id="139" dur="50" accel="100000" fill="hold">
                                          <p:stCondLst>
                                            <p:cond delay="200"/>
                                          </p:stCondLst>
                                        </p:cTn>
                                        <p:tgtEl>
                                          <p:spTgt spid="57"/>
                                        </p:tgtEl>
                                        <p:attrNameLst>
                                          <p:attrName>ppt_x</p:attrName>
                                        </p:attrNameLst>
                                      </p:cBhvr>
                                      <p:tavLst>
                                        <p:tav tm="0">
                                          <p:val>
                                            <p:strVal val="#ppt_x-0.05"/>
                                          </p:val>
                                        </p:tav>
                                        <p:tav tm="100000">
                                          <p:val>
                                            <p:strVal val="#ppt_x"/>
                                          </p:val>
                                        </p:tav>
                                      </p:tavLst>
                                    </p:anim>
                                    <p:anim calcmode="lin" valueType="num">
                                      <p:cBhvr>
                                        <p:cTn id="140" dur="50" accel="100000" fill="hold">
                                          <p:stCondLst>
                                            <p:cond delay="200"/>
                                          </p:stCondLst>
                                        </p:cTn>
                                        <p:tgtEl>
                                          <p:spTgt spid="57"/>
                                        </p:tgtEl>
                                        <p:attrNameLst>
                                          <p:attrName>ppt_y</p:attrName>
                                        </p:attrNameLst>
                                      </p:cBhvr>
                                      <p:tavLst>
                                        <p:tav tm="0">
                                          <p:val>
                                            <p:strVal val="#ppt_y+0.1"/>
                                          </p:val>
                                        </p:tav>
                                        <p:tav tm="100000">
                                          <p:val>
                                            <p:strVal val="#ppt_y"/>
                                          </p:val>
                                        </p:tav>
                                      </p:tavLst>
                                    </p:anim>
                                  </p:childTnLst>
                                </p:cTn>
                              </p:par>
                            </p:childTnLst>
                          </p:cTn>
                        </p:par>
                        <p:par>
                          <p:cTn id="141" fill="hold">
                            <p:stCondLst>
                              <p:cond delay="1750"/>
                            </p:stCondLst>
                            <p:childTnLst>
                              <p:par>
                                <p:cTn id="142" presetID="30" presetClass="entr" presetSubtype="0" fill="hold" nodeType="afterEffect">
                                  <p:stCondLst>
                                    <p:cond delay="0"/>
                                  </p:stCondLst>
                                  <p:childTnLst>
                                    <p:set>
                                      <p:cBhvr>
                                        <p:cTn id="143" dur="1" fill="hold">
                                          <p:stCondLst>
                                            <p:cond delay="0"/>
                                          </p:stCondLst>
                                        </p:cTn>
                                        <p:tgtEl>
                                          <p:spTgt spid="58"/>
                                        </p:tgtEl>
                                        <p:attrNameLst>
                                          <p:attrName>style.visibility</p:attrName>
                                        </p:attrNameLst>
                                      </p:cBhvr>
                                      <p:to>
                                        <p:strVal val="visible"/>
                                      </p:to>
                                    </p:set>
                                    <p:animEffect transition="in" filter="fade">
                                      <p:cBhvr>
                                        <p:cTn id="144" dur="200" decel="100000"/>
                                        <p:tgtEl>
                                          <p:spTgt spid="58"/>
                                        </p:tgtEl>
                                      </p:cBhvr>
                                    </p:animEffect>
                                    <p:anim calcmode="lin" valueType="num">
                                      <p:cBhvr>
                                        <p:cTn id="145" dur="200" decel="100000" fill="hold"/>
                                        <p:tgtEl>
                                          <p:spTgt spid="58"/>
                                        </p:tgtEl>
                                        <p:attrNameLst>
                                          <p:attrName>style.rotation</p:attrName>
                                        </p:attrNameLst>
                                      </p:cBhvr>
                                      <p:tavLst>
                                        <p:tav tm="0">
                                          <p:val>
                                            <p:fltVal val="-90"/>
                                          </p:val>
                                        </p:tav>
                                        <p:tav tm="100000">
                                          <p:val>
                                            <p:fltVal val="0"/>
                                          </p:val>
                                        </p:tav>
                                      </p:tavLst>
                                    </p:anim>
                                    <p:anim calcmode="lin" valueType="num">
                                      <p:cBhvr>
                                        <p:cTn id="146" dur="200" decel="100000" fill="hold"/>
                                        <p:tgtEl>
                                          <p:spTgt spid="58"/>
                                        </p:tgtEl>
                                        <p:attrNameLst>
                                          <p:attrName>ppt_x</p:attrName>
                                        </p:attrNameLst>
                                      </p:cBhvr>
                                      <p:tavLst>
                                        <p:tav tm="0">
                                          <p:val>
                                            <p:strVal val="#ppt_x+0.4"/>
                                          </p:val>
                                        </p:tav>
                                        <p:tav tm="100000">
                                          <p:val>
                                            <p:strVal val="#ppt_x-0.05"/>
                                          </p:val>
                                        </p:tav>
                                      </p:tavLst>
                                    </p:anim>
                                    <p:anim calcmode="lin" valueType="num">
                                      <p:cBhvr>
                                        <p:cTn id="147" dur="200" decel="100000" fill="hold"/>
                                        <p:tgtEl>
                                          <p:spTgt spid="58"/>
                                        </p:tgtEl>
                                        <p:attrNameLst>
                                          <p:attrName>ppt_y</p:attrName>
                                        </p:attrNameLst>
                                      </p:cBhvr>
                                      <p:tavLst>
                                        <p:tav tm="0">
                                          <p:val>
                                            <p:strVal val="#ppt_y-0.4"/>
                                          </p:val>
                                        </p:tav>
                                        <p:tav tm="100000">
                                          <p:val>
                                            <p:strVal val="#ppt_y+0.1"/>
                                          </p:val>
                                        </p:tav>
                                      </p:tavLst>
                                    </p:anim>
                                    <p:anim calcmode="lin" valueType="num">
                                      <p:cBhvr>
                                        <p:cTn id="148" dur="50" accel="100000" fill="hold">
                                          <p:stCondLst>
                                            <p:cond delay="200"/>
                                          </p:stCondLst>
                                        </p:cTn>
                                        <p:tgtEl>
                                          <p:spTgt spid="58"/>
                                        </p:tgtEl>
                                        <p:attrNameLst>
                                          <p:attrName>ppt_x</p:attrName>
                                        </p:attrNameLst>
                                      </p:cBhvr>
                                      <p:tavLst>
                                        <p:tav tm="0">
                                          <p:val>
                                            <p:strVal val="#ppt_x-0.05"/>
                                          </p:val>
                                        </p:tav>
                                        <p:tav tm="100000">
                                          <p:val>
                                            <p:strVal val="#ppt_x"/>
                                          </p:val>
                                        </p:tav>
                                      </p:tavLst>
                                    </p:anim>
                                    <p:anim calcmode="lin" valueType="num">
                                      <p:cBhvr>
                                        <p:cTn id="149" dur="50" accel="100000" fill="hold">
                                          <p:stCondLst>
                                            <p:cond delay="200"/>
                                          </p:stCondLst>
                                        </p:cTn>
                                        <p:tgtEl>
                                          <p:spTgt spid="58"/>
                                        </p:tgtEl>
                                        <p:attrNameLst>
                                          <p:attrName>ppt_y</p:attrName>
                                        </p:attrNameLst>
                                      </p:cBhvr>
                                      <p:tavLst>
                                        <p:tav tm="0">
                                          <p:val>
                                            <p:strVal val="#ppt_y+0.1"/>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30" presetClass="entr" presetSubtype="0" fill="hold" nodeType="clickEffect">
                                  <p:stCondLst>
                                    <p:cond delay="0"/>
                                  </p:stCondLst>
                                  <p:childTnLst>
                                    <p:set>
                                      <p:cBhvr>
                                        <p:cTn id="153" dur="1" fill="hold">
                                          <p:stCondLst>
                                            <p:cond delay="0"/>
                                          </p:stCondLst>
                                        </p:cTn>
                                        <p:tgtEl>
                                          <p:spTgt spid="59"/>
                                        </p:tgtEl>
                                        <p:attrNameLst>
                                          <p:attrName>style.visibility</p:attrName>
                                        </p:attrNameLst>
                                      </p:cBhvr>
                                      <p:to>
                                        <p:strVal val="visible"/>
                                      </p:to>
                                    </p:set>
                                    <p:animEffect transition="in" filter="fade">
                                      <p:cBhvr>
                                        <p:cTn id="154" dur="200" decel="100000"/>
                                        <p:tgtEl>
                                          <p:spTgt spid="59"/>
                                        </p:tgtEl>
                                      </p:cBhvr>
                                    </p:animEffect>
                                    <p:anim calcmode="lin" valueType="num">
                                      <p:cBhvr>
                                        <p:cTn id="155" dur="200" decel="100000" fill="hold"/>
                                        <p:tgtEl>
                                          <p:spTgt spid="59"/>
                                        </p:tgtEl>
                                        <p:attrNameLst>
                                          <p:attrName>style.rotation</p:attrName>
                                        </p:attrNameLst>
                                      </p:cBhvr>
                                      <p:tavLst>
                                        <p:tav tm="0">
                                          <p:val>
                                            <p:fltVal val="-90"/>
                                          </p:val>
                                        </p:tav>
                                        <p:tav tm="100000">
                                          <p:val>
                                            <p:fltVal val="0"/>
                                          </p:val>
                                        </p:tav>
                                      </p:tavLst>
                                    </p:anim>
                                    <p:anim calcmode="lin" valueType="num">
                                      <p:cBhvr>
                                        <p:cTn id="156" dur="200" decel="100000" fill="hold"/>
                                        <p:tgtEl>
                                          <p:spTgt spid="59"/>
                                        </p:tgtEl>
                                        <p:attrNameLst>
                                          <p:attrName>ppt_x</p:attrName>
                                        </p:attrNameLst>
                                      </p:cBhvr>
                                      <p:tavLst>
                                        <p:tav tm="0">
                                          <p:val>
                                            <p:strVal val="#ppt_x+0.4"/>
                                          </p:val>
                                        </p:tav>
                                        <p:tav tm="100000">
                                          <p:val>
                                            <p:strVal val="#ppt_x-0.05"/>
                                          </p:val>
                                        </p:tav>
                                      </p:tavLst>
                                    </p:anim>
                                    <p:anim calcmode="lin" valueType="num">
                                      <p:cBhvr>
                                        <p:cTn id="157" dur="200" decel="100000" fill="hold"/>
                                        <p:tgtEl>
                                          <p:spTgt spid="59"/>
                                        </p:tgtEl>
                                        <p:attrNameLst>
                                          <p:attrName>ppt_y</p:attrName>
                                        </p:attrNameLst>
                                      </p:cBhvr>
                                      <p:tavLst>
                                        <p:tav tm="0">
                                          <p:val>
                                            <p:strVal val="#ppt_y-0.4"/>
                                          </p:val>
                                        </p:tav>
                                        <p:tav tm="100000">
                                          <p:val>
                                            <p:strVal val="#ppt_y+0.1"/>
                                          </p:val>
                                        </p:tav>
                                      </p:tavLst>
                                    </p:anim>
                                    <p:anim calcmode="lin" valueType="num">
                                      <p:cBhvr>
                                        <p:cTn id="158" dur="50" accel="100000" fill="hold">
                                          <p:stCondLst>
                                            <p:cond delay="200"/>
                                          </p:stCondLst>
                                        </p:cTn>
                                        <p:tgtEl>
                                          <p:spTgt spid="59"/>
                                        </p:tgtEl>
                                        <p:attrNameLst>
                                          <p:attrName>ppt_x</p:attrName>
                                        </p:attrNameLst>
                                      </p:cBhvr>
                                      <p:tavLst>
                                        <p:tav tm="0">
                                          <p:val>
                                            <p:strVal val="#ppt_x-0.05"/>
                                          </p:val>
                                        </p:tav>
                                        <p:tav tm="100000">
                                          <p:val>
                                            <p:strVal val="#ppt_x"/>
                                          </p:val>
                                        </p:tav>
                                      </p:tavLst>
                                    </p:anim>
                                    <p:anim calcmode="lin" valueType="num">
                                      <p:cBhvr>
                                        <p:cTn id="159" dur="50" accel="100000" fill="hold">
                                          <p:stCondLst>
                                            <p:cond delay="200"/>
                                          </p:stCondLst>
                                        </p:cTn>
                                        <p:tgtEl>
                                          <p:spTgt spid="59"/>
                                        </p:tgtEl>
                                        <p:attrNameLst>
                                          <p:attrName>ppt_y</p:attrName>
                                        </p:attrNameLst>
                                      </p:cBhvr>
                                      <p:tavLst>
                                        <p:tav tm="0">
                                          <p:val>
                                            <p:strVal val="#ppt_y+0.1"/>
                                          </p:val>
                                        </p:tav>
                                        <p:tav tm="100000">
                                          <p:val>
                                            <p:strVal val="#ppt_y"/>
                                          </p:val>
                                        </p:tav>
                                      </p:tavLst>
                                    </p:anim>
                                  </p:childTnLst>
                                </p:cTn>
                              </p:par>
                            </p:childTnLst>
                          </p:cTn>
                        </p:par>
                        <p:par>
                          <p:cTn id="160" fill="hold">
                            <p:stCondLst>
                              <p:cond delay="250"/>
                            </p:stCondLst>
                            <p:childTnLst>
                              <p:par>
                                <p:cTn id="161" presetID="30" presetClass="entr" presetSubtype="0" fill="hold" nodeType="afterEffect">
                                  <p:stCondLst>
                                    <p:cond delay="0"/>
                                  </p:stCondLst>
                                  <p:childTnLst>
                                    <p:set>
                                      <p:cBhvr>
                                        <p:cTn id="162" dur="1" fill="hold">
                                          <p:stCondLst>
                                            <p:cond delay="0"/>
                                          </p:stCondLst>
                                        </p:cTn>
                                        <p:tgtEl>
                                          <p:spTgt spid="60"/>
                                        </p:tgtEl>
                                        <p:attrNameLst>
                                          <p:attrName>style.visibility</p:attrName>
                                        </p:attrNameLst>
                                      </p:cBhvr>
                                      <p:to>
                                        <p:strVal val="visible"/>
                                      </p:to>
                                    </p:set>
                                    <p:animEffect transition="in" filter="fade">
                                      <p:cBhvr>
                                        <p:cTn id="163" dur="200" decel="100000"/>
                                        <p:tgtEl>
                                          <p:spTgt spid="60"/>
                                        </p:tgtEl>
                                      </p:cBhvr>
                                    </p:animEffect>
                                    <p:anim calcmode="lin" valueType="num">
                                      <p:cBhvr>
                                        <p:cTn id="164" dur="200" decel="100000" fill="hold"/>
                                        <p:tgtEl>
                                          <p:spTgt spid="60"/>
                                        </p:tgtEl>
                                        <p:attrNameLst>
                                          <p:attrName>style.rotation</p:attrName>
                                        </p:attrNameLst>
                                      </p:cBhvr>
                                      <p:tavLst>
                                        <p:tav tm="0">
                                          <p:val>
                                            <p:fltVal val="-90"/>
                                          </p:val>
                                        </p:tav>
                                        <p:tav tm="100000">
                                          <p:val>
                                            <p:fltVal val="0"/>
                                          </p:val>
                                        </p:tav>
                                      </p:tavLst>
                                    </p:anim>
                                    <p:anim calcmode="lin" valueType="num">
                                      <p:cBhvr>
                                        <p:cTn id="165" dur="200" decel="100000" fill="hold"/>
                                        <p:tgtEl>
                                          <p:spTgt spid="60"/>
                                        </p:tgtEl>
                                        <p:attrNameLst>
                                          <p:attrName>ppt_x</p:attrName>
                                        </p:attrNameLst>
                                      </p:cBhvr>
                                      <p:tavLst>
                                        <p:tav tm="0">
                                          <p:val>
                                            <p:strVal val="#ppt_x+0.4"/>
                                          </p:val>
                                        </p:tav>
                                        <p:tav tm="100000">
                                          <p:val>
                                            <p:strVal val="#ppt_x-0.05"/>
                                          </p:val>
                                        </p:tav>
                                      </p:tavLst>
                                    </p:anim>
                                    <p:anim calcmode="lin" valueType="num">
                                      <p:cBhvr>
                                        <p:cTn id="166" dur="200" decel="100000" fill="hold"/>
                                        <p:tgtEl>
                                          <p:spTgt spid="60"/>
                                        </p:tgtEl>
                                        <p:attrNameLst>
                                          <p:attrName>ppt_y</p:attrName>
                                        </p:attrNameLst>
                                      </p:cBhvr>
                                      <p:tavLst>
                                        <p:tav tm="0">
                                          <p:val>
                                            <p:strVal val="#ppt_y-0.4"/>
                                          </p:val>
                                        </p:tav>
                                        <p:tav tm="100000">
                                          <p:val>
                                            <p:strVal val="#ppt_y+0.1"/>
                                          </p:val>
                                        </p:tav>
                                      </p:tavLst>
                                    </p:anim>
                                    <p:anim calcmode="lin" valueType="num">
                                      <p:cBhvr>
                                        <p:cTn id="167" dur="50" accel="100000" fill="hold">
                                          <p:stCondLst>
                                            <p:cond delay="200"/>
                                          </p:stCondLst>
                                        </p:cTn>
                                        <p:tgtEl>
                                          <p:spTgt spid="60"/>
                                        </p:tgtEl>
                                        <p:attrNameLst>
                                          <p:attrName>ppt_x</p:attrName>
                                        </p:attrNameLst>
                                      </p:cBhvr>
                                      <p:tavLst>
                                        <p:tav tm="0">
                                          <p:val>
                                            <p:strVal val="#ppt_x-0.05"/>
                                          </p:val>
                                        </p:tav>
                                        <p:tav tm="100000">
                                          <p:val>
                                            <p:strVal val="#ppt_x"/>
                                          </p:val>
                                        </p:tav>
                                      </p:tavLst>
                                    </p:anim>
                                    <p:anim calcmode="lin" valueType="num">
                                      <p:cBhvr>
                                        <p:cTn id="168" dur="50" accel="100000" fill="hold">
                                          <p:stCondLst>
                                            <p:cond delay="200"/>
                                          </p:stCondLst>
                                        </p:cTn>
                                        <p:tgtEl>
                                          <p:spTgt spid="60"/>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Extensions</a:t>
            </a:r>
            <a:endParaRPr lang="en-US" dirty="0"/>
          </a:p>
        </p:txBody>
      </p:sp>
      <p:sp>
        <p:nvSpPr>
          <p:cNvPr id="3" name="Content Placeholder 2"/>
          <p:cNvSpPr>
            <a:spLocks noGrp="1"/>
          </p:cNvSpPr>
          <p:nvPr>
            <p:ph idx="1"/>
          </p:nvPr>
        </p:nvSpPr>
        <p:spPr/>
        <p:txBody>
          <a:bodyPr>
            <a:noAutofit/>
          </a:bodyPr>
          <a:lstStyle/>
          <a:p>
            <a:r>
              <a:rPr lang="en-US" sz="2800" dirty="0" smtClean="0"/>
              <a:t>Installable components to customize VM instances</a:t>
            </a:r>
          </a:p>
          <a:p>
            <a:r>
              <a:rPr lang="en-US" sz="2800" dirty="0" smtClean="0"/>
              <a:t>Enable various </a:t>
            </a:r>
            <a:r>
              <a:rPr lang="en-US" sz="2800" dirty="0" err="1" smtClean="0"/>
              <a:t>DevOps</a:t>
            </a:r>
            <a:r>
              <a:rPr lang="en-US" sz="2800" dirty="0" smtClean="0"/>
              <a:t> scenarios</a:t>
            </a:r>
          </a:p>
          <a:p>
            <a:r>
              <a:rPr lang="en-US" sz="2800" dirty="0" smtClean="0"/>
              <a:t>Can be added, updated, disabled or removed at any time</a:t>
            </a:r>
          </a:p>
          <a:p>
            <a:r>
              <a:rPr lang="en-US" sz="2800" dirty="0" smtClean="0"/>
              <a:t>Managed via portal, Power</a:t>
            </a:r>
            <a:r>
              <a:rPr lang="en-US" altLang="zh-CN" sz="2800" dirty="0" smtClean="0"/>
              <a:t>Shell and Management APIs</a:t>
            </a:r>
            <a:endParaRPr lang="en-US" sz="2800" dirty="0" smtClean="0"/>
          </a:p>
          <a:p>
            <a:endParaRPr lang="en-US" sz="2800" dirty="0" smtClean="0"/>
          </a:p>
          <a:p>
            <a:endParaRPr lang="en-US" sz="2800"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7</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pic>
        <p:nvPicPr>
          <p:cNvPr id="6" name="Picture 5"/>
          <p:cNvPicPr>
            <a:picLocks noChangeAspect="1"/>
          </p:cNvPicPr>
          <p:nvPr/>
        </p:nvPicPr>
        <p:blipFill>
          <a:blip r:embed="rId3"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4224238" y="3834446"/>
            <a:ext cx="1143519" cy="902236"/>
          </a:xfrm>
          <a:prstGeom prst="rect">
            <a:avLst/>
          </a:prstGeom>
        </p:spPr>
      </p:pic>
      <p:pic>
        <p:nvPicPr>
          <p:cNvPr id="7" name="Picture 6"/>
          <p:cNvPicPr>
            <a:picLocks noChangeAspect="1"/>
          </p:cNvPicPr>
          <p:nvPr/>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730785" y="4728735"/>
            <a:ext cx="2410559" cy="1125354"/>
          </a:xfrm>
          <a:prstGeom prst="rect">
            <a:avLst/>
          </a:prstGeom>
        </p:spPr>
      </p:pic>
      <p:pic>
        <p:nvPicPr>
          <p:cNvPr id="9" name="Picture 8"/>
          <p:cNvPicPr>
            <a:picLocks noChangeAspect="1"/>
          </p:cNvPicPr>
          <p:nvPr/>
        </p:nvPicPr>
        <p:blipFill>
          <a:blip r:embed="rId5"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466805" y="4702023"/>
            <a:ext cx="1418503" cy="1173811"/>
          </a:xfrm>
          <a:prstGeom prst="rect">
            <a:avLst/>
          </a:prstGeom>
        </p:spPr>
      </p:pic>
      <p:pic>
        <p:nvPicPr>
          <p:cNvPr id="11" name="Picture 10"/>
          <p:cNvPicPr>
            <a:picLocks noChangeAspect="1"/>
          </p:cNvPicPr>
          <p:nvPr/>
        </p:nvPicPr>
        <p:blipFill rotWithShape="1">
          <a:blip r:embed="rId6">
            <a:duotone>
              <a:schemeClr val="accent4">
                <a:shade val="45000"/>
                <a:satMod val="135000"/>
              </a:schemeClr>
              <a:prstClr val="white"/>
            </a:duotone>
            <a:extLst>
              <a:ext uri="{28A0092B-C50C-407E-A947-70E740481C1C}">
                <a14:useLocalDpi xmlns:a14="http://schemas.microsoft.com/office/drawing/2010/main" val="0"/>
              </a:ext>
            </a:extLst>
          </a:blip>
          <a:srcRect r="4849"/>
          <a:stretch/>
        </p:blipFill>
        <p:spPr>
          <a:xfrm>
            <a:off x="5933993" y="3751390"/>
            <a:ext cx="2640040" cy="1020533"/>
          </a:xfrm>
          <a:prstGeom prst="rect">
            <a:avLst/>
          </a:prstGeom>
        </p:spPr>
      </p:pic>
      <p:pic>
        <p:nvPicPr>
          <p:cNvPr id="12" name="Picture 11"/>
          <p:cNvPicPr>
            <a:picLocks noChangeAspect="1"/>
          </p:cNvPicPr>
          <p:nvPr/>
        </p:nvPicPr>
        <p:blipFill>
          <a:blip r:embed="rId7">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622717" y="4860800"/>
            <a:ext cx="1017771" cy="1017771"/>
          </a:xfrm>
          <a:prstGeom prst="rect">
            <a:avLst/>
          </a:prstGeom>
        </p:spPr>
      </p:pic>
      <p:pic>
        <p:nvPicPr>
          <p:cNvPr id="13" name="Picture 12"/>
          <p:cNvPicPr>
            <a:picLocks noChangeAspect="1"/>
          </p:cNvPicPr>
          <p:nvPr/>
        </p:nvPicPr>
        <p:blipFill>
          <a:blip r:embed="rId8">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675069" y="3898148"/>
            <a:ext cx="873775" cy="873775"/>
          </a:xfrm>
          <a:prstGeom prst="rect">
            <a:avLst/>
          </a:prstGeom>
        </p:spPr>
      </p:pic>
    </p:spTree>
    <p:extLst>
      <p:ext uri="{BB962C8B-B14F-4D97-AF65-F5344CB8AC3E}">
        <p14:creationId xmlns:p14="http://schemas.microsoft.com/office/powerpoint/2010/main" val="3781015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fill="hold"/>
                                        <p:tgtEl>
                                          <p:spTgt spid="6"/>
                                        </p:tgtEl>
                                        <p:attrNameLst>
                                          <p:attrName>ppt_w</p:attrName>
                                        </p:attrNameLst>
                                      </p:cBhvr>
                                      <p:tavLst>
                                        <p:tav tm="0">
                                          <p:val>
                                            <p:fltVal val="0"/>
                                          </p:val>
                                        </p:tav>
                                        <p:tav tm="100000">
                                          <p:val>
                                            <p:strVal val="#ppt_w"/>
                                          </p:val>
                                        </p:tav>
                                      </p:tavLst>
                                    </p:anim>
                                    <p:anim calcmode="lin" valueType="num">
                                      <p:cBhvr>
                                        <p:cTn id="8" dur="250" fill="hold"/>
                                        <p:tgtEl>
                                          <p:spTgt spid="6"/>
                                        </p:tgtEl>
                                        <p:attrNameLst>
                                          <p:attrName>ppt_h</p:attrName>
                                        </p:attrNameLst>
                                      </p:cBhvr>
                                      <p:tavLst>
                                        <p:tav tm="0">
                                          <p:val>
                                            <p:fltVal val="0"/>
                                          </p:val>
                                        </p:tav>
                                        <p:tav tm="100000">
                                          <p:val>
                                            <p:strVal val="#ppt_h"/>
                                          </p:val>
                                        </p:tav>
                                      </p:tavLst>
                                    </p:anim>
                                    <p:anim calcmode="lin" valueType="num">
                                      <p:cBhvr>
                                        <p:cTn id="9" dur="250" fill="hold"/>
                                        <p:tgtEl>
                                          <p:spTgt spid="6"/>
                                        </p:tgtEl>
                                        <p:attrNameLst>
                                          <p:attrName>style.rotation</p:attrName>
                                        </p:attrNameLst>
                                      </p:cBhvr>
                                      <p:tavLst>
                                        <p:tav tm="0">
                                          <p:val>
                                            <p:fltVal val="90"/>
                                          </p:val>
                                        </p:tav>
                                        <p:tav tm="100000">
                                          <p:val>
                                            <p:fltVal val="0"/>
                                          </p:val>
                                        </p:tav>
                                      </p:tavLst>
                                    </p:anim>
                                    <p:animEffect transition="in" filter="fade">
                                      <p:cBhvr>
                                        <p:cTn id="10" dur="250"/>
                                        <p:tgtEl>
                                          <p:spTgt spid="6"/>
                                        </p:tgtEl>
                                      </p:cBhvr>
                                    </p:animEffect>
                                  </p:childTnLst>
                                </p:cTn>
                              </p:par>
                              <p:par>
                                <p:cTn id="11" presetID="3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250" fill="hold"/>
                                        <p:tgtEl>
                                          <p:spTgt spid="7"/>
                                        </p:tgtEl>
                                        <p:attrNameLst>
                                          <p:attrName>ppt_w</p:attrName>
                                        </p:attrNameLst>
                                      </p:cBhvr>
                                      <p:tavLst>
                                        <p:tav tm="0">
                                          <p:val>
                                            <p:fltVal val="0"/>
                                          </p:val>
                                        </p:tav>
                                        <p:tav tm="100000">
                                          <p:val>
                                            <p:strVal val="#ppt_w"/>
                                          </p:val>
                                        </p:tav>
                                      </p:tavLst>
                                    </p:anim>
                                    <p:anim calcmode="lin" valueType="num">
                                      <p:cBhvr>
                                        <p:cTn id="14" dur="250" fill="hold"/>
                                        <p:tgtEl>
                                          <p:spTgt spid="7"/>
                                        </p:tgtEl>
                                        <p:attrNameLst>
                                          <p:attrName>ppt_h</p:attrName>
                                        </p:attrNameLst>
                                      </p:cBhvr>
                                      <p:tavLst>
                                        <p:tav tm="0">
                                          <p:val>
                                            <p:fltVal val="0"/>
                                          </p:val>
                                        </p:tav>
                                        <p:tav tm="100000">
                                          <p:val>
                                            <p:strVal val="#ppt_h"/>
                                          </p:val>
                                        </p:tav>
                                      </p:tavLst>
                                    </p:anim>
                                    <p:anim calcmode="lin" valueType="num">
                                      <p:cBhvr>
                                        <p:cTn id="15" dur="250" fill="hold"/>
                                        <p:tgtEl>
                                          <p:spTgt spid="7"/>
                                        </p:tgtEl>
                                        <p:attrNameLst>
                                          <p:attrName>style.rotation</p:attrName>
                                        </p:attrNameLst>
                                      </p:cBhvr>
                                      <p:tavLst>
                                        <p:tav tm="0">
                                          <p:val>
                                            <p:fltVal val="90"/>
                                          </p:val>
                                        </p:tav>
                                        <p:tav tm="100000">
                                          <p:val>
                                            <p:fltVal val="0"/>
                                          </p:val>
                                        </p:tav>
                                      </p:tavLst>
                                    </p:anim>
                                    <p:animEffect transition="in" filter="fade">
                                      <p:cBhvr>
                                        <p:cTn id="16" dur="250"/>
                                        <p:tgtEl>
                                          <p:spTgt spid="7"/>
                                        </p:tgtEl>
                                      </p:cBhvr>
                                    </p:animEffect>
                                  </p:childTnLst>
                                </p:cTn>
                              </p:par>
                              <p:par>
                                <p:cTn id="17" presetID="3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250" fill="hold"/>
                                        <p:tgtEl>
                                          <p:spTgt spid="9"/>
                                        </p:tgtEl>
                                        <p:attrNameLst>
                                          <p:attrName>ppt_w</p:attrName>
                                        </p:attrNameLst>
                                      </p:cBhvr>
                                      <p:tavLst>
                                        <p:tav tm="0">
                                          <p:val>
                                            <p:fltVal val="0"/>
                                          </p:val>
                                        </p:tav>
                                        <p:tav tm="100000">
                                          <p:val>
                                            <p:strVal val="#ppt_w"/>
                                          </p:val>
                                        </p:tav>
                                      </p:tavLst>
                                    </p:anim>
                                    <p:anim calcmode="lin" valueType="num">
                                      <p:cBhvr>
                                        <p:cTn id="20" dur="250" fill="hold"/>
                                        <p:tgtEl>
                                          <p:spTgt spid="9"/>
                                        </p:tgtEl>
                                        <p:attrNameLst>
                                          <p:attrName>ppt_h</p:attrName>
                                        </p:attrNameLst>
                                      </p:cBhvr>
                                      <p:tavLst>
                                        <p:tav tm="0">
                                          <p:val>
                                            <p:fltVal val="0"/>
                                          </p:val>
                                        </p:tav>
                                        <p:tav tm="100000">
                                          <p:val>
                                            <p:strVal val="#ppt_h"/>
                                          </p:val>
                                        </p:tav>
                                      </p:tavLst>
                                    </p:anim>
                                    <p:anim calcmode="lin" valueType="num">
                                      <p:cBhvr>
                                        <p:cTn id="21" dur="250" fill="hold"/>
                                        <p:tgtEl>
                                          <p:spTgt spid="9"/>
                                        </p:tgtEl>
                                        <p:attrNameLst>
                                          <p:attrName>style.rotation</p:attrName>
                                        </p:attrNameLst>
                                      </p:cBhvr>
                                      <p:tavLst>
                                        <p:tav tm="0">
                                          <p:val>
                                            <p:fltVal val="90"/>
                                          </p:val>
                                        </p:tav>
                                        <p:tav tm="100000">
                                          <p:val>
                                            <p:fltVal val="0"/>
                                          </p:val>
                                        </p:tav>
                                      </p:tavLst>
                                    </p:anim>
                                    <p:animEffect transition="in" filter="fade">
                                      <p:cBhvr>
                                        <p:cTn id="22" dur="250"/>
                                        <p:tgtEl>
                                          <p:spTgt spid="9"/>
                                        </p:tgtEl>
                                      </p:cBhvr>
                                    </p:animEffect>
                                  </p:childTnLst>
                                </p:cTn>
                              </p:par>
                              <p:par>
                                <p:cTn id="23" presetID="3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p:cTn id="25" dur="250" fill="hold"/>
                                        <p:tgtEl>
                                          <p:spTgt spid="11"/>
                                        </p:tgtEl>
                                        <p:attrNameLst>
                                          <p:attrName>ppt_w</p:attrName>
                                        </p:attrNameLst>
                                      </p:cBhvr>
                                      <p:tavLst>
                                        <p:tav tm="0">
                                          <p:val>
                                            <p:fltVal val="0"/>
                                          </p:val>
                                        </p:tav>
                                        <p:tav tm="100000">
                                          <p:val>
                                            <p:strVal val="#ppt_w"/>
                                          </p:val>
                                        </p:tav>
                                      </p:tavLst>
                                    </p:anim>
                                    <p:anim calcmode="lin" valueType="num">
                                      <p:cBhvr>
                                        <p:cTn id="26" dur="250" fill="hold"/>
                                        <p:tgtEl>
                                          <p:spTgt spid="11"/>
                                        </p:tgtEl>
                                        <p:attrNameLst>
                                          <p:attrName>ppt_h</p:attrName>
                                        </p:attrNameLst>
                                      </p:cBhvr>
                                      <p:tavLst>
                                        <p:tav tm="0">
                                          <p:val>
                                            <p:fltVal val="0"/>
                                          </p:val>
                                        </p:tav>
                                        <p:tav tm="100000">
                                          <p:val>
                                            <p:strVal val="#ppt_h"/>
                                          </p:val>
                                        </p:tav>
                                      </p:tavLst>
                                    </p:anim>
                                    <p:anim calcmode="lin" valueType="num">
                                      <p:cBhvr>
                                        <p:cTn id="27" dur="250" fill="hold"/>
                                        <p:tgtEl>
                                          <p:spTgt spid="11"/>
                                        </p:tgtEl>
                                        <p:attrNameLst>
                                          <p:attrName>style.rotation</p:attrName>
                                        </p:attrNameLst>
                                      </p:cBhvr>
                                      <p:tavLst>
                                        <p:tav tm="0">
                                          <p:val>
                                            <p:fltVal val="90"/>
                                          </p:val>
                                        </p:tav>
                                        <p:tav tm="100000">
                                          <p:val>
                                            <p:fltVal val="0"/>
                                          </p:val>
                                        </p:tav>
                                      </p:tavLst>
                                    </p:anim>
                                    <p:animEffect transition="in" filter="fade">
                                      <p:cBhvr>
                                        <p:cTn id="28" dur="250"/>
                                        <p:tgtEl>
                                          <p:spTgt spid="11"/>
                                        </p:tgtEl>
                                      </p:cBhvr>
                                    </p:animEffect>
                                  </p:childTnLst>
                                </p:cTn>
                              </p:par>
                              <p:par>
                                <p:cTn id="29" presetID="3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250" fill="hold"/>
                                        <p:tgtEl>
                                          <p:spTgt spid="12"/>
                                        </p:tgtEl>
                                        <p:attrNameLst>
                                          <p:attrName>ppt_w</p:attrName>
                                        </p:attrNameLst>
                                      </p:cBhvr>
                                      <p:tavLst>
                                        <p:tav tm="0">
                                          <p:val>
                                            <p:fltVal val="0"/>
                                          </p:val>
                                        </p:tav>
                                        <p:tav tm="100000">
                                          <p:val>
                                            <p:strVal val="#ppt_w"/>
                                          </p:val>
                                        </p:tav>
                                      </p:tavLst>
                                    </p:anim>
                                    <p:anim calcmode="lin" valueType="num">
                                      <p:cBhvr>
                                        <p:cTn id="32" dur="250" fill="hold"/>
                                        <p:tgtEl>
                                          <p:spTgt spid="12"/>
                                        </p:tgtEl>
                                        <p:attrNameLst>
                                          <p:attrName>ppt_h</p:attrName>
                                        </p:attrNameLst>
                                      </p:cBhvr>
                                      <p:tavLst>
                                        <p:tav tm="0">
                                          <p:val>
                                            <p:fltVal val="0"/>
                                          </p:val>
                                        </p:tav>
                                        <p:tav tm="100000">
                                          <p:val>
                                            <p:strVal val="#ppt_h"/>
                                          </p:val>
                                        </p:tav>
                                      </p:tavLst>
                                    </p:anim>
                                    <p:anim calcmode="lin" valueType="num">
                                      <p:cBhvr>
                                        <p:cTn id="33" dur="250" fill="hold"/>
                                        <p:tgtEl>
                                          <p:spTgt spid="12"/>
                                        </p:tgtEl>
                                        <p:attrNameLst>
                                          <p:attrName>style.rotation</p:attrName>
                                        </p:attrNameLst>
                                      </p:cBhvr>
                                      <p:tavLst>
                                        <p:tav tm="0">
                                          <p:val>
                                            <p:fltVal val="90"/>
                                          </p:val>
                                        </p:tav>
                                        <p:tav tm="100000">
                                          <p:val>
                                            <p:fltVal val="0"/>
                                          </p:val>
                                        </p:tav>
                                      </p:tavLst>
                                    </p:anim>
                                    <p:animEffect transition="in" filter="fade">
                                      <p:cBhvr>
                                        <p:cTn id="34" dur="250"/>
                                        <p:tgtEl>
                                          <p:spTgt spid="12"/>
                                        </p:tgtEl>
                                      </p:cBhvr>
                                    </p:animEffect>
                                  </p:childTnLst>
                                </p:cTn>
                              </p:par>
                              <p:par>
                                <p:cTn id="35" presetID="3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250" fill="hold"/>
                                        <p:tgtEl>
                                          <p:spTgt spid="13"/>
                                        </p:tgtEl>
                                        <p:attrNameLst>
                                          <p:attrName>ppt_w</p:attrName>
                                        </p:attrNameLst>
                                      </p:cBhvr>
                                      <p:tavLst>
                                        <p:tav tm="0">
                                          <p:val>
                                            <p:fltVal val="0"/>
                                          </p:val>
                                        </p:tav>
                                        <p:tav tm="100000">
                                          <p:val>
                                            <p:strVal val="#ppt_w"/>
                                          </p:val>
                                        </p:tav>
                                      </p:tavLst>
                                    </p:anim>
                                    <p:anim calcmode="lin" valueType="num">
                                      <p:cBhvr>
                                        <p:cTn id="38" dur="250" fill="hold"/>
                                        <p:tgtEl>
                                          <p:spTgt spid="13"/>
                                        </p:tgtEl>
                                        <p:attrNameLst>
                                          <p:attrName>ppt_h</p:attrName>
                                        </p:attrNameLst>
                                      </p:cBhvr>
                                      <p:tavLst>
                                        <p:tav tm="0">
                                          <p:val>
                                            <p:fltVal val="0"/>
                                          </p:val>
                                        </p:tav>
                                        <p:tav tm="100000">
                                          <p:val>
                                            <p:strVal val="#ppt_h"/>
                                          </p:val>
                                        </p:tav>
                                      </p:tavLst>
                                    </p:anim>
                                    <p:anim calcmode="lin" valueType="num">
                                      <p:cBhvr>
                                        <p:cTn id="39" dur="250" fill="hold"/>
                                        <p:tgtEl>
                                          <p:spTgt spid="13"/>
                                        </p:tgtEl>
                                        <p:attrNameLst>
                                          <p:attrName>style.rotation</p:attrName>
                                        </p:attrNameLst>
                                      </p:cBhvr>
                                      <p:tavLst>
                                        <p:tav tm="0">
                                          <p:val>
                                            <p:fltVal val="90"/>
                                          </p:val>
                                        </p:tav>
                                        <p:tav tm="100000">
                                          <p:val>
                                            <p:fltVal val="0"/>
                                          </p:val>
                                        </p:tav>
                                      </p:tavLst>
                                    </p:anim>
                                    <p:animEffect transition="in" filter="fade">
                                      <p:cBhvr>
                                        <p:cTn id="40"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 Extensions</a:t>
            </a:r>
            <a:endParaRPr lang="en-US" dirty="0"/>
          </a:p>
        </p:txBody>
      </p:sp>
      <p:sp>
        <p:nvSpPr>
          <p:cNvPr id="4" name="Slide Number Placeholder 3"/>
          <p:cNvSpPr>
            <a:spLocks noGrp="1"/>
          </p:cNvSpPr>
          <p:nvPr>
            <p:ph type="sldNum" sz="quarter" idx="12"/>
          </p:nvPr>
        </p:nvSpPr>
        <p:spPr/>
        <p:txBody>
          <a:bodyPr/>
          <a:lstStyle/>
          <a:p>
            <a:fld id="{0A164282-434E-41D4-9582-783D542A7B68}" type="slidenum">
              <a:rPr lang="en-US" smtClean="0"/>
              <a:pPr/>
              <a:t>8</a:t>
            </a:fld>
            <a:endParaRPr lang="en-US"/>
          </a:p>
        </p:txBody>
      </p:sp>
      <p:sp>
        <p:nvSpPr>
          <p:cNvPr id="8" name="TextBox 7"/>
          <p:cNvSpPr txBox="1"/>
          <p:nvPr/>
        </p:nvSpPr>
        <p:spPr>
          <a:xfrm>
            <a:off x="598120" y="6256216"/>
            <a:ext cx="1792863" cy="369332"/>
          </a:xfrm>
          <a:prstGeom prst="rect">
            <a:avLst/>
          </a:prstGeom>
          <a:noFill/>
        </p:spPr>
        <p:txBody>
          <a:bodyPr wrap="none" rtlCol="0">
            <a:spAutoFit/>
          </a:bodyPr>
          <a:lstStyle/>
          <a:p>
            <a:r>
              <a:rPr lang="en-US" dirty="0" smtClean="0">
                <a:solidFill>
                  <a:schemeClr val="bg1"/>
                </a:solidFill>
              </a:rPr>
              <a:t>Microsoft Azure</a:t>
            </a:r>
            <a:endParaRPr lang="en-US" dirty="0">
              <a:solidFill>
                <a:schemeClr val="bg1"/>
              </a:solidFill>
            </a:endParaRPr>
          </a:p>
        </p:txBody>
      </p:sp>
      <p:pic>
        <p:nvPicPr>
          <p:cNvPr id="12" name="Picture 11"/>
          <p:cNvPicPr>
            <a:picLocks noChangeAspect="1"/>
          </p:cNvPicPr>
          <p:nvPr/>
        </p:nvPicPr>
        <p:blipFill>
          <a:blip r:embed="rId3"/>
          <a:stretch>
            <a:fillRect/>
          </a:stretch>
        </p:blipFill>
        <p:spPr>
          <a:xfrm>
            <a:off x="1711654" y="1796655"/>
            <a:ext cx="8778109" cy="3962860"/>
          </a:xfrm>
          <a:prstGeom prst="rect">
            <a:avLst/>
          </a:prstGeom>
          <a:ln w="76200">
            <a:solidFill>
              <a:srgbClr val="012456"/>
            </a:solidFill>
          </a:ln>
        </p:spPr>
      </p:pic>
      <p:sp>
        <p:nvSpPr>
          <p:cNvPr id="6" name="TextBox 5"/>
          <p:cNvSpPr txBox="1"/>
          <p:nvPr/>
        </p:nvSpPr>
        <p:spPr>
          <a:xfrm>
            <a:off x="1711654" y="1312311"/>
            <a:ext cx="5412261" cy="369332"/>
          </a:xfrm>
          <a:prstGeom prst="rect">
            <a:avLst/>
          </a:prstGeom>
          <a:noFill/>
        </p:spPr>
        <p:txBody>
          <a:bodyPr wrap="square" rtlCol="0">
            <a:spAutoFit/>
          </a:bodyPr>
          <a:lstStyle/>
          <a:p>
            <a:r>
              <a:rPr lang="en-US" dirty="0" smtClean="0"/>
              <a:t>List available VM extensions</a:t>
            </a:r>
            <a:endParaRPr lang="en-US" dirty="0"/>
          </a:p>
        </p:txBody>
      </p:sp>
    </p:spTree>
    <p:extLst>
      <p:ext uri="{BB962C8B-B14F-4D97-AF65-F5344CB8AC3E}">
        <p14:creationId xmlns:p14="http://schemas.microsoft.com/office/powerpoint/2010/main" val="1400337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8487" y="-267314"/>
            <a:ext cx="12013513" cy="1306806"/>
          </a:xfrm>
        </p:spPr>
        <p:txBody>
          <a:bodyPr>
            <a:normAutofit/>
          </a:bodyPr>
          <a:lstStyle/>
          <a:p>
            <a:r>
              <a:rPr lang="en-US" altLang="zh-CN" sz="5400" dirty="0" smtClean="0"/>
              <a:t>Virtual Machine Management</a:t>
            </a:r>
            <a:endParaRPr lang="en-US" sz="5400" dirty="0">
              <a:solidFill>
                <a:schemeClr val="bg1"/>
              </a:solidFill>
            </a:endParaRPr>
          </a:p>
        </p:txBody>
      </p:sp>
      <p:sp>
        <p:nvSpPr>
          <p:cNvPr id="13" name="Text Placeholder 4"/>
          <p:cNvSpPr txBox="1">
            <a:spLocks/>
          </p:cNvSpPr>
          <p:nvPr/>
        </p:nvSpPr>
        <p:spPr>
          <a:xfrm>
            <a:off x="1795069" y="1523373"/>
            <a:ext cx="9177731" cy="1089660"/>
          </a:xfrm>
          <a:prstGeom prst="rect">
            <a:avLst/>
          </a:prstGeom>
          <a:solidFill>
            <a:sysClr val="windowText" lastClr="000000">
              <a:alpha val="5000"/>
            </a:sys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640"/>
              </a:spcBef>
              <a:spcAft>
                <a:spcPts val="0"/>
              </a:spcAft>
              <a:buClrTx/>
              <a:buSzTx/>
              <a:buFont typeface="Wingdings" pitchFamily="2" charset="2"/>
              <a:buNone/>
              <a:tabLst/>
              <a:defRPr/>
            </a:pPr>
            <a:r>
              <a:rPr kumimoji="0" lang="en-US" sz="36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rPr>
              <a:t>Quick VM </a:t>
            </a:r>
            <a:r>
              <a:rPr kumimoji="0" lang="en-US" sz="3600" b="0" i="0" u="none" strike="noStrike" kern="1200" cap="none" spc="-58" normalizeH="0" baseline="0" noProof="0" dirty="0" smtClean="0">
                <a:ln>
                  <a:noFill/>
                </a:ln>
                <a:solidFill>
                  <a:srgbClr val="ED7D31">
                    <a:alpha val="99000"/>
                  </a:srgbClr>
                </a:solidFill>
                <a:effectLst/>
                <a:uLnTx/>
                <a:uFillTx/>
                <a:latin typeface="Segoe UI Light" pitchFamily="34" charset="0"/>
                <a:ea typeface="+mn-ea"/>
                <a:cs typeface="Segoe UI Light" pitchFamily="34" charset="0"/>
              </a:rPr>
              <a:t>Provisioning</a:t>
            </a:r>
            <a:endParaRPr kumimoji="0" lang="en-US" sz="3600" b="0" i="0" u="none" strike="noStrike" kern="1200" cap="none" spc="-58" normalizeH="0" baseline="0" noProof="0" dirty="0">
              <a:ln>
                <a:noFill/>
              </a:ln>
              <a:gradFill>
                <a:gsLst>
                  <a:gs pos="0">
                    <a:srgbClr val="292929"/>
                  </a:gs>
                  <a:gs pos="100000">
                    <a:srgbClr val="292929"/>
                  </a:gs>
                </a:gsLst>
                <a:lin ang="5400000" scaled="0"/>
              </a:gradFill>
              <a:effectLst/>
              <a:uLnTx/>
              <a:uFillTx/>
              <a:latin typeface="Segoe UI Light"/>
              <a:ea typeface="+mn-ea"/>
            </a:endParaRPr>
          </a:p>
          <a:p>
            <a:pPr marL="0" marR="0" lvl="0" indent="0" algn="l" defTabSz="914363" rtl="0" eaLnBrk="1" fontAlgn="ctr" latinLnBrk="0" hangingPunct="1">
              <a:lnSpc>
                <a:spcPct val="100000"/>
              </a:lnSpc>
              <a:spcBef>
                <a:spcPts val="0"/>
              </a:spcBef>
              <a:spcAft>
                <a:spcPct val="0"/>
              </a:spcAft>
              <a:buClrTx/>
              <a:buSzTx/>
              <a:buFont typeface="Wingdings" pitchFamily="2" charset="2"/>
              <a:buNone/>
              <a:tabLst>
                <a:tab pos="253886" algn="l"/>
              </a:tabLst>
              <a:defRPr/>
            </a:pPr>
            <a:r>
              <a:rPr kumimoji="0" lang="en-US" sz="2400" b="0" i="0" u="none" strike="noStrike" kern="1200" cap="none" spc="0" normalizeH="0" baseline="0" noProof="0" dirty="0">
                <a:ln>
                  <a:noFill/>
                </a:ln>
                <a:solidFill>
                  <a:schemeClr val="bg1"/>
                </a:solidFill>
                <a:effectLst/>
                <a:uLnTx/>
                <a:uFillTx/>
                <a:latin typeface="Segoe UI"/>
                <a:ea typeface="+mn-ea"/>
              </a:rPr>
              <a:t>Supports VM Creation in a Single </a:t>
            </a:r>
            <a:r>
              <a:rPr kumimoji="0" lang="en-US" sz="2400" b="0" i="0" u="none" strike="noStrike" kern="1200" cap="none" spc="0" normalizeH="0" baseline="0" noProof="0" dirty="0" err="1">
                <a:ln>
                  <a:noFill/>
                </a:ln>
                <a:solidFill>
                  <a:schemeClr val="bg1"/>
                </a:solidFill>
                <a:effectLst/>
                <a:uLnTx/>
                <a:uFillTx/>
                <a:latin typeface="Segoe UI"/>
                <a:ea typeface="+mn-ea"/>
              </a:rPr>
              <a:t>Cmdlet</a:t>
            </a:r>
            <a:endParaRPr kumimoji="0" lang="en-US" sz="2400" b="0" i="0" u="none" strike="noStrike" kern="0" cap="none" spc="0" normalizeH="0" baseline="0" noProof="0" dirty="0">
              <a:ln>
                <a:solidFill>
                  <a:prstClr val="white">
                    <a:alpha val="0"/>
                  </a:prstClr>
                </a:solidFill>
              </a:ln>
              <a:solidFill>
                <a:schemeClr val="bg1"/>
              </a:solidFill>
              <a:effectLst/>
              <a:uLnTx/>
              <a:uFillTx/>
              <a:latin typeface="Segoe UI"/>
              <a:ea typeface="+mn-ea"/>
              <a:cs typeface="Arial" pitchFamily="34" charset="0"/>
            </a:endParaRPr>
          </a:p>
        </p:txBody>
      </p:sp>
      <p:sp>
        <p:nvSpPr>
          <p:cNvPr id="14" name="Rectangle 13"/>
          <p:cNvSpPr>
            <a:spLocks noChangeAspect="1"/>
          </p:cNvSpPr>
          <p:nvPr/>
        </p:nvSpPr>
        <p:spPr bwMode="auto">
          <a:xfrm>
            <a:off x="704637" y="1523372"/>
            <a:ext cx="1091407" cy="1091407"/>
          </a:xfrm>
          <a:prstGeom prst="rect">
            <a:avLst/>
          </a:prstGeom>
          <a:solidFill>
            <a:srgbClr val="A5A5A5"/>
          </a:solidFill>
          <a:ln w="12700" cap="flat" cmpd="sng" algn="ctr">
            <a:noFill/>
            <a:prstDash val="solid"/>
            <a:miter lim="800000"/>
          </a:ln>
          <a:effectLst/>
        </p:spPr>
        <p:txBody>
          <a:bodyPr lIns="76177" tIns="38089" rIns="76177" bIns="3808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5" name="Rectangle 14"/>
          <p:cNvSpPr>
            <a:spLocks/>
          </p:cNvSpPr>
          <p:nvPr/>
        </p:nvSpPr>
        <p:spPr bwMode="auto">
          <a:xfrm>
            <a:off x="704641" y="3044943"/>
            <a:ext cx="1089659" cy="1089660"/>
          </a:xfrm>
          <a:prstGeom prst="rect">
            <a:avLst/>
          </a:prstGeom>
          <a:solidFill>
            <a:srgbClr val="5B9BD5"/>
          </a:solidFill>
          <a:ln w="12700" cap="flat" cmpd="sng" algn="ctr">
            <a:noFill/>
            <a:prstDash val="solid"/>
            <a:miter lim="800000"/>
          </a:ln>
          <a:effectLst/>
        </p:spPr>
        <p:txBody>
          <a:bodyPr lIns="76187" tIns="38094" rIns="76187" bIns="38094"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6" name="Rectangle 15"/>
          <p:cNvSpPr>
            <a:spLocks/>
          </p:cNvSpPr>
          <p:nvPr/>
        </p:nvSpPr>
        <p:spPr bwMode="auto">
          <a:xfrm>
            <a:off x="704641" y="4552068"/>
            <a:ext cx="1089659" cy="1089660"/>
          </a:xfrm>
          <a:prstGeom prst="rect">
            <a:avLst/>
          </a:prstGeom>
          <a:solidFill>
            <a:srgbClr val="ED7D31"/>
          </a:solidFill>
          <a:ln w="12700" cap="flat" cmpd="sng" algn="ctr">
            <a:noFill/>
            <a:prstDash val="solid"/>
            <a:miter lim="800000"/>
          </a:ln>
          <a:effectLst/>
        </p:spPr>
        <p:txBody>
          <a:bodyPr lIns="76177" tIns="38089" rIns="76177" bIns="38089"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smtClean="0">
              <a:ln>
                <a:noFill/>
              </a:ln>
              <a:solidFill>
                <a:prstClr val="white"/>
              </a:solidFill>
              <a:effectLst/>
              <a:uLnTx/>
              <a:uFillTx/>
              <a:latin typeface="Calibri" panose="020F0502020204030204"/>
              <a:ea typeface="+mn-ea"/>
              <a:cs typeface="+mn-cs"/>
            </a:endParaRPr>
          </a:p>
        </p:txBody>
      </p:sp>
      <p:sp>
        <p:nvSpPr>
          <p:cNvPr id="17" name="Text Placeholder 4"/>
          <p:cNvSpPr txBox="1">
            <a:spLocks/>
          </p:cNvSpPr>
          <p:nvPr/>
        </p:nvSpPr>
        <p:spPr>
          <a:xfrm>
            <a:off x="1795069" y="4552068"/>
            <a:ext cx="9177731" cy="1089660"/>
          </a:xfrm>
          <a:prstGeom prst="rect">
            <a:avLst/>
          </a:prstGeom>
          <a:solidFill>
            <a:sysClr val="windowText" lastClr="000000">
              <a:alpha val="5000"/>
            </a:sys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640"/>
              </a:spcBef>
              <a:spcAft>
                <a:spcPts val="0"/>
              </a:spcAft>
              <a:buClrTx/>
              <a:buSzTx/>
              <a:buFont typeface="Wingdings" pitchFamily="2" charset="2"/>
              <a:buNone/>
              <a:tabLst/>
              <a:defRPr/>
            </a:pPr>
            <a:r>
              <a:rPr kumimoji="0" lang="en-US" sz="32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rPr>
              <a:t>Create Multiple Pre-Defined VMs in a Batch</a:t>
            </a:r>
          </a:p>
          <a:p>
            <a:pPr marL="0" marR="0" lvl="0" indent="0" algn="l" defTabSz="914363" rtl="0" eaLnBrk="1" fontAlgn="auto" latinLnBrk="0" hangingPunct="1">
              <a:lnSpc>
                <a:spcPct val="100000"/>
              </a:lnSpc>
              <a:spcBef>
                <a:spcPts val="0"/>
              </a:spcBef>
              <a:spcAft>
                <a:spcPts val="0"/>
              </a:spcAft>
              <a:buClrTx/>
              <a:buSzTx/>
              <a:buFont typeface="Wingdings" pitchFamily="2" charset="2"/>
              <a:buNone/>
              <a:tabLst/>
              <a:defRPr/>
            </a:pPr>
            <a:r>
              <a:rPr kumimoji="0" lang="en-US" sz="2400" b="0" i="0" u="none" strike="noStrike" kern="1200" cap="none" spc="0" normalizeH="0" baseline="0" noProof="0" dirty="0">
                <a:ln>
                  <a:noFill/>
                </a:ln>
                <a:solidFill>
                  <a:schemeClr val="bg1">
                    <a:alpha val="99000"/>
                  </a:schemeClr>
                </a:solidFill>
                <a:effectLst/>
                <a:uLnTx/>
                <a:uFillTx/>
                <a:latin typeface="Segoe UI"/>
                <a:ea typeface="+mn-ea"/>
                <a:cs typeface="+mn-cs"/>
              </a:rPr>
              <a:t>New-</a:t>
            </a:r>
            <a:r>
              <a:rPr kumimoji="0" lang="en-US" sz="2400" b="0" i="0" u="none" strike="noStrike" kern="1200" cap="none" spc="0" normalizeH="0" baseline="0" noProof="0" dirty="0" err="1">
                <a:ln>
                  <a:noFill/>
                </a:ln>
                <a:solidFill>
                  <a:schemeClr val="bg1">
                    <a:alpha val="99000"/>
                  </a:schemeClr>
                </a:solidFill>
                <a:effectLst/>
                <a:uLnTx/>
                <a:uFillTx/>
                <a:latin typeface="Segoe UI"/>
                <a:ea typeface="+mn-ea"/>
                <a:cs typeface="+mn-cs"/>
              </a:rPr>
              <a:t>AzureVM</a:t>
            </a:r>
            <a:r>
              <a:rPr kumimoji="0" lang="en-US" sz="2400" b="0" i="0" u="none" strike="noStrike" kern="1200" cap="none" spc="0" normalizeH="0" baseline="0" noProof="0" dirty="0">
                <a:ln>
                  <a:noFill/>
                </a:ln>
                <a:solidFill>
                  <a:schemeClr val="bg1">
                    <a:alpha val="99000"/>
                  </a:schemeClr>
                </a:solidFill>
                <a:effectLst/>
                <a:uLnTx/>
                <a:uFillTx/>
                <a:latin typeface="Segoe UI"/>
                <a:ea typeface="+mn-ea"/>
                <a:cs typeface="+mn-cs"/>
              </a:rPr>
              <a:t> -VMs $vm1, $vm2, $vm3</a:t>
            </a:r>
          </a:p>
        </p:txBody>
      </p:sp>
      <p:sp>
        <p:nvSpPr>
          <p:cNvPr id="18" name="Text Placeholder 4"/>
          <p:cNvSpPr txBox="1">
            <a:spLocks/>
          </p:cNvSpPr>
          <p:nvPr/>
        </p:nvSpPr>
        <p:spPr>
          <a:xfrm>
            <a:off x="1795069" y="3044943"/>
            <a:ext cx="9177731" cy="1089660"/>
          </a:xfrm>
          <a:prstGeom prst="rect">
            <a:avLst/>
          </a:prstGeom>
          <a:solidFill>
            <a:sysClr val="windowText" lastClr="000000">
              <a:alpha val="5000"/>
            </a:sysClr>
          </a:solidFill>
        </p:spPr>
        <p:txBody>
          <a:bodyPr lIns="114281" tIns="0" rIns="152373" bIns="0" anchor="ct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ts val="640"/>
              </a:spcBef>
              <a:spcAft>
                <a:spcPts val="0"/>
              </a:spcAft>
              <a:buClrTx/>
              <a:buSzTx/>
              <a:buFont typeface="Wingdings" pitchFamily="2" charset="2"/>
              <a:buNone/>
              <a:tabLst/>
              <a:defRPr/>
            </a:pPr>
            <a:r>
              <a:rPr kumimoji="0" lang="en-US" sz="36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rPr>
              <a:t>Advanced Provisioning </a:t>
            </a:r>
            <a:r>
              <a:rPr kumimoji="0" lang="en-US" sz="3600" b="0" i="0" u="none" strike="noStrike" kern="1200" cap="none" spc="-58" normalizeH="0" baseline="0" noProof="0" dirty="0" smtClean="0">
                <a:ln>
                  <a:noFill/>
                </a:ln>
                <a:solidFill>
                  <a:srgbClr val="ED7D31">
                    <a:alpha val="99000"/>
                  </a:srgbClr>
                </a:solidFill>
                <a:effectLst/>
                <a:uLnTx/>
                <a:uFillTx/>
                <a:latin typeface="Segoe UI Light" pitchFamily="34" charset="0"/>
                <a:ea typeface="+mn-ea"/>
                <a:cs typeface="Segoe UI Light" pitchFamily="34" charset="0"/>
              </a:rPr>
              <a:t>Configuration</a:t>
            </a:r>
            <a:endParaRPr kumimoji="0" lang="en-US" sz="3600" b="0" i="0" u="none" strike="noStrike" kern="1200" cap="none" spc="-58" normalizeH="0" baseline="0" noProof="0" dirty="0">
              <a:ln>
                <a:noFill/>
              </a:ln>
              <a:solidFill>
                <a:srgbClr val="ED7D31">
                  <a:alpha val="99000"/>
                </a:srgbClr>
              </a:solidFill>
              <a:effectLst/>
              <a:uLnTx/>
              <a:uFillTx/>
              <a:latin typeface="Segoe UI Light" pitchFamily="34" charset="0"/>
              <a:ea typeface="+mn-ea"/>
              <a:cs typeface="Segoe UI Light" pitchFamily="34" charset="0"/>
            </a:endParaRPr>
          </a:p>
          <a:p>
            <a:pPr marL="0" marR="0" lvl="0" indent="0" algn="l" defTabSz="914363" rtl="0" eaLnBrk="1" fontAlgn="ctr" latinLnBrk="0" hangingPunct="1">
              <a:lnSpc>
                <a:spcPct val="100000"/>
              </a:lnSpc>
              <a:spcBef>
                <a:spcPts val="0"/>
              </a:spcBef>
              <a:spcAft>
                <a:spcPct val="0"/>
              </a:spcAft>
              <a:buClrTx/>
              <a:buSzTx/>
              <a:buFont typeface="Wingdings" pitchFamily="2" charset="2"/>
              <a:buNone/>
              <a:tabLst>
                <a:tab pos="253886" algn="l"/>
              </a:tabLst>
              <a:defRPr/>
            </a:pPr>
            <a:r>
              <a:rPr kumimoji="0" lang="en-US" sz="2400" b="0" i="0" u="none" strike="noStrike" kern="1200" cap="none" spc="0" normalizeH="0" baseline="0" noProof="0" dirty="0">
                <a:ln>
                  <a:noFill/>
                </a:ln>
                <a:solidFill>
                  <a:schemeClr val="bg1"/>
                </a:solidFill>
                <a:effectLst/>
                <a:uLnTx/>
                <a:uFillTx/>
                <a:latin typeface="Segoe UI"/>
                <a:ea typeface="+mn-ea"/>
              </a:rPr>
              <a:t>Provision With: Endpoints, Data Disks</a:t>
            </a:r>
          </a:p>
          <a:p>
            <a:pPr marL="0" marR="0" lvl="0" indent="0" algn="l" defTabSz="914363" rtl="0" eaLnBrk="1" fontAlgn="ctr" latinLnBrk="0" hangingPunct="1">
              <a:lnSpc>
                <a:spcPct val="100000"/>
              </a:lnSpc>
              <a:spcBef>
                <a:spcPts val="0"/>
              </a:spcBef>
              <a:spcAft>
                <a:spcPct val="0"/>
              </a:spcAft>
              <a:buClrTx/>
              <a:buSzTx/>
              <a:buFont typeface="Wingdings" pitchFamily="2" charset="2"/>
              <a:buNone/>
              <a:tabLst>
                <a:tab pos="253886" algn="l"/>
              </a:tabLst>
              <a:defRPr/>
            </a:pPr>
            <a:r>
              <a:rPr kumimoji="0" lang="en-US" sz="2400" b="0" i="0" u="none" strike="noStrike" kern="1200" cap="none" spc="0" normalizeH="0" baseline="0" noProof="0" dirty="0">
                <a:ln>
                  <a:noFill/>
                </a:ln>
                <a:solidFill>
                  <a:schemeClr val="bg1"/>
                </a:solidFill>
                <a:effectLst/>
                <a:uLnTx/>
                <a:uFillTx/>
                <a:latin typeface="Segoe UI"/>
                <a:ea typeface="+mn-ea"/>
              </a:rPr>
              <a:t>Configure: Cache Settings </a:t>
            </a:r>
            <a:r>
              <a:rPr kumimoji="0" lang="en-US" sz="2400" b="0" i="0" u="none" strike="noStrike" kern="1200" cap="none" spc="0" normalizeH="0" baseline="0" noProof="0" dirty="0" smtClean="0">
                <a:ln>
                  <a:noFill/>
                </a:ln>
                <a:solidFill>
                  <a:schemeClr val="bg1"/>
                </a:solidFill>
                <a:effectLst/>
                <a:uLnTx/>
                <a:uFillTx/>
                <a:latin typeface="Segoe UI"/>
                <a:ea typeface="+mn-ea"/>
              </a:rPr>
              <a:t>for OS/Data </a:t>
            </a:r>
            <a:r>
              <a:rPr kumimoji="0" lang="en-US" sz="2400" b="0" i="0" u="none" strike="noStrike" kern="1200" cap="none" spc="0" normalizeH="0" baseline="0" noProof="0" dirty="0">
                <a:ln>
                  <a:noFill/>
                </a:ln>
                <a:solidFill>
                  <a:schemeClr val="bg1"/>
                </a:solidFill>
                <a:effectLst/>
                <a:uLnTx/>
                <a:uFillTx/>
                <a:latin typeface="Segoe UI"/>
                <a:ea typeface="+mn-ea"/>
              </a:rPr>
              <a:t>Disks and Subnet Names</a:t>
            </a:r>
            <a:endParaRPr kumimoji="0" lang="en-US" sz="2400" b="0" i="0" u="none" strike="noStrike" kern="0" cap="none" spc="0" normalizeH="0" baseline="0" noProof="0" dirty="0">
              <a:ln>
                <a:solidFill>
                  <a:prstClr val="white">
                    <a:alpha val="0"/>
                  </a:prstClr>
                </a:solidFill>
              </a:ln>
              <a:solidFill>
                <a:schemeClr val="bg1"/>
              </a:solidFill>
              <a:effectLst/>
              <a:uLnTx/>
              <a:uFillTx/>
              <a:latin typeface="Segoe UI"/>
              <a:ea typeface="+mn-ea"/>
              <a:cs typeface="Arial" pitchFamily="34" charset="0"/>
            </a:endParaRPr>
          </a:p>
        </p:txBody>
      </p:sp>
      <p:sp>
        <p:nvSpPr>
          <p:cNvPr id="19" name="Freeform 6"/>
          <p:cNvSpPr>
            <a:spLocks noChangeAspect="1" noEditPoints="1"/>
          </p:cNvSpPr>
          <p:nvPr/>
        </p:nvSpPr>
        <p:spPr bwMode="black">
          <a:xfrm>
            <a:off x="1017249" y="4799837"/>
            <a:ext cx="464444" cy="594123"/>
          </a:xfrm>
          <a:custGeom>
            <a:avLst/>
            <a:gdLst>
              <a:gd name="T0" fmla="*/ 326 w 813"/>
              <a:gd name="T1" fmla="*/ 0 h 1040"/>
              <a:gd name="T2" fmla="*/ 121 w 813"/>
              <a:gd name="T3" fmla="*/ 174 h 1040"/>
              <a:gd name="T4" fmla="*/ 121 w 813"/>
              <a:gd name="T5" fmla="*/ 254 h 1040"/>
              <a:gd name="T6" fmla="*/ 0 w 813"/>
              <a:gd name="T7" fmla="*/ 357 h 1040"/>
              <a:gd name="T8" fmla="*/ 0 w 813"/>
              <a:gd name="T9" fmla="*/ 1040 h 1040"/>
              <a:gd name="T10" fmla="*/ 692 w 813"/>
              <a:gd name="T11" fmla="*/ 1040 h 1040"/>
              <a:gd name="T12" fmla="*/ 692 w 813"/>
              <a:gd name="T13" fmla="*/ 857 h 1040"/>
              <a:gd name="T14" fmla="*/ 813 w 813"/>
              <a:gd name="T15" fmla="*/ 857 h 1040"/>
              <a:gd name="T16" fmla="*/ 813 w 813"/>
              <a:gd name="T17" fmla="*/ 0 h 1040"/>
              <a:gd name="T18" fmla="*/ 326 w 813"/>
              <a:gd name="T19" fmla="*/ 0 h 1040"/>
              <a:gd name="T20" fmla="*/ 619 w 813"/>
              <a:gd name="T21" fmla="*/ 978 h 1040"/>
              <a:gd name="T22" fmla="*/ 73 w 813"/>
              <a:gd name="T23" fmla="*/ 978 h 1040"/>
              <a:gd name="T24" fmla="*/ 73 w 813"/>
              <a:gd name="T25" fmla="*/ 424 h 1040"/>
              <a:gd name="T26" fmla="*/ 121 w 813"/>
              <a:gd name="T27" fmla="*/ 424 h 1040"/>
              <a:gd name="T28" fmla="*/ 121 w 813"/>
              <a:gd name="T29" fmla="*/ 857 h 1040"/>
              <a:gd name="T30" fmla="*/ 619 w 813"/>
              <a:gd name="T31" fmla="*/ 857 h 1040"/>
              <a:gd name="T32" fmla="*/ 619 w 813"/>
              <a:gd name="T33" fmla="*/ 978 h 1040"/>
              <a:gd name="T34" fmla="*/ 740 w 813"/>
              <a:gd name="T35" fmla="*/ 796 h 1040"/>
              <a:gd name="T36" fmla="*/ 194 w 813"/>
              <a:gd name="T37" fmla="*/ 796 h 1040"/>
              <a:gd name="T38" fmla="*/ 194 w 813"/>
              <a:gd name="T39" fmla="*/ 241 h 1040"/>
              <a:gd name="T40" fmla="*/ 404 w 813"/>
              <a:gd name="T41" fmla="*/ 241 h 1040"/>
              <a:gd name="T42" fmla="*/ 404 w 813"/>
              <a:gd name="T43" fmla="*/ 62 h 1040"/>
              <a:gd name="T44" fmla="*/ 740 w 813"/>
              <a:gd name="T45" fmla="*/ 62 h 1040"/>
              <a:gd name="T46" fmla="*/ 740 w 813"/>
              <a:gd name="T47" fmla="*/ 796 h 10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13" h="1040">
                <a:moveTo>
                  <a:pt x="326" y="0"/>
                </a:moveTo>
                <a:lnTo>
                  <a:pt x="121" y="174"/>
                </a:lnTo>
                <a:lnTo>
                  <a:pt x="121" y="254"/>
                </a:lnTo>
                <a:lnTo>
                  <a:pt x="0" y="357"/>
                </a:lnTo>
                <a:lnTo>
                  <a:pt x="0" y="1040"/>
                </a:lnTo>
                <a:lnTo>
                  <a:pt x="692" y="1040"/>
                </a:lnTo>
                <a:lnTo>
                  <a:pt x="692" y="857"/>
                </a:lnTo>
                <a:lnTo>
                  <a:pt x="813" y="857"/>
                </a:lnTo>
                <a:lnTo>
                  <a:pt x="813" y="0"/>
                </a:lnTo>
                <a:lnTo>
                  <a:pt x="326" y="0"/>
                </a:lnTo>
                <a:close/>
                <a:moveTo>
                  <a:pt x="619" y="978"/>
                </a:moveTo>
                <a:lnTo>
                  <a:pt x="73" y="978"/>
                </a:lnTo>
                <a:lnTo>
                  <a:pt x="73" y="424"/>
                </a:lnTo>
                <a:lnTo>
                  <a:pt x="121" y="424"/>
                </a:lnTo>
                <a:lnTo>
                  <a:pt x="121" y="857"/>
                </a:lnTo>
                <a:lnTo>
                  <a:pt x="619" y="857"/>
                </a:lnTo>
                <a:lnTo>
                  <a:pt x="619" y="978"/>
                </a:lnTo>
                <a:close/>
                <a:moveTo>
                  <a:pt x="740" y="796"/>
                </a:moveTo>
                <a:lnTo>
                  <a:pt x="194" y="796"/>
                </a:lnTo>
                <a:lnTo>
                  <a:pt x="194" y="241"/>
                </a:lnTo>
                <a:lnTo>
                  <a:pt x="404" y="241"/>
                </a:lnTo>
                <a:lnTo>
                  <a:pt x="404" y="62"/>
                </a:lnTo>
                <a:lnTo>
                  <a:pt x="740" y="62"/>
                </a:lnTo>
                <a:lnTo>
                  <a:pt x="740" y="796"/>
                </a:lnTo>
                <a:close/>
              </a:path>
            </a:pathLst>
          </a:custGeom>
          <a:solidFill>
            <a:srgbClr val="FFFFFF"/>
          </a:solidFill>
          <a:ln w="7" cap="flat">
            <a:noFill/>
            <a:prstDash val="solid"/>
            <a:miter lim="800000"/>
            <a:headEnd/>
            <a:tailEnd/>
          </a:ln>
        </p:spPr>
        <p:txBody>
          <a:bodyPr vert="horz" wrap="square" lIns="76200" tIns="38100" rIns="76200" bIns="38100" numCol="1" anchor="t" anchorCtr="0" compatLnSpc="1">
            <a:prstTxWarp prst="textNoShape">
              <a:avLst/>
            </a:prstTxWarp>
          </a:bodyPr>
          <a:lstStyle/>
          <a:p>
            <a:pPr defTabSz="914400"/>
            <a:endParaRPr lang="en-US" sz="1500">
              <a:solidFill>
                <a:prstClr val="black"/>
              </a:solidFill>
              <a:latin typeface="Calibri" panose="020F0502020204030204"/>
            </a:endParaRPr>
          </a:p>
        </p:txBody>
      </p:sp>
      <p:sp>
        <p:nvSpPr>
          <p:cNvPr id="20" name="Freeform 7"/>
          <p:cNvSpPr>
            <a:spLocks noEditPoints="1"/>
          </p:cNvSpPr>
          <p:nvPr/>
        </p:nvSpPr>
        <p:spPr bwMode="black">
          <a:xfrm>
            <a:off x="904144" y="3244048"/>
            <a:ext cx="690654" cy="691451"/>
          </a:xfrm>
          <a:custGeom>
            <a:avLst/>
            <a:gdLst>
              <a:gd name="T0" fmla="*/ 52 w 300"/>
              <a:gd name="T1" fmla="*/ 268 h 300"/>
              <a:gd name="T2" fmla="*/ 62 w 300"/>
              <a:gd name="T3" fmla="*/ 255 h 300"/>
              <a:gd name="T4" fmla="*/ 77 w 300"/>
              <a:gd name="T5" fmla="*/ 230 h 300"/>
              <a:gd name="T6" fmla="*/ 46 w 300"/>
              <a:gd name="T7" fmla="*/ 204 h 300"/>
              <a:gd name="T8" fmla="*/ 15 w 300"/>
              <a:gd name="T9" fmla="*/ 233 h 300"/>
              <a:gd name="T10" fmla="*/ 33 w 300"/>
              <a:gd name="T11" fmla="*/ 219 h 300"/>
              <a:gd name="T12" fmla="*/ 60 w 300"/>
              <a:gd name="T13" fmla="*/ 219 h 300"/>
              <a:gd name="T14" fmla="*/ 63 w 300"/>
              <a:gd name="T15" fmla="*/ 238 h 300"/>
              <a:gd name="T16" fmla="*/ 46 w 300"/>
              <a:gd name="T17" fmla="*/ 255 h 300"/>
              <a:gd name="T18" fmla="*/ 39 w 300"/>
              <a:gd name="T19" fmla="*/ 275 h 300"/>
              <a:gd name="T20" fmla="*/ 51 w 300"/>
              <a:gd name="T21" fmla="*/ 279 h 300"/>
              <a:gd name="T22" fmla="*/ 51 w 300"/>
              <a:gd name="T23" fmla="*/ 288 h 300"/>
              <a:gd name="T24" fmla="*/ 39 w 300"/>
              <a:gd name="T25" fmla="*/ 300 h 300"/>
              <a:gd name="T26" fmla="*/ 300 w 300"/>
              <a:gd name="T27" fmla="*/ 216 h 300"/>
              <a:gd name="T28" fmla="*/ 218 w 300"/>
              <a:gd name="T29" fmla="*/ 300 h 300"/>
              <a:gd name="T30" fmla="*/ 220 w 300"/>
              <a:gd name="T31" fmla="*/ 263 h 300"/>
              <a:gd name="T32" fmla="*/ 277 w 300"/>
              <a:gd name="T33" fmla="*/ 216 h 300"/>
              <a:gd name="T34" fmla="*/ 149 w 300"/>
              <a:gd name="T35" fmla="*/ 228 h 300"/>
              <a:gd name="T36" fmla="*/ 119 w 300"/>
              <a:gd name="T37" fmla="*/ 242 h 300"/>
              <a:gd name="T38" fmla="*/ 149 w 300"/>
              <a:gd name="T39" fmla="*/ 262 h 300"/>
              <a:gd name="T40" fmla="*/ 177 w 300"/>
              <a:gd name="T41" fmla="*/ 252 h 300"/>
              <a:gd name="T42" fmla="*/ 255 w 300"/>
              <a:gd name="T43" fmla="*/ 75 h 300"/>
              <a:gd name="T44" fmla="*/ 259 w 300"/>
              <a:gd name="T45" fmla="*/ 59 h 300"/>
              <a:gd name="T46" fmla="*/ 278 w 300"/>
              <a:gd name="T47" fmla="*/ 38 h 300"/>
              <a:gd name="T48" fmla="*/ 272 w 300"/>
              <a:gd name="T49" fmla="*/ 8 h 300"/>
              <a:gd name="T50" fmla="*/ 228 w 300"/>
              <a:gd name="T51" fmla="*/ 7 h 300"/>
              <a:gd name="T52" fmla="*/ 231 w 300"/>
              <a:gd name="T53" fmla="*/ 29 h 300"/>
              <a:gd name="T54" fmla="*/ 250 w 300"/>
              <a:gd name="T55" fmla="*/ 10 h 300"/>
              <a:gd name="T56" fmla="*/ 269 w 300"/>
              <a:gd name="T57" fmla="*/ 26 h 300"/>
              <a:gd name="T58" fmla="*/ 259 w 300"/>
              <a:gd name="T59" fmla="*/ 43 h 300"/>
              <a:gd name="T60" fmla="*/ 245 w 300"/>
              <a:gd name="T61" fmla="*/ 59 h 300"/>
              <a:gd name="T62" fmla="*/ 243 w 300"/>
              <a:gd name="T63" fmla="*/ 75 h 300"/>
              <a:gd name="T64" fmla="*/ 255 w 300"/>
              <a:gd name="T65" fmla="*/ 96 h 300"/>
              <a:gd name="T66" fmla="*/ 243 w 300"/>
              <a:gd name="T67" fmla="*/ 84 h 300"/>
              <a:gd name="T68" fmla="*/ 255 w 300"/>
              <a:gd name="T69" fmla="*/ 96 h 300"/>
              <a:gd name="T70" fmla="*/ 49 w 300"/>
              <a:gd name="T71" fmla="*/ 84 h 300"/>
              <a:gd name="T72" fmla="*/ 0 w 300"/>
              <a:gd name="T73" fmla="*/ 47 h 300"/>
              <a:gd name="T74" fmla="*/ 35 w 300"/>
              <a:gd name="T75" fmla="*/ 68 h 300"/>
              <a:gd name="T76" fmla="*/ 102 w 300"/>
              <a:gd name="T77" fmla="*/ 0 h 300"/>
              <a:gd name="T78" fmla="*/ 147 w 300"/>
              <a:gd name="T79" fmla="*/ 58 h 300"/>
              <a:gd name="T80" fmla="*/ 177 w 300"/>
              <a:gd name="T81" fmla="*/ 38 h 300"/>
              <a:gd name="T82" fmla="*/ 147 w 300"/>
              <a:gd name="T83" fmla="*/ 24 h 300"/>
              <a:gd name="T84" fmla="*/ 147 w 300"/>
              <a:gd name="T85" fmla="*/ 72 h 300"/>
              <a:gd name="T86" fmla="*/ 56 w 300"/>
              <a:gd name="T87" fmla="*/ 151 h 300"/>
              <a:gd name="T88" fmla="*/ 36 w 300"/>
              <a:gd name="T89" fmla="*/ 121 h 300"/>
              <a:gd name="T90" fmla="*/ 22 w 300"/>
              <a:gd name="T91" fmla="*/ 151 h 300"/>
              <a:gd name="T92" fmla="*/ 70 w 300"/>
              <a:gd name="T93" fmla="*/ 151 h 300"/>
              <a:gd name="T94" fmla="*/ 240 w 300"/>
              <a:gd name="T95" fmla="*/ 149 h 300"/>
              <a:gd name="T96" fmla="*/ 260 w 300"/>
              <a:gd name="T97" fmla="*/ 179 h 300"/>
              <a:gd name="T98" fmla="*/ 274 w 300"/>
              <a:gd name="T99" fmla="*/ 149 h 300"/>
              <a:gd name="T100" fmla="*/ 226 w 300"/>
              <a:gd name="T101" fmla="*/ 149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0" h="300">
                <a:moveTo>
                  <a:pt x="51" y="279"/>
                </a:moveTo>
                <a:cubicBezTo>
                  <a:pt x="51" y="274"/>
                  <a:pt x="51" y="270"/>
                  <a:pt x="52" y="268"/>
                </a:cubicBezTo>
                <a:cubicBezTo>
                  <a:pt x="52" y="266"/>
                  <a:pt x="53" y="264"/>
                  <a:pt x="55" y="263"/>
                </a:cubicBezTo>
                <a:cubicBezTo>
                  <a:pt x="56" y="261"/>
                  <a:pt x="58" y="259"/>
                  <a:pt x="62" y="255"/>
                </a:cubicBezTo>
                <a:cubicBezTo>
                  <a:pt x="68" y="250"/>
                  <a:pt x="72" y="246"/>
                  <a:pt x="74" y="242"/>
                </a:cubicBezTo>
                <a:cubicBezTo>
                  <a:pt x="76" y="239"/>
                  <a:pt x="77" y="235"/>
                  <a:pt x="77" y="230"/>
                </a:cubicBezTo>
                <a:cubicBezTo>
                  <a:pt x="77" y="223"/>
                  <a:pt x="74" y="217"/>
                  <a:pt x="68" y="212"/>
                </a:cubicBezTo>
                <a:cubicBezTo>
                  <a:pt x="63" y="207"/>
                  <a:pt x="55" y="204"/>
                  <a:pt x="46" y="204"/>
                </a:cubicBezTo>
                <a:cubicBezTo>
                  <a:pt x="37" y="204"/>
                  <a:pt x="30" y="206"/>
                  <a:pt x="24" y="211"/>
                </a:cubicBezTo>
                <a:cubicBezTo>
                  <a:pt x="18" y="217"/>
                  <a:pt x="15" y="225"/>
                  <a:pt x="15" y="233"/>
                </a:cubicBezTo>
                <a:cubicBezTo>
                  <a:pt x="27" y="233"/>
                  <a:pt x="27" y="233"/>
                  <a:pt x="27" y="233"/>
                </a:cubicBezTo>
                <a:cubicBezTo>
                  <a:pt x="28" y="227"/>
                  <a:pt x="28" y="223"/>
                  <a:pt x="33" y="219"/>
                </a:cubicBezTo>
                <a:cubicBezTo>
                  <a:pt x="37" y="216"/>
                  <a:pt x="41" y="214"/>
                  <a:pt x="46" y="214"/>
                </a:cubicBezTo>
                <a:cubicBezTo>
                  <a:pt x="51" y="214"/>
                  <a:pt x="57" y="216"/>
                  <a:pt x="60" y="219"/>
                </a:cubicBezTo>
                <a:cubicBezTo>
                  <a:pt x="64" y="223"/>
                  <a:pt x="65" y="226"/>
                  <a:pt x="65" y="230"/>
                </a:cubicBezTo>
                <a:cubicBezTo>
                  <a:pt x="65" y="233"/>
                  <a:pt x="64" y="236"/>
                  <a:pt x="63" y="238"/>
                </a:cubicBezTo>
                <a:cubicBezTo>
                  <a:pt x="61" y="240"/>
                  <a:pt x="59" y="243"/>
                  <a:pt x="55" y="247"/>
                </a:cubicBezTo>
                <a:cubicBezTo>
                  <a:pt x="51" y="251"/>
                  <a:pt x="48" y="253"/>
                  <a:pt x="46" y="255"/>
                </a:cubicBezTo>
                <a:cubicBezTo>
                  <a:pt x="44" y="258"/>
                  <a:pt x="42" y="260"/>
                  <a:pt x="41" y="263"/>
                </a:cubicBezTo>
                <a:cubicBezTo>
                  <a:pt x="40" y="266"/>
                  <a:pt x="39" y="270"/>
                  <a:pt x="39" y="275"/>
                </a:cubicBezTo>
                <a:cubicBezTo>
                  <a:pt x="39" y="276"/>
                  <a:pt x="39" y="277"/>
                  <a:pt x="39" y="279"/>
                </a:cubicBezTo>
                <a:lnTo>
                  <a:pt x="51" y="279"/>
                </a:lnTo>
                <a:close/>
                <a:moveTo>
                  <a:pt x="51" y="300"/>
                </a:moveTo>
                <a:cubicBezTo>
                  <a:pt x="51" y="288"/>
                  <a:pt x="51" y="288"/>
                  <a:pt x="51" y="288"/>
                </a:cubicBezTo>
                <a:cubicBezTo>
                  <a:pt x="39" y="288"/>
                  <a:pt x="39" y="288"/>
                  <a:pt x="39" y="288"/>
                </a:cubicBezTo>
                <a:cubicBezTo>
                  <a:pt x="39" y="300"/>
                  <a:pt x="39" y="300"/>
                  <a:pt x="39" y="300"/>
                </a:cubicBezTo>
                <a:lnTo>
                  <a:pt x="51" y="300"/>
                </a:lnTo>
                <a:close/>
                <a:moveTo>
                  <a:pt x="300" y="216"/>
                </a:moveTo>
                <a:cubicBezTo>
                  <a:pt x="247" y="300"/>
                  <a:pt x="247" y="300"/>
                  <a:pt x="247" y="300"/>
                </a:cubicBezTo>
                <a:cubicBezTo>
                  <a:pt x="218" y="300"/>
                  <a:pt x="218" y="300"/>
                  <a:pt x="218" y="300"/>
                </a:cubicBezTo>
                <a:cubicBezTo>
                  <a:pt x="198" y="263"/>
                  <a:pt x="198" y="263"/>
                  <a:pt x="198" y="263"/>
                </a:cubicBezTo>
                <a:cubicBezTo>
                  <a:pt x="220" y="263"/>
                  <a:pt x="220" y="263"/>
                  <a:pt x="220" y="263"/>
                </a:cubicBezTo>
                <a:cubicBezTo>
                  <a:pt x="233" y="285"/>
                  <a:pt x="233" y="285"/>
                  <a:pt x="233" y="285"/>
                </a:cubicBezTo>
                <a:cubicBezTo>
                  <a:pt x="277" y="216"/>
                  <a:pt x="277" y="216"/>
                  <a:pt x="277" y="216"/>
                </a:cubicBezTo>
                <a:lnTo>
                  <a:pt x="300" y="216"/>
                </a:lnTo>
                <a:close/>
                <a:moveTo>
                  <a:pt x="149" y="228"/>
                </a:moveTo>
                <a:cubicBezTo>
                  <a:pt x="149" y="242"/>
                  <a:pt x="149" y="242"/>
                  <a:pt x="149" y="242"/>
                </a:cubicBezTo>
                <a:cubicBezTo>
                  <a:pt x="119" y="242"/>
                  <a:pt x="119" y="242"/>
                  <a:pt x="119" y="242"/>
                </a:cubicBezTo>
                <a:cubicBezTo>
                  <a:pt x="119" y="262"/>
                  <a:pt x="119" y="262"/>
                  <a:pt x="119" y="262"/>
                </a:cubicBezTo>
                <a:cubicBezTo>
                  <a:pt x="149" y="262"/>
                  <a:pt x="149" y="262"/>
                  <a:pt x="149" y="262"/>
                </a:cubicBezTo>
                <a:cubicBezTo>
                  <a:pt x="149" y="276"/>
                  <a:pt x="149" y="276"/>
                  <a:pt x="149" y="276"/>
                </a:cubicBezTo>
                <a:cubicBezTo>
                  <a:pt x="177" y="252"/>
                  <a:pt x="177" y="252"/>
                  <a:pt x="177" y="252"/>
                </a:cubicBezTo>
                <a:lnTo>
                  <a:pt x="149" y="228"/>
                </a:lnTo>
                <a:close/>
                <a:moveTo>
                  <a:pt x="255" y="75"/>
                </a:moveTo>
                <a:cubicBezTo>
                  <a:pt x="255" y="70"/>
                  <a:pt x="255" y="66"/>
                  <a:pt x="256" y="64"/>
                </a:cubicBezTo>
                <a:cubicBezTo>
                  <a:pt x="256" y="62"/>
                  <a:pt x="257" y="60"/>
                  <a:pt x="259" y="59"/>
                </a:cubicBezTo>
                <a:cubicBezTo>
                  <a:pt x="260" y="57"/>
                  <a:pt x="262" y="55"/>
                  <a:pt x="266" y="51"/>
                </a:cubicBezTo>
                <a:cubicBezTo>
                  <a:pt x="272" y="46"/>
                  <a:pt x="276" y="42"/>
                  <a:pt x="278" y="38"/>
                </a:cubicBezTo>
                <a:cubicBezTo>
                  <a:pt x="280" y="35"/>
                  <a:pt x="281" y="31"/>
                  <a:pt x="281" y="26"/>
                </a:cubicBezTo>
                <a:cubicBezTo>
                  <a:pt x="281" y="19"/>
                  <a:pt x="278" y="13"/>
                  <a:pt x="272" y="8"/>
                </a:cubicBezTo>
                <a:cubicBezTo>
                  <a:pt x="267" y="3"/>
                  <a:pt x="259" y="0"/>
                  <a:pt x="250" y="0"/>
                </a:cubicBezTo>
                <a:cubicBezTo>
                  <a:pt x="241" y="0"/>
                  <a:pt x="234" y="2"/>
                  <a:pt x="228" y="7"/>
                </a:cubicBezTo>
                <a:cubicBezTo>
                  <a:pt x="222" y="13"/>
                  <a:pt x="219" y="21"/>
                  <a:pt x="219" y="29"/>
                </a:cubicBezTo>
                <a:cubicBezTo>
                  <a:pt x="231" y="29"/>
                  <a:pt x="231" y="29"/>
                  <a:pt x="231" y="29"/>
                </a:cubicBezTo>
                <a:cubicBezTo>
                  <a:pt x="232" y="23"/>
                  <a:pt x="232" y="19"/>
                  <a:pt x="237" y="15"/>
                </a:cubicBezTo>
                <a:cubicBezTo>
                  <a:pt x="241" y="12"/>
                  <a:pt x="245" y="10"/>
                  <a:pt x="250" y="10"/>
                </a:cubicBezTo>
                <a:cubicBezTo>
                  <a:pt x="255" y="10"/>
                  <a:pt x="261" y="12"/>
                  <a:pt x="264" y="15"/>
                </a:cubicBezTo>
                <a:cubicBezTo>
                  <a:pt x="268" y="19"/>
                  <a:pt x="269" y="22"/>
                  <a:pt x="269" y="26"/>
                </a:cubicBezTo>
                <a:cubicBezTo>
                  <a:pt x="269" y="29"/>
                  <a:pt x="268" y="32"/>
                  <a:pt x="267" y="34"/>
                </a:cubicBezTo>
                <a:cubicBezTo>
                  <a:pt x="265" y="36"/>
                  <a:pt x="263" y="39"/>
                  <a:pt x="259" y="43"/>
                </a:cubicBezTo>
                <a:cubicBezTo>
                  <a:pt x="255" y="47"/>
                  <a:pt x="252" y="49"/>
                  <a:pt x="250" y="51"/>
                </a:cubicBezTo>
                <a:cubicBezTo>
                  <a:pt x="248" y="54"/>
                  <a:pt x="246" y="56"/>
                  <a:pt x="245" y="59"/>
                </a:cubicBezTo>
                <a:cubicBezTo>
                  <a:pt x="244" y="62"/>
                  <a:pt x="243" y="66"/>
                  <a:pt x="243" y="71"/>
                </a:cubicBezTo>
                <a:cubicBezTo>
                  <a:pt x="243" y="72"/>
                  <a:pt x="243" y="73"/>
                  <a:pt x="243" y="75"/>
                </a:cubicBezTo>
                <a:lnTo>
                  <a:pt x="255" y="75"/>
                </a:lnTo>
                <a:close/>
                <a:moveTo>
                  <a:pt x="255" y="96"/>
                </a:moveTo>
                <a:cubicBezTo>
                  <a:pt x="255" y="84"/>
                  <a:pt x="255" y="84"/>
                  <a:pt x="255" y="84"/>
                </a:cubicBezTo>
                <a:cubicBezTo>
                  <a:pt x="243" y="84"/>
                  <a:pt x="243" y="84"/>
                  <a:pt x="243" y="84"/>
                </a:cubicBezTo>
                <a:cubicBezTo>
                  <a:pt x="243" y="96"/>
                  <a:pt x="243" y="96"/>
                  <a:pt x="243" y="96"/>
                </a:cubicBezTo>
                <a:lnTo>
                  <a:pt x="255" y="96"/>
                </a:lnTo>
                <a:close/>
                <a:moveTo>
                  <a:pt x="102" y="0"/>
                </a:moveTo>
                <a:cubicBezTo>
                  <a:pt x="49" y="84"/>
                  <a:pt x="49" y="84"/>
                  <a:pt x="49" y="84"/>
                </a:cubicBezTo>
                <a:cubicBezTo>
                  <a:pt x="20" y="84"/>
                  <a:pt x="20" y="84"/>
                  <a:pt x="20" y="84"/>
                </a:cubicBezTo>
                <a:cubicBezTo>
                  <a:pt x="0" y="47"/>
                  <a:pt x="0" y="47"/>
                  <a:pt x="0" y="47"/>
                </a:cubicBezTo>
                <a:cubicBezTo>
                  <a:pt x="22" y="47"/>
                  <a:pt x="22" y="47"/>
                  <a:pt x="22" y="47"/>
                </a:cubicBezTo>
                <a:cubicBezTo>
                  <a:pt x="35" y="68"/>
                  <a:pt x="35" y="68"/>
                  <a:pt x="35" y="68"/>
                </a:cubicBezTo>
                <a:cubicBezTo>
                  <a:pt x="79" y="0"/>
                  <a:pt x="79" y="0"/>
                  <a:pt x="79" y="0"/>
                </a:cubicBezTo>
                <a:lnTo>
                  <a:pt x="102" y="0"/>
                </a:lnTo>
                <a:close/>
                <a:moveTo>
                  <a:pt x="147" y="72"/>
                </a:moveTo>
                <a:cubicBezTo>
                  <a:pt x="147" y="58"/>
                  <a:pt x="147" y="58"/>
                  <a:pt x="147" y="58"/>
                </a:cubicBezTo>
                <a:cubicBezTo>
                  <a:pt x="177" y="58"/>
                  <a:pt x="177" y="58"/>
                  <a:pt x="177" y="58"/>
                </a:cubicBezTo>
                <a:cubicBezTo>
                  <a:pt x="177" y="38"/>
                  <a:pt x="177" y="38"/>
                  <a:pt x="177" y="38"/>
                </a:cubicBezTo>
                <a:cubicBezTo>
                  <a:pt x="147" y="38"/>
                  <a:pt x="147" y="38"/>
                  <a:pt x="147" y="38"/>
                </a:cubicBezTo>
                <a:cubicBezTo>
                  <a:pt x="147" y="24"/>
                  <a:pt x="147" y="24"/>
                  <a:pt x="147" y="24"/>
                </a:cubicBezTo>
                <a:cubicBezTo>
                  <a:pt x="119" y="48"/>
                  <a:pt x="119" y="48"/>
                  <a:pt x="119" y="48"/>
                </a:cubicBezTo>
                <a:lnTo>
                  <a:pt x="147" y="72"/>
                </a:lnTo>
                <a:close/>
                <a:moveTo>
                  <a:pt x="70" y="151"/>
                </a:moveTo>
                <a:cubicBezTo>
                  <a:pt x="56" y="151"/>
                  <a:pt x="56" y="151"/>
                  <a:pt x="56" y="151"/>
                </a:cubicBezTo>
                <a:cubicBezTo>
                  <a:pt x="56" y="121"/>
                  <a:pt x="56" y="121"/>
                  <a:pt x="56" y="121"/>
                </a:cubicBezTo>
                <a:cubicBezTo>
                  <a:pt x="36" y="121"/>
                  <a:pt x="36" y="121"/>
                  <a:pt x="36" y="121"/>
                </a:cubicBezTo>
                <a:cubicBezTo>
                  <a:pt x="36" y="151"/>
                  <a:pt x="36" y="151"/>
                  <a:pt x="36" y="151"/>
                </a:cubicBezTo>
                <a:cubicBezTo>
                  <a:pt x="22" y="151"/>
                  <a:pt x="22" y="151"/>
                  <a:pt x="22" y="151"/>
                </a:cubicBezTo>
                <a:cubicBezTo>
                  <a:pt x="46" y="179"/>
                  <a:pt x="46" y="179"/>
                  <a:pt x="46" y="179"/>
                </a:cubicBezTo>
                <a:lnTo>
                  <a:pt x="70" y="151"/>
                </a:lnTo>
                <a:close/>
                <a:moveTo>
                  <a:pt x="226" y="149"/>
                </a:moveTo>
                <a:cubicBezTo>
                  <a:pt x="240" y="149"/>
                  <a:pt x="240" y="149"/>
                  <a:pt x="240" y="149"/>
                </a:cubicBezTo>
                <a:cubicBezTo>
                  <a:pt x="240" y="179"/>
                  <a:pt x="240" y="179"/>
                  <a:pt x="240" y="179"/>
                </a:cubicBezTo>
                <a:cubicBezTo>
                  <a:pt x="260" y="179"/>
                  <a:pt x="260" y="179"/>
                  <a:pt x="260" y="179"/>
                </a:cubicBezTo>
                <a:cubicBezTo>
                  <a:pt x="260" y="149"/>
                  <a:pt x="260" y="149"/>
                  <a:pt x="260" y="149"/>
                </a:cubicBezTo>
                <a:cubicBezTo>
                  <a:pt x="274" y="149"/>
                  <a:pt x="274" y="149"/>
                  <a:pt x="274" y="149"/>
                </a:cubicBezTo>
                <a:cubicBezTo>
                  <a:pt x="250" y="121"/>
                  <a:pt x="250" y="121"/>
                  <a:pt x="250" y="121"/>
                </a:cubicBezTo>
                <a:lnTo>
                  <a:pt x="226" y="149"/>
                </a:ln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pPr defTabSz="914400"/>
            <a:endParaRPr lang="en-US" sz="1333">
              <a:solidFill>
                <a:prstClr val="black"/>
              </a:solidFill>
              <a:latin typeface="Calibri" panose="020F0502020204030204"/>
            </a:endParaRPr>
          </a:p>
        </p:txBody>
      </p:sp>
      <p:sp>
        <p:nvSpPr>
          <p:cNvPr id="21" name="Freeform 11"/>
          <p:cNvSpPr>
            <a:spLocks noEditPoints="1"/>
          </p:cNvSpPr>
          <p:nvPr/>
        </p:nvSpPr>
        <p:spPr bwMode="black">
          <a:xfrm>
            <a:off x="942308" y="1761122"/>
            <a:ext cx="616066" cy="615907"/>
          </a:xfrm>
          <a:custGeom>
            <a:avLst/>
            <a:gdLst>
              <a:gd name="T0" fmla="*/ 213 w 709"/>
              <a:gd name="T1" fmla="*/ 522 h 709"/>
              <a:gd name="T2" fmla="*/ 213 w 709"/>
              <a:gd name="T3" fmla="*/ 709 h 709"/>
              <a:gd name="T4" fmla="*/ 0 w 709"/>
              <a:gd name="T5" fmla="*/ 709 h 709"/>
              <a:gd name="T6" fmla="*/ 0 w 709"/>
              <a:gd name="T7" fmla="*/ 496 h 709"/>
              <a:gd name="T8" fmla="*/ 88 w 709"/>
              <a:gd name="T9" fmla="*/ 496 h 709"/>
              <a:gd name="T10" fmla="*/ 67 w 709"/>
              <a:gd name="T11" fmla="*/ 522 h 709"/>
              <a:gd name="T12" fmla="*/ 213 w 709"/>
              <a:gd name="T13" fmla="*/ 522 h 709"/>
              <a:gd name="T14" fmla="*/ 619 w 709"/>
              <a:gd name="T15" fmla="*/ 496 h 709"/>
              <a:gd name="T16" fmla="*/ 643 w 709"/>
              <a:gd name="T17" fmla="*/ 522 h 709"/>
              <a:gd name="T18" fmla="*/ 496 w 709"/>
              <a:gd name="T19" fmla="*/ 522 h 709"/>
              <a:gd name="T20" fmla="*/ 496 w 709"/>
              <a:gd name="T21" fmla="*/ 709 h 709"/>
              <a:gd name="T22" fmla="*/ 709 w 709"/>
              <a:gd name="T23" fmla="*/ 709 h 709"/>
              <a:gd name="T24" fmla="*/ 709 w 709"/>
              <a:gd name="T25" fmla="*/ 496 h 709"/>
              <a:gd name="T26" fmla="*/ 619 w 709"/>
              <a:gd name="T27" fmla="*/ 496 h 709"/>
              <a:gd name="T28" fmla="*/ 355 w 709"/>
              <a:gd name="T29" fmla="*/ 182 h 709"/>
              <a:gd name="T30" fmla="*/ 381 w 709"/>
              <a:gd name="T31" fmla="*/ 213 h 709"/>
              <a:gd name="T32" fmla="*/ 461 w 709"/>
              <a:gd name="T33" fmla="*/ 213 h 709"/>
              <a:gd name="T34" fmla="*/ 461 w 709"/>
              <a:gd name="T35" fmla="*/ 0 h 709"/>
              <a:gd name="T36" fmla="*/ 248 w 709"/>
              <a:gd name="T37" fmla="*/ 0 h 709"/>
              <a:gd name="T38" fmla="*/ 248 w 709"/>
              <a:gd name="T39" fmla="*/ 213 h 709"/>
              <a:gd name="T40" fmla="*/ 329 w 709"/>
              <a:gd name="T41" fmla="*/ 213 h 709"/>
              <a:gd name="T42" fmla="*/ 355 w 709"/>
              <a:gd name="T43" fmla="*/ 182 h 709"/>
              <a:gd name="T44" fmla="*/ 123 w 709"/>
              <a:gd name="T45" fmla="*/ 248 h 709"/>
              <a:gd name="T46" fmla="*/ 123 w 709"/>
              <a:gd name="T47" fmla="*/ 454 h 709"/>
              <a:gd name="T48" fmla="*/ 298 w 709"/>
              <a:gd name="T49" fmla="*/ 248 h 709"/>
              <a:gd name="T50" fmla="*/ 123 w 709"/>
              <a:gd name="T51" fmla="*/ 248 h 709"/>
              <a:gd name="T52" fmla="*/ 355 w 709"/>
              <a:gd name="T53" fmla="*/ 225 h 709"/>
              <a:gd name="T54" fmla="*/ 128 w 709"/>
              <a:gd name="T55" fmla="*/ 494 h 709"/>
              <a:gd name="T56" fmla="*/ 248 w 709"/>
              <a:gd name="T57" fmla="*/ 494 h 709"/>
              <a:gd name="T58" fmla="*/ 248 w 709"/>
              <a:gd name="T59" fmla="*/ 709 h 709"/>
              <a:gd name="T60" fmla="*/ 461 w 709"/>
              <a:gd name="T61" fmla="*/ 709 h 709"/>
              <a:gd name="T62" fmla="*/ 461 w 709"/>
              <a:gd name="T63" fmla="*/ 494 h 709"/>
              <a:gd name="T64" fmla="*/ 581 w 709"/>
              <a:gd name="T65" fmla="*/ 494 h 709"/>
              <a:gd name="T66" fmla="*/ 355 w 709"/>
              <a:gd name="T67" fmla="*/ 225 h 709"/>
              <a:gd name="T68" fmla="*/ 584 w 709"/>
              <a:gd name="T69" fmla="*/ 248 h 709"/>
              <a:gd name="T70" fmla="*/ 411 w 709"/>
              <a:gd name="T71" fmla="*/ 248 h 709"/>
              <a:gd name="T72" fmla="*/ 584 w 709"/>
              <a:gd name="T73" fmla="*/ 454 h 709"/>
              <a:gd name="T74" fmla="*/ 584 w 709"/>
              <a:gd name="T75" fmla="*/ 248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9" h="709">
                <a:moveTo>
                  <a:pt x="213" y="522"/>
                </a:moveTo>
                <a:lnTo>
                  <a:pt x="213" y="709"/>
                </a:lnTo>
                <a:lnTo>
                  <a:pt x="0" y="709"/>
                </a:lnTo>
                <a:lnTo>
                  <a:pt x="0" y="496"/>
                </a:lnTo>
                <a:lnTo>
                  <a:pt x="88" y="496"/>
                </a:lnTo>
                <a:lnTo>
                  <a:pt x="67" y="522"/>
                </a:lnTo>
                <a:lnTo>
                  <a:pt x="213" y="522"/>
                </a:lnTo>
                <a:close/>
                <a:moveTo>
                  <a:pt x="619" y="496"/>
                </a:moveTo>
                <a:lnTo>
                  <a:pt x="643" y="522"/>
                </a:lnTo>
                <a:lnTo>
                  <a:pt x="496" y="522"/>
                </a:lnTo>
                <a:lnTo>
                  <a:pt x="496" y="709"/>
                </a:lnTo>
                <a:lnTo>
                  <a:pt x="709" y="709"/>
                </a:lnTo>
                <a:lnTo>
                  <a:pt x="709" y="496"/>
                </a:lnTo>
                <a:lnTo>
                  <a:pt x="619" y="496"/>
                </a:lnTo>
                <a:close/>
                <a:moveTo>
                  <a:pt x="355" y="182"/>
                </a:moveTo>
                <a:lnTo>
                  <a:pt x="381" y="213"/>
                </a:lnTo>
                <a:lnTo>
                  <a:pt x="461" y="213"/>
                </a:lnTo>
                <a:lnTo>
                  <a:pt x="461" y="0"/>
                </a:lnTo>
                <a:lnTo>
                  <a:pt x="248" y="0"/>
                </a:lnTo>
                <a:lnTo>
                  <a:pt x="248" y="213"/>
                </a:lnTo>
                <a:lnTo>
                  <a:pt x="329" y="213"/>
                </a:lnTo>
                <a:lnTo>
                  <a:pt x="355" y="182"/>
                </a:lnTo>
                <a:close/>
                <a:moveTo>
                  <a:pt x="123" y="248"/>
                </a:moveTo>
                <a:lnTo>
                  <a:pt x="123" y="454"/>
                </a:lnTo>
                <a:lnTo>
                  <a:pt x="298" y="248"/>
                </a:lnTo>
                <a:lnTo>
                  <a:pt x="123" y="248"/>
                </a:lnTo>
                <a:close/>
                <a:moveTo>
                  <a:pt x="355" y="225"/>
                </a:moveTo>
                <a:lnTo>
                  <a:pt x="128" y="494"/>
                </a:lnTo>
                <a:lnTo>
                  <a:pt x="248" y="494"/>
                </a:lnTo>
                <a:lnTo>
                  <a:pt x="248" y="709"/>
                </a:lnTo>
                <a:lnTo>
                  <a:pt x="461" y="709"/>
                </a:lnTo>
                <a:lnTo>
                  <a:pt x="461" y="494"/>
                </a:lnTo>
                <a:lnTo>
                  <a:pt x="581" y="494"/>
                </a:lnTo>
                <a:lnTo>
                  <a:pt x="355" y="225"/>
                </a:lnTo>
                <a:close/>
                <a:moveTo>
                  <a:pt x="584" y="248"/>
                </a:moveTo>
                <a:lnTo>
                  <a:pt x="411" y="248"/>
                </a:lnTo>
                <a:lnTo>
                  <a:pt x="584" y="454"/>
                </a:lnTo>
                <a:lnTo>
                  <a:pt x="584" y="248"/>
                </a:lnTo>
                <a:close/>
              </a:path>
            </a:pathLst>
          </a:custGeom>
          <a:solidFill>
            <a:srgbClr val="FFFFFF"/>
          </a:solidFill>
          <a:ln>
            <a:noFill/>
          </a:ln>
        </p:spPr>
        <p:txBody>
          <a:bodyPr vert="horz" wrap="square" lIns="68588" tIns="34294" rIns="68588" bIns="34294" numCol="1" anchor="t" anchorCtr="0" compatLnSpc="1">
            <a:prstTxWarp prst="textNoShape">
              <a:avLst/>
            </a:prstTxWarp>
          </a:bodyPr>
          <a:lstStyle/>
          <a:p>
            <a:pPr defTabSz="914400"/>
            <a:endParaRPr lang="en-US" sz="1333">
              <a:solidFill>
                <a:prstClr val="black"/>
              </a:solidFill>
              <a:latin typeface="Calibri" panose="020F0502020204030204"/>
            </a:endParaRPr>
          </a:p>
        </p:txBody>
      </p:sp>
    </p:spTree>
    <p:extLst>
      <p:ext uri="{BB962C8B-B14F-4D97-AF65-F5344CB8AC3E}">
        <p14:creationId xmlns:p14="http://schemas.microsoft.com/office/powerpoint/2010/main" val="4167769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Azure Medium">
  <a:themeElements>
    <a:clrScheme name="Azure Basic">
      <a:dk1>
        <a:srgbClr val="00B0F0"/>
      </a:dk1>
      <a:lt1>
        <a:srgbClr val="FFFFFF"/>
      </a:lt1>
      <a:dk2>
        <a:srgbClr val="44546A"/>
      </a:dk2>
      <a:lt2>
        <a:srgbClr val="FFFFFF"/>
      </a:lt2>
      <a:accent1>
        <a:srgbClr val="00B0F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ndows Azure">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fee586e5-3c92-48eb-9898-42915e590ada">
      <UserInfo>
        <DisplayName>Rick Claus</DisplayName>
        <AccountId>401</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A821E223A3BC347949CC2419033DBE2" ma:contentTypeVersion="1" ma:contentTypeDescription="Create a new document." ma:contentTypeScope="" ma:versionID="519c6bc90736a6e8abbbdb38ed934ac6">
  <xsd:schema xmlns:xsd="http://www.w3.org/2001/XMLSchema" xmlns:xs="http://www.w3.org/2001/XMLSchema" xmlns:p="http://schemas.microsoft.com/office/2006/metadata/properties" xmlns:ns2="fee586e5-3c92-48eb-9898-42915e590ada" targetNamespace="http://schemas.microsoft.com/office/2006/metadata/properties" ma:root="true" ma:fieldsID="4da06bcf8031bc55fa8390c6716287b0" ns2:_="">
    <xsd:import namespace="fee586e5-3c92-48eb-9898-42915e590ad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586e5-3c92-48eb-9898-42915e590ad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B32142-DE2C-423C-A302-95CAC214862A}">
  <ds:schemaRefs>
    <ds:schemaRef ds:uri="http://schemas.microsoft.com/sharepoint/v3/contenttype/forms"/>
  </ds:schemaRefs>
</ds:datastoreItem>
</file>

<file path=customXml/itemProps2.xml><?xml version="1.0" encoding="utf-8"?>
<ds:datastoreItem xmlns:ds="http://schemas.openxmlformats.org/officeDocument/2006/customXml" ds:itemID="{B030EFEA-9AEA-457C-BAA8-93C4281792F5}">
  <ds:schemaRefs>
    <ds:schemaRef ds:uri="http://schemas.openxmlformats.org/package/2006/metadata/core-properties"/>
    <ds:schemaRef ds:uri="http://schemas.microsoft.com/office/2006/metadata/properties"/>
    <ds:schemaRef ds:uri="http://www.w3.org/XML/1998/namespace"/>
    <ds:schemaRef ds:uri="http://purl.org/dc/dcmitype/"/>
    <ds:schemaRef ds:uri="http://schemas.microsoft.com/office/2006/documentManagement/types"/>
    <ds:schemaRef ds:uri="http://purl.org/dc/elements/1.1/"/>
    <ds:schemaRef ds:uri="http://purl.org/dc/terms/"/>
    <ds:schemaRef ds:uri="http://schemas.microsoft.com/office/infopath/2007/PartnerControls"/>
    <ds:schemaRef ds:uri="fee586e5-3c92-48eb-9898-42915e590ada"/>
  </ds:schemaRefs>
</ds:datastoreItem>
</file>

<file path=customXml/itemProps3.xml><?xml version="1.0" encoding="utf-8"?>
<ds:datastoreItem xmlns:ds="http://schemas.openxmlformats.org/officeDocument/2006/customXml" ds:itemID="{3469201C-D4CA-4918-A4FF-8ED15147EC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586e5-3c92-48eb-9898-42915e590a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5440</TotalTime>
  <Words>3205</Words>
  <Application>Microsoft Office PowerPoint</Application>
  <PresentationFormat>Widescreen</PresentationFormat>
  <Paragraphs>493</Paragraphs>
  <Slides>30</Slides>
  <Notes>29</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NSimSun</vt:lpstr>
      <vt:lpstr>宋体</vt:lpstr>
      <vt:lpstr>Arial</vt:lpstr>
      <vt:lpstr>Calibri</vt:lpstr>
      <vt:lpstr>Consolas</vt:lpstr>
      <vt:lpstr>Segoe UI</vt:lpstr>
      <vt:lpstr>Segoe UI Light</vt:lpstr>
      <vt:lpstr>Wingdings</vt:lpstr>
      <vt:lpstr>Azure Medium</vt:lpstr>
      <vt:lpstr>Automating Azure VMs with PowerShell</vt:lpstr>
      <vt:lpstr>Agenda</vt:lpstr>
      <vt:lpstr>Service Management API</vt:lpstr>
      <vt:lpstr>What can you do with PowerShell?</vt:lpstr>
      <vt:lpstr>Provisioning VM</vt:lpstr>
      <vt:lpstr>VM Gallery</vt:lpstr>
      <vt:lpstr>VM Extensions</vt:lpstr>
      <vt:lpstr>VM Extensions</vt:lpstr>
      <vt:lpstr>Virtual Machine Management</vt:lpstr>
      <vt:lpstr>Setting the current storage account</vt:lpstr>
      <vt:lpstr>Virtual Machine Discovery</vt:lpstr>
      <vt:lpstr>Simple VM creation</vt:lpstr>
      <vt:lpstr>Setting VM configuration</vt:lpstr>
      <vt:lpstr>Disks and Images</vt:lpstr>
      <vt:lpstr>Image Mobility</vt:lpstr>
      <vt:lpstr>Data disk creation</vt:lpstr>
      <vt:lpstr>Disk and image repository</vt:lpstr>
      <vt:lpstr>Customer Manager Architecture</vt:lpstr>
      <vt:lpstr>Automating Customer Manager App</vt:lpstr>
      <vt:lpstr>Getting started</vt:lpstr>
      <vt:lpstr>Demo: Provisioning VM</vt:lpstr>
      <vt:lpstr>Migrating apps to the Cloud</vt:lpstr>
      <vt:lpstr>Migration Approaches</vt:lpstr>
      <vt:lpstr>Migrating a Multi-VM application</vt:lpstr>
      <vt:lpstr>Virtual Machine Configuration</vt:lpstr>
      <vt:lpstr>Migrating a simple virtual machine</vt:lpstr>
      <vt:lpstr>Imaging VMs in the Cloud</vt:lpstr>
      <vt:lpstr>Azure Virtual Networks</vt:lpstr>
      <vt:lpstr>Virtual Network Scenarios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Jonah Sterling</dc:creator>
  <cp:lastModifiedBy>Alexander Feschenko</cp:lastModifiedBy>
  <cp:revision>427</cp:revision>
  <cp:lastPrinted>2014-03-26T17:46:13Z</cp:lastPrinted>
  <dcterms:created xsi:type="dcterms:W3CDTF">2014-03-19T23:21:38Z</dcterms:created>
  <dcterms:modified xsi:type="dcterms:W3CDTF">2015-04-23T20:39:49Z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0x0101004A821E223A3BC347949CC2419033DBE2</vt:lpwstr>
  </property>
  <property fmtid="{D5CDD505-2E9C-101B-9397-08002B2CF9AE}" pid="3" name="DocVizMetadataToken">
    <vt:lpwstr>300x431x1</vt:lpwstr>
  </property>
</Properties>
</file>