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sldIdLst>
    <p:sldId id="256" r:id="rId5"/>
    <p:sldId id="556" r:id="rId6"/>
    <p:sldId id="603" r:id="rId7"/>
    <p:sldId id="604" r:id="rId8"/>
    <p:sldId id="555" r:id="rId9"/>
    <p:sldId id="602" r:id="rId10"/>
    <p:sldId id="558" r:id="rId11"/>
    <p:sldId id="626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557" r:id="rId30"/>
    <p:sldId id="630" r:id="rId31"/>
    <p:sldId id="633" r:id="rId32"/>
    <p:sldId id="628" r:id="rId33"/>
    <p:sldId id="634" r:id="rId34"/>
    <p:sldId id="635" r:id="rId35"/>
    <p:sldId id="622" r:id="rId36"/>
    <p:sldId id="623" r:id="rId37"/>
    <p:sldId id="624" r:id="rId38"/>
    <p:sldId id="625" r:id="rId39"/>
    <p:sldId id="629" r:id="rId40"/>
    <p:sldId id="632" r:id="rId41"/>
    <p:sldId id="627" r:id="rId42"/>
    <p:sldId id="582" r:id="rId43"/>
    <p:sldId id="562" r:id="rId44"/>
    <p:sldId id="563" r:id="rId45"/>
    <p:sldId id="589" r:id="rId46"/>
    <p:sldId id="566" r:id="rId47"/>
    <p:sldId id="631" r:id="rId4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256"/>
            <p14:sldId id="556"/>
            <p14:sldId id="603"/>
          </p14:sldIdLst>
        </p14:section>
        <p14:section name="Web Apps Overview" id="{D27EF24A-8FB5-4338-85E2-C0CFDDE06078}">
          <p14:sldIdLst>
            <p14:sldId id="604"/>
            <p14:sldId id="555"/>
            <p14:sldId id="602"/>
            <p14:sldId id="558"/>
            <p14:sldId id="626"/>
          </p14:sldIdLst>
        </p14:section>
        <p14:section name="Sample Application Overview" id="{27A2221E-73E5-4E27-B13E-7162CA12874E}">
          <p14:sldIdLst>
            <p14:sldId id="605"/>
            <p14:sldId id="606"/>
            <p14:sldId id="607"/>
            <p14:sldId id="608"/>
          </p14:sldIdLst>
        </p14:section>
        <p14:section name="Resource Management" id="{2C3639BB-207F-4A3C-ACE8-BB7760F0CC83}">
          <p14:sldIdLst>
            <p14:sldId id="609"/>
            <p14:sldId id="610"/>
          </p14:sldIdLst>
        </p14:section>
        <p14:section name="Environment Creation" id="{B2B126E3-BE4C-4230-A760-C2FED442FB34}">
          <p14:sldIdLst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557"/>
            <p14:sldId id="630"/>
            <p14:sldId id="633"/>
            <p14:sldId id="628"/>
          </p14:sldIdLst>
        </p14:section>
        <p14:section name="Application Publish" id="{DC4B71A0-633B-49D7-A18A-8CD540DECCB7}">
          <p14:sldIdLst>
            <p14:sldId id="634"/>
            <p14:sldId id="635"/>
            <p14:sldId id="622"/>
            <p14:sldId id="623"/>
            <p14:sldId id="624"/>
            <p14:sldId id="625"/>
            <p14:sldId id="629"/>
          </p14:sldIdLst>
        </p14:section>
        <p14:section name="Debug Console (KUDU)" id="{958F3718-896E-4556-8FC5-170D1E922649}">
          <p14:sldIdLst>
            <p14:sldId id="632"/>
            <p14:sldId id="627"/>
          </p14:sldIdLst>
        </p14:section>
        <p14:section name="Scaling" id="{6039C623-8078-48FE-B29D-20838D22F57C}">
          <p14:sldIdLst>
            <p14:sldId id="582"/>
            <p14:sldId id="562"/>
            <p14:sldId id="563"/>
            <p14:sldId id="589"/>
            <p14:sldId id="566"/>
            <p14:sldId id="6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96C"/>
    <a:srgbClr val="081C23"/>
    <a:srgbClr val="F15A29"/>
    <a:srgbClr val="92D050"/>
    <a:srgbClr val="AC75D5"/>
    <a:srgbClr val="7F498F"/>
    <a:srgbClr val="D5B8EA"/>
    <a:srgbClr val="0075C9"/>
    <a:srgbClr val="000000"/>
    <a:srgbClr val="1D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6" autoAdjust="0"/>
    <p:restoredTop sz="77703" autoAdjust="0"/>
  </p:normalViewPr>
  <p:slideViewPr>
    <p:cSldViewPr snapToGrid="0">
      <p:cViewPr varScale="1">
        <p:scale>
          <a:sx n="54" d="100"/>
          <a:sy n="54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6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2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4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1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42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2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1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8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4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5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8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6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2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0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Making the point that Virtual Machines</a:t>
            </a:r>
            <a:r>
              <a:rPr lang="en-US" baseline="0" noProof="0" dirty="0" smtClean="0"/>
              <a:t> is IaaS while both CloudServices and Websites are PaaS.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4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79177" y="4569250"/>
            <a:ext cx="1430383" cy="1453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809560" y="4569250"/>
            <a:ext cx="1430383" cy="1453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239943" y="4569250"/>
            <a:ext cx="1430383" cy="14533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531092" y="4569250"/>
            <a:ext cx="1430383" cy="145333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961475" y="4569250"/>
            <a:ext cx="1430383" cy="145333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391858" y="4569250"/>
            <a:ext cx="1430383" cy="14533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051206" y="4569250"/>
            <a:ext cx="1430383" cy="14533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822241" y="4569250"/>
            <a:ext cx="1430383" cy="145333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68925" y="5053262"/>
            <a:ext cx="1430383" cy="4840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0325" y="5538566"/>
            <a:ext cx="1430383" cy="4840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2108" y="5053908"/>
            <a:ext cx="1430383" cy="4840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00709" y="5538567"/>
            <a:ext cx="1430383" cy="4840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673124" y="4568603"/>
            <a:ext cx="1430383" cy="4840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97911" y="4567311"/>
            <a:ext cx="1430383" cy="4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35200"/>
            <a:ext cx="11034445" cy="2387600"/>
          </a:xfrm>
        </p:spPr>
        <p:txBody>
          <a:bodyPr anchor="b">
            <a:normAutofit/>
          </a:bodyPr>
          <a:lstStyle>
            <a:lvl1pPr algn="l">
              <a:defRPr sz="13800"/>
            </a:lvl1pPr>
          </a:lstStyle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/>
              </a:gs>
              <a:gs pos="0">
                <a:srgbClr val="000000">
                  <a:lumMod val="100000"/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534345"/>
            <a:ext cx="11034445" cy="1007888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2853732"/>
            <a:ext cx="11034445" cy="2404068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6175" y="2243915"/>
            <a:ext cx="11034445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 b="4063"/>
          <a:stretch/>
        </p:blipFill>
        <p:spPr>
          <a:xfrm>
            <a:off x="10947" y="973"/>
            <a:ext cx="12170106" cy="68570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342355"/>
            <a:ext cx="11079822" cy="9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482812"/>
            <a:ext cx="11079822" cy="441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289FD7"/>
                </a:solidFill>
                <a:latin typeface="+mj-lt"/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0" r:id="rId3"/>
    <p:sldLayoutId id="2147483686" r:id="rId4"/>
    <p:sldLayoutId id="2147483685" r:id="rId5"/>
    <p:sldLayoutId id="2147483662" r:id="rId6"/>
    <p:sldLayoutId id="2147483668" r:id="rId7"/>
    <p:sldLayoutId id="2147483666" r:id="rId8"/>
    <p:sldLayoutId id="2147483667" r:id="rId9"/>
    <p:sldLayoutId id="2147483688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23.emf"/><Relationship Id="rId12" Type="http://schemas.openxmlformats.org/officeDocument/2006/relationships/image" Target="../media/image16.emf"/><Relationship Id="rId2" Type="http://schemas.openxmlformats.org/officeDocument/2006/relationships/image" Target="../media/image4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emf"/><Relationship Id="rId11" Type="http://schemas.openxmlformats.org/officeDocument/2006/relationships/image" Target="../media/image21.emf"/><Relationship Id="rId5" Type="http://schemas.openxmlformats.org/officeDocument/2006/relationships/image" Target="../media/image14.emf"/><Relationship Id="rId15" Type="http://schemas.openxmlformats.org/officeDocument/2006/relationships/image" Target="../media/image20.emf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0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19.emf"/><Relationship Id="rId2" Type="http://schemas.openxmlformats.org/officeDocument/2006/relationships/image" Target="../media/image42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image" Target="../media/image21.emf"/><Relationship Id="rId1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>
          <a:xfrm>
            <a:off x="-18662" y="0"/>
            <a:ext cx="122106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882588"/>
            <a:ext cx="11034445" cy="2235665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/>
              <a:t>Web Apps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4361009"/>
            <a:ext cx="11034445" cy="212126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C000"/>
                </a:solidFill>
                <a:latin typeface="+mj-lt"/>
              </a:rPr>
              <a:t>Dmytro Mykhailov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Lead Software Engineer @ EPAM Systems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email: dmytro_mykhailov@epam.com</a:t>
            </a:r>
          </a:p>
          <a:p>
            <a:pPr algn="l"/>
            <a:r>
              <a:rPr lang="en-US" sz="1900" dirty="0" smtClean="0">
                <a:solidFill>
                  <a:schemeClr val="bg1"/>
                </a:solidFill>
                <a:latin typeface="+mj-lt"/>
              </a:rPr>
              <a:t>skype: </a:t>
            </a:r>
            <a:r>
              <a:rPr lang="en-US" sz="1900" dirty="0" err="1" smtClean="0">
                <a:solidFill>
                  <a:schemeClr val="bg1"/>
                </a:solidFill>
                <a:latin typeface="+mj-lt"/>
              </a:rPr>
              <a:t>dmitry.mikhaylov</a:t>
            </a:r>
            <a:endParaRPr lang="en-US" sz="19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2578" y="6026925"/>
            <a:ext cx="197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Microsoft Azure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://global.azurebootcamp.net/wp-content/uploads/2014/11/2015-logo-inverted-250x16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04" y="150987"/>
            <a:ext cx="3273720" cy="22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01" y="4118253"/>
            <a:ext cx="4648200" cy="18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80291" y="1893455"/>
            <a:ext cx="104370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Sample application from Dan Wahlin as a demo of ASP.Net MVC application with AngularJS and </a:t>
            </a:r>
            <a:r>
              <a:rPr lang="en-US" sz="3000" dirty="0" smtClean="0">
                <a:solidFill>
                  <a:schemeClr val="bg1"/>
                </a:solidFill>
              </a:rPr>
              <a:t>Breeze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  <a:endParaRPr lang="en-US" sz="3000" dirty="0" smtClean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 smtClean="0">
                <a:solidFill>
                  <a:schemeClr val="bg1"/>
                </a:solidFill>
              </a:rPr>
              <a:t>https</a:t>
            </a:r>
            <a:r>
              <a:rPr lang="en-US" sz="3000" u="sng" dirty="0">
                <a:solidFill>
                  <a:schemeClr val="bg1"/>
                </a:solidFill>
              </a:rPr>
              <a:t>://github.com/DanWahlin/CustomerManager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Adjusted code and deployment scripts that will be used</a:t>
            </a:r>
            <a:r>
              <a:rPr lang="en-US" sz="3000" dirty="0" smtClean="0">
                <a:solidFill>
                  <a:schemeClr val="bg1"/>
                </a:solidFill>
              </a:rPr>
              <a:t>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en-US" sz="3000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392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7979" y="2103328"/>
            <a:ext cx="7686675" cy="3941941"/>
            <a:chOff x="578644" y="2235994"/>
            <a:chExt cx="7686675" cy="3941941"/>
          </a:xfrm>
        </p:grpSpPr>
        <p:sp>
          <p:nvSpPr>
            <p:cNvPr id="5" name="Rectangle 4"/>
            <p:cNvSpPr/>
            <p:nvPr/>
          </p:nvSpPr>
          <p:spPr>
            <a:xfrm>
              <a:off x="578644" y="2235994"/>
              <a:ext cx="7686675" cy="39419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mtClean="0"/>
                <a:t>Development Machine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31" y="3114673"/>
              <a:ext cx="2200276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IIS Express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8070" y="3668314"/>
              <a:ext cx="1500978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0737" y="3114673"/>
              <a:ext cx="2050255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LocalDB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86895" y="3668314"/>
              <a:ext cx="1571624" cy="864394"/>
            </a:xfrm>
            <a:prstGeom prst="rect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 Manager Database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7599" y="3114673"/>
              <a:ext cx="1912739" cy="19716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2266153" y="4029073"/>
              <a:ext cx="1238249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192716" y="4029072"/>
              <a:ext cx="900511" cy="142873"/>
            </a:xfrm>
            <a:prstGeom prst="leftRightArrow">
              <a:avLst/>
            </a:prstGeom>
            <a:ln w="1270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Customer Manager</a:t>
            </a:r>
            <a:endParaRPr lang="en-US" sz="6600" dirty="0"/>
          </a:p>
        </p:txBody>
      </p:sp>
      <p:sp>
        <p:nvSpPr>
          <p:cNvPr id="13" name="Rectangle 12"/>
          <p:cNvSpPr/>
          <p:nvPr/>
        </p:nvSpPr>
        <p:spPr>
          <a:xfrm>
            <a:off x="2057255" y="1743024"/>
            <a:ext cx="7512843" cy="207883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On Premises Infrastructure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57256" y="4134932"/>
            <a:ext cx="7512843" cy="2193131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3493" y="2274408"/>
            <a:ext cx="2657475" cy="101161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Development Machine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8771" y="317519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CI Server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2403131" y="4696066"/>
            <a:ext cx="2043113" cy="124623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WebApps Servers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92119" y="4700059"/>
            <a:ext cx="2026443" cy="124224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SQL Database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181109" y="4700444"/>
            <a:ext cx="2043113" cy="1241858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Azure Storage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5038578" y="5270789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9590" y="5270020"/>
            <a:ext cx="1550194" cy="4786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 Manager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22806" y="5500865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 Package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8772" y="2254223"/>
            <a:ext cx="2657475" cy="4286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Code Repository</a:t>
            </a:r>
            <a:endParaRPr lang="en-US" sz="1600" dirty="0"/>
          </a:p>
        </p:txBody>
      </p:sp>
      <p:sp>
        <p:nvSpPr>
          <p:cNvPr id="24" name="Right Arrow 23"/>
          <p:cNvSpPr/>
          <p:nvPr/>
        </p:nvSpPr>
        <p:spPr>
          <a:xfrm>
            <a:off x="5168357" y="2494252"/>
            <a:ext cx="1343026" cy="83343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7709617" y="2887584"/>
            <a:ext cx="351966" cy="82874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9255304">
            <a:off x="4368649" y="4094386"/>
            <a:ext cx="2299791" cy="84356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306345" y="5509337"/>
            <a:ext cx="620317" cy="121981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/>
          <p:cNvSpPr/>
          <p:nvPr/>
        </p:nvSpPr>
        <p:spPr>
          <a:xfrm>
            <a:off x="4306345" y="5671462"/>
            <a:ext cx="2993231" cy="465713"/>
          </a:xfrm>
          <a:prstGeom prst="curvedUpArrow">
            <a:avLst/>
          </a:prstGeom>
          <a:solidFill>
            <a:schemeClr val="accent6"/>
          </a:solidFill>
          <a:ln w="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764587" y="2704600"/>
            <a:ext cx="1741285" cy="462774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Browser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569348" y="3346731"/>
            <a:ext cx="65881" cy="125254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121722" y="4079713"/>
            <a:ext cx="953404" cy="85725"/>
          </a:xfrm>
          <a:prstGeom prst="rightArrow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4295031" y="5379567"/>
            <a:ext cx="620317" cy="89535"/>
          </a:xfrm>
          <a:prstGeom prst="leftRightArrow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422806" y="5046569"/>
            <a:ext cx="1550194" cy="3698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Static Content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8005244">
            <a:off x="5905379" y="2528999"/>
            <a:ext cx="45719" cy="3358916"/>
          </a:xfrm>
          <a:prstGeom prst="downArrow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ASM vs ARM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94240" y="1450109"/>
            <a:ext cx="104370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Azure Service Management API (ASM) </a:t>
            </a:r>
            <a:r>
              <a:rPr lang="en-US" sz="2800" dirty="0">
                <a:solidFill>
                  <a:schemeClr val="bg1"/>
                </a:solidFill>
              </a:rPr>
              <a:t>- The Service Management API provides programmatic access to much of the functionality available through the Management Portal.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One resource at a time.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bg1"/>
                </a:solidFill>
              </a:rPr>
              <a:t>Azure Resource Management API (ARM) </a:t>
            </a:r>
            <a:r>
              <a:rPr lang="en-US" sz="2800" dirty="0">
                <a:solidFill>
                  <a:schemeClr val="bg1"/>
                </a:solidFill>
              </a:rPr>
              <a:t>- Azure Resource Manager allows you to group multiple resources as a logical group which serves as the lifecycle boundary for every resource contained within it.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i="1" dirty="0">
                <a:solidFill>
                  <a:schemeClr val="accent2"/>
                </a:solidFill>
              </a:rPr>
              <a:t>All resources in an application together.</a:t>
            </a:r>
          </a:p>
        </p:txBody>
      </p:sp>
    </p:spTree>
    <p:extLst>
      <p:ext uri="{BB962C8B-B14F-4D97-AF65-F5344CB8AC3E}">
        <p14:creationId xmlns:p14="http://schemas.microsoft.com/office/powerpoint/2010/main" val="42467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Azure Resource Management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2430893" y="2057147"/>
            <a:ext cx="4231169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Customer Manager Resource Group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2700" y="3432797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2700" y="298141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2700" y="2530039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0893" y="4235150"/>
            <a:ext cx="7980530" cy="189450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 Resource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2701" y="4708044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Storage Account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2700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SQL Database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12700" y="5610800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2062" y="4708043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2062" y="5159422"/>
            <a:ext cx="3357563" cy="335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Services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07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Create Environment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5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Creation Script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613208" y="1717963"/>
            <a:ext cx="11024609" cy="46628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en-US" sz="900" dirty="0">
                <a:solidFill>
                  <a:srgbClr val="00BFFF"/>
                </a:solidFill>
                <a:latin typeface="Lucida Console" panose="020B0609040504020204" pitchFamily="49" charset="0"/>
              </a:rPr>
              <a:t>Parameter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(Mandatory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"storage"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"West Europe"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StorageContainerName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'.\Templates\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WebSiteDeploySQL.json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ErrorActionPreference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"Stop"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System.IO.Path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Combine(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6400"/>
                </a:solidFill>
                <a:latin typeface="Lucida Console" panose="020B0609040504020204" pitchFamily="49" charset="0"/>
              </a:rPr>
              <a:t>#Define SQL </a:t>
            </a:r>
            <a:r>
              <a:rPr lang="en-US" sz="9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database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"server"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toLowerInvariant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userDB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"P{0}!"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-f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9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System.Guid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NewGuid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Guid</a:t>
            </a:r>
            <a:r>
              <a:rPr lang="en-US" sz="9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"-"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Substring(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plainTextPassword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Switch-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AzureMode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AzureResourceManager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"Continue"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9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AzureResourceGroup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TemplateFile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sqlServerAdminLogin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sqlServerAdminPassword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sqlDbName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webSiteName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ResourceGroupLocation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`</a:t>
            </a:r>
          </a:p>
          <a:p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 smtClean="0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webSiteHostingPlanName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8B0000"/>
                </a:solidFill>
                <a:latin typeface="Lucida Console" panose="020B0609040504020204" pitchFamily="49" charset="0"/>
              </a:rPr>
              <a:t>"Standard2instances“</a:t>
            </a:r>
            <a:r>
              <a:rPr lang="en-US" sz="9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webSiteHostingPlanSKU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"Standard"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storageAccountNameFromTemplate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9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StorageAccountName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900" dirty="0" smtClean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900" dirty="0">
                <a:solidFill>
                  <a:srgbClr val="000080"/>
                </a:solidFill>
                <a:latin typeface="Lucida Console" panose="020B0609040504020204" pitchFamily="49" charset="0"/>
              </a:rPr>
              <a:t>Verbose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Environment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474250" y="1891379"/>
            <a:ext cx="10855759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3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Parameters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6" y="1616364"/>
            <a:ext cx="11179031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"Shared"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"Basic"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"Standard"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"Free"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allowedValues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"SQL_Latin1_General_CP1_CI_AS"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"1073741824"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"910b4fcb-8a29-4c3e-958f-f7ba794388b2"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defaultValue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Standard_LRS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...]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Template Resources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3" y="1799015"/>
            <a:ext cx="10911178" cy="1785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WebApp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3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Agenda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2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WebApps Overview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Creating Environment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Deployment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Storage Account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41913" y="1799015"/>
            <a:ext cx="1091117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Microsoft.ClassicStorage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"2014-06-01"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storageAccountType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0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SQL Database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94131" y="1616364"/>
            <a:ext cx="11049724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administratorLoginPassword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"databases"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SQLDatabase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"edition"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sqlDbEdition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"collation"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sqlDbCollation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maxSizeBytes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sqlDbMaxSizeBytes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requestedServiceObjectiveId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sqlDbServiceObjectiveId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firewallrules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sqlServerLocation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startIpAddress</a:t>
            </a:r>
            <a:r>
              <a:rPr lang="en-US" sz="1000" dirty="0" smtClean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"0.0.0.0"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Web App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523441" y="1616364"/>
            <a:ext cx="11123614" cy="4555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('hidden-related:', 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"web"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('Data Source=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:', reference(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Microsoft.Sql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/servers/',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'))).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fullyQualifiedDomainName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',1433;Initial Catalog=',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';User Id=',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sqlServerAdminLogin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'@',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';Password=',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sqlServerAdminPassword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';')]"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CustomerManagerContext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2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8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Server Farm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41912" y="1697416"/>
            <a:ext cx="10948124" cy="2400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sku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webSiteHostingPlanSKU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workerSize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webSiteHostingPlanWorkerSize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numberOfWorkers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3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58784" y="1549634"/>
            <a:ext cx="10871225" cy="22467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microsoft.insights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autoscalesettings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"location"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"East 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"tags"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WebSiteHostingPlanAutoScale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dependsOn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'-',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"profiles"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AutoScaleProfile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],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"enabled"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().id, '/providers/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serverfarms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webSiteHostingPlanName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61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Auto Scale Profile Template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525824" y="1616364"/>
            <a:ext cx="10927267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"capacity"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"minimum"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"maximum"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"rules"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GreaterThan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metricTrigger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CpuPercentage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metricResourceUri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"…"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timeGrain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"statistic"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timeWindow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"PT5M"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timeAggregation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"Average"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"operator"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LessThan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"threshold"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40.0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scaleAction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"direction"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"Decrease"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ChangeCount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cooldown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"PT1M"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73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382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74011" y="1616364"/>
            <a:ext cx="10877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Login to Azure Management Portal (Old One)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Go to Active Directory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If no directory exists, create new one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Select your directory and add a new user. You will be supplied with email and temporary password for the new user. Save/remember that.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From the management portal, select </a:t>
            </a:r>
            <a:r>
              <a:rPr lang="en-US" sz="2400" b="1" dirty="0" smtClean="0">
                <a:solidFill>
                  <a:schemeClr val="bg1"/>
                </a:solidFill>
              </a:rPr>
              <a:t>Settings</a:t>
            </a:r>
            <a:r>
              <a:rPr lang="en-US" sz="2400" dirty="0" smtClean="0">
                <a:solidFill>
                  <a:schemeClr val="bg1"/>
                </a:solidFill>
              </a:rPr>
              <a:t>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Administration.</a:t>
            </a:r>
            <a:r>
              <a:rPr lang="en-US" sz="2400" dirty="0" smtClean="0">
                <a:solidFill>
                  <a:schemeClr val="bg1"/>
                </a:solidFill>
              </a:rPr>
              <a:t> Select </a:t>
            </a:r>
            <a:r>
              <a:rPr lang="en-US" sz="2400" b="1" dirty="0" smtClean="0">
                <a:solidFill>
                  <a:schemeClr val="bg1"/>
                </a:solidFill>
              </a:rPr>
              <a:t>Add</a:t>
            </a:r>
            <a:r>
              <a:rPr lang="en-US" sz="2400" dirty="0" smtClean="0">
                <a:solidFill>
                  <a:schemeClr val="bg1"/>
                </a:solidFill>
              </a:rPr>
              <a:t>, and add the new user as a co-administrator. This allows the work or school account to manage your Azure subscription.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In another browser session (incognito mode works here) login to Azure Management portal as the new user. You’ll be prompted to change the password. Do that and complete initial wizard.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Now the user is ready.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Credentials Setup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54985" y="1724025"/>
            <a:ext cx="1105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New create password file somewhere on machine outside of code repositories (e.g. c:\creds\pwd.file).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can be done with the following command: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PS&gt;Read-Host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AsSecureString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ConvertFrom-SecureString</a:t>
            </a:r>
            <a:r>
              <a:rPr lang="en-US" dirty="0">
                <a:solidFill>
                  <a:schemeClr val="bg1"/>
                </a:solidFill>
              </a:rPr>
              <a:t> | out-file </a:t>
            </a:r>
            <a:r>
              <a:rPr lang="en-US" dirty="0" smtClean="0">
                <a:solidFill>
                  <a:schemeClr val="bg1"/>
                </a:solidFill>
              </a:rPr>
              <a:t>c:\creds\pwd.file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Now set username in “</a:t>
            </a:r>
            <a:r>
              <a:rPr lang="en-US" dirty="0" err="1" smtClean="0">
                <a:solidFill>
                  <a:schemeClr val="bg1"/>
                </a:solidFill>
              </a:rPr>
              <a:t>CustomerManager</a:t>
            </a:r>
            <a:r>
              <a:rPr lang="en-US" dirty="0" smtClean="0">
                <a:solidFill>
                  <a:schemeClr val="bg1"/>
                </a:solidFill>
              </a:rPr>
              <a:t>\Automation\Account.ps1” script.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84" y="3394739"/>
            <a:ext cx="11055989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Account.ps1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"c:\creds\pwd.file"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"PWD File not found"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"&lt;&lt;&lt;AZURE_USER_NAME&gt;&gt;&gt;"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pwdFilePath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System.Management.Automation.PSCredential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Add-</a:t>
            </a:r>
            <a:r>
              <a:rPr lang="en-US" sz="16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-Credential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deploymentCreds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434109"/>
            <a:ext cx="11034445" cy="10346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60802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Environment Creation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48985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\Automation\New-CustomerManagerEnv.ps1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909" y="3216564"/>
            <a:ext cx="1158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Repository: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https://github.com/PyroJoke/azurebootcamp2015Kharkiv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Scripts folder:</a:t>
            </a:r>
          </a:p>
          <a:p>
            <a:r>
              <a:rPr lang="en-US" u="sng" dirty="0" smtClean="0">
                <a:solidFill>
                  <a:schemeClr val="bg1"/>
                </a:solidFill>
              </a:rPr>
              <a:t>https://github.com/PyroJoke/azurebootcamp2015Kharkiv/tree/master/CustomerManagerStandard/Automation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Management Portal (old):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https://manage.windowsazure.com</a:t>
            </a:r>
          </a:p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Portal (new):</a:t>
            </a:r>
          </a:p>
          <a:p>
            <a:r>
              <a:rPr lang="en-US" u="sng" dirty="0">
                <a:solidFill>
                  <a:schemeClr val="bg1"/>
                </a:solidFill>
              </a:rPr>
              <a:t>https://portal.azure.com/</a:t>
            </a:r>
          </a:p>
        </p:txBody>
      </p:sp>
    </p:spTree>
    <p:extLst>
      <p:ext uri="{BB962C8B-B14F-4D97-AF65-F5344CB8AC3E}">
        <p14:creationId xmlns:p14="http://schemas.microsoft.com/office/powerpoint/2010/main" val="26588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6173" y="135096"/>
            <a:ext cx="11034445" cy="1875651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/>
                </a:solidFill>
              </a:rPr>
              <a:t>Goals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6173" y="2155371"/>
            <a:ext cx="11187721" cy="4416879"/>
          </a:xfrm>
        </p:spPr>
        <p:txBody>
          <a:bodyPr numCol="1">
            <a:no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Publish existing ASP.Net MVC application to Azure Web Apps, with scripts that can be used with CI/CD systems.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Check how to work with the published site: check logs, do maintenance and verifications.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Deploy new version of the application.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4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Setup and trigger auto scale.</a:t>
            </a:r>
            <a:endParaRPr lang="en-US" sz="4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1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Scripts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606175" y="4246794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Publish Application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21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575" y="0"/>
            <a:ext cx="11034445" cy="2387600"/>
          </a:xfrm>
        </p:spPr>
        <p:txBody>
          <a:bodyPr/>
          <a:lstStyle/>
          <a:p>
            <a:r>
              <a:rPr lang="en-US" sz="6000" dirty="0" smtClean="0"/>
              <a:t>Publish Application Steps</a:t>
            </a:r>
            <a:endParaRPr lang="en-US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504575" y="2076249"/>
            <a:ext cx="11034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Build application, create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package and store the package in local drop folder.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Upload the package to Blob Storage.</a:t>
            </a:r>
          </a:p>
          <a:p>
            <a:pPr marL="742950" indent="-742950">
              <a:spcAft>
                <a:spcPts val="2400"/>
              </a:spcAft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Run </a:t>
            </a:r>
            <a:r>
              <a:rPr lang="en-US" sz="4000" dirty="0" err="1" smtClean="0">
                <a:solidFill>
                  <a:schemeClr val="bg1"/>
                </a:solidFill>
              </a:rPr>
              <a:t>MSDeploy</a:t>
            </a:r>
            <a:r>
              <a:rPr lang="en-US" sz="4000" dirty="0" smtClean="0">
                <a:solidFill>
                  <a:schemeClr val="bg1"/>
                </a:solidFill>
              </a:rPr>
              <a:t> Web App extension on the stored package.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1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49909" y="1616364"/>
            <a:ext cx="11077073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000" dirty="0" err="1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ValidateScript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Test-Path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$_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'Leaf'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})] [</a:t>
            </a:r>
            <a:r>
              <a:rPr lang="en-US" sz="1000" dirty="0">
                <a:solidFill>
                  <a:srgbClr val="92CAF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(Mandatory=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"storage"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"{0}-{1}"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.ToLowerInvariant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Get-Date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hh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-mm-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yyyy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StorageDrop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'.\Tools\AzCopy.exe'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"CustomerManager.zip"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000" dirty="0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'.\Templates\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PublishWebApp.json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ErrorActionPreference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"Stop"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Azure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000" dirty="0" err="1">
                <a:solidFill>
                  <a:srgbClr val="F4A72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System.IO.Path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]::Combine(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PSScriptRoot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#Local Drop Cleanup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Remove-Item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'\*'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#Publish to Local Drop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publishXmlFile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".\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env:windir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\Microsoft.NET\Framework\v4.0.30319\MSBuild.exe"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p:VisualStudioVersion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=12.0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p:DeployOnBuild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p:DesktopBuildPackageLocation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p:PublishProfile</a:t>
            </a:r>
            <a:r>
              <a:rPr lang="en-US" sz="1000" dirty="0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6464B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WebDeployPackage.pubxml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– Part 2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385255" y="1721957"/>
            <a:ext cx="11160200" cy="31700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 smtClean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#Copy application package to the storage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).Primary;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.BlobEndPoint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AzCopyPath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"""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LocalStorageDropPath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storageAccountKey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/S /Y";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#Set drop location for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AzureStorageContainerSASToken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-Container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StorageContainerName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storageAccountContext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-Permission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ConvertTo-SecureString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AsPlainText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AzureResourceManager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).Location;</a:t>
            </a:r>
          </a:p>
          <a:p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AzureResourceGroup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ResourceGroupLocation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TemplateFile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`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0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-Force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-Verbose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Switch back to original mode before exiting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000" dirty="0" err="1">
                <a:solidFill>
                  <a:srgbClr val="BD63C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wasServiceManagementMode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000" dirty="0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Switch-</a:t>
            </a:r>
            <a:r>
              <a:rPr lang="en-US" sz="1000" dirty="0" err="1">
                <a:solidFill>
                  <a:srgbClr val="FF8C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AzureMode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AzureServiceManagement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1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4" y="147782"/>
            <a:ext cx="11034445" cy="1468582"/>
          </a:xfrm>
        </p:spPr>
        <p:txBody>
          <a:bodyPr/>
          <a:lstStyle/>
          <a:p>
            <a:r>
              <a:rPr lang="en-US" sz="6600" dirty="0" smtClean="0"/>
              <a:t>Publish Application Template</a:t>
            </a:r>
            <a:endParaRPr lang="en-US" sz="6600" dirty="0"/>
          </a:p>
        </p:txBody>
      </p:sp>
      <p:sp>
        <p:nvSpPr>
          <p:cNvPr id="4" name="Rectangle 3"/>
          <p:cNvSpPr/>
          <p:nvPr/>
        </p:nvSpPr>
        <p:spPr>
          <a:xfrm>
            <a:off x="406400" y="1616364"/>
            <a:ext cx="11185236" cy="4862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"$schema"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"http://schema.management.azure.com/schemas/2014-04-01-preview/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deploymentTemplate.json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"1.0.0.0"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"parameters"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securestring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refersTo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"metadata"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visualStudio.deployment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parameterUsedAs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projectOutput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"string"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"resources"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apiVersion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"2014-04-01-preview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MSDeploy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Microsoft.Web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/sites/extensions"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"properties"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packageUri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'/',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webSitePackage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'), 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dropLocationSasToken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dbType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"None"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connectionString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setParameters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sz="1000" dirty="0">
                <a:solidFill>
                  <a:srgbClr val="2E75B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"IIS Web Application Name"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"[parameters('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webSiteName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')]"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]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5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295564"/>
            <a:ext cx="11034445" cy="1191636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1579275"/>
            <a:ext cx="11034445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Publish Application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27112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&gt;.\</a:t>
            </a:r>
            <a:r>
              <a:rPr lang="en-US" sz="2800" dirty="0" err="1">
                <a:solidFill>
                  <a:schemeClr val="bg1"/>
                </a:solidFill>
              </a:rPr>
              <a:t>CustomerManagerStandard</a:t>
            </a:r>
            <a:r>
              <a:rPr lang="en-US" sz="2800" dirty="0">
                <a:solidFill>
                  <a:schemeClr val="bg1"/>
                </a:solidFill>
              </a:rPr>
              <a:t>\Automation\Publish-CustomerManager.ps1</a:t>
            </a:r>
          </a:p>
        </p:txBody>
      </p:sp>
    </p:spTree>
    <p:extLst>
      <p:ext uri="{BB962C8B-B14F-4D97-AF65-F5344CB8AC3E}">
        <p14:creationId xmlns:p14="http://schemas.microsoft.com/office/powerpoint/2010/main" val="28921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Kudu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503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191" y="6215512"/>
            <a:ext cx="679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</a:rPr>
              <a:t>https://</a:t>
            </a:r>
            <a:r>
              <a:rPr lang="en-US" sz="2400" dirty="0">
                <a:solidFill>
                  <a:prstClr val="white"/>
                </a:solidFill>
              </a:rPr>
              <a:t>[website-name].</a:t>
            </a:r>
            <a:r>
              <a:rPr lang="en-US" sz="2800" b="1" dirty="0">
                <a:solidFill>
                  <a:prstClr val="white"/>
                </a:solidFill>
              </a:rPr>
              <a:t>scm.</a:t>
            </a:r>
            <a:r>
              <a:rPr lang="en-US" sz="2400" dirty="0">
                <a:solidFill>
                  <a:prstClr val="white"/>
                </a:solidFill>
              </a:rPr>
              <a:t>azurewebsites.net</a:t>
            </a:r>
            <a:endParaRPr lang="en-US" sz="2400" b="1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302" y="2895184"/>
            <a:ext cx="9373397" cy="1067632"/>
            <a:chOff x="1307094" y="3097421"/>
            <a:chExt cx="9373397" cy="1067632"/>
          </a:xfrm>
        </p:grpSpPr>
        <p:grpSp>
          <p:nvGrpSpPr>
            <p:cNvPr id="6" name="Group 5"/>
            <p:cNvGrpSpPr/>
            <p:nvPr/>
          </p:nvGrpSpPr>
          <p:grpSpPr>
            <a:xfrm>
              <a:off x="1307094" y="3097421"/>
              <a:ext cx="1467261" cy="1067632"/>
              <a:chOff x="1307094" y="3097421"/>
              <a:chExt cx="1467261" cy="1067632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815799" y="3097421"/>
                <a:ext cx="449852" cy="698300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07094" y="3795721"/>
                <a:ext cx="1467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Environment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10436" y="3181217"/>
              <a:ext cx="1747594" cy="983836"/>
              <a:chOff x="3010436" y="3181217"/>
              <a:chExt cx="1747594" cy="98383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10436" y="3795721"/>
                <a:ext cx="174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Debug Console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099402" y="3181217"/>
                <a:ext cx="1611836" cy="530709"/>
                <a:chOff x="3099402" y="3181216"/>
                <a:chExt cx="1611836" cy="53070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3">
                  <a:biLevel thresh="25000"/>
                </a:blip>
                <a:stretch>
                  <a:fillRect/>
                </a:stretch>
              </p:blipFill>
              <p:spPr>
                <a:xfrm>
                  <a:off x="3099402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</a:blip>
                <a:stretch>
                  <a:fillRect/>
                </a:stretch>
              </p:blipFill>
              <p:spPr>
                <a:xfrm>
                  <a:off x="3652278" y="3209149"/>
                  <a:ext cx="463910" cy="474843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5">
                  <a:biLevel thresh="25000"/>
                </a:blip>
                <a:stretch>
                  <a:fillRect/>
                </a:stretch>
              </p:blipFill>
              <p:spPr>
                <a:xfrm>
                  <a:off x="4205154" y="3181216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5092878" y="3167252"/>
              <a:ext cx="2145139" cy="997801"/>
              <a:chOff x="5092878" y="3167252"/>
              <a:chExt cx="2145139" cy="9978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092878" y="3795721"/>
                <a:ext cx="21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Diagnostics &amp; Logs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581089" y="3167252"/>
                <a:ext cx="1168716" cy="558639"/>
                <a:chOff x="5502815" y="3209149"/>
                <a:chExt cx="1168716" cy="55863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6">
                  <a:biLevel thresh="25000"/>
                </a:blip>
                <a:stretch>
                  <a:fillRect/>
                </a:stretch>
              </p:blipFill>
              <p:spPr>
                <a:xfrm>
                  <a:off x="5502815" y="3209149"/>
                  <a:ext cx="449852" cy="55863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6165447" y="3226465"/>
                  <a:ext cx="506084" cy="5307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7572865" y="3184469"/>
              <a:ext cx="1360565" cy="980584"/>
              <a:chOff x="7572865" y="3184469"/>
              <a:chExt cx="1360565" cy="9805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572865" y="3795721"/>
                <a:ext cx="136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Web Hooks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8047707" y="3184469"/>
                <a:ext cx="398196" cy="527457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594937" y="3348808"/>
              <a:ext cx="1085554" cy="816245"/>
              <a:chOff x="9594937" y="3348808"/>
              <a:chExt cx="1085554" cy="8162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594937" y="3795721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</a:rPr>
                  <a:t>REST API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9">
                <a:biLevel thresh="25000"/>
              </a:blip>
              <a:stretch>
                <a:fillRect/>
              </a:stretch>
            </p:blipFill>
            <p:spPr>
              <a:xfrm>
                <a:off x="9891701" y="3348808"/>
                <a:ext cx="492026" cy="195525"/>
              </a:xfrm>
              <a:prstGeom prst="rect">
                <a:avLst/>
              </a:prstGeom>
            </p:spPr>
          </p:pic>
        </p:grpSp>
      </p:grpSp>
      <p:sp>
        <p:nvSpPr>
          <p:cNvPr id="26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Debug Console (Kudu)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Scale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77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Web Apps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150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0" y="4146760"/>
            <a:ext cx="2172796" cy="140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63" y="4756882"/>
            <a:ext cx="2172796" cy="14000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14" y="267557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743009"/>
            <a:ext cx="4822369" cy="31246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977" y="5707769"/>
            <a:ext cx="1481228" cy="95662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40" y="3302216"/>
            <a:ext cx="2092500" cy="234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611" y="5043761"/>
            <a:ext cx="1237500" cy="1462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8810" y="4960912"/>
            <a:ext cx="447874" cy="122419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606742" y="-984809"/>
            <a:ext cx="2712308" cy="4040125"/>
            <a:chOff x="768089" y="-1605208"/>
            <a:chExt cx="3768750" cy="561375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208428" y="713362"/>
            <a:ext cx="2712308" cy="4040125"/>
            <a:chOff x="768089" y="-1605208"/>
            <a:chExt cx="3768750" cy="56137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777456" y="2422420"/>
            <a:ext cx="2712308" cy="4040125"/>
            <a:chOff x="768089" y="-1605208"/>
            <a:chExt cx="3768750" cy="5613751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8089" y="-1605208"/>
              <a:ext cx="3768750" cy="561375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198" y="534480"/>
              <a:ext cx="1361250" cy="1800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581025" y="1657972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AutoScale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787568" y="-79793"/>
            <a:ext cx="934789" cy="1104751"/>
            <a:chOff x="9827324" y="-40038"/>
            <a:chExt cx="934789" cy="110475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 rot="2035382">
            <a:off x="4953778" y="4105871"/>
            <a:ext cx="2386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9285" y="1899062"/>
            <a:ext cx="6384569" cy="532564"/>
            <a:chOff x="2844907" y="1899062"/>
            <a:chExt cx="6384569" cy="532564"/>
          </a:xfrm>
          <a:solidFill>
            <a:srgbClr val="999999"/>
          </a:solidFill>
        </p:grpSpPr>
        <p:grpSp>
          <p:nvGrpSpPr>
            <p:cNvPr id="5" name="Group 4"/>
            <p:cNvGrpSpPr/>
            <p:nvPr/>
          </p:nvGrpSpPr>
          <p:grpSpPr>
            <a:xfrm>
              <a:off x="3540169" y="1962418"/>
              <a:ext cx="4992400" cy="396508"/>
              <a:chOff x="3290793" y="2025775"/>
              <a:chExt cx="4992400" cy="396508"/>
            </a:xfrm>
            <a:grpFill/>
          </p:grpSpPr>
          <p:sp>
            <p:nvSpPr>
              <p:cNvPr id="8" name="Rectangle 7"/>
              <p:cNvSpPr/>
              <p:nvPr/>
            </p:nvSpPr>
            <p:spPr bwMode="auto">
              <a:xfrm>
                <a:off x="3290793" y="2134948"/>
                <a:ext cx="4992400" cy="196851"/>
              </a:xfrm>
              <a:prstGeom prst="rect">
                <a:avLst/>
              </a:prstGeom>
              <a:grpFill/>
              <a:ln>
                <a:solidFill>
                  <a:srgbClr val="999999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solidFill>
                    <a:srgbClr val="999999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898180" y="2134949"/>
                <a:ext cx="2260385" cy="196851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796684" y="2025776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158565" y="2025775"/>
                <a:ext cx="101496" cy="396507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844907" y="1899062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35710" y="1908406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99285" y="2979983"/>
            <a:ext cx="6384569" cy="523220"/>
            <a:chOff x="2749907" y="2979983"/>
            <a:chExt cx="6384569" cy="523220"/>
          </a:xfrm>
        </p:grpSpPr>
        <p:grpSp>
          <p:nvGrpSpPr>
            <p:cNvPr id="13" name="Group 12"/>
            <p:cNvGrpSpPr/>
            <p:nvPr/>
          </p:nvGrpSpPr>
          <p:grpSpPr>
            <a:xfrm>
              <a:off x="3445169" y="3168356"/>
              <a:ext cx="4992624" cy="186277"/>
              <a:chOff x="2274474" y="1232678"/>
              <a:chExt cx="4992624" cy="186277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2274474" y="1232679"/>
                <a:ext cx="4992624" cy="186276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5243742" y="1232678"/>
                <a:ext cx="1309531" cy="185046"/>
              </a:xfrm>
              <a:prstGeom prst="rect">
                <a:avLst/>
              </a:prstGeom>
              <a:solidFill>
                <a:srgbClr val="289F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58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5F5F5F"/>
                      </a:gs>
                      <a:gs pos="100000">
                        <a:srgbClr val="5F5F5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6363689" y="3062625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600" y="3062624"/>
              <a:ext cx="101496" cy="396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580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5F5F5F"/>
                    </a:gs>
                    <a:gs pos="100000">
                      <a:srgbClr val="5F5F5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9907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40710" y="2979983"/>
              <a:ext cx="593766" cy="523220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9034" y="1899061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 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9034" y="6244548"/>
            <a:ext cx="1154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CPU Percentage | Memory Percentage | Disk Queue Length | HTTP Queue Length | Data In | Data Out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6771" y="2979983"/>
            <a:ext cx="135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Percent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86771" y="190840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85701" y="2935911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[Metric]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itle 2"/>
          <p:cNvSpPr txBox="1">
            <a:spLocks/>
          </p:cNvSpPr>
          <p:nvPr/>
        </p:nvSpPr>
        <p:spPr>
          <a:xfrm>
            <a:off x="0" y="1"/>
            <a:ext cx="1164062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/>
            <a:r>
              <a:rPr lang="en-US" sz="2800" dirty="0" smtClean="0">
                <a:solidFill>
                  <a:prstClr val="white"/>
                </a:solidFill>
              </a:rPr>
              <a:t>Auto-Scaling (Metric)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Auto Scale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3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377" y="2875002"/>
            <a:ext cx="12057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+mj-lt"/>
              </a:rPr>
              <a:t>Fastest way to build for the cloud</a:t>
            </a:r>
          </a:p>
        </p:txBody>
      </p:sp>
    </p:spTree>
    <p:extLst>
      <p:ext uri="{BB962C8B-B14F-4D97-AF65-F5344CB8AC3E}">
        <p14:creationId xmlns:p14="http://schemas.microsoft.com/office/powerpoint/2010/main" val="36009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1"/>
            <a:ext cx="121920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2000" algn="ctr"/>
            <a:r>
              <a:rPr lang="en-US" sz="2800" dirty="0" smtClean="0">
                <a:solidFill>
                  <a:prstClr val="white"/>
                </a:solidFill>
              </a:rPr>
              <a:t>The three ways to host your applications on the Microsoft Azure Platform</a:t>
            </a:r>
            <a:endParaRPr lang="en-US" sz="2800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078" y="1928081"/>
            <a:ext cx="10489845" cy="3777845"/>
            <a:chOff x="242716" y="1928081"/>
            <a:chExt cx="10489845" cy="3777845"/>
          </a:xfrm>
        </p:grpSpPr>
        <p:sp>
          <p:nvSpPr>
            <p:cNvPr id="3" name="Left Brace 2"/>
            <p:cNvSpPr/>
            <p:nvPr/>
          </p:nvSpPr>
          <p:spPr>
            <a:xfrm rot="16200000">
              <a:off x="7626622" y="1225587"/>
              <a:ext cx="614007" cy="5597870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716" y="4628708"/>
              <a:ext cx="45550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Infrastructure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IaaS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9442" y="1928081"/>
              <a:ext cx="9273117" cy="1747377"/>
              <a:chOff x="1566334" y="1928081"/>
              <a:chExt cx="9273117" cy="174737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334" y="1947333"/>
                <a:ext cx="2121614" cy="17185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582" y="1937707"/>
                <a:ext cx="2041384" cy="1737751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8275" y="1928081"/>
                <a:ext cx="1741176" cy="173775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892801" y="4628708"/>
              <a:ext cx="40816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Platform as a Service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PaaS</a:t>
              </a:r>
              <a:endParaRPr lang="en-US" sz="32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4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03" y="0"/>
            <a:ext cx="5582498" cy="36140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12" y="-373535"/>
            <a:ext cx="7264070" cy="47062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94" y="298546"/>
            <a:ext cx="3327550" cy="2147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02" y="1562735"/>
            <a:ext cx="6671087" cy="431054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439838" y="493782"/>
            <a:ext cx="4664598" cy="2178331"/>
            <a:chOff x="439838" y="493782"/>
            <a:chExt cx="4664598" cy="2178331"/>
          </a:xfrm>
        </p:grpSpPr>
        <p:sp>
          <p:nvSpPr>
            <p:cNvPr id="10" name="TextBox 9"/>
            <p:cNvSpPr txBox="1"/>
            <p:nvPr/>
          </p:nvSpPr>
          <p:spPr>
            <a:xfrm>
              <a:off x="439838" y="1287118"/>
              <a:ext cx="360045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.NET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838" y="493782"/>
              <a:ext cx="46645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92D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 apps with…</a:t>
              </a:r>
              <a:endParaRPr lang="en-US" sz="40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1664" y="1287118"/>
              <a:ext cx="13897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Node.js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2022" y="1287118"/>
              <a:ext cx="956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37" y="2523955"/>
            <a:ext cx="1468487" cy="948588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9568" y="388212"/>
            <a:ext cx="934789" cy="1104751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" y="3302216"/>
            <a:ext cx="4822369" cy="3565454"/>
            <a:chOff x="1" y="3302216"/>
            <a:chExt cx="4822369" cy="356545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" y="3743009"/>
              <a:ext cx="4822369" cy="31246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5340" y="3302216"/>
              <a:ext cx="2092500" cy="23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7611" y="5043761"/>
              <a:ext cx="1237500" cy="1462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88810" y="4960912"/>
              <a:ext cx="447874" cy="122419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7977" y="5707769"/>
              <a:ext cx="1481228" cy="956627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764141" y="1287118"/>
            <a:ext cx="1686910" cy="966143"/>
            <a:chOff x="1447611" y="1287118"/>
            <a:chExt cx="1686910" cy="96614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4761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34521" y="1287118"/>
              <a:ext cx="0" cy="966143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787568" y="-79793"/>
            <a:ext cx="934789" cy="1104751"/>
            <a:chOff x="9787568" y="-79793"/>
            <a:chExt cx="934789" cy="110475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7568" y="-79793"/>
              <a:ext cx="934789" cy="110475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328954" y="214760"/>
              <a:ext cx="147937" cy="29587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953778" y="713362"/>
            <a:ext cx="2966958" cy="4346616"/>
            <a:chOff x="4953778" y="713362"/>
            <a:chExt cx="2966958" cy="4346616"/>
          </a:xfrm>
        </p:grpSpPr>
        <p:grpSp>
          <p:nvGrpSpPr>
            <p:cNvPr id="39" name="Group 38"/>
            <p:cNvGrpSpPr/>
            <p:nvPr/>
          </p:nvGrpSpPr>
          <p:grpSpPr>
            <a:xfrm>
              <a:off x="5208428" y="713362"/>
              <a:ext cx="2712308" cy="4040125"/>
              <a:chOff x="768089" y="-1605208"/>
              <a:chExt cx="3768750" cy="561375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089" y="-1605208"/>
                <a:ext cx="3768750" cy="561375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5198" y="534480"/>
                <a:ext cx="1361250" cy="1800000"/>
              </a:xfrm>
              <a:prstGeom prst="rect">
                <a:avLst/>
              </a:prstGeom>
            </p:spPr>
          </p:pic>
        </p:grpSp>
        <p:sp>
          <p:nvSpPr>
            <p:cNvPr id="32" name="TextBox 31"/>
            <p:cNvSpPr txBox="1"/>
            <p:nvPr/>
          </p:nvSpPr>
          <p:spPr>
            <a:xfrm rot="2035382">
              <a:off x="4953778" y="4105871"/>
              <a:ext cx="23865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0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129" y="99165"/>
            <a:ext cx="1206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prstClr val="white"/>
                </a:solidFill>
              </a:rPr>
              <a:t>App Service Web App Architecture</a:t>
            </a:r>
            <a:endParaRPr lang="en-US" sz="3600" dirty="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935" y="3329198"/>
            <a:ext cx="1792863" cy="1190005"/>
            <a:chOff x="199525" y="3319836"/>
            <a:chExt cx="1792863" cy="1190005"/>
          </a:xfrm>
        </p:grpSpPr>
        <p:sp>
          <p:nvSpPr>
            <p:cNvPr id="5" name="TextBox 4"/>
            <p:cNvSpPr txBox="1"/>
            <p:nvPr/>
          </p:nvSpPr>
          <p:spPr>
            <a:xfrm>
              <a:off x="199525" y="3863510"/>
              <a:ext cx="1792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prstClr val="white"/>
                  </a:solidFill>
                </a:rPr>
                <a:t>Microsoft Azure</a:t>
              </a:r>
              <a:endParaRPr lang="en-US" dirty="0">
                <a:solidFill>
                  <a:prstClr val="white"/>
                </a:solidFill>
              </a:endParaRPr>
            </a:p>
            <a:p>
              <a:pPr algn="ctr"/>
              <a:r>
                <a:rPr lang="en-US" dirty="0">
                  <a:solidFill>
                    <a:prstClr val="white"/>
                  </a:solidFill>
                </a:rPr>
                <a:t>Load Balancer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25228" y="3319836"/>
              <a:ext cx="941456" cy="493702"/>
              <a:chOff x="729527" y="2180022"/>
              <a:chExt cx="941456" cy="493702"/>
            </a:xfrm>
          </p:grpSpPr>
          <p:sp>
            <p:nvSpPr>
              <p:cNvPr id="7" name="Trapezoid 6"/>
              <p:cNvSpPr/>
              <p:nvPr/>
            </p:nvSpPr>
            <p:spPr>
              <a:xfrm>
                <a:off x="729527" y="2180022"/>
                <a:ext cx="941456" cy="493702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1D438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34424" y="2234337"/>
                <a:ext cx="331662" cy="439325"/>
              </a:xfrm>
              <a:prstGeom prst="rect">
                <a:avLst/>
              </a:prstGeom>
            </p:spPr>
          </p:pic>
        </p:grpSp>
      </p:grpSp>
      <p:cxnSp>
        <p:nvCxnSpPr>
          <p:cNvPr id="9" name="Elbow Connector 8"/>
          <p:cNvCxnSpPr>
            <a:stCxn id="11" idx="2"/>
            <a:endCxn id="27" idx="2"/>
          </p:cNvCxnSpPr>
          <p:nvPr/>
        </p:nvCxnSpPr>
        <p:spPr>
          <a:xfrm rot="5400000">
            <a:off x="5839005" y="4915410"/>
            <a:ext cx="411831" cy="2148037"/>
          </a:xfrm>
          <a:prstGeom prst="bentConnector2">
            <a:avLst/>
          </a:prstGeom>
          <a:ln w="28575">
            <a:solidFill>
              <a:srgbClr val="00B0F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11503" y="5258949"/>
            <a:ext cx="2565544" cy="524564"/>
            <a:chOff x="3465037" y="5224830"/>
            <a:chExt cx="2565544" cy="5245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3465037" y="5224830"/>
              <a:ext cx="414869" cy="5245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954849" y="5370838"/>
              <a:ext cx="2075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Runtime Database</a:t>
              </a:r>
            </a:p>
          </p:txBody>
        </p:sp>
      </p:grpSp>
      <p:cxnSp>
        <p:nvCxnSpPr>
          <p:cNvPr id="13" name="Straight Arrow Connector 12"/>
          <p:cNvCxnSpPr>
            <a:stCxn id="30" idx="2"/>
            <a:endCxn id="17" idx="1"/>
          </p:cNvCxnSpPr>
          <p:nvPr/>
        </p:nvCxnSpPr>
        <p:spPr>
          <a:xfrm flipV="1">
            <a:off x="4970900" y="3564271"/>
            <a:ext cx="962641" cy="1649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943332" y="2957398"/>
            <a:ext cx="553200" cy="5846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22564" y="3018701"/>
            <a:ext cx="234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Application Database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33541" y="2840588"/>
            <a:ext cx="2364339" cy="1447365"/>
            <a:chOff x="4958360" y="2362629"/>
            <a:chExt cx="2364339" cy="1447365"/>
          </a:xfrm>
        </p:grpSpPr>
        <p:sp>
          <p:nvSpPr>
            <p:cNvPr id="17" name="Rectangle 16"/>
            <p:cNvSpPr/>
            <p:nvPr/>
          </p:nvSpPr>
          <p:spPr>
            <a:xfrm>
              <a:off x="4958360" y="2362629"/>
              <a:ext cx="2364339" cy="14473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1" y="3153831"/>
              <a:ext cx="572299" cy="46748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2548855"/>
              <a:ext cx="572299" cy="4674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80" y="2548855"/>
              <a:ext cx="572299" cy="46748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133822" y="2548856"/>
              <a:ext cx="572299" cy="4674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5854378" y="3151811"/>
              <a:ext cx="572299" cy="46748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6574938" y="3151811"/>
              <a:ext cx="572299" cy="467481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5614685" y="2475040"/>
            <a:ext cx="632604" cy="530708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1" idx="1"/>
            <a:endCxn id="30" idx="1"/>
          </p:cNvCxnSpPr>
          <p:nvPr/>
        </p:nvCxnSpPr>
        <p:spPr>
          <a:xfrm rot="10800000">
            <a:off x="4707173" y="3779863"/>
            <a:ext cx="2204331" cy="1741368"/>
          </a:xfrm>
          <a:prstGeom prst="bentConnector2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924258" y="5996246"/>
            <a:ext cx="2046642" cy="398196"/>
            <a:chOff x="1938324" y="1043723"/>
            <a:chExt cx="2046642" cy="3981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0" y="979092"/>
              <a:ext cx="398196" cy="52745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938324" y="1058154"/>
              <a:ext cx="151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API Endpoint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27970" y="3381667"/>
            <a:ext cx="2642929" cy="666509"/>
            <a:chOff x="1344823" y="3365171"/>
            <a:chExt cx="2642929" cy="66650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4926" y="3300540"/>
              <a:ext cx="398196" cy="52745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344823" y="3662348"/>
              <a:ext cx="2247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Frontend (IIS ARR)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41959" y="1689999"/>
            <a:ext cx="2428942" cy="398196"/>
            <a:chOff x="1556025" y="2185356"/>
            <a:chExt cx="2428942" cy="39819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 rot="16200000">
              <a:off x="3522141" y="2120725"/>
              <a:ext cx="398196" cy="52745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556025" y="219278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Publish Endpoint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19015" y="1251808"/>
            <a:ext cx="3791842" cy="897331"/>
            <a:chOff x="7023943" y="1441808"/>
            <a:chExt cx="3791842" cy="897331"/>
          </a:xfrm>
        </p:grpSpPr>
        <p:grpSp>
          <p:nvGrpSpPr>
            <p:cNvPr id="36" name="Group 35"/>
            <p:cNvGrpSpPr/>
            <p:nvPr/>
          </p:nvGrpSpPr>
          <p:grpSpPr>
            <a:xfrm>
              <a:off x="7355047" y="1811160"/>
              <a:ext cx="3460738" cy="527979"/>
              <a:chOff x="7355047" y="1762195"/>
              <a:chExt cx="3460738" cy="52797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722228" y="1762195"/>
                <a:ext cx="2093557" cy="527979"/>
                <a:chOff x="8519842" y="5165196"/>
                <a:chExt cx="2093557" cy="527979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7">
                  <a:biLevel thresh="25000"/>
                </a:blip>
                <a:stretch>
                  <a:fillRect/>
                </a:stretch>
              </p:blipFill>
              <p:spPr>
                <a:xfrm>
                  <a:off x="8519842" y="5165196"/>
                  <a:ext cx="605264" cy="527979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9125106" y="5246227"/>
                  <a:ext cx="1488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white"/>
                      </a:solidFill>
                    </a:rPr>
                    <a:t>Blob Storage</a:t>
                  </a:r>
                </a:p>
              </p:txBody>
            </p:sp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biLevel thresh="25000"/>
              </a:blip>
              <a:stretch>
                <a:fillRect/>
              </a:stretch>
            </p:blipFill>
            <p:spPr>
              <a:xfrm>
                <a:off x="7355047" y="1788762"/>
                <a:ext cx="576373" cy="474843"/>
              </a:xfrm>
              <a:prstGeom prst="rect">
                <a:avLst/>
              </a:prstGeom>
            </p:spPr>
          </p:pic>
          <p:cxnSp>
            <p:nvCxnSpPr>
              <p:cNvPr id="40" name="Elbow Connector 39"/>
              <p:cNvCxnSpPr>
                <a:stCxn id="39" idx="3"/>
                <a:endCxn id="41" idx="1"/>
              </p:cNvCxnSpPr>
              <p:nvPr/>
            </p:nvCxnSpPr>
            <p:spPr>
              <a:xfrm>
                <a:off x="7931420" y="2026184"/>
                <a:ext cx="790808" cy="1"/>
              </a:xfrm>
              <a:prstGeom prst="bentConnector3">
                <a:avLst/>
              </a:prstGeom>
              <a:ln w="28575">
                <a:solidFill>
                  <a:srgbClr val="00B0F0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7023943" y="1441808"/>
              <a:ext cx="1234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File Server</a:t>
              </a:r>
            </a:p>
          </p:txBody>
        </p:sp>
      </p:grpSp>
      <p:cxnSp>
        <p:nvCxnSpPr>
          <p:cNvPr id="43" name="Straight Arrow Connector 42"/>
          <p:cNvCxnSpPr>
            <a:stCxn id="54" idx="3"/>
            <a:endCxn id="39" idx="1"/>
          </p:cNvCxnSpPr>
          <p:nvPr/>
        </p:nvCxnSpPr>
        <p:spPr>
          <a:xfrm>
            <a:off x="6203790" y="1885148"/>
            <a:ext cx="1346329" cy="1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0"/>
            <a:endCxn id="39" idx="2"/>
          </p:cNvCxnSpPr>
          <p:nvPr/>
        </p:nvCxnSpPr>
        <p:spPr>
          <a:xfrm rot="5400000" flipH="1" flipV="1">
            <a:off x="7117999" y="2120282"/>
            <a:ext cx="718018" cy="722595"/>
          </a:xfrm>
          <a:prstGeom prst="bentConnector3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3" idx="2"/>
            <a:endCxn id="11" idx="0"/>
          </p:cNvCxnSpPr>
          <p:nvPr/>
        </p:nvCxnSpPr>
        <p:spPr>
          <a:xfrm>
            <a:off x="7115710" y="4653501"/>
            <a:ext cx="3228" cy="605448"/>
          </a:xfrm>
          <a:prstGeom prst="straightConnector1">
            <a:avLst/>
          </a:prstGeom>
          <a:ln w="28575">
            <a:solidFill>
              <a:srgbClr val="00B0F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14" idx="1"/>
          </p:cNvCxnSpPr>
          <p:nvPr/>
        </p:nvCxnSpPr>
        <p:spPr>
          <a:xfrm flipV="1">
            <a:off x="8122418" y="3249731"/>
            <a:ext cx="820914" cy="10824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4488" y="2136108"/>
            <a:ext cx="1801469" cy="614504"/>
            <a:chOff x="144154" y="2312570"/>
            <a:chExt cx="1801469" cy="61450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144154" y="2312570"/>
              <a:ext cx="435794" cy="6145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1369250" y="2442108"/>
              <a:ext cx="576373" cy="38056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625228" y="2419998"/>
              <a:ext cx="679390" cy="424786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endCxn id="7" idx="0"/>
          </p:cNvCxnSpPr>
          <p:nvPr/>
        </p:nvCxnSpPr>
        <p:spPr>
          <a:xfrm>
            <a:off x="1245822" y="2775591"/>
            <a:ext cx="5544" cy="553607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30" idx="0"/>
          </p:cNvCxnSpPr>
          <p:nvPr/>
        </p:nvCxnSpPr>
        <p:spPr>
          <a:xfrm>
            <a:off x="1660381" y="3576049"/>
            <a:ext cx="2783062" cy="47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33541" y="4287953"/>
            <a:ext cx="2364338" cy="36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Metering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5627417" y="1647726"/>
            <a:ext cx="576373" cy="47484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98900" y="91803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Deployment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Server(s)</a:t>
            </a:r>
          </a:p>
        </p:txBody>
      </p:sp>
      <p:cxnSp>
        <p:nvCxnSpPr>
          <p:cNvPr id="56" name="Straight Arrow Connector 55"/>
          <p:cNvCxnSpPr>
            <a:stCxn id="33" idx="2"/>
            <a:endCxn id="54" idx="1"/>
          </p:cNvCxnSpPr>
          <p:nvPr/>
        </p:nvCxnSpPr>
        <p:spPr>
          <a:xfrm flipV="1">
            <a:off x="4970902" y="1885148"/>
            <a:ext cx="656515" cy="3949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Sample App</a:t>
            </a:r>
            <a:br>
              <a:rPr lang="en-US" sz="8800" dirty="0" smtClean="0"/>
            </a:br>
            <a:r>
              <a:rPr lang="en-US" sz="8800" dirty="0" smtClean="0"/>
              <a:t>Customer Manager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6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e Medium">
  <a:themeElements>
    <a:clrScheme name="Azure Basic">
      <a:dk1>
        <a:srgbClr val="00B0F0"/>
      </a:dk1>
      <a:lt1>
        <a:srgbClr val="FFFFFF"/>
      </a:lt1>
      <a:dk2>
        <a:srgbClr val="44546A"/>
      </a:dk2>
      <a:lt2>
        <a:srgbClr val="FFFFFF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21E223A3BC347949CC2419033DBE2" ma:contentTypeVersion="1" ma:contentTypeDescription="Create a new document." ma:contentTypeScope="" ma:versionID="519c6bc90736a6e8abbbdb38ed934ac6">
  <xsd:schema xmlns:xsd="http://www.w3.org/2001/XMLSchema" xmlns:xs="http://www.w3.org/2001/XMLSchema" xmlns:p="http://schemas.microsoft.com/office/2006/metadata/properties" xmlns:ns2="fee586e5-3c92-48eb-9898-42915e590ada" targetNamespace="http://schemas.microsoft.com/office/2006/metadata/properties" ma:root="true" ma:fieldsID="4da06bcf8031bc55fa8390c6716287b0" ns2:_="">
    <xsd:import namespace="fee586e5-3c92-48eb-9898-42915e590ad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586e5-3c92-48eb-9898-42915e590a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ee586e5-3c92-48eb-9898-42915e590ada">
      <UserInfo>
        <DisplayName>Rick Claus</DisplayName>
        <AccountId>401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469201C-D4CA-4918-A4FF-8ED15147E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586e5-3c92-48eb-9898-42915e590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B32142-DE2C-423C-A302-95CAC2148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0EFEA-9AEA-457C-BAA8-93C4281792F5}">
  <ds:schemaRefs>
    <ds:schemaRef ds:uri="http://schemas.openxmlformats.org/package/2006/metadata/core-properties"/>
    <ds:schemaRef ds:uri="http://purl.org/dc/terms/"/>
    <ds:schemaRef ds:uri="fee586e5-3c92-48eb-9898-42915e590ada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2961</Words>
  <Application>Microsoft Office PowerPoint</Application>
  <PresentationFormat>Widescreen</PresentationFormat>
  <Paragraphs>507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Lucida Console</vt:lpstr>
      <vt:lpstr>Segoe UI</vt:lpstr>
      <vt:lpstr>Segoe UI Light</vt:lpstr>
      <vt:lpstr>Wingdings</vt:lpstr>
      <vt:lpstr>Azure Medium</vt:lpstr>
      <vt:lpstr>Web Apps</vt:lpstr>
      <vt:lpstr>Agenda</vt:lpstr>
      <vt:lpstr>Goals</vt:lpstr>
      <vt:lpstr>Web Apps</vt:lpstr>
      <vt:lpstr>PowerPoint Presentation</vt:lpstr>
      <vt:lpstr>PowerPoint Presentation</vt:lpstr>
      <vt:lpstr>PowerPoint Presentation</vt:lpstr>
      <vt:lpstr>PowerPoint Presentation</vt:lpstr>
      <vt:lpstr>Sample App Customer Manager</vt:lpstr>
      <vt:lpstr>Customer Manager</vt:lpstr>
      <vt:lpstr>Customer Manager</vt:lpstr>
      <vt:lpstr>Customer Manager</vt:lpstr>
      <vt:lpstr>ASM vs ARM</vt:lpstr>
      <vt:lpstr>Azure Resource Management</vt:lpstr>
      <vt:lpstr>Scripts</vt:lpstr>
      <vt:lpstr>Environment Creation Script</vt:lpstr>
      <vt:lpstr>Environment Template</vt:lpstr>
      <vt:lpstr>Template Parameters</vt:lpstr>
      <vt:lpstr>Template Resources</vt:lpstr>
      <vt:lpstr>Storage Account Template</vt:lpstr>
      <vt:lpstr>SQL Database Template</vt:lpstr>
      <vt:lpstr>Web App Template</vt:lpstr>
      <vt:lpstr>Server Farm Template</vt:lpstr>
      <vt:lpstr>Auto Scale Template</vt:lpstr>
      <vt:lpstr>Auto Scale Profile Template</vt:lpstr>
      <vt:lpstr>Demo</vt:lpstr>
      <vt:lpstr>Credentials Setup</vt:lpstr>
      <vt:lpstr>Credentials Setup</vt:lpstr>
      <vt:lpstr>Demo</vt:lpstr>
      <vt:lpstr>Scripts</vt:lpstr>
      <vt:lpstr>Publish Application Steps</vt:lpstr>
      <vt:lpstr>Publish Application – Part 1</vt:lpstr>
      <vt:lpstr>Publish Application – Part 2</vt:lpstr>
      <vt:lpstr>Publish Application Template</vt:lpstr>
      <vt:lpstr>Demo</vt:lpstr>
      <vt:lpstr>Demo</vt:lpstr>
      <vt:lpstr>Kudu</vt:lpstr>
      <vt:lpstr>PowerPoint Presentation</vt:lpstr>
      <vt:lpstr>Scale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 Sterling</dc:creator>
  <cp:lastModifiedBy>Sergii Kryshtop</cp:lastModifiedBy>
  <cp:revision>368</cp:revision>
  <cp:lastPrinted>2014-03-26T17:46:13Z</cp:lastPrinted>
  <dcterms:created xsi:type="dcterms:W3CDTF">2014-03-19T23:21:38Z</dcterms:created>
  <dcterms:modified xsi:type="dcterms:W3CDTF">2015-04-25T00:38:39Z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