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56" r:id="rId5"/>
    <p:sldId id="538" r:id="rId6"/>
    <p:sldId id="516" r:id="rId7"/>
    <p:sldId id="574" r:id="rId8"/>
    <p:sldId id="598" r:id="rId9"/>
    <p:sldId id="599" r:id="rId10"/>
    <p:sldId id="600" r:id="rId11"/>
    <p:sldId id="601" r:id="rId12"/>
    <p:sldId id="576" r:id="rId13"/>
    <p:sldId id="577" r:id="rId14"/>
    <p:sldId id="580" r:id="rId15"/>
    <p:sldId id="579" r:id="rId16"/>
    <p:sldId id="583" r:id="rId17"/>
    <p:sldId id="602" r:id="rId18"/>
    <p:sldId id="603" r:id="rId19"/>
    <p:sldId id="585" r:id="rId20"/>
    <p:sldId id="586" r:id="rId21"/>
    <p:sldId id="587" r:id="rId22"/>
    <p:sldId id="589" r:id="rId23"/>
    <p:sldId id="575" r:id="rId24"/>
    <p:sldId id="590" r:id="rId25"/>
    <p:sldId id="591" r:id="rId26"/>
    <p:sldId id="592" r:id="rId27"/>
    <p:sldId id="593" r:id="rId28"/>
    <p:sldId id="594" r:id="rId29"/>
    <p:sldId id="595" r:id="rId30"/>
    <p:sldId id="596" r:id="rId31"/>
    <p:sldId id="531" r:id="rId32"/>
    <p:sldId id="535" r:id="rId33"/>
    <p:sldId id="495" r:id="rId3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74"/>
            <p14:sldId id="598"/>
            <p14:sldId id="599"/>
            <p14:sldId id="600"/>
            <p14:sldId id="601"/>
            <p14:sldId id="576"/>
            <p14:sldId id="577"/>
            <p14:sldId id="580"/>
            <p14:sldId id="579"/>
            <p14:sldId id="583"/>
            <p14:sldId id="602"/>
            <p14:sldId id="603"/>
            <p14:sldId id="585"/>
            <p14:sldId id="586"/>
            <p14:sldId id="587"/>
            <p14:sldId id="589"/>
            <p14:sldId id="575"/>
            <p14:sldId id="590"/>
            <p14:sldId id="591"/>
            <p14:sldId id="592"/>
            <p14:sldId id="593"/>
            <p14:sldId id="594"/>
            <p14:sldId id="595"/>
            <p14:sldId id="596"/>
          </p14:sldIdLst>
        </p14:section>
        <p14:section name="Virtual Networks" id="{0DCC1F4F-3C43-448F-AEEB-EC60FF65E578}">
          <p14:sldIdLst>
            <p14:sldId id="531"/>
            <p14:sldId id="535"/>
          </p14:sldIdLst>
        </p14:section>
        <p14:section name="Closing" id="{20E1A705-EE69-4D2A-9982-B6E322B5AA11}">
          <p14:sldIdLst>
            <p14:sldId id="49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1C23"/>
    <a:srgbClr val="19396C"/>
    <a:srgbClr val="CCFF66"/>
    <a:srgbClr val="012456"/>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87971" autoAdjust="0"/>
  </p:normalViewPr>
  <p:slideViewPr>
    <p:cSldViewPr snapToGrid="0">
      <p:cViewPr varScale="1">
        <p:scale>
          <a:sx n="54" d="100"/>
          <a:sy n="54" d="100"/>
        </p:scale>
        <p:origin x="162" y="366"/>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4/25/2015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385982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2201366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1410907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4064844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dirty="0"/>
          </a:p>
        </p:txBody>
      </p:sp>
    </p:spTree>
    <p:extLst>
      <p:ext uri="{BB962C8B-B14F-4D97-AF65-F5344CB8AC3E}">
        <p14:creationId xmlns:p14="http://schemas.microsoft.com/office/powerpoint/2010/main" val="2381758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Microsoft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dirty="0"/>
          </a:p>
        </p:txBody>
      </p:sp>
    </p:spTree>
    <p:extLst>
      <p:ext uri="{BB962C8B-B14F-4D97-AF65-F5344CB8AC3E}">
        <p14:creationId xmlns:p14="http://schemas.microsoft.com/office/powerpoint/2010/main" val="197636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747278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3432993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625691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408773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269908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184480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3889408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2491135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1461947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3375377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61981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008793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4/25/2015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416897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a:t>
            </a:fld>
            <a:endParaRPr lang="en-US" dirty="0"/>
          </a:p>
        </p:txBody>
      </p:sp>
    </p:spTree>
    <p:extLst>
      <p:ext uri="{BB962C8B-B14F-4D97-AF65-F5344CB8AC3E}">
        <p14:creationId xmlns:p14="http://schemas.microsoft.com/office/powerpoint/2010/main" val="212783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89200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2201268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1984160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99164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3"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9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emf"/><Relationship Id="rId7" Type="http://schemas.openxmlformats.org/officeDocument/2006/relationships/image" Target="../media/image41.emf"/><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 Id="rId9" Type="http://schemas.openxmlformats.org/officeDocument/2006/relationships/image" Target="../media/image43.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6.xml"/><Relationship Id="rId16"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jp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246715" y="2165242"/>
            <a:ext cx="11034445" cy="2405976"/>
          </a:xfrm>
        </p:spPr>
        <p:txBody>
          <a:bodyPr>
            <a:noAutofit/>
          </a:bodyPr>
          <a:lstStyle/>
          <a:p>
            <a:pPr algn="l"/>
            <a:r>
              <a:rPr lang="en-US" altLang="zh-CN" sz="9600" dirty="0" smtClean="0">
                <a:solidFill>
                  <a:schemeClr val="bg1"/>
                </a:solidFill>
              </a:rPr>
              <a:t>Automating Azure VMs with PowerShell</a:t>
            </a:r>
            <a:endParaRPr lang="en-US" sz="9600" dirty="0">
              <a:solidFill>
                <a:schemeClr val="bg1"/>
              </a:solidFill>
            </a:endParaRPr>
          </a:p>
        </p:txBody>
      </p:sp>
      <p:sp>
        <p:nvSpPr>
          <p:cNvPr id="3" name="Subtitle 2"/>
          <p:cNvSpPr>
            <a:spLocks noGrp="1"/>
          </p:cNvSpPr>
          <p:nvPr>
            <p:ph type="subTitle" idx="1"/>
          </p:nvPr>
        </p:nvSpPr>
        <p:spPr>
          <a:xfrm>
            <a:off x="246716" y="4571217"/>
            <a:ext cx="11034445" cy="1961919"/>
          </a:xfrm>
        </p:spPr>
        <p:txBody>
          <a:bodyPr>
            <a:normAutofit fontScale="92500" lnSpcReduction="10000"/>
          </a:bodyPr>
          <a:lstStyle/>
          <a:p>
            <a:pPr algn="l"/>
            <a:r>
              <a:rPr lang="en-US" sz="4400" b="1" dirty="0" err="1" smtClean="0">
                <a:solidFill>
                  <a:srgbClr val="FFC000"/>
                </a:solidFill>
                <a:latin typeface="+mj-lt"/>
              </a:rPr>
              <a:t>Feschenko</a:t>
            </a:r>
            <a:r>
              <a:rPr lang="en-US" sz="4400" b="1" dirty="0" smtClean="0">
                <a:solidFill>
                  <a:srgbClr val="FFC000"/>
                </a:solidFill>
                <a:latin typeface="+mj-lt"/>
              </a:rPr>
              <a:t> Alexander</a:t>
            </a:r>
          </a:p>
          <a:p>
            <a:r>
              <a:rPr lang="en-US" sz="2800" dirty="0" smtClean="0">
                <a:solidFill>
                  <a:schemeClr val="bg1"/>
                </a:solidFill>
                <a:latin typeface="+mj-lt"/>
              </a:rPr>
              <a:t>Senior Software Engineer @ EPAM Systems</a:t>
            </a:r>
          </a:p>
          <a:p>
            <a:r>
              <a:rPr lang="en-US" sz="2800" dirty="0" smtClean="0">
                <a:solidFill>
                  <a:schemeClr val="bg1"/>
                </a:solidFill>
                <a:latin typeface="+mj-lt"/>
              </a:rPr>
              <a:t>Blog: feschenkoalex.blogspot.com</a:t>
            </a:r>
          </a:p>
          <a:p>
            <a:r>
              <a:rPr lang="en-US" sz="2800" dirty="0" smtClean="0">
                <a:solidFill>
                  <a:schemeClr val="bg1"/>
                </a:solidFill>
                <a:latin typeface="+mj-lt"/>
              </a:rPr>
              <a:t>Email: feschenko.alex@gmail.com</a:t>
            </a:r>
          </a:p>
          <a:p>
            <a:endParaRPr lang="en-US" sz="2800"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pic>
        <p:nvPicPr>
          <p:cNvPr id="7" name="Picture 2" descr="http://global.azurebootcamp.net/wp-content/uploads/2014/11/2015-logo-inverted-250x16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7746" y="151683"/>
            <a:ext cx="2754253" cy="18618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77835" y="4519578"/>
            <a:ext cx="3623766" cy="1419620"/>
          </a:xfrm>
          <a:prstGeom prst="rect">
            <a:avLst/>
          </a:prstGeom>
        </p:spPr>
      </p:pic>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Setting the current storage account</a:t>
            </a:r>
            <a:endParaRPr lang="en-US" sz="5400" dirty="0">
              <a:solidFill>
                <a:schemeClr val="bg1"/>
              </a:solidFill>
            </a:endParaRPr>
          </a:p>
        </p:txBody>
      </p:sp>
      <p:sp>
        <p:nvSpPr>
          <p:cNvPr id="12" name="Text Placeholder 4"/>
          <p:cNvSpPr txBox="1">
            <a:spLocks/>
          </p:cNvSpPr>
          <p:nvPr/>
        </p:nvSpPr>
        <p:spPr>
          <a:xfrm>
            <a:off x="1744935" y="1553453"/>
            <a:ext cx="9469165"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Returns Storage Account</a:t>
            </a:r>
            <a:endParaRPr kumimoji="0" lang="en-US" sz="36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Get-</a:t>
            </a:r>
            <a:r>
              <a:rPr kumimoji="0" lang="en-US" sz="2400" b="0" i="0" u="none" strike="noStrike" kern="1200" cap="none" spc="0" normalizeH="0" baseline="0" noProof="0" dirty="0" err="1">
                <a:ln>
                  <a:noFill/>
                </a:ln>
                <a:solidFill>
                  <a:schemeClr val="bg1"/>
                </a:solidFill>
                <a:effectLst/>
                <a:uLnTx/>
                <a:uFillTx/>
                <a:latin typeface="Segoe UI"/>
                <a:ea typeface="+mn-ea"/>
              </a:rPr>
              <a:t>AzureStorageAccount</a:t>
            </a:r>
            <a:r>
              <a:rPr kumimoji="0" lang="en-US" sz="2400" b="0" i="0" u="none" strike="noStrike" kern="1200" cap="none" spc="0" normalizeH="0" baseline="0" noProof="0" dirty="0">
                <a:ln>
                  <a:noFill/>
                </a:ln>
                <a:solidFill>
                  <a:schemeClr val="bg1"/>
                </a:solidFill>
                <a:effectLst/>
                <a:uLnTx/>
                <a:uFillTx/>
                <a:latin typeface="Segoe UI"/>
                <a:ea typeface="+mn-ea"/>
              </a:rPr>
              <a:t> | Select </a:t>
            </a:r>
            <a:r>
              <a:rPr kumimoji="0" lang="en-US" sz="2400" b="0" i="0" u="none" strike="noStrike" kern="1200" cap="none" spc="0" normalizeH="0" baseline="0" noProof="0" dirty="0" err="1">
                <a:ln>
                  <a:noFill/>
                </a:ln>
                <a:solidFill>
                  <a:schemeClr val="bg1"/>
                </a:solidFill>
                <a:effectLst/>
                <a:uLnTx/>
                <a:uFillTx/>
                <a:latin typeface="Segoe UI"/>
                <a:ea typeface="+mn-ea"/>
              </a:rPr>
              <a:t>StorageAccountName</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22" name="Rectangle 21"/>
          <p:cNvSpPr>
            <a:spLocks noChangeAspect="1"/>
          </p:cNvSpPr>
          <p:nvPr/>
        </p:nvSpPr>
        <p:spPr bwMode="auto">
          <a:xfrm>
            <a:off x="654503" y="1553452"/>
            <a:ext cx="1091407" cy="1091407"/>
          </a:xfrm>
          <a:prstGeom prst="rect">
            <a:avLst/>
          </a:prstGeom>
          <a:solidFill>
            <a:srgbClr val="4472C4"/>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 name="Rectangle 22"/>
          <p:cNvSpPr>
            <a:spLocks/>
          </p:cNvSpPr>
          <p:nvPr/>
        </p:nvSpPr>
        <p:spPr bwMode="auto">
          <a:xfrm>
            <a:off x="653740" y="3163418"/>
            <a:ext cx="1089659" cy="1089660"/>
          </a:xfrm>
          <a:prstGeom prst="rect">
            <a:avLst/>
          </a:prstGeom>
          <a:solidFill>
            <a:srgbClr val="ED7D31"/>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 name="Rectangle 23"/>
          <p:cNvSpPr>
            <a:spLocks/>
          </p:cNvSpPr>
          <p:nvPr/>
        </p:nvSpPr>
        <p:spPr bwMode="auto">
          <a:xfrm>
            <a:off x="653740" y="4721848"/>
            <a:ext cx="1089659" cy="1089660"/>
          </a:xfrm>
          <a:prstGeom prst="rect">
            <a:avLst/>
          </a:prstGeom>
          <a:solidFill>
            <a:srgbClr val="FFC000"/>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 name="Text Placeholder 4"/>
          <p:cNvSpPr txBox="1">
            <a:spLocks/>
          </p:cNvSpPr>
          <p:nvPr/>
        </p:nvSpPr>
        <p:spPr>
          <a:xfrm>
            <a:off x="1744167" y="4721848"/>
            <a:ext cx="946993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250"/>
              </a:spcAft>
              <a:buClrTx/>
              <a:buSzTx/>
              <a:buFont typeface="Wingdings" pitchFamily="2" charset="2"/>
              <a:buNone/>
              <a:tabLst/>
              <a:defRPr/>
            </a:pPr>
            <a:r>
              <a:rPr kumimoji="0" lang="en-US" sz="36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Cmdlets</a:t>
            </a: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 like New-</a:t>
            </a:r>
            <a:r>
              <a:rPr kumimoji="0" lang="en-US" sz="36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AzureQuickVM</a:t>
            </a: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 will use this Account</a:t>
            </a:r>
            <a:endParaRPr kumimoji="0" lang="en-US" sz="2000" b="0" i="0" u="none" strike="noStrike" kern="1200" cap="none" spc="0" normalizeH="0" baseline="0" noProof="0" dirty="0">
              <a:ln>
                <a:noFill/>
              </a:ln>
              <a:solidFill>
                <a:srgbClr val="525051">
                  <a:alpha val="99000"/>
                </a:srgbClr>
              </a:solidFill>
              <a:effectLst/>
              <a:uLnTx/>
              <a:uFillTx/>
              <a:latin typeface="Segoe UI"/>
              <a:ea typeface="+mn-ea"/>
              <a:cs typeface="+mn-cs"/>
            </a:endParaRPr>
          </a:p>
        </p:txBody>
      </p:sp>
      <p:sp>
        <p:nvSpPr>
          <p:cNvPr id="26" name="Text Placeholder 4"/>
          <p:cNvSpPr txBox="1">
            <a:spLocks/>
          </p:cNvSpPr>
          <p:nvPr/>
        </p:nvSpPr>
        <p:spPr>
          <a:xfrm>
            <a:off x="1744167" y="3163418"/>
            <a:ext cx="946993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smtClean="0">
                <a:ln>
                  <a:noFill/>
                </a:ln>
                <a:solidFill>
                  <a:srgbClr val="ED7D31">
                    <a:alpha val="99000"/>
                  </a:srgbClr>
                </a:solidFill>
                <a:effectLst/>
                <a:uLnTx/>
                <a:uFillTx/>
                <a:latin typeface="Segoe UI Light" pitchFamily="34" charset="0"/>
                <a:ea typeface="+mn-ea"/>
                <a:cs typeface="Segoe UI Light" pitchFamily="34" charset="0"/>
              </a:rPr>
              <a:t>Sets the Current Storage Account</a:t>
            </a: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Set-</a:t>
            </a:r>
            <a:r>
              <a:rPr kumimoji="0" lang="en-US" sz="2400" b="0" i="0" u="none" strike="noStrike" kern="0" cap="none" spc="0" normalizeH="0" baseline="0" noProof="0" dirty="0" err="1" smtClean="0">
                <a:ln>
                  <a:solidFill>
                    <a:prstClr val="white">
                      <a:alpha val="0"/>
                    </a:prstClr>
                  </a:solidFill>
                </a:ln>
                <a:solidFill>
                  <a:schemeClr val="bg1"/>
                </a:solidFill>
                <a:effectLst/>
                <a:uLnTx/>
                <a:uFillTx/>
                <a:latin typeface="Segoe UI"/>
                <a:ea typeface="+mn-ea"/>
                <a:cs typeface="Arial" pitchFamily="34" charset="0"/>
              </a:rPr>
              <a:t>AzureSubscription</a:t>
            </a: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 'somesub1' -</a:t>
            </a:r>
            <a:r>
              <a:rPr kumimoji="0" lang="en-US" sz="2400" b="0" i="0" u="none" strike="noStrike" kern="0" cap="none" spc="0" normalizeH="0" baseline="0" noProof="0" dirty="0" err="1" smtClean="0">
                <a:ln>
                  <a:solidFill>
                    <a:prstClr val="white">
                      <a:alpha val="0"/>
                    </a:prstClr>
                  </a:solidFill>
                </a:ln>
                <a:solidFill>
                  <a:schemeClr val="bg1"/>
                </a:solidFill>
                <a:effectLst/>
                <a:uLnTx/>
                <a:uFillTx/>
                <a:latin typeface="Segoe UI"/>
                <a:ea typeface="+mn-ea"/>
                <a:cs typeface="Arial" pitchFamily="34" charset="0"/>
              </a:rPr>
              <a:t>CurrentStorageAccount</a:t>
            </a: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 '</a:t>
            </a:r>
            <a:r>
              <a:rPr kumimoji="0" lang="en-US" sz="2400" b="0" i="0" u="none" strike="noStrike" kern="0" cap="none" spc="0" normalizeH="0" baseline="0" noProof="0" dirty="0" err="1" smtClean="0">
                <a:ln>
                  <a:solidFill>
                    <a:prstClr val="white">
                      <a:alpha val="0"/>
                    </a:prstClr>
                  </a:solidFill>
                </a:ln>
                <a:solidFill>
                  <a:schemeClr val="bg1"/>
                </a:solidFill>
                <a:effectLst/>
                <a:uLnTx/>
                <a:uFillTx/>
                <a:latin typeface="Segoe UI"/>
                <a:ea typeface="+mn-ea"/>
                <a:cs typeface="Arial" pitchFamily="34" charset="0"/>
              </a:rPr>
              <a:t>mystorage</a:t>
            </a: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27" name="Freeform 79"/>
          <p:cNvSpPr>
            <a:spLocks/>
          </p:cNvSpPr>
          <p:nvPr/>
        </p:nvSpPr>
        <p:spPr bwMode="black">
          <a:xfrm>
            <a:off x="896927" y="1876906"/>
            <a:ext cx="606560" cy="4445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8" name="Freeform 22"/>
          <p:cNvSpPr>
            <a:spLocks noChangeAspect="1"/>
          </p:cNvSpPr>
          <p:nvPr/>
        </p:nvSpPr>
        <p:spPr bwMode="black">
          <a:xfrm rot="20542397">
            <a:off x="994335" y="4919514"/>
            <a:ext cx="408468" cy="694327"/>
          </a:xfrm>
          <a:custGeom>
            <a:avLst/>
            <a:gdLst>
              <a:gd name="T0" fmla="*/ 245 w 251"/>
              <a:gd name="T1" fmla="*/ 191 h 427"/>
              <a:gd name="T2" fmla="*/ 199 w 251"/>
              <a:gd name="T3" fmla="*/ 144 h 427"/>
              <a:gd name="T4" fmla="*/ 166 w 251"/>
              <a:gd name="T5" fmla="*/ 40 h 427"/>
              <a:gd name="T6" fmla="*/ 178 w 251"/>
              <a:gd name="T7" fmla="*/ 7 h 427"/>
              <a:gd name="T8" fmla="*/ 178 w 251"/>
              <a:gd name="T9" fmla="*/ 7 h 427"/>
              <a:gd name="T10" fmla="*/ 178 w 251"/>
              <a:gd name="T11" fmla="*/ 5 h 427"/>
              <a:gd name="T12" fmla="*/ 161 w 251"/>
              <a:gd name="T13" fmla="*/ 0 h 427"/>
              <a:gd name="T14" fmla="*/ 85 w 251"/>
              <a:gd name="T15" fmla="*/ 15 h 427"/>
              <a:gd name="T16" fmla="*/ 3 w 251"/>
              <a:gd name="T17" fmla="*/ 60 h 427"/>
              <a:gd name="T18" fmla="*/ 4 w 251"/>
              <a:gd name="T19" fmla="*/ 61 h 427"/>
              <a:gd name="T20" fmla="*/ 4 w 251"/>
              <a:gd name="T21" fmla="*/ 61 h 427"/>
              <a:gd name="T22" fmla="*/ 5 w 251"/>
              <a:gd name="T23" fmla="*/ 62 h 427"/>
              <a:gd name="T24" fmla="*/ 6 w 251"/>
              <a:gd name="T25" fmla="*/ 63 h 427"/>
              <a:gd name="T26" fmla="*/ 32 w 251"/>
              <a:gd name="T27" fmla="*/ 81 h 427"/>
              <a:gd name="T28" fmla="*/ 65 w 251"/>
              <a:gd name="T29" fmla="*/ 186 h 427"/>
              <a:gd name="T30" fmla="*/ 53 w 251"/>
              <a:gd name="T31" fmla="*/ 250 h 427"/>
              <a:gd name="T32" fmla="*/ 138 w 251"/>
              <a:gd name="T33" fmla="*/ 259 h 427"/>
              <a:gd name="T34" fmla="*/ 168 w 251"/>
              <a:gd name="T35" fmla="*/ 354 h 427"/>
              <a:gd name="T36" fmla="*/ 213 w 251"/>
              <a:gd name="T37" fmla="*/ 427 h 427"/>
              <a:gd name="T38" fmla="*/ 209 w 251"/>
              <a:gd name="T39" fmla="*/ 341 h 427"/>
              <a:gd name="T40" fmla="*/ 179 w 251"/>
              <a:gd name="T41" fmla="*/ 246 h 427"/>
              <a:gd name="T42" fmla="*/ 245 w 251"/>
              <a:gd name="T43" fmla="*/ 19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427">
                <a:moveTo>
                  <a:pt x="245" y="191"/>
                </a:moveTo>
                <a:cubicBezTo>
                  <a:pt x="238" y="169"/>
                  <a:pt x="221" y="153"/>
                  <a:pt x="199" y="144"/>
                </a:cubicBezTo>
                <a:cubicBezTo>
                  <a:pt x="166" y="40"/>
                  <a:pt x="166" y="40"/>
                  <a:pt x="166" y="40"/>
                </a:cubicBezTo>
                <a:cubicBezTo>
                  <a:pt x="178" y="7"/>
                  <a:pt x="178" y="7"/>
                  <a:pt x="178" y="7"/>
                </a:cubicBezTo>
                <a:cubicBezTo>
                  <a:pt x="178" y="7"/>
                  <a:pt x="178" y="7"/>
                  <a:pt x="178" y="7"/>
                </a:cubicBezTo>
                <a:cubicBezTo>
                  <a:pt x="178" y="6"/>
                  <a:pt x="178" y="6"/>
                  <a:pt x="178" y="5"/>
                </a:cubicBezTo>
                <a:cubicBezTo>
                  <a:pt x="177" y="2"/>
                  <a:pt x="171" y="0"/>
                  <a:pt x="161" y="0"/>
                </a:cubicBezTo>
                <a:cubicBezTo>
                  <a:pt x="144" y="0"/>
                  <a:pt x="116" y="5"/>
                  <a:pt x="85" y="15"/>
                </a:cubicBezTo>
                <a:cubicBezTo>
                  <a:pt x="37" y="30"/>
                  <a:pt x="0" y="50"/>
                  <a:pt x="3" y="60"/>
                </a:cubicBezTo>
                <a:cubicBezTo>
                  <a:pt x="4" y="60"/>
                  <a:pt x="4" y="60"/>
                  <a:pt x="4" y="61"/>
                </a:cubicBezTo>
                <a:cubicBezTo>
                  <a:pt x="4" y="61"/>
                  <a:pt x="4" y="61"/>
                  <a:pt x="4" y="61"/>
                </a:cubicBezTo>
                <a:cubicBezTo>
                  <a:pt x="5" y="62"/>
                  <a:pt x="5" y="62"/>
                  <a:pt x="5" y="62"/>
                </a:cubicBezTo>
                <a:cubicBezTo>
                  <a:pt x="6" y="62"/>
                  <a:pt x="6" y="62"/>
                  <a:pt x="6" y="63"/>
                </a:cubicBezTo>
                <a:cubicBezTo>
                  <a:pt x="32" y="81"/>
                  <a:pt x="32" y="81"/>
                  <a:pt x="32" y="81"/>
                </a:cubicBezTo>
                <a:cubicBezTo>
                  <a:pt x="65" y="186"/>
                  <a:pt x="65" y="186"/>
                  <a:pt x="65" y="186"/>
                </a:cubicBezTo>
                <a:cubicBezTo>
                  <a:pt x="51" y="205"/>
                  <a:pt x="46" y="229"/>
                  <a:pt x="53" y="250"/>
                </a:cubicBezTo>
                <a:cubicBezTo>
                  <a:pt x="59" y="269"/>
                  <a:pt x="97" y="269"/>
                  <a:pt x="138" y="259"/>
                </a:cubicBezTo>
                <a:cubicBezTo>
                  <a:pt x="150" y="296"/>
                  <a:pt x="161" y="332"/>
                  <a:pt x="168" y="354"/>
                </a:cubicBezTo>
                <a:cubicBezTo>
                  <a:pt x="181" y="398"/>
                  <a:pt x="213" y="427"/>
                  <a:pt x="213" y="427"/>
                </a:cubicBezTo>
                <a:cubicBezTo>
                  <a:pt x="213" y="427"/>
                  <a:pt x="222" y="385"/>
                  <a:pt x="209" y="341"/>
                </a:cubicBezTo>
                <a:cubicBezTo>
                  <a:pt x="202" y="320"/>
                  <a:pt x="191" y="283"/>
                  <a:pt x="179" y="246"/>
                </a:cubicBezTo>
                <a:cubicBezTo>
                  <a:pt x="219" y="231"/>
                  <a:pt x="251" y="209"/>
                  <a:pt x="245" y="191"/>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9" name="Freeform 25"/>
          <p:cNvSpPr>
            <a:spLocks noEditPoints="1"/>
          </p:cNvSpPr>
          <p:nvPr/>
        </p:nvSpPr>
        <p:spPr bwMode="black">
          <a:xfrm>
            <a:off x="903559" y="3412898"/>
            <a:ext cx="590021" cy="59070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114627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Discovery</a:t>
            </a:r>
            <a:endParaRPr lang="en-US" sz="5400" dirty="0">
              <a:solidFill>
                <a:schemeClr val="bg1"/>
              </a:solidFill>
            </a:endParaRPr>
          </a:p>
        </p:txBody>
      </p:sp>
      <p:sp>
        <p:nvSpPr>
          <p:cNvPr id="4" name="Rectangle 3"/>
          <p:cNvSpPr/>
          <p:nvPr/>
        </p:nvSpPr>
        <p:spPr>
          <a:xfrm>
            <a:off x="819955" y="1305548"/>
            <a:ext cx="9521780" cy="4832092"/>
          </a:xfrm>
          <a:prstGeom prst="rect">
            <a:avLst/>
          </a:prstGeom>
        </p:spPr>
        <p:txBody>
          <a:bodyPr wrap="square">
            <a:spAutoFit/>
          </a:bodyPr>
          <a:lstStyle/>
          <a:p>
            <a:r>
              <a:rPr lang="en-US" sz="2800" dirty="0">
                <a:solidFill>
                  <a:schemeClr val="accent2"/>
                </a:solidFill>
              </a:rPr>
              <a:t>Retrieve Cloud Services </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AzureService</a:t>
            </a:r>
            <a:r>
              <a:rPr lang="en-US" sz="2800" b="1" dirty="0" smtClean="0">
                <a:solidFill>
                  <a:schemeClr val="bg2"/>
                </a:solidFill>
                <a:latin typeface="Consolas" panose="020B0609020204030204" pitchFamily="49" charset="0"/>
                <a:cs typeface="Consolas" panose="020B0609020204030204" pitchFamily="49" charset="0"/>
              </a:rPr>
              <a:t>  </a:t>
            </a:r>
            <a:endParaRPr lang="en-US" sz="2800" b="1" dirty="0">
              <a:solidFill>
                <a:schemeClr val="bg2"/>
              </a:solidFill>
              <a:latin typeface="Consolas" panose="020B0609020204030204" pitchFamily="49" charset="0"/>
              <a:cs typeface="Consolas" panose="020B0609020204030204" pitchFamily="49" charset="0"/>
            </a:endParaRPr>
          </a:p>
          <a:p>
            <a:endParaRPr lang="en-US" sz="2800" b="1" dirty="0"/>
          </a:p>
          <a:p>
            <a:r>
              <a:rPr lang="en-US" sz="2800" dirty="0">
                <a:solidFill>
                  <a:schemeClr val="accent2"/>
                </a:solidFill>
              </a:rPr>
              <a:t>Retrieve Virtual Machines for Service </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AzureVM</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cloudSvcName</a:t>
            </a:r>
            <a:r>
              <a:rPr lang="en-US" sz="2800" dirty="0">
                <a:solidFill>
                  <a:schemeClr val="bg2"/>
                </a:solidFill>
                <a:latin typeface="Consolas" panose="020B0609020204030204" pitchFamily="49" charset="0"/>
                <a:cs typeface="Consolas" panose="020B0609020204030204" pitchFamily="49" charset="0"/>
              </a:rPr>
              <a:t> </a:t>
            </a:r>
          </a:p>
          <a:p>
            <a:endParaRPr lang="en-US" sz="2800" dirty="0"/>
          </a:p>
          <a:p>
            <a:r>
              <a:rPr lang="en-US" sz="2800" dirty="0">
                <a:solidFill>
                  <a:schemeClr val="accent2"/>
                </a:solidFill>
              </a:rPr>
              <a:t>Retrieve Status for All VMs in </a:t>
            </a:r>
            <a:r>
              <a:rPr lang="en-US" sz="2800" dirty="0" err="1">
                <a:solidFill>
                  <a:schemeClr val="accent2"/>
                </a:solidFill>
              </a:rPr>
              <a:t>Subsription</a:t>
            </a:r>
            <a:endParaRPr lang="en-US" sz="2800" dirty="0"/>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AzureService</a:t>
            </a:r>
            <a:r>
              <a:rPr lang="en-US" sz="2800" dirty="0" smtClean="0">
                <a:solidFill>
                  <a:schemeClr val="bg2"/>
                </a:solidFill>
                <a:latin typeface="Consolas" panose="020B0609020204030204" pitchFamily="49" charset="0"/>
                <a:cs typeface="Consolas" panose="020B0609020204030204" pitchFamily="49" charset="0"/>
              </a:rPr>
              <a:t> </a:t>
            </a:r>
            <a:r>
              <a:rPr lang="en-US" sz="2800" dirty="0">
                <a:solidFill>
                  <a:schemeClr val="bg2"/>
                </a:solidFill>
                <a:latin typeface="Consolas" panose="020B0609020204030204" pitchFamily="49" charset="0"/>
                <a:cs typeface="Consolas" panose="020B0609020204030204" pitchFamily="49" charset="0"/>
              </a:rPr>
              <a:t>| </a:t>
            </a:r>
            <a:r>
              <a:rPr lang="en-US" sz="2800" b="1" dirty="0" err="1">
                <a:solidFill>
                  <a:schemeClr val="bg2"/>
                </a:solidFill>
                <a:latin typeface="Consolas" panose="020B0609020204030204" pitchFamily="49" charset="0"/>
                <a:cs typeface="Consolas" panose="020B0609020204030204" pitchFamily="49" charset="0"/>
              </a:rPr>
              <a:t>foreach</a:t>
            </a:r>
            <a:r>
              <a:rPr lang="en-US" sz="2800" dirty="0">
                <a:solidFill>
                  <a:schemeClr val="bg2"/>
                </a:solidFill>
                <a:latin typeface="Consolas" panose="020B0609020204030204" pitchFamily="49" charset="0"/>
                <a:cs typeface="Consolas" panose="020B0609020204030204" pitchFamily="49" charset="0"/>
              </a:rPr>
              <a:t> { </a:t>
            </a:r>
          </a:p>
          <a:p>
            <a:r>
              <a:rPr lang="en-US" sz="2800" dirty="0">
                <a:solidFill>
                  <a:schemeClr val="bg2"/>
                </a:solidFill>
                <a:latin typeface="Consolas" panose="020B0609020204030204" pitchFamily="49" charset="0"/>
                <a:cs typeface="Consolas" panose="020B0609020204030204" pitchFamily="49" charset="0"/>
              </a:rPr>
              <a:t>  $_ | </a:t>
            </a:r>
            <a:r>
              <a:rPr lang="en-US" sz="2800" b="1" dirty="0">
                <a:solidFill>
                  <a:schemeClr val="bg2"/>
                </a:solidFill>
                <a:latin typeface="Consolas" panose="020B0609020204030204" pitchFamily="49" charset="0"/>
                <a:cs typeface="Consolas" panose="020B0609020204030204" pitchFamily="49" charset="0"/>
              </a:rPr>
              <a:t>Get-</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 </a:t>
            </a:r>
            <a:r>
              <a:rPr lang="en-US" sz="2800" b="1" dirty="0" err="1">
                <a:solidFill>
                  <a:schemeClr val="bg2"/>
                </a:solidFill>
                <a:latin typeface="Consolas" panose="020B0609020204030204" pitchFamily="49" charset="0"/>
                <a:cs typeface="Consolas" panose="020B0609020204030204" pitchFamily="49" charset="0"/>
              </a:rPr>
              <a:t>ft</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Name, </a:t>
            </a:r>
            <a:r>
              <a:rPr lang="en-US" sz="2800" dirty="0" err="1">
                <a:solidFill>
                  <a:schemeClr val="bg2"/>
                </a:solidFill>
                <a:latin typeface="Consolas" panose="020B0609020204030204" pitchFamily="49" charset="0"/>
                <a:cs typeface="Consolas" panose="020B0609020204030204" pitchFamily="49" charset="0"/>
              </a:rPr>
              <a:t>InstanceStatus</a:t>
            </a:r>
            <a:endParaRPr lang="en-US" sz="2800" dirty="0">
              <a:solidFill>
                <a:schemeClr val="bg2"/>
              </a:solidFill>
              <a:latin typeface="Consolas" panose="020B0609020204030204" pitchFamily="49" charset="0"/>
              <a:cs typeface="Consolas" panose="020B0609020204030204" pitchFamily="49" charset="0"/>
            </a:endParaRPr>
          </a:p>
          <a:p>
            <a:r>
              <a:rPr lang="en-US" sz="2800" dirty="0">
                <a:solidFill>
                  <a:schemeClr val="bg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5990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Simple VM creation</a:t>
            </a:r>
            <a:endParaRPr lang="en-US" sz="5400" dirty="0">
              <a:solidFill>
                <a:schemeClr val="bg1"/>
              </a:solidFill>
            </a:endParaRPr>
          </a:p>
        </p:txBody>
      </p:sp>
      <p:sp>
        <p:nvSpPr>
          <p:cNvPr id="9" name="Rectangle 8"/>
          <p:cNvSpPr/>
          <p:nvPr/>
        </p:nvSpPr>
        <p:spPr>
          <a:xfrm>
            <a:off x="543398" y="1259766"/>
            <a:ext cx="10317079" cy="4607095"/>
          </a:xfrm>
          <a:prstGeom prst="rect">
            <a:avLst/>
          </a:prstGeom>
        </p:spPr>
        <p:txBody>
          <a:bodyPr wrap="square">
            <a:spAutoFit/>
          </a:bodyPr>
          <a:lstStyle/>
          <a:p>
            <a:r>
              <a:rPr lang="en-US" sz="2667" dirty="0">
                <a:solidFill>
                  <a:schemeClr val="accent2"/>
                </a:solidFill>
              </a:rPr>
              <a:t>First Virtual Machine in a NEW Cloud </a:t>
            </a:r>
            <a:r>
              <a:rPr lang="en-US" sz="2667" dirty="0" smtClean="0">
                <a:solidFill>
                  <a:schemeClr val="accent2"/>
                </a:solidFill>
              </a:rPr>
              <a:t>Service (-</a:t>
            </a:r>
            <a:r>
              <a:rPr lang="en-US" sz="2667" dirty="0">
                <a:solidFill>
                  <a:schemeClr val="accent2"/>
                </a:solidFill>
              </a:rPr>
              <a:t>Location </a:t>
            </a:r>
            <a:r>
              <a:rPr lang="en-US" sz="2667" dirty="0" smtClean="0">
                <a:solidFill>
                  <a:schemeClr val="accent2"/>
                </a:solidFill>
              </a:rPr>
              <a:t>specified)</a:t>
            </a:r>
            <a:endParaRPr lang="en-US" sz="2667" dirty="0">
              <a:solidFill>
                <a:schemeClr val="accent2"/>
              </a:solidFill>
            </a:endParaRPr>
          </a:p>
          <a:p>
            <a:r>
              <a:rPr lang="en-US" sz="2667" b="1" dirty="0">
                <a:solidFill>
                  <a:schemeClr val="bg2"/>
                </a:solidFill>
                <a:latin typeface="Consolas" panose="020B0609020204030204" pitchFamily="49" charset="0"/>
                <a:cs typeface="Consolas" panose="020B0609020204030204" pitchFamily="49" charset="0"/>
              </a:rPr>
              <a:t>New-</a:t>
            </a:r>
            <a:r>
              <a:rPr lang="en-US" sz="2667" b="1" dirty="0" err="1">
                <a:solidFill>
                  <a:schemeClr val="bg2"/>
                </a:solidFill>
                <a:latin typeface="Consolas" panose="020B0609020204030204" pitchFamily="49" charset="0"/>
                <a:cs typeface="Consolas" panose="020B0609020204030204" pitchFamily="49" charset="0"/>
              </a:rPr>
              <a:t>AzureQuickVM</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-Windows</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$vm1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wimg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-Location</a:t>
            </a:r>
            <a:r>
              <a:rPr lang="en-US" sz="2667" dirty="0">
                <a:solidFill>
                  <a:schemeClr val="bg2"/>
                </a:solidFill>
                <a:latin typeface="Consolas" panose="020B0609020204030204" pitchFamily="49" charset="0"/>
                <a:cs typeface="Consolas" panose="020B0609020204030204" pitchFamily="49" charset="0"/>
              </a:rPr>
              <a:t> $location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endParaRPr lang="en-US" sz="2667" dirty="0">
              <a:solidFill>
                <a:schemeClr val="bg2"/>
              </a:solidFill>
              <a:latin typeface="Consolas" panose="020B0609020204030204" pitchFamily="49" charset="0"/>
              <a:cs typeface="Consolas" panose="020B0609020204030204" pitchFamily="49" charset="0"/>
            </a:endParaRPr>
          </a:p>
          <a:p>
            <a:endParaRPr lang="en-US" sz="2667" dirty="0">
              <a:solidFill>
                <a:schemeClr val="accent2"/>
              </a:solidFill>
            </a:endParaRPr>
          </a:p>
          <a:p>
            <a:r>
              <a:rPr lang="en-US" sz="2667" dirty="0">
                <a:solidFill>
                  <a:schemeClr val="accent2"/>
                </a:solidFill>
              </a:rPr>
              <a:t>New Virtual Machine in an Existing Cloud </a:t>
            </a:r>
            <a:r>
              <a:rPr lang="en-US" sz="2667" dirty="0" smtClean="0">
                <a:solidFill>
                  <a:schemeClr val="accent2"/>
                </a:solidFill>
              </a:rPr>
              <a:t>Service(no </a:t>
            </a:r>
            <a:r>
              <a:rPr lang="ru-RU" sz="2667" dirty="0" smtClean="0">
                <a:solidFill>
                  <a:schemeClr val="accent2"/>
                </a:solidFill>
              </a:rPr>
              <a:t>-</a:t>
            </a:r>
            <a:r>
              <a:rPr lang="en-US" sz="2667" dirty="0" smtClean="0">
                <a:solidFill>
                  <a:schemeClr val="accent2"/>
                </a:solidFill>
              </a:rPr>
              <a:t>Location)</a:t>
            </a:r>
            <a:endParaRPr lang="en-US" sz="2667" dirty="0">
              <a:solidFill>
                <a:schemeClr val="accent2"/>
              </a:solidFill>
            </a:endParaRPr>
          </a:p>
          <a:p>
            <a:r>
              <a:rPr lang="en-US" sz="2667" b="1" dirty="0">
                <a:solidFill>
                  <a:schemeClr val="bg2"/>
                </a:solidFill>
                <a:latin typeface="Consolas" panose="020B0609020204030204" pitchFamily="49" charset="0"/>
                <a:cs typeface="Consolas" panose="020B0609020204030204" pitchFamily="49" charset="0"/>
              </a:rPr>
              <a:t>New-</a:t>
            </a:r>
            <a:r>
              <a:rPr lang="en-US" sz="2667" b="1" dirty="0" err="1">
                <a:solidFill>
                  <a:schemeClr val="bg2"/>
                </a:solidFill>
                <a:latin typeface="Consolas" panose="020B0609020204030204" pitchFamily="49" charset="0"/>
                <a:cs typeface="Consolas" panose="020B0609020204030204" pitchFamily="49" charset="0"/>
              </a:rPr>
              <a:t>AzureQuickVM</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-Windows</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$vm2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wimg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endParaRPr lang="en-US" sz="2667" dirty="0">
              <a:solidFill>
                <a:schemeClr val="bg2"/>
              </a:solidFill>
              <a:latin typeface="Consolas" panose="020B0609020204030204" pitchFamily="49" charset="0"/>
              <a:cs typeface="Consolas" panose="020B0609020204030204" pitchFamily="49" charset="0"/>
            </a:endParaRPr>
          </a:p>
          <a:p>
            <a:endParaRPr lang="en-US" sz="2667" dirty="0"/>
          </a:p>
          <a:p>
            <a:r>
              <a:rPr lang="en-US" sz="2667" dirty="0">
                <a:solidFill>
                  <a:schemeClr val="accent2"/>
                </a:solidFill>
              </a:rPr>
              <a:t>Creating a Linux Virtual Machine in an Existing Cloud Service</a:t>
            </a:r>
            <a:endParaRPr lang="en-US" sz="2667" dirty="0"/>
          </a:p>
          <a:p>
            <a:r>
              <a:rPr lang="en-US" sz="2667" b="1" dirty="0" smtClean="0">
                <a:solidFill>
                  <a:schemeClr val="bg2"/>
                </a:solidFill>
                <a:latin typeface="Consolas" panose="020B0609020204030204" pitchFamily="49" charset="0"/>
                <a:cs typeface="Consolas" panose="020B0609020204030204" pitchFamily="49" charset="0"/>
              </a:rPr>
              <a:t>New-</a:t>
            </a:r>
            <a:r>
              <a:rPr lang="en-US" sz="2667" b="1" dirty="0" err="1" smtClean="0">
                <a:solidFill>
                  <a:schemeClr val="bg2"/>
                </a:solidFill>
                <a:latin typeface="Consolas" panose="020B0609020204030204" pitchFamily="49" charset="0"/>
                <a:cs typeface="Consolas" panose="020B0609020204030204" pitchFamily="49" charset="0"/>
              </a:rPr>
              <a:t>AzureQuickVM</a:t>
            </a:r>
            <a:r>
              <a:rPr lang="en-US" sz="2667" dirty="0" smtClean="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-Linux</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$vm3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limg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LinuxUser</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lu</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r>
              <a:rPr lang="en-US" sz="2667" dirty="0">
                <a:solidFill>
                  <a:schemeClr val="bg2"/>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25640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Setting VM configuration</a:t>
            </a:r>
            <a:endParaRPr lang="en-US" sz="5400" dirty="0">
              <a:solidFill>
                <a:schemeClr val="bg1"/>
              </a:solidFill>
            </a:endParaRPr>
          </a:p>
        </p:txBody>
      </p:sp>
      <p:sp>
        <p:nvSpPr>
          <p:cNvPr id="11" name="Rectangle 10"/>
          <p:cNvSpPr/>
          <p:nvPr/>
        </p:nvSpPr>
        <p:spPr>
          <a:xfrm>
            <a:off x="704045" y="1289501"/>
            <a:ext cx="10758151" cy="5016758"/>
          </a:xfrm>
          <a:prstGeom prst="rect">
            <a:avLst/>
          </a:prstGeom>
        </p:spPr>
        <p:txBody>
          <a:bodyPr wrap="square">
            <a:spAutoFit/>
          </a:bodyPr>
          <a:lstStyle/>
          <a:p>
            <a:r>
              <a:rPr lang="en-US" sz="3200" b="1" dirty="0">
                <a:solidFill>
                  <a:schemeClr val="bg2"/>
                </a:solidFill>
                <a:latin typeface="Consolas" pitchFamily="49" charset="0"/>
                <a:cs typeface="Consolas" pitchFamily="49" charset="0"/>
              </a:rPr>
              <a:t>New-</a:t>
            </a:r>
            <a:r>
              <a:rPr lang="en-US" sz="3200" b="1" dirty="0" err="1">
                <a:solidFill>
                  <a:schemeClr val="bg2"/>
                </a:solidFill>
                <a:latin typeface="Consolas" pitchFamily="49" charset="0"/>
                <a:cs typeface="Consolas" pitchFamily="49" charset="0"/>
              </a:rPr>
              <a:t>AzureVMConfig</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-Name</a:t>
            </a:r>
            <a:r>
              <a:rPr lang="en-US" sz="3200" dirty="0">
                <a:solidFill>
                  <a:schemeClr val="bg2"/>
                </a:solidFill>
                <a:latin typeface="Consolas" pitchFamily="49" charset="0"/>
                <a:cs typeface="Consolas" pitchFamily="49" charset="0"/>
              </a:rPr>
              <a:t> $vm1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InstanceSize</a:t>
            </a:r>
            <a:r>
              <a:rPr lang="en-US" sz="3200" dirty="0">
                <a:solidFill>
                  <a:schemeClr val="bg2"/>
                </a:solidFill>
                <a:latin typeface="Consolas" pitchFamily="49" charset="0"/>
                <a:cs typeface="Consolas" pitchFamily="49" charset="0"/>
              </a:rPr>
              <a:t> Medium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ImageName</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img</a:t>
            </a:r>
            <a:r>
              <a:rPr lang="en-US" sz="3200" dirty="0">
                <a:solidFill>
                  <a:schemeClr val="bg2"/>
                </a:solidFill>
                <a:latin typeface="Consolas" pitchFamily="49" charset="0"/>
                <a:cs typeface="Consolas" pitchFamily="49" charset="0"/>
              </a:rPr>
              <a:t> | </a:t>
            </a:r>
          </a:p>
          <a:p>
            <a:r>
              <a:rPr lang="en-US" sz="3200" dirty="0">
                <a:solidFill>
                  <a:schemeClr val="bg2"/>
                </a:solidFill>
                <a:latin typeface="Consolas" pitchFamily="49" charset="0"/>
                <a:cs typeface="Consolas" pitchFamily="49" charset="0"/>
              </a:rPr>
              <a:t> </a:t>
            </a:r>
            <a:r>
              <a:rPr lang="en-US" sz="3200" b="1" dirty="0">
                <a:solidFill>
                  <a:schemeClr val="bg2"/>
                </a:solidFill>
                <a:latin typeface="Consolas" pitchFamily="49" charset="0"/>
                <a:cs typeface="Consolas" pitchFamily="49" charset="0"/>
              </a:rPr>
              <a:t>Add-</a:t>
            </a:r>
            <a:r>
              <a:rPr lang="en-US" sz="3200" b="1" dirty="0" err="1">
                <a:solidFill>
                  <a:schemeClr val="bg2"/>
                </a:solidFill>
                <a:latin typeface="Consolas" pitchFamily="49" charset="0"/>
                <a:cs typeface="Consolas" pitchFamily="49" charset="0"/>
              </a:rPr>
              <a:t>AzureProvisioningConfig</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-Windows</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-Password</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pwd</a:t>
            </a:r>
            <a:r>
              <a:rPr lang="en-US" sz="3200" dirty="0">
                <a:solidFill>
                  <a:schemeClr val="bg2"/>
                </a:solidFill>
                <a:latin typeface="Consolas" pitchFamily="49" charset="0"/>
                <a:cs typeface="Consolas" pitchFamily="49" charset="0"/>
              </a:rPr>
              <a:t> | </a:t>
            </a:r>
          </a:p>
          <a:p>
            <a:r>
              <a:rPr lang="nn-NO" sz="3200" dirty="0">
                <a:solidFill>
                  <a:schemeClr val="bg2"/>
                </a:solidFill>
                <a:latin typeface="Consolas" pitchFamily="49" charset="0"/>
                <a:cs typeface="Consolas" pitchFamily="49" charset="0"/>
              </a:rPr>
              <a:t> </a:t>
            </a:r>
            <a:r>
              <a:rPr lang="nn-NO" sz="3200" b="1" dirty="0">
                <a:solidFill>
                  <a:schemeClr val="bg2"/>
                </a:solidFill>
                <a:latin typeface="Consolas" pitchFamily="49" charset="0"/>
                <a:cs typeface="Consolas" pitchFamily="49" charset="0"/>
              </a:rPr>
              <a:t>Add-AzureDataDisk</a:t>
            </a:r>
            <a:r>
              <a:rPr lang="nn-NO" sz="3200" dirty="0">
                <a:solidFill>
                  <a:schemeClr val="bg2"/>
                </a:solidFill>
                <a:latin typeface="Consolas" pitchFamily="49" charset="0"/>
                <a:cs typeface="Consolas" pitchFamily="49" charset="0"/>
              </a:rPr>
              <a:t> </a:t>
            </a:r>
            <a:r>
              <a:rPr lang="nn-NO" sz="3200" i="1" dirty="0">
                <a:solidFill>
                  <a:schemeClr val="bg2"/>
                </a:solidFill>
                <a:latin typeface="Consolas" pitchFamily="49" charset="0"/>
                <a:cs typeface="Consolas" pitchFamily="49" charset="0"/>
              </a:rPr>
              <a:t>-CreateNew</a:t>
            </a:r>
            <a:r>
              <a:rPr lang="nn-NO" sz="3200" dirty="0">
                <a:solidFill>
                  <a:schemeClr val="bg2"/>
                </a:solidFill>
                <a:latin typeface="Consolas" pitchFamily="49" charset="0"/>
                <a:cs typeface="Consolas" pitchFamily="49" charset="0"/>
              </a:rPr>
              <a:t> </a:t>
            </a:r>
            <a:r>
              <a:rPr lang="nn-NO" sz="3200" i="1" dirty="0">
                <a:solidFill>
                  <a:schemeClr val="bg2"/>
                </a:solidFill>
                <a:latin typeface="Consolas" pitchFamily="49" charset="0"/>
                <a:cs typeface="Consolas" pitchFamily="49" charset="0"/>
              </a:rPr>
              <a:t>-DiskLabel</a:t>
            </a:r>
            <a:r>
              <a:rPr lang="nn-NO" sz="3200" dirty="0">
                <a:solidFill>
                  <a:schemeClr val="bg2"/>
                </a:solidFill>
                <a:latin typeface="Consolas" pitchFamily="49" charset="0"/>
                <a:cs typeface="Consolas" pitchFamily="49" charset="0"/>
              </a:rPr>
              <a:t> 'data' </a:t>
            </a:r>
            <a:r>
              <a:rPr lang="nn-NO" sz="3200" i="1" dirty="0">
                <a:solidFill>
                  <a:schemeClr val="bg2"/>
                </a:solidFill>
                <a:latin typeface="Consolas" pitchFamily="49" charset="0"/>
                <a:cs typeface="Consolas" pitchFamily="49" charset="0"/>
              </a:rPr>
              <a:t>-DiskSizeInGB</a:t>
            </a:r>
            <a:r>
              <a:rPr lang="nn-NO" sz="3200" dirty="0">
                <a:solidFill>
                  <a:schemeClr val="bg2"/>
                </a:solidFill>
                <a:latin typeface="Consolas" pitchFamily="49" charset="0"/>
                <a:cs typeface="Consolas" pitchFamily="49" charset="0"/>
              </a:rPr>
              <a:t> 10 </a:t>
            </a:r>
            <a:r>
              <a:rPr lang="nn-NO" sz="3200" i="1" dirty="0">
                <a:solidFill>
                  <a:schemeClr val="bg2"/>
                </a:solidFill>
                <a:latin typeface="Consolas" pitchFamily="49" charset="0"/>
                <a:cs typeface="Consolas" pitchFamily="49" charset="0"/>
              </a:rPr>
              <a:t>-LUN</a:t>
            </a:r>
            <a:r>
              <a:rPr lang="nn-NO" sz="3200" dirty="0">
                <a:solidFill>
                  <a:schemeClr val="bg2"/>
                </a:solidFill>
                <a:latin typeface="Consolas" pitchFamily="49" charset="0"/>
                <a:cs typeface="Consolas" pitchFamily="49" charset="0"/>
              </a:rPr>
              <a:t> 0 | </a:t>
            </a:r>
          </a:p>
          <a:p>
            <a:r>
              <a:rPr lang="en-US" sz="3200" b="1" dirty="0">
                <a:solidFill>
                  <a:schemeClr val="bg2"/>
                </a:solidFill>
                <a:latin typeface="Consolas" pitchFamily="49" charset="0"/>
                <a:cs typeface="Consolas" pitchFamily="49" charset="0"/>
              </a:rPr>
              <a:t> Add-</a:t>
            </a:r>
            <a:r>
              <a:rPr lang="en-US" sz="3200" b="1" dirty="0" err="1">
                <a:solidFill>
                  <a:schemeClr val="bg2"/>
                </a:solidFill>
                <a:latin typeface="Consolas" pitchFamily="49" charset="0"/>
                <a:cs typeface="Consolas" pitchFamily="49" charset="0"/>
              </a:rPr>
              <a:t>AzureEndpoint</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-Name</a:t>
            </a:r>
            <a:r>
              <a:rPr lang="en-US" sz="3200" dirty="0">
                <a:solidFill>
                  <a:schemeClr val="bg2"/>
                </a:solidFill>
                <a:latin typeface="Consolas" pitchFamily="49" charset="0"/>
                <a:cs typeface="Consolas" pitchFamily="49" charset="0"/>
              </a:rPr>
              <a:t> 'web'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PublicPort</a:t>
            </a:r>
            <a:r>
              <a:rPr lang="en-US" sz="3200" dirty="0">
                <a:solidFill>
                  <a:schemeClr val="bg2"/>
                </a:solidFill>
                <a:latin typeface="Consolas" pitchFamily="49" charset="0"/>
                <a:cs typeface="Consolas" pitchFamily="49" charset="0"/>
              </a:rPr>
              <a:t> 80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LocalPort</a:t>
            </a:r>
            <a:r>
              <a:rPr lang="en-US" sz="3200" dirty="0">
                <a:solidFill>
                  <a:schemeClr val="bg2"/>
                </a:solidFill>
                <a:latin typeface="Consolas" pitchFamily="49" charset="0"/>
                <a:cs typeface="Consolas" pitchFamily="49" charset="0"/>
              </a:rPr>
              <a:t> 80 </a:t>
            </a:r>
            <a:r>
              <a:rPr lang="en-US" sz="3200" i="1" dirty="0">
                <a:solidFill>
                  <a:schemeClr val="bg2"/>
                </a:solidFill>
                <a:latin typeface="Consolas" pitchFamily="49" charset="0"/>
                <a:cs typeface="Consolas" pitchFamily="49" charset="0"/>
              </a:rPr>
              <a:t>-Protocol</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tcp</a:t>
            </a:r>
            <a:r>
              <a:rPr lang="en-US" sz="3200" dirty="0">
                <a:solidFill>
                  <a:schemeClr val="bg2"/>
                </a:solidFill>
                <a:latin typeface="Consolas" pitchFamily="49" charset="0"/>
                <a:cs typeface="Consolas" pitchFamily="49" charset="0"/>
              </a:rPr>
              <a:t> | </a:t>
            </a:r>
          </a:p>
          <a:p>
            <a:r>
              <a:rPr lang="en-US" sz="3200" dirty="0">
                <a:solidFill>
                  <a:schemeClr val="bg2"/>
                </a:solidFill>
                <a:latin typeface="Consolas" pitchFamily="49" charset="0"/>
                <a:cs typeface="Consolas" pitchFamily="49" charset="0"/>
              </a:rPr>
              <a:t>   </a:t>
            </a:r>
            <a:r>
              <a:rPr lang="en-US" sz="3200" b="1" dirty="0">
                <a:solidFill>
                  <a:schemeClr val="bg2"/>
                </a:solidFill>
                <a:latin typeface="Consolas" pitchFamily="49" charset="0"/>
                <a:cs typeface="Consolas" pitchFamily="49" charset="0"/>
              </a:rPr>
              <a:t>New-</a:t>
            </a:r>
            <a:r>
              <a:rPr lang="en-US" sz="3200" b="1" dirty="0" err="1">
                <a:solidFill>
                  <a:schemeClr val="bg2"/>
                </a:solidFill>
                <a:latin typeface="Consolas" pitchFamily="49" charset="0"/>
                <a:cs typeface="Consolas" pitchFamily="49" charset="0"/>
              </a:rPr>
              <a:t>AzureVM</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ServiceName</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newSvc</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-Location</a:t>
            </a:r>
            <a:r>
              <a:rPr lang="en-US" sz="3200" dirty="0">
                <a:solidFill>
                  <a:schemeClr val="bg2"/>
                </a:solidFill>
                <a:latin typeface="Consolas" pitchFamily="49" charset="0"/>
                <a:cs typeface="Consolas" pitchFamily="49" charset="0"/>
              </a:rPr>
              <a:t> $location</a:t>
            </a:r>
          </a:p>
        </p:txBody>
      </p:sp>
    </p:spTree>
    <p:extLst>
      <p:ext uri="{BB962C8B-B14F-4D97-AF65-F5344CB8AC3E}">
        <p14:creationId xmlns:p14="http://schemas.microsoft.com/office/powerpoint/2010/main" val="41059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10685020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75214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Data disk creation</a:t>
            </a:r>
            <a:endParaRPr lang="en-US" sz="5400" dirty="0">
              <a:solidFill>
                <a:schemeClr val="bg1"/>
              </a:solidFill>
            </a:endParaRPr>
          </a:p>
        </p:txBody>
      </p:sp>
      <p:sp>
        <p:nvSpPr>
          <p:cNvPr id="10" name="Rectangle 9"/>
          <p:cNvSpPr/>
          <p:nvPr/>
        </p:nvSpPr>
        <p:spPr>
          <a:xfrm>
            <a:off x="405883" y="1009752"/>
            <a:ext cx="11079079" cy="5745099"/>
          </a:xfrm>
          <a:prstGeom prst="rect">
            <a:avLst/>
          </a:prstGeom>
        </p:spPr>
        <p:txBody>
          <a:bodyPr wrap="square">
            <a:spAutoFit/>
          </a:bodyPr>
          <a:lstStyle/>
          <a:p>
            <a:r>
              <a:rPr lang="en-US" sz="3200" b="1" dirty="0">
                <a:solidFill>
                  <a:schemeClr val="accent2"/>
                </a:solidFill>
              </a:rPr>
              <a:t>New Virtual Machine Creation with Data Disk</a:t>
            </a:r>
          </a:p>
          <a:p>
            <a:r>
              <a:rPr lang="en-US" sz="2800" b="1" dirty="0" smtClean="0">
                <a:solidFill>
                  <a:schemeClr val="bg2"/>
                </a:solidFill>
                <a:latin typeface="Consolas" panose="020B0609020204030204" pitchFamily="49" charset="0"/>
                <a:cs typeface="Consolas" panose="020B0609020204030204" pitchFamily="49" charset="0"/>
              </a:rPr>
              <a:t>New-</a:t>
            </a:r>
            <a:r>
              <a:rPr lang="en-US" sz="2800" b="1" dirty="0" err="1" smtClean="0">
                <a:solidFill>
                  <a:schemeClr val="bg2"/>
                </a:solidFill>
                <a:latin typeface="Consolas" panose="020B0609020204030204" pitchFamily="49" charset="0"/>
                <a:cs typeface="Consolas" panose="020B0609020204030204" pitchFamily="49" charset="0"/>
              </a:rPr>
              <a:t>AzureVMConfig</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-Name</a:t>
            </a:r>
            <a:r>
              <a:rPr lang="en-US" sz="2800" dirty="0">
                <a:solidFill>
                  <a:schemeClr val="bg2"/>
                </a:solidFill>
                <a:latin typeface="Consolas" panose="020B0609020204030204" pitchFamily="49" charset="0"/>
                <a:cs typeface="Consolas" panose="020B0609020204030204" pitchFamily="49" charset="0"/>
              </a:rPr>
              <a:t> 'myvm1'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InstanceSize</a:t>
            </a:r>
            <a:r>
              <a:rPr lang="en-US" sz="2800" dirty="0">
                <a:solidFill>
                  <a:schemeClr val="bg2"/>
                </a:solidFill>
                <a:latin typeface="Consolas" panose="020B0609020204030204" pitchFamily="49" charset="0"/>
                <a:cs typeface="Consolas" panose="020B0609020204030204" pitchFamily="49" charset="0"/>
              </a:rPr>
              <a:t> 'Small'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ImageName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img</a:t>
            </a:r>
            <a:r>
              <a:rPr lang="en-US" sz="2800" dirty="0">
                <a:solidFill>
                  <a:schemeClr val="bg2"/>
                </a:solidFill>
                <a:latin typeface="Consolas" panose="020B0609020204030204" pitchFamily="49" charset="0"/>
                <a:cs typeface="Consolas" panose="020B0609020204030204" pitchFamily="49" charset="0"/>
              </a:rPr>
              <a:t>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Add-</a:t>
            </a:r>
            <a:r>
              <a:rPr lang="en-US" sz="2800" b="1" dirty="0" err="1">
                <a:solidFill>
                  <a:schemeClr val="bg2"/>
                </a:solidFill>
                <a:latin typeface="Consolas" panose="020B0609020204030204" pitchFamily="49" charset="0"/>
                <a:cs typeface="Consolas" panose="020B0609020204030204" pitchFamily="49" charset="0"/>
              </a:rPr>
              <a:t>AzureProvisioningConfig</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-Windows</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-Password</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pwd</a:t>
            </a:r>
            <a:r>
              <a:rPr lang="en-US" sz="2800" dirty="0">
                <a:solidFill>
                  <a:schemeClr val="bg2"/>
                </a:solidFill>
                <a:latin typeface="Consolas" panose="020B0609020204030204" pitchFamily="49" charset="0"/>
                <a:cs typeface="Consolas" panose="020B0609020204030204" pitchFamily="49" charset="0"/>
              </a:rPr>
              <a:t>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Add-</a:t>
            </a:r>
            <a:r>
              <a:rPr lang="en-US" sz="2800" b="1" dirty="0" err="1">
                <a:solidFill>
                  <a:schemeClr val="bg2"/>
                </a:solidFill>
                <a:latin typeface="Consolas" panose="020B0609020204030204" pitchFamily="49" charset="0"/>
                <a:cs typeface="Consolas" panose="020B0609020204030204" pitchFamily="49" charset="0"/>
              </a:rPr>
              <a:t>AzureDataDisk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CreateNew</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DiskSizeInGB</a:t>
            </a:r>
            <a:r>
              <a:rPr lang="en-US" sz="2800" dirty="0">
                <a:solidFill>
                  <a:schemeClr val="bg2"/>
                </a:solidFill>
                <a:latin typeface="Consolas" panose="020B0609020204030204" pitchFamily="49" charset="0"/>
                <a:cs typeface="Consolas" panose="020B0609020204030204" pitchFamily="49" charset="0"/>
              </a:rPr>
              <a:t> 10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DiskLabel</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myddisk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-LUN</a:t>
            </a:r>
            <a:r>
              <a:rPr lang="en-US" sz="2800" dirty="0">
                <a:solidFill>
                  <a:schemeClr val="bg2"/>
                </a:solidFill>
                <a:latin typeface="Consolas" panose="020B0609020204030204" pitchFamily="49" charset="0"/>
                <a:cs typeface="Consolas" panose="020B0609020204030204" pitchFamily="49" charset="0"/>
              </a:rPr>
              <a:t> 0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New-</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cloudSvcName</a:t>
            </a:r>
            <a:endParaRPr lang="en-US" sz="2800" dirty="0">
              <a:solidFill>
                <a:schemeClr val="bg2"/>
              </a:solidFill>
              <a:latin typeface="Consolas" panose="020B0609020204030204" pitchFamily="49" charset="0"/>
              <a:cs typeface="Consolas" panose="020B0609020204030204" pitchFamily="49" charset="0"/>
            </a:endParaRPr>
          </a:p>
          <a:p>
            <a:endParaRPr lang="en-US" sz="2333" dirty="0"/>
          </a:p>
          <a:p>
            <a:r>
              <a:rPr lang="en-US" sz="3200" b="1" dirty="0">
                <a:solidFill>
                  <a:schemeClr val="accent2"/>
                </a:solidFill>
              </a:rPr>
              <a:t>Add new Data Disk to existing Virtual Machine</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AzureVM</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'myvm1'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Add-</a:t>
            </a:r>
            <a:r>
              <a:rPr lang="en-US" sz="2800" b="1" dirty="0" err="1">
                <a:solidFill>
                  <a:schemeClr val="bg2"/>
                </a:solidFill>
                <a:latin typeface="Consolas" panose="020B0609020204030204" pitchFamily="49" charset="0"/>
                <a:cs typeface="Consolas" panose="020B0609020204030204" pitchFamily="49" charset="0"/>
              </a:rPr>
              <a:t>AzureDataDisk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CreateNew</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DiskSizeInGB</a:t>
            </a:r>
            <a:r>
              <a:rPr lang="en-US" sz="2800" dirty="0">
                <a:solidFill>
                  <a:schemeClr val="bg2"/>
                </a:solidFill>
                <a:latin typeface="Consolas" panose="020B0609020204030204" pitchFamily="49" charset="0"/>
                <a:cs typeface="Consolas" panose="020B0609020204030204" pitchFamily="49" charset="0"/>
              </a:rPr>
              <a:t> 10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DiskLabel</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myddisk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-LUN</a:t>
            </a:r>
            <a:r>
              <a:rPr lang="en-US" sz="2800" dirty="0">
                <a:solidFill>
                  <a:schemeClr val="bg2"/>
                </a:solidFill>
                <a:latin typeface="Consolas" panose="020B0609020204030204" pitchFamily="49" charset="0"/>
                <a:cs typeface="Consolas" panose="020B0609020204030204" pitchFamily="49" charset="0"/>
              </a:rPr>
              <a:t> 1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Update-</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34841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Disk and image repository</a:t>
            </a:r>
            <a:endParaRPr lang="en-US" sz="5400" dirty="0">
              <a:solidFill>
                <a:schemeClr val="bg1"/>
              </a:solidFill>
            </a:endParaRPr>
          </a:p>
        </p:txBody>
      </p:sp>
      <p:grpSp>
        <p:nvGrpSpPr>
          <p:cNvPr id="4" name="Group 3"/>
          <p:cNvGrpSpPr/>
          <p:nvPr/>
        </p:nvGrpSpPr>
        <p:grpSpPr>
          <a:xfrm>
            <a:off x="604818" y="1647509"/>
            <a:ext cx="9533104" cy="4406101"/>
            <a:chOff x="490863" y="1344864"/>
            <a:chExt cx="11439724" cy="5287321"/>
          </a:xfrm>
        </p:grpSpPr>
        <p:sp>
          <p:nvSpPr>
            <p:cNvPr id="5" name="Rectangle 4"/>
            <p:cNvSpPr/>
            <p:nvPr/>
          </p:nvSpPr>
          <p:spPr bwMode="auto">
            <a:xfrm>
              <a:off x="519114" y="1344864"/>
              <a:ext cx="2965052" cy="1970765"/>
            </a:xfrm>
            <a:prstGeom prst="rect">
              <a:avLst/>
            </a:prstGeom>
            <a:solidFill>
              <a:srgbClr val="5B9BD5"/>
            </a:solidFill>
            <a:ln w="9525" cap="flat" cmpd="sng" algn="ctr">
              <a:noFill/>
              <a:prstDash val="solid"/>
              <a:headEnd type="none" w="med" len="med"/>
              <a:tailEnd type="none" w="med" len="med"/>
            </a:ln>
            <a:effectLst/>
          </p:spPr>
          <p:txBody>
            <a:bodyPr vert="horz" wrap="square" lIns="101583" tIns="101583" rIns="101583" bIns="101583" numCol="1" rtlCol="0" anchor="b" anchorCtr="0" compatLnSpc="1">
              <a:prstTxWarp prst="textNoShape">
                <a:avLst/>
              </a:prstTxWarp>
            </a:bodyPr>
            <a:lstStyle/>
            <a:p>
              <a:pPr marL="0" marR="0" lvl="0" indent="0" defTabSz="914400" eaLnBrk="1" fontAlgn="auto" latinLnBrk="0" hangingPunct="1">
                <a:lnSpc>
                  <a:spcPct val="90000"/>
                </a:lnSpc>
                <a:spcBef>
                  <a:spcPts val="0"/>
                </a:spcBef>
                <a:spcAft>
                  <a:spcPts val="0"/>
                </a:spcAft>
                <a:buClrTx/>
                <a:buSzPct val="90000"/>
                <a:buFontTx/>
                <a:buNone/>
                <a:tabLst/>
                <a:defRPr/>
              </a:pPr>
              <a:r>
                <a:rPr kumimoji="0" lang="en-US" sz="2333"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OS Images</a:t>
              </a:r>
              <a:endParaRPr kumimoji="0" lang="en-US" sz="2333" b="0"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endParaRPr>
            </a:p>
          </p:txBody>
        </p:sp>
        <p:sp>
          <p:nvSpPr>
            <p:cNvPr id="6" name="Freeform 79"/>
            <p:cNvSpPr>
              <a:spLocks noEditPoints="1"/>
            </p:cNvSpPr>
            <p:nvPr/>
          </p:nvSpPr>
          <p:spPr bwMode="black">
            <a:xfrm>
              <a:off x="971010"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7" name="Freeform 79"/>
            <p:cNvSpPr>
              <a:spLocks noEditPoints="1"/>
            </p:cNvSpPr>
            <p:nvPr/>
          </p:nvSpPr>
          <p:spPr bwMode="black">
            <a:xfrm>
              <a:off x="1547046"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8" name="Freeform 79"/>
            <p:cNvSpPr>
              <a:spLocks noEditPoints="1"/>
            </p:cNvSpPr>
            <p:nvPr/>
          </p:nvSpPr>
          <p:spPr bwMode="black">
            <a:xfrm>
              <a:off x="2099188" y="1705557"/>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9" name="TextBox 8"/>
            <p:cNvSpPr txBox="1"/>
            <p:nvPr/>
          </p:nvSpPr>
          <p:spPr>
            <a:xfrm>
              <a:off x="3656648" y="1344864"/>
              <a:ext cx="8273939" cy="1945381"/>
            </a:xfrm>
            <a:prstGeom prst="rect">
              <a:avLst/>
            </a:prstGeom>
            <a:solidFill>
              <a:sysClr val="windowText" lastClr="000000">
                <a:alpha val="5000"/>
              </a:sysClr>
            </a:solidFill>
          </p:spPr>
          <p:txBody>
            <a:bodyPr lIns="114281" tIns="0" rIns="152373" bIns="0" anchor="ctr"/>
            <a:lstStyle>
              <a:defPPr>
                <a:defRPr lang="en-US"/>
              </a:defPPr>
              <a:lvl1pPr lvl="0" indent="0">
                <a:lnSpc>
                  <a:spcPct val="100000"/>
                </a:lnSpc>
                <a:spcBef>
                  <a:spcPts val="768"/>
                </a:spcBef>
                <a:buSzTx/>
                <a:buFont typeface="Wingdings" pitchFamily="2" charset="2"/>
                <a:buNone/>
                <a:defRPr spc="-70">
                  <a:solidFill>
                    <a:srgbClr val="00AEEF">
                      <a:alpha val="99000"/>
                    </a:srgbClr>
                  </a:solidFill>
                  <a:latin typeface="Segoe UI Light" pitchFamily="34" charset="0"/>
                  <a:cs typeface="Segoe UI Light" pitchFamily="34" charset="0"/>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 Return all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'Microsoft'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Microsoft</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'User'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Custom</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'Partner'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Partner Images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$_.OS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'Windows'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only Windows OS images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Remove-</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ImageName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myimg</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DeleteVHD</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Delete image and storage</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Add-</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-OS</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'Windows'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ImageName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MyWinImage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MediaLocation</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'http://storageaccount/vhds/winimage.vhd'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Add Existing VM Image from Storage</a:t>
              </a:r>
            </a:p>
          </p:txBody>
        </p:sp>
        <p:sp>
          <p:nvSpPr>
            <p:cNvPr id="11" name="Freeform 79"/>
            <p:cNvSpPr>
              <a:spLocks noEditPoints="1"/>
            </p:cNvSpPr>
            <p:nvPr/>
          </p:nvSpPr>
          <p:spPr bwMode="black">
            <a:xfrm>
              <a:off x="2642494"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2" name="Rectangle 11"/>
            <p:cNvSpPr/>
            <p:nvPr/>
          </p:nvSpPr>
          <p:spPr bwMode="auto">
            <a:xfrm>
              <a:off x="540482" y="4657081"/>
              <a:ext cx="2965052" cy="1975104"/>
            </a:xfrm>
            <a:prstGeom prst="rect">
              <a:avLst/>
            </a:prstGeom>
            <a:solidFill>
              <a:srgbClr val="5B9BD5"/>
            </a:solidFill>
            <a:ln w="9525" cap="flat" cmpd="sng" algn="ctr">
              <a:noFill/>
              <a:prstDash val="solid"/>
              <a:headEnd type="none" w="med" len="med"/>
              <a:tailEnd type="none" w="med" len="med"/>
            </a:ln>
            <a:effectLst/>
          </p:spPr>
          <p:txBody>
            <a:bodyPr vert="horz" wrap="square" lIns="101583" tIns="101583" rIns="101583" bIns="101583" numCol="1" rtlCol="0" anchor="b" anchorCtr="0" compatLnSpc="1">
              <a:prstTxWarp prst="textNoShape">
                <a:avLst/>
              </a:prstTxWarp>
            </a:bodyPr>
            <a:lstStyle/>
            <a:p>
              <a:pPr marL="0" marR="0" lvl="0" indent="0" defTabSz="914400" eaLnBrk="1" fontAlgn="auto" latinLnBrk="0" hangingPunct="1">
                <a:lnSpc>
                  <a:spcPct val="90000"/>
                </a:lnSpc>
                <a:spcBef>
                  <a:spcPts val="0"/>
                </a:spcBef>
                <a:spcAft>
                  <a:spcPts val="0"/>
                </a:spcAft>
                <a:buClrTx/>
                <a:buSzPct val="90000"/>
                <a:buFontTx/>
                <a:buNone/>
                <a:tabLst/>
                <a:defRPr/>
              </a:pPr>
              <a:r>
                <a:rPr kumimoji="0" lang="en-US" sz="2333"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Disks</a:t>
              </a:r>
            </a:p>
          </p:txBody>
        </p:sp>
        <p:sp>
          <p:nvSpPr>
            <p:cNvPr id="13" name="Freeform 79"/>
            <p:cNvSpPr>
              <a:spLocks noEditPoints="1"/>
            </p:cNvSpPr>
            <p:nvPr/>
          </p:nvSpPr>
          <p:spPr bwMode="black">
            <a:xfrm>
              <a:off x="989853" y="5085245"/>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4" name="Freeform 79"/>
            <p:cNvSpPr>
              <a:spLocks noEditPoints="1"/>
            </p:cNvSpPr>
            <p:nvPr/>
          </p:nvSpPr>
          <p:spPr bwMode="black">
            <a:xfrm>
              <a:off x="1565890" y="5085245"/>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5" name="Freeform 79"/>
            <p:cNvSpPr>
              <a:spLocks noEditPoints="1"/>
            </p:cNvSpPr>
            <p:nvPr/>
          </p:nvSpPr>
          <p:spPr bwMode="black">
            <a:xfrm>
              <a:off x="2118032" y="5095557"/>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6" name="Freeform 79"/>
            <p:cNvSpPr>
              <a:spLocks noEditPoints="1"/>
            </p:cNvSpPr>
            <p:nvPr/>
          </p:nvSpPr>
          <p:spPr bwMode="black">
            <a:xfrm>
              <a:off x="2661339" y="5085245"/>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7" name="TextBox 16"/>
            <p:cNvSpPr txBox="1"/>
            <p:nvPr/>
          </p:nvSpPr>
          <p:spPr>
            <a:xfrm>
              <a:off x="3656648" y="4657081"/>
              <a:ext cx="8273939" cy="1975104"/>
            </a:xfrm>
            <a:prstGeom prst="rect">
              <a:avLst/>
            </a:prstGeom>
            <a:solidFill>
              <a:sysClr val="windowText" lastClr="000000">
                <a:alpha val="5000"/>
              </a:sysClr>
            </a:solidFill>
          </p:spPr>
          <p:txBody>
            <a:bodyPr lIns="114281" tIns="0" rIns="152373" bIns="0" anchor="ctr"/>
            <a:lstStyle>
              <a:defPPr>
                <a:defRPr lang="en-US"/>
              </a:defPPr>
              <a:lvl1pPr lvl="0" indent="0">
                <a:lnSpc>
                  <a:spcPct val="100000"/>
                </a:lnSpc>
                <a:spcBef>
                  <a:spcPts val="0"/>
                </a:spcBef>
                <a:buSzTx/>
                <a:buFont typeface="Wingdings" pitchFamily="2" charset="2"/>
                <a:buNone/>
                <a:defRPr sz="1400" b="1" spc="0">
                  <a:solidFill>
                    <a:srgbClr val="292929">
                      <a:alpha val="99000"/>
                    </a:srgbClr>
                  </a:solidFill>
                  <a:latin typeface="Segoe UI"/>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Return all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Where </a:t>
              </a:r>
              <a:r>
                <a:rPr kumimoji="0" lang="en-US" b="0" i="0" u="none" strike="noStrike" kern="0" cap="none" spc="0" normalizeH="0" baseline="0" noProof="0" dirty="0">
                  <a:ln>
                    <a:noFill/>
                  </a:ln>
                  <a:solidFill>
                    <a:schemeClr val="bg1"/>
                  </a:solidFill>
                  <a:effectLst/>
                  <a:uLnTx/>
                  <a:uFillTx/>
                  <a:latin typeface="Segoe UI"/>
                </a:rPr>
                <a:t>{ $_.</a:t>
              </a:r>
              <a:r>
                <a:rPr kumimoji="0" lang="en-US" b="0" i="0" u="none" strike="noStrike" kern="0" cap="none" spc="0" normalizeH="0" baseline="0" noProof="0" dirty="0" err="1">
                  <a:ln>
                    <a:noFill/>
                  </a:ln>
                  <a:solidFill>
                    <a:schemeClr val="bg1"/>
                  </a:solidFill>
                  <a:effectLst/>
                  <a:uLnTx/>
                  <a:uFillTx/>
                  <a:latin typeface="Segoe UI"/>
                </a:rPr>
                <a:t>AttachedTo</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eq</a:t>
              </a:r>
              <a:r>
                <a:rPr kumimoji="0" lang="en-US" b="0" i="0" u="none" strike="noStrike" kern="0" cap="none" spc="0" normalizeH="0" baseline="0" noProof="0" dirty="0">
                  <a:ln>
                    <a:noFill/>
                  </a:ln>
                  <a:solidFill>
                    <a:schemeClr val="bg1"/>
                  </a:solidFill>
                  <a:effectLst/>
                  <a:uLnTx/>
                  <a:uFillTx/>
                  <a:latin typeface="Segoe UI"/>
                </a:rPr>
                <a:t> $null } </a:t>
              </a:r>
              <a:r>
                <a:rPr kumimoji="0" lang="en-US" b="1" i="0" u="none" strike="noStrike" kern="0" cap="none" spc="0" normalizeH="0" baseline="0" noProof="0" dirty="0">
                  <a:ln>
                    <a:noFill/>
                  </a:ln>
                  <a:solidFill>
                    <a:schemeClr val="bg1"/>
                  </a:solidFill>
                  <a:effectLst/>
                  <a:uLnTx/>
                  <a:uFillTx/>
                  <a:latin typeface="Segoe UI"/>
                </a:rPr>
                <a:t># Return all not attached to a VM</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Where </a:t>
              </a:r>
              <a:r>
                <a:rPr kumimoji="0" lang="en-US" b="0" i="0" u="none" strike="noStrike" kern="0" cap="none" spc="0" normalizeH="0" baseline="0" noProof="0" dirty="0">
                  <a:ln>
                    <a:noFill/>
                  </a:ln>
                  <a:solidFill>
                    <a:schemeClr val="bg1"/>
                  </a:solidFill>
                  <a:effectLst/>
                  <a:uLnTx/>
                  <a:uFillTx/>
                  <a:latin typeface="Segoe UI"/>
                </a:rPr>
                <a:t>{ $_.OS -</a:t>
              </a:r>
              <a:r>
                <a:rPr kumimoji="0" lang="en-US" b="0" i="0" u="none" strike="noStrike" kern="0" cap="none" spc="0" normalizeH="0" baseline="0" noProof="0" dirty="0" err="1">
                  <a:ln>
                    <a:noFill/>
                  </a:ln>
                  <a:solidFill>
                    <a:schemeClr val="bg1"/>
                  </a:solidFill>
                  <a:effectLst/>
                  <a:uLnTx/>
                  <a:uFillTx/>
                  <a:latin typeface="Segoe UI"/>
                </a:rPr>
                <a:t>eq</a:t>
              </a:r>
              <a:r>
                <a:rPr kumimoji="0" lang="en-US" b="0" i="0" u="none" strike="noStrike" kern="0" cap="none" spc="0" normalizeH="0" baseline="0" noProof="0" dirty="0">
                  <a:ln>
                    <a:noFill/>
                  </a:ln>
                  <a:solidFill>
                    <a:schemeClr val="bg1"/>
                  </a:solidFill>
                  <a:effectLst/>
                  <a:uLnTx/>
                  <a:uFillTx/>
                  <a:latin typeface="Segoe UI"/>
                </a:rPr>
                <a:t> $null } </a:t>
              </a:r>
              <a:r>
                <a:rPr kumimoji="0" lang="en-US" b="1" i="0" u="none" strike="noStrike" kern="0" cap="none" spc="0" normalizeH="0" baseline="0" noProof="0" dirty="0">
                  <a:ln>
                    <a:noFill/>
                  </a:ln>
                  <a:solidFill>
                    <a:schemeClr val="bg1"/>
                  </a:solidFill>
                  <a:effectLst/>
                  <a:uLnTx/>
                  <a:uFillTx/>
                  <a:latin typeface="Segoe UI"/>
                </a:rPr>
                <a:t># Return only data disks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Where </a:t>
              </a:r>
              <a:r>
                <a:rPr kumimoji="0" lang="en-US" b="0" i="0" u="none" strike="noStrike" kern="0" cap="none" spc="0" normalizeH="0" baseline="0" noProof="0" dirty="0">
                  <a:ln>
                    <a:noFill/>
                  </a:ln>
                  <a:solidFill>
                    <a:schemeClr val="bg1"/>
                  </a:solidFill>
                  <a:effectLst/>
                  <a:uLnTx/>
                  <a:uFillTx/>
                  <a:latin typeface="Segoe UI"/>
                </a:rPr>
                <a:t>{ $_.OS -</a:t>
              </a:r>
              <a:r>
                <a:rPr kumimoji="0" lang="en-US" b="0" i="0" u="none" strike="noStrike" kern="0" cap="none" spc="0" normalizeH="0" baseline="0" noProof="0" dirty="0" err="1">
                  <a:ln>
                    <a:noFill/>
                  </a:ln>
                  <a:solidFill>
                    <a:schemeClr val="bg1"/>
                  </a:solidFill>
                  <a:effectLst/>
                  <a:uLnTx/>
                  <a:uFillTx/>
                  <a:latin typeface="Segoe UI"/>
                </a:rPr>
                <a:t>eq</a:t>
              </a:r>
              <a:r>
                <a:rPr kumimoji="0" lang="en-US" b="0" i="0" u="none" strike="noStrike" kern="0" cap="none" spc="0" normalizeH="0" baseline="0" noProof="0" dirty="0">
                  <a:ln>
                    <a:noFill/>
                  </a:ln>
                  <a:solidFill>
                    <a:schemeClr val="bg1"/>
                  </a:solidFill>
                  <a:effectLst/>
                  <a:uLnTx/>
                  <a:uFillTx/>
                  <a:latin typeface="Segoe UI"/>
                </a:rPr>
                <a:t> 'Windows' } </a:t>
              </a:r>
              <a:r>
                <a:rPr kumimoji="0" lang="en-US" b="1" i="0" u="none" strike="noStrike" kern="0" cap="none" spc="0" normalizeH="0" baseline="0" noProof="0" dirty="0">
                  <a:ln>
                    <a:noFill/>
                  </a:ln>
                  <a:solidFill>
                    <a:schemeClr val="bg1"/>
                  </a:solidFill>
                  <a:effectLst/>
                  <a:uLnTx/>
                  <a:uFillTx/>
                  <a:latin typeface="Segoe UI"/>
                </a:rPr>
                <a:t># Return only Windows OS disks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Remove-</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a:ln>
                    <a:noFill/>
                  </a:ln>
                  <a:solidFill>
                    <a:schemeClr val="bg1"/>
                  </a:solidFill>
                  <a:effectLst/>
                  <a:uLnTx/>
                  <a:uFillTx/>
                  <a:latin typeface="Segoe UI"/>
                </a:rPr>
                <a:t>-</a:t>
              </a:r>
              <a:r>
                <a:rPr kumimoji="0" lang="en-US" b="0" i="0" u="none" strike="noStrike" kern="0" cap="none" spc="0" normalizeH="0" baseline="0" noProof="0" dirty="0" err="1">
                  <a:ln>
                    <a:noFill/>
                  </a:ln>
                  <a:solidFill>
                    <a:schemeClr val="bg1"/>
                  </a:solidFill>
                  <a:effectLst/>
                  <a:uLnTx/>
                  <a:uFillTx/>
                  <a:latin typeface="Segoe UI"/>
                </a:rPr>
                <a:t>DiskName</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mydisk</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DeleteVHD</a:t>
              </a:r>
              <a:r>
                <a:rPr kumimoji="0" lang="en-US" b="0" i="0" u="none" strike="noStrike" kern="0" cap="none" spc="0" normalizeH="0" baseline="0" noProof="0" dirty="0">
                  <a:ln>
                    <a:noFill/>
                  </a:ln>
                  <a:solidFill>
                    <a:schemeClr val="bg1"/>
                  </a:solidFill>
                  <a:effectLst/>
                  <a:uLnTx/>
                  <a:uFillTx/>
                  <a:latin typeface="Segoe UI"/>
                </a:rPr>
                <a:t>  </a:t>
              </a:r>
              <a:r>
                <a:rPr kumimoji="0" lang="en-US" b="1" i="0" u="none" strike="noStrike" kern="0" cap="none" spc="0" normalizeH="0" baseline="0" noProof="0" dirty="0">
                  <a:ln>
                    <a:noFill/>
                  </a:ln>
                  <a:solidFill>
                    <a:schemeClr val="bg1"/>
                  </a:solidFill>
                  <a:effectLst/>
                  <a:uLnTx/>
                  <a:uFillTx/>
                  <a:latin typeface="Segoe UI"/>
                </a:rPr>
                <a:t># Delete disk and storage</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Add-</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a:ln>
                    <a:noFill/>
                  </a:ln>
                  <a:solidFill>
                    <a:schemeClr val="bg1"/>
                  </a:solidFill>
                  <a:effectLst/>
                  <a:uLnTx/>
                  <a:uFillTx/>
                  <a:latin typeface="Segoe UI"/>
                </a:rPr>
                <a:t>-OS 'Windows' -</a:t>
              </a:r>
              <a:r>
                <a:rPr kumimoji="0" lang="en-US" b="0" i="0" u="none" strike="noStrike" kern="0" cap="none" spc="0" normalizeH="0" baseline="0" noProof="0" dirty="0" err="1">
                  <a:ln>
                    <a:noFill/>
                  </a:ln>
                  <a:solidFill>
                    <a:schemeClr val="bg1"/>
                  </a:solidFill>
                  <a:effectLst/>
                  <a:uLnTx/>
                  <a:uFillTx/>
                  <a:latin typeface="Segoe UI"/>
                </a:rPr>
                <a:t>DiskName</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MyWinDisk</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MediaLocation</a:t>
              </a:r>
              <a:r>
                <a:rPr kumimoji="0" lang="en-US" b="0" i="0" u="none" strike="noStrike" kern="0" cap="none" spc="0" normalizeH="0" baseline="0" noProof="0" dirty="0">
                  <a:ln>
                    <a:noFill/>
                  </a:ln>
                  <a:solidFill>
                    <a:schemeClr val="bg1"/>
                  </a:solidFill>
                  <a:effectLst/>
                  <a:uLnTx/>
                  <a:uFillTx/>
                  <a:latin typeface="Segoe UI"/>
                </a:rPr>
                <a:t> 'http://storageaccount/vhds/winosdisk.vhd‘</a:t>
              </a:r>
              <a:r>
                <a:rPr kumimoji="0" lang="en-US" b="1" i="0" u="none" strike="noStrike" kern="0" cap="none" spc="0" normalizeH="0" baseline="0" noProof="0" dirty="0">
                  <a:ln>
                    <a:noFill/>
                  </a:ln>
                  <a:solidFill>
                    <a:schemeClr val="bg1"/>
                  </a:solidFill>
                  <a:effectLst/>
                  <a:uLnTx/>
                  <a:uFillTx/>
                  <a:latin typeface="Segoe UI"/>
                </a:rPr>
                <a:t> # Add Existing OS Disk from Storage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Add-</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a:ln>
                    <a:noFill/>
                  </a:ln>
                  <a:solidFill>
                    <a:schemeClr val="bg1"/>
                  </a:solidFill>
                  <a:effectLst/>
                  <a:uLnTx/>
                  <a:uFillTx/>
                  <a:latin typeface="Segoe UI"/>
                </a:rPr>
                <a:t>-</a:t>
              </a:r>
              <a:r>
                <a:rPr kumimoji="0" lang="en-US" b="0" i="0" u="none" strike="noStrike" kern="0" cap="none" spc="0" normalizeH="0" baseline="0" noProof="0" dirty="0" err="1">
                  <a:ln>
                    <a:noFill/>
                  </a:ln>
                  <a:solidFill>
                    <a:schemeClr val="bg1"/>
                  </a:solidFill>
                  <a:effectLst/>
                  <a:uLnTx/>
                  <a:uFillTx/>
                  <a:latin typeface="Segoe UI"/>
                </a:rPr>
                <a:t>DiskName</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MyDataDisk</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MediaLocation</a:t>
              </a:r>
              <a:r>
                <a:rPr kumimoji="0" lang="en-US" b="0" i="0" u="none" strike="noStrike" kern="0" cap="none" spc="0" normalizeH="0" baseline="0" noProof="0" dirty="0">
                  <a:ln>
                    <a:noFill/>
                  </a:ln>
                  <a:solidFill>
                    <a:schemeClr val="bg1"/>
                  </a:solidFill>
                  <a:effectLst/>
                  <a:uLnTx/>
                  <a:uFillTx/>
                  <a:latin typeface="Segoe UI"/>
                </a:rPr>
                <a:t> 'http://storageaccount/vhds/datadisk.vhd‘</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 Add Existing Data Disk from Storage </a:t>
              </a:r>
            </a:p>
          </p:txBody>
        </p:sp>
        <p:sp>
          <p:nvSpPr>
            <p:cNvPr id="18" name="Rectangle 17"/>
            <p:cNvSpPr/>
            <p:nvPr/>
          </p:nvSpPr>
          <p:spPr>
            <a:xfrm>
              <a:off x="490863" y="2247649"/>
              <a:ext cx="3014671" cy="373872"/>
            </a:xfrm>
            <a:prstGeom prst="rect">
              <a:avLst/>
            </a:prstGeom>
          </p:spPr>
          <p:txBody>
            <a:bodyPr wrap="none">
              <a:spAutoFit/>
            </a:bodyPr>
            <a:lstStyle/>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1583"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Microsoft, Partner and User</a:t>
              </a:r>
            </a:p>
          </p:txBody>
        </p:sp>
        <p:sp>
          <p:nvSpPr>
            <p:cNvPr id="19" name="Rectangle 18"/>
            <p:cNvSpPr/>
            <p:nvPr/>
          </p:nvSpPr>
          <p:spPr>
            <a:xfrm>
              <a:off x="837601" y="5627265"/>
              <a:ext cx="2512611" cy="373872"/>
            </a:xfrm>
            <a:prstGeom prst="rect">
              <a:avLst/>
            </a:prstGeom>
          </p:spPr>
          <p:txBody>
            <a:bodyPr wrap="none">
              <a:spAutoFit/>
            </a:bodyPr>
            <a:lstStyle/>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1583"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OS Disks or Data Disks</a:t>
              </a:r>
            </a:p>
          </p:txBody>
        </p:sp>
      </p:grpSp>
    </p:spTree>
    <p:extLst>
      <p:ext uri="{BB962C8B-B14F-4D97-AF65-F5344CB8AC3E}">
        <p14:creationId xmlns:p14="http://schemas.microsoft.com/office/powerpoint/2010/main" val="420403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Customer Manager Architecture</a:t>
            </a:r>
            <a:endParaRPr lang="en-US" sz="5400" dirty="0">
              <a:solidFill>
                <a:schemeClr val="bg1"/>
              </a:solidFill>
            </a:endParaRPr>
          </a:p>
        </p:txBody>
      </p:sp>
      <p:sp>
        <p:nvSpPr>
          <p:cNvPr id="4" name="Cloud large"/>
          <p:cNvSpPr>
            <a:spLocks/>
          </p:cNvSpPr>
          <p:nvPr/>
        </p:nvSpPr>
        <p:spPr bwMode="black">
          <a:xfrm>
            <a:off x="0" y="1185788"/>
            <a:ext cx="10234909" cy="5048620"/>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5" name="Picture 4"/>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4480511" y="2162592"/>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4480511" y="4325243"/>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1922896" y="3131037"/>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753089" y="3278816"/>
            <a:ext cx="904415" cy="369332"/>
          </a:xfrm>
          <a:prstGeom prst="rect">
            <a:avLst/>
          </a:prstGeom>
          <a:noFill/>
        </p:spPr>
        <p:txBody>
          <a:bodyPr wrap="none" rtlCol="0">
            <a:spAutoFit/>
          </a:bodyPr>
          <a:lstStyle/>
          <a:p>
            <a:r>
              <a:rPr lang="en-US" dirty="0" smtClean="0">
                <a:solidFill>
                  <a:srgbClr val="CCFF66"/>
                </a:solidFill>
              </a:rPr>
              <a:t>IISVM1</a:t>
            </a:r>
            <a:endParaRPr lang="en-US" dirty="0">
              <a:solidFill>
                <a:srgbClr val="CCFF66"/>
              </a:solidFill>
            </a:endParaRPr>
          </a:p>
        </p:txBody>
      </p:sp>
      <p:sp>
        <p:nvSpPr>
          <p:cNvPr id="10" name="TextBox 9"/>
          <p:cNvSpPr txBox="1"/>
          <p:nvPr/>
        </p:nvSpPr>
        <p:spPr>
          <a:xfrm>
            <a:off x="4753088" y="5449669"/>
            <a:ext cx="904415" cy="369332"/>
          </a:xfrm>
          <a:prstGeom prst="rect">
            <a:avLst/>
          </a:prstGeom>
          <a:noFill/>
        </p:spPr>
        <p:txBody>
          <a:bodyPr wrap="none" rtlCol="0">
            <a:spAutoFit/>
          </a:bodyPr>
          <a:lstStyle/>
          <a:p>
            <a:r>
              <a:rPr lang="en-US" dirty="0" smtClean="0">
                <a:solidFill>
                  <a:srgbClr val="CCFF66"/>
                </a:solidFill>
              </a:rPr>
              <a:t>IISVM2</a:t>
            </a:r>
            <a:endParaRPr lang="en-US" dirty="0">
              <a:solidFill>
                <a:srgbClr val="CCFF66"/>
              </a:solidFill>
            </a:endParaRPr>
          </a:p>
        </p:txBody>
      </p:sp>
      <p:sp>
        <p:nvSpPr>
          <p:cNvPr id="11" name="TextBox 10"/>
          <p:cNvSpPr txBox="1"/>
          <p:nvPr/>
        </p:nvSpPr>
        <p:spPr>
          <a:xfrm>
            <a:off x="2074732" y="4242821"/>
            <a:ext cx="1297022" cy="369332"/>
          </a:xfrm>
          <a:prstGeom prst="rect">
            <a:avLst/>
          </a:prstGeom>
          <a:noFill/>
        </p:spPr>
        <p:txBody>
          <a:bodyPr wrap="none" rtlCol="0">
            <a:spAutoFit/>
          </a:bodyPr>
          <a:lstStyle/>
          <a:p>
            <a:r>
              <a:rPr lang="en-US" dirty="0" smtClean="0">
                <a:solidFill>
                  <a:srgbClr val="CCFF66"/>
                </a:solidFill>
              </a:rPr>
              <a:t>SQL Server</a:t>
            </a:r>
            <a:endParaRPr lang="en-US" dirty="0">
              <a:solidFill>
                <a:srgbClr val="CCFF66"/>
              </a:solidFill>
            </a:endParaRPr>
          </a:p>
        </p:txBody>
      </p:sp>
      <p:cxnSp>
        <p:nvCxnSpPr>
          <p:cNvPr id="13" name="Straight Connector 12"/>
          <p:cNvCxnSpPr>
            <a:endCxn id="8" idx="3"/>
          </p:cNvCxnSpPr>
          <p:nvPr/>
        </p:nvCxnSpPr>
        <p:spPr>
          <a:xfrm flipH="1">
            <a:off x="3372468" y="2741653"/>
            <a:ext cx="1108043" cy="968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8" idx="3"/>
          </p:cNvCxnSpPr>
          <p:nvPr/>
        </p:nvCxnSpPr>
        <p:spPr>
          <a:xfrm flipH="1" flipV="1">
            <a:off x="3372468" y="3710099"/>
            <a:ext cx="1108043" cy="1194206"/>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0"/>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rot="5400000">
            <a:off x="6886282" y="3528069"/>
            <a:ext cx="912935" cy="60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stCxn id="16" idx="2"/>
            <a:endCxn id="5" idx="3"/>
          </p:cNvCxnSpPr>
          <p:nvPr/>
        </p:nvCxnSpPr>
        <p:spPr>
          <a:xfrm flipH="1" flipV="1">
            <a:off x="5930083" y="2741654"/>
            <a:ext cx="1108043" cy="1091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2"/>
            <a:endCxn id="7" idx="3"/>
          </p:cNvCxnSpPr>
          <p:nvPr/>
        </p:nvCxnSpPr>
        <p:spPr>
          <a:xfrm flipH="1">
            <a:off x="5930083" y="3832694"/>
            <a:ext cx="1108043" cy="1071611"/>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051" y="4242821"/>
            <a:ext cx="1601913" cy="369332"/>
          </a:xfrm>
          <a:prstGeom prst="rect">
            <a:avLst/>
          </a:prstGeom>
          <a:noFill/>
        </p:spPr>
        <p:txBody>
          <a:bodyPr wrap="none" rtlCol="0">
            <a:spAutoFit/>
          </a:bodyPr>
          <a:lstStyle/>
          <a:p>
            <a:r>
              <a:rPr lang="en-US" dirty="0" smtClean="0">
                <a:solidFill>
                  <a:srgbClr val="CCFF66"/>
                </a:solidFill>
              </a:rPr>
              <a:t>Load Balancer</a:t>
            </a:r>
            <a:endParaRPr lang="en-US" dirty="0">
              <a:solidFill>
                <a:srgbClr val="CCFF66"/>
              </a:solidFill>
            </a:endParaRPr>
          </a:p>
        </p:txBody>
      </p:sp>
      <p:pic>
        <p:nvPicPr>
          <p:cNvPr id="27" name="Picture 20"/>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10413396" y="923952"/>
            <a:ext cx="1425677" cy="145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8121768" y="960097"/>
            <a:ext cx="2329548" cy="738664"/>
          </a:xfrm>
          <a:prstGeom prst="rect">
            <a:avLst/>
          </a:prstGeom>
          <a:noFill/>
        </p:spPr>
        <p:txBody>
          <a:bodyPr wrap="none" rtlCol="0">
            <a:spAutoFit/>
          </a:bodyPr>
          <a:lstStyle/>
          <a:p>
            <a:r>
              <a:rPr lang="en-US" sz="1400" dirty="0" smtClean="0">
                <a:solidFill>
                  <a:srgbClr val="FFC000"/>
                </a:solidFill>
              </a:rPr>
              <a:t>PowerShell script. Performs</a:t>
            </a:r>
          </a:p>
          <a:p>
            <a:r>
              <a:rPr lang="en-US" sz="1400" dirty="0" smtClean="0">
                <a:solidFill>
                  <a:srgbClr val="FFC000"/>
                </a:solidFill>
              </a:rPr>
              <a:t>automated deployment </a:t>
            </a:r>
          </a:p>
          <a:p>
            <a:r>
              <a:rPr lang="en-US" sz="1400" dirty="0" smtClean="0">
                <a:solidFill>
                  <a:srgbClr val="FFC000"/>
                </a:solidFill>
              </a:rPr>
              <a:t>and VM configuring</a:t>
            </a:r>
            <a:endParaRPr lang="en-US" sz="1400" dirty="0">
              <a:solidFill>
                <a:srgbClr val="FFC000"/>
              </a:solidFill>
            </a:endParaRPr>
          </a:p>
        </p:txBody>
      </p:sp>
      <p:pic>
        <p:nvPicPr>
          <p:cNvPr id="2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6403852" y="1491142"/>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5056977" y="1310943"/>
            <a:ext cx="2173159" cy="307777"/>
          </a:xfrm>
          <a:prstGeom prst="rect">
            <a:avLst/>
          </a:prstGeom>
          <a:noFill/>
        </p:spPr>
        <p:txBody>
          <a:bodyPr wrap="none" rtlCol="0">
            <a:spAutoFit/>
          </a:bodyPr>
          <a:lstStyle/>
          <a:p>
            <a:r>
              <a:rPr lang="en-US" sz="1400" dirty="0" smtClean="0">
                <a:solidFill>
                  <a:srgbClr val="CCFF66"/>
                </a:solidFill>
              </a:rPr>
              <a:t>Service Management API</a:t>
            </a:r>
            <a:endParaRPr lang="en-US" sz="1400" dirty="0">
              <a:solidFill>
                <a:srgbClr val="CCFF66"/>
              </a:solidFill>
            </a:endParaRPr>
          </a:p>
        </p:txBody>
      </p:sp>
      <p:cxnSp>
        <p:nvCxnSpPr>
          <p:cNvPr id="34" name="Curved Connector 33"/>
          <p:cNvCxnSpPr>
            <a:stCxn id="27" idx="2"/>
          </p:cNvCxnSpPr>
          <p:nvPr/>
        </p:nvCxnSpPr>
        <p:spPr>
          <a:xfrm rot="5400000">
            <a:off x="8696269" y="1418459"/>
            <a:ext cx="1464619" cy="3395314"/>
          </a:xfrm>
          <a:prstGeom prst="curved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27" idx="1"/>
          </p:cNvCxnSpPr>
          <p:nvPr/>
        </p:nvCxnSpPr>
        <p:spPr>
          <a:xfrm rot="10800000" flipV="1">
            <a:off x="7730922" y="1653880"/>
            <a:ext cx="2682475" cy="729926"/>
          </a:xfrm>
          <a:prstGeom prst="curvedConnector3">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7"/>
          <a:stretch>
            <a:fillRect/>
          </a:stretch>
        </p:blipFill>
        <p:spPr>
          <a:xfrm>
            <a:off x="9784922" y="4982665"/>
            <a:ext cx="1172555" cy="1311244"/>
          </a:xfrm>
          <a:prstGeom prst="rect">
            <a:avLst/>
          </a:prstGeom>
        </p:spPr>
      </p:pic>
      <p:pic>
        <p:nvPicPr>
          <p:cNvPr id="38" name="Picture 37"/>
          <p:cNvPicPr>
            <a:picLocks noChangeAspect="1"/>
          </p:cNvPicPr>
          <p:nvPr/>
        </p:nvPicPr>
        <p:blipFill>
          <a:blip r:embed="rId8"/>
          <a:stretch>
            <a:fillRect/>
          </a:stretch>
        </p:blipFill>
        <p:spPr>
          <a:xfrm>
            <a:off x="9942835" y="5638287"/>
            <a:ext cx="840757" cy="993622"/>
          </a:xfrm>
          <a:prstGeom prst="rect">
            <a:avLst/>
          </a:prstGeom>
        </p:spPr>
      </p:pic>
      <p:pic>
        <p:nvPicPr>
          <p:cNvPr id="39" name="Picture 38"/>
          <p:cNvPicPr>
            <a:picLocks noChangeAspect="1"/>
          </p:cNvPicPr>
          <p:nvPr/>
        </p:nvPicPr>
        <p:blipFill>
          <a:blip r:embed="rId9"/>
          <a:stretch>
            <a:fillRect/>
          </a:stretch>
        </p:blipFill>
        <p:spPr>
          <a:xfrm>
            <a:off x="11005603" y="5753639"/>
            <a:ext cx="351782" cy="961538"/>
          </a:xfrm>
          <a:prstGeom prst="rect">
            <a:avLst/>
          </a:prstGeom>
        </p:spPr>
      </p:pic>
      <p:cxnSp>
        <p:nvCxnSpPr>
          <p:cNvPr id="41" name="Curved Connector 40"/>
          <p:cNvCxnSpPr>
            <a:stCxn id="37" idx="1"/>
          </p:cNvCxnSpPr>
          <p:nvPr/>
        </p:nvCxnSpPr>
        <p:spPr>
          <a:xfrm rot="10800000">
            <a:off x="7940842" y="4068793"/>
            <a:ext cx="1844080" cy="1569494"/>
          </a:xfrm>
          <a:prstGeom prst="curvedConnector3">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974685" y="6378579"/>
            <a:ext cx="968150" cy="307777"/>
          </a:xfrm>
          <a:prstGeom prst="rect">
            <a:avLst/>
          </a:prstGeom>
          <a:noFill/>
        </p:spPr>
        <p:txBody>
          <a:bodyPr wrap="none" rtlCol="0">
            <a:spAutoFit/>
          </a:bodyPr>
          <a:lstStyle/>
          <a:p>
            <a:r>
              <a:rPr lang="en-US" sz="1400" dirty="0" smtClean="0">
                <a:solidFill>
                  <a:srgbClr val="FFC000"/>
                </a:solidFill>
              </a:rPr>
              <a:t>End Users</a:t>
            </a:r>
            <a:endParaRPr lang="en-US" sz="1400" dirty="0">
              <a:solidFill>
                <a:srgbClr val="FFC000"/>
              </a:solidFill>
            </a:endParaRPr>
          </a:p>
        </p:txBody>
      </p:sp>
      <p:sp>
        <p:nvSpPr>
          <p:cNvPr id="43" name="TextBox 42"/>
          <p:cNvSpPr txBox="1"/>
          <p:nvPr/>
        </p:nvSpPr>
        <p:spPr>
          <a:xfrm>
            <a:off x="1922895" y="2729855"/>
            <a:ext cx="1682255"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DB</a:t>
            </a:r>
          </a:p>
          <a:p>
            <a:r>
              <a:rPr lang="en-US" sz="1200" dirty="0" smtClean="0">
                <a:solidFill>
                  <a:srgbClr val="FFC000"/>
                </a:solidFill>
              </a:rPr>
              <a:t>deployed</a:t>
            </a:r>
            <a:endParaRPr lang="en-US" sz="1200" dirty="0">
              <a:solidFill>
                <a:srgbClr val="FFC000"/>
              </a:solidFill>
            </a:endParaRPr>
          </a:p>
        </p:txBody>
      </p:sp>
      <p:sp>
        <p:nvSpPr>
          <p:cNvPr id="44" name="TextBox 43"/>
          <p:cNvSpPr txBox="1"/>
          <p:nvPr/>
        </p:nvSpPr>
        <p:spPr>
          <a:xfrm>
            <a:off x="4440037" y="1774637"/>
            <a:ext cx="1486689"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a:t>
            </a:r>
          </a:p>
          <a:p>
            <a:r>
              <a:rPr lang="en-US" sz="1200" dirty="0" smtClean="0">
                <a:solidFill>
                  <a:srgbClr val="FFC000"/>
                </a:solidFill>
              </a:rPr>
              <a:t>web app deployed</a:t>
            </a:r>
            <a:endParaRPr lang="en-US" sz="1200" dirty="0">
              <a:solidFill>
                <a:srgbClr val="FFC000"/>
              </a:solidFill>
            </a:endParaRPr>
          </a:p>
        </p:txBody>
      </p:sp>
      <p:sp>
        <p:nvSpPr>
          <p:cNvPr id="45" name="TextBox 44"/>
          <p:cNvSpPr txBox="1"/>
          <p:nvPr/>
        </p:nvSpPr>
        <p:spPr>
          <a:xfrm>
            <a:off x="4507077" y="3922876"/>
            <a:ext cx="1486689"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a:t>
            </a:r>
          </a:p>
          <a:p>
            <a:r>
              <a:rPr lang="en-US" sz="1200" dirty="0" smtClean="0">
                <a:solidFill>
                  <a:srgbClr val="FFC000"/>
                </a:solidFill>
              </a:rPr>
              <a:t>web app deployed</a:t>
            </a:r>
            <a:endParaRPr lang="en-US" sz="1200" dirty="0">
              <a:solidFill>
                <a:srgbClr val="FFC000"/>
              </a:solidFill>
            </a:endParaRPr>
          </a:p>
        </p:txBody>
      </p:sp>
    </p:spTree>
    <p:extLst>
      <p:ext uri="{BB962C8B-B14F-4D97-AF65-F5344CB8AC3E}">
        <p14:creationId xmlns:p14="http://schemas.microsoft.com/office/powerpoint/2010/main" val="40662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Automating Customer Manager App</a:t>
            </a:r>
            <a:endParaRPr lang="en-US" sz="5400" dirty="0">
              <a:solidFill>
                <a:schemeClr val="bg1"/>
              </a:solidFill>
            </a:endParaRPr>
          </a:p>
        </p:txBody>
      </p:sp>
      <p:sp>
        <p:nvSpPr>
          <p:cNvPr id="3" name="Subtitle 5"/>
          <p:cNvSpPr>
            <a:spLocks noGrp="1"/>
          </p:cNvSpPr>
          <p:nvPr>
            <p:ph type="subTitle" idx="1"/>
          </p:nvPr>
        </p:nvSpPr>
        <p:spPr>
          <a:xfrm>
            <a:off x="606173" y="1402030"/>
            <a:ext cx="11034445" cy="5125230"/>
          </a:xfrm>
        </p:spPr>
        <p:txBody>
          <a:bodyPr>
            <a:noAutofit/>
          </a:bodyPr>
          <a:lstStyle/>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Provision 2 frontend servers and 1 backend</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Remote PowerShell to VMs and configure its parameters: web server, firewall rules, app pools, etc.</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Compile and build </a:t>
            </a:r>
            <a:r>
              <a:rPr lang="en-US" sz="4000" dirty="0" err="1" smtClean="0">
                <a:solidFill>
                  <a:schemeClr val="bg2"/>
                </a:solidFill>
                <a:latin typeface="+mj-lt"/>
                <a:sym typeface="Wingdings" panose="05000000000000000000" pitchFamily="2" charset="2"/>
              </a:rPr>
              <a:t>CustomerManager</a:t>
            </a:r>
            <a:r>
              <a:rPr lang="en-US" sz="4000" dirty="0" smtClean="0">
                <a:solidFill>
                  <a:schemeClr val="bg2"/>
                </a:solidFill>
                <a:latin typeface="+mj-lt"/>
                <a:sym typeface="Wingdings" panose="05000000000000000000" pitchFamily="2" charset="2"/>
              </a:rPr>
              <a:t>. Deploy the package to frontend servers. Point frontend to SQL VM</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Run </a:t>
            </a:r>
            <a:r>
              <a:rPr lang="en-US" sz="4000" dirty="0" err="1" smtClean="0">
                <a:solidFill>
                  <a:schemeClr val="bg2"/>
                </a:solidFill>
                <a:latin typeface="+mj-lt"/>
                <a:sym typeface="Wingdings" panose="05000000000000000000" pitchFamily="2" charset="2"/>
              </a:rPr>
              <a:t>CustomerManager</a:t>
            </a:r>
            <a:r>
              <a:rPr lang="en-US" sz="4000" dirty="0" smtClean="0">
                <a:solidFill>
                  <a:schemeClr val="bg2"/>
                </a:solidFill>
                <a:latin typeface="+mj-lt"/>
                <a:sym typeface="Wingdings" panose="05000000000000000000" pitchFamily="2" charset="2"/>
              </a:rPr>
              <a:t> and observe results</a:t>
            </a:r>
            <a:endParaRPr lang="en-US" sz="4000" dirty="0">
              <a:solidFill>
                <a:schemeClr val="bg2"/>
              </a:solidFill>
            </a:endParaRPr>
          </a:p>
          <a:p>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82512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89442" y="165370"/>
            <a:ext cx="11034445" cy="123666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1402030"/>
            <a:ext cx="11034445" cy="5125230"/>
          </a:xfrm>
        </p:spPr>
        <p:txBody>
          <a:bodyPr>
            <a:noAutofit/>
          </a:bodyPr>
          <a:lstStyle/>
          <a:p>
            <a:pPr marL="571500" indent="-571500">
              <a:buFont typeface="Wingdings" panose="05000000000000000000" pitchFamily="2" charset="2"/>
              <a:buChar char="à"/>
            </a:pPr>
            <a:r>
              <a:rPr lang="en-US" altLang="zh-CN" sz="4000" dirty="0" smtClean="0">
                <a:solidFill>
                  <a:schemeClr val="bg2"/>
                </a:solidFill>
                <a:latin typeface="+mj-lt"/>
                <a:sym typeface="Wingdings" panose="05000000000000000000" pitchFamily="2" charset="2"/>
              </a:rPr>
              <a:t>Intro to Windows Azure PowerShell</a:t>
            </a:r>
            <a:endParaRPr lang="en-US" sz="4000" dirty="0" smtClean="0">
              <a:solidFill>
                <a:schemeClr val="bg2"/>
              </a:solidFill>
              <a:latin typeface="+mj-lt"/>
            </a:endParaRP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Automating </a:t>
            </a:r>
            <a:r>
              <a:rPr lang="en-US" sz="4000" dirty="0">
                <a:solidFill>
                  <a:schemeClr val="bg1"/>
                </a:solidFill>
                <a:latin typeface="+mj-lt"/>
                <a:sym typeface="Wingdings" panose="05000000000000000000" pitchFamily="2" charset="2"/>
              </a:rPr>
              <a:t>Azure virtual machines. Base </a:t>
            </a:r>
            <a:r>
              <a:rPr lang="en-US" sz="4000" dirty="0" err="1">
                <a:solidFill>
                  <a:schemeClr val="bg1"/>
                </a:solidFill>
                <a:latin typeface="+mj-lt"/>
                <a:sym typeface="Wingdings" panose="05000000000000000000" pitchFamily="2" charset="2"/>
              </a:rPr>
              <a:t>cmdlets</a:t>
            </a:r>
            <a:r>
              <a:rPr lang="en-US" sz="4000" dirty="0">
                <a:solidFill>
                  <a:schemeClr val="bg1"/>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description</a:t>
            </a:r>
            <a:endParaRPr lang="en-US" sz="4000" dirty="0" smtClean="0">
              <a:solidFill>
                <a:schemeClr val="bg1"/>
              </a:solidFill>
              <a:latin typeface="+mj-lt"/>
            </a:endParaRP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Demo Session. Create and configure virtual machine. Provision and configure frontend and backend parts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Migrating applications to the Cloud with Azure </a:t>
            </a:r>
            <a:r>
              <a:rPr lang="en-US" sz="4000" dirty="0" err="1" smtClean="0">
                <a:solidFill>
                  <a:schemeClr val="bg1"/>
                </a:solidFill>
                <a:latin typeface="+mj-lt"/>
                <a:sym typeface="Wingdings" panose="05000000000000000000" pitchFamily="2" charset="2"/>
              </a:rPr>
              <a:t>IaaS</a:t>
            </a:r>
            <a:endParaRPr lang="en-US" sz="4000" dirty="0" smtClean="0">
              <a:solidFill>
                <a:schemeClr val="bg1"/>
              </a:solidFill>
              <a:latin typeface="+mj-lt"/>
              <a:sym typeface="Wingdings" panose="05000000000000000000" pitchFamily="2" charset="2"/>
            </a:endParaRPr>
          </a:p>
          <a:p>
            <a:endParaRPr lang="en-US" sz="4000" dirty="0">
              <a:solidFill>
                <a:schemeClr val="bg2"/>
              </a:solidFill>
            </a:endParaRPr>
          </a:p>
          <a:p>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Getting started</a:t>
            </a:r>
            <a:endParaRPr lang="en-US" sz="5400" dirty="0">
              <a:solidFill>
                <a:schemeClr val="bg1"/>
              </a:solidFill>
            </a:endParaRPr>
          </a:p>
        </p:txBody>
      </p:sp>
      <p:grpSp>
        <p:nvGrpSpPr>
          <p:cNvPr id="22" name="Group 21"/>
          <p:cNvGrpSpPr/>
          <p:nvPr/>
        </p:nvGrpSpPr>
        <p:grpSpPr>
          <a:xfrm>
            <a:off x="601869" y="1262592"/>
            <a:ext cx="9300104" cy="3456780"/>
            <a:chOff x="520700" y="1900239"/>
            <a:chExt cx="7528253" cy="2798196"/>
          </a:xfrm>
        </p:grpSpPr>
        <p:sp>
          <p:nvSpPr>
            <p:cNvPr id="23" name="Text Placeholder 4"/>
            <p:cNvSpPr txBox="1">
              <a:spLocks/>
            </p:cNvSpPr>
            <p:nvPr/>
          </p:nvSpPr>
          <p:spPr>
            <a:xfrm>
              <a:off x="1829217" y="1900239"/>
              <a:ext cx="6219736" cy="1307592"/>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4400" spc="-58" dirty="0" smtClean="0">
                  <a:solidFill>
                    <a:schemeClr val="accent2">
                      <a:alpha val="99000"/>
                    </a:schemeClr>
                  </a:solidFill>
                  <a:latin typeface="+mj-lt"/>
                  <a:ea typeface="NSimSun" panose="02010609030101010101" pitchFamily="49" charset="-122"/>
                  <a:cs typeface="Segoe UI" panose="020B0502040204020203" pitchFamily="34" charset="0"/>
                </a:rPr>
                <a:t>Download and Install Windows Azure PowerShell </a:t>
              </a:r>
              <a:r>
                <a:rPr lang="en-US" dirty="0">
                  <a:solidFill>
                    <a:schemeClr val="bg2"/>
                  </a:solidFill>
                  <a:latin typeface="Segoe UI" panose="020B0502040204020203" pitchFamily="34" charset="0"/>
                  <a:cs typeface="Segoe UI" panose="020B0502040204020203" pitchFamily="34" charset="0"/>
                </a:rPr>
                <a:t>http://go.microsoft.com/?</a:t>
              </a:r>
              <a:r>
                <a:rPr lang="en-US" dirty="0" smtClean="0">
                  <a:solidFill>
                    <a:schemeClr val="bg2"/>
                  </a:solidFill>
                  <a:latin typeface="Segoe UI" panose="020B0502040204020203" pitchFamily="34" charset="0"/>
                  <a:cs typeface="Segoe UI" panose="020B0502040204020203" pitchFamily="34" charset="0"/>
                </a:rPr>
                <a:t>linkid=9811175</a:t>
              </a:r>
              <a:endParaRPr lang="en-US" dirty="0">
                <a:solidFill>
                  <a:schemeClr val="bg2"/>
                </a:solidFill>
                <a:latin typeface="Segoe UI" panose="020B0502040204020203" pitchFamily="34" charset="0"/>
                <a:cs typeface="Segoe UI" panose="020B0502040204020203" pitchFamily="34" charset="0"/>
              </a:endParaRPr>
            </a:p>
          </p:txBody>
        </p:sp>
        <p:sp>
          <p:nvSpPr>
            <p:cNvPr id="24" name="Rectangle 23"/>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25" name="Rectangle 24"/>
            <p:cNvSpPr>
              <a:spLocks/>
            </p:cNvSpPr>
            <p:nvPr/>
          </p:nvSpPr>
          <p:spPr bwMode="auto">
            <a:xfrm>
              <a:off x="520705" y="3390843"/>
              <a:ext cx="1307591" cy="1307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38094" rtlCol="0" anchor="ctr"/>
            <a:lstStyle/>
            <a:p>
              <a:pPr algn="ctr"/>
              <a:endParaRPr lang="en-US" sz="1500"/>
            </a:p>
          </p:txBody>
        </p:sp>
        <p:sp>
          <p:nvSpPr>
            <p:cNvPr id="26" name="Text Placeholder 4"/>
            <p:cNvSpPr txBox="1">
              <a:spLocks/>
            </p:cNvSpPr>
            <p:nvPr/>
          </p:nvSpPr>
          <p:spPr>
            <a:xfrm>
              <a:off x="1829217" y="3390843"/>
              <a:ext cx="6219736" cy="1307592"/>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4400" spc="-58" dirty="0" smtClean="0">
                  <a:solidFill>
                    <a:schemeClr val="accent2">
                      <a:alpha val="99000"/>
                    </a:schemeClr>
                  </a:solidFill>
                  <a:latin typeface="Segoe UI Light" pitchFamily="34" charset="0"/>
                  <a:cs typeface="Segoe UI Light" pitchFamily="34" charset="0"/>
                </a:rPr>
                <a:t>Download Web Deploy 3.5</a:t>
              </a:r>
            </a:p>
            <a:p>
              <a:pPr>
                <a:spcBef>
                  <a:spcPts val="640"/>
                </a:spcBef>
                <a:buSzTx/>
              </a:pPr>
              <a:r>
                <a:rPr lang="en-US" spc="-58" dirty="0">
                  <a:solidFill>
                    <a:schemeClr val="bg1">
                      <a:alpha val="99000"/>
                    </a:schemeClr>
                  </a:solidFill>
                  <a:latin typeface="+mn-lt"/>
                  <a:cs typeface="Segoe UI Light" pitchFamily="34" charset="0"/>
                </a:rPr>
                <a:t>http://www.iis.net/downloads/microsoft/web-deploy</a:t>
              </a:r>
            </a:p>
          </p:txBody>
        </p:sp>
        <p:sp>
          <p:nvSpPr>
            <p:cNvPr id="27"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28" name="Freeform 58"/>
            <p:cNvSpPr>
              <a:spLocks noEditPoints="1"/>
            </p:cNvSpPr>
            <p:nvPr/>
          </p:nvSpPr>
          <p:spPr bwMode="black">
            <a:xfrm>
              <a:off x="800252" y="2152838"/>
              <a:ext cx="750584" cy="80449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grpSp>
      <p:sp>
        <p:nvSpPr>
          <p:cNvPr id="29" name="Text Placeholder 4"/>
          <p:cNvSpPr txBox="1">
            <a:spLocks/>
          </p:cNvSpPr>
          <p:nvPr/>
        </p:nvSpPr>
        <p:spPr>
          <a:xfrm>
            <a:off x="2223634" y="4932351"/>
            <a:ext cx="7678339" cy="1620620"/>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4400" spc="-58" dirty="0" smtClean="0">
                <a:solidFill>
                  <a:schemeClr val="accent2">
                    <a:alpha val="99000"/>
                  </a:schemeClr>
                </a:solidFill>
                <a:latin typeface="Segoe UI Light" pitchFamily="34" charset="0"/>
                <a:cs typeface="Segoe UI Light" pitchFamily="34" charset="0"/>
              </a:rPr>
              <a:t>Add-</a:t>
            </a:r>
            <a:r>
              <a:rPr lang="en-US" sz="4400" spc="-58" dirty="0" err="1" smtClean="0">
                <a:solidFill>
                  <a:schemeClr val="accent2">
                    <a:alpha val="99000"/>
                  </a:schemeClr>
                </a:solidFill>
                <a:latin typeface="Segoe UI Light" pitchFamily="34" charset="0"/>
                <a:cs typeface="Segoe UI Light" pitchFamily="34" charset="0"/>
              </a:rPr>
              <a:t>AzureAccount</a:t>
            </a:r>
            <a:endParaRPr lang="en-US" sz="4400" dirty="0">
              <a:solidFill>
                <a:schemeClr val="bg1"/>
              </a:solidFill>
              <a:latin typeface="Segoe UI"/>
            </a:endParaRPr>
          </a:p>
        </p:txBody>
      </p:sp>
      <p:sp>
        <p:nvSpPr>
          <p:cNvPr id="30" name="Rectangle 29"/>
          <p:cNvSpPr>
            <a:spLocks noChangeAspect="1"/>
          </p:cNvSpPr>
          <p:nvPr/>
        </p:nvSpPr>
        <p:spPr bwMode="auto">
          <a:xfrm>
            <a:off x="601868" y="4932352"/>
            <a:ext cx="1623218" cy="16232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31" name="Freeform 58"/>
          <p:cNvSpPr>
            <a:spLocks noEditPoints="1"/>
          </p:cNvSpPr>
          <p:nvPr/>
        </p:nvSpPr>
        <p:spPr bwMode="black">
          <a:xfrm>
            <a:off x="948343" y="5245421"/>
            <a:ext cx="930268" cy="9970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Tree>
    <p:extLst>
      <p:ext uri="{BB962C8B-B14F-4D97-AF65-F5344CB8AC3E}">
        <p14:creationId xmlns:p14="http://schemas.microsoft.com/office/powerpoint/2010/main" val="18113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PowerShell</a:t>
            </a:r>
            <a:endParaRPr lang="en-US" sz="4400" dirty="0">
              <a:latin typeface="+mj-lt"/>
            </a:endParaRPr>
          </a:p>
        </p:txBody>
      </p:sp>
    </p:spTree>
    <p:extLst>
      <p:ext uri="{BB962C8B-B14F-4D97-AF65-F5344CB8AC3E}">
        <p14:creationId xmlns:p14="http://schemas.microsoft.com/office/powerpoint/2010/main" val="167436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smtClean="0">
                <a:solidFill>
                  <a:schemeClr val="bg1"/>
                </a:solidFill>
              </a:rPr>
              <a:t>Migrating apps to the Cloud</a:t>
            </a:r>
            <a:endParaRPr lang="en-US" sz="9600" dirty="0">
              <a:solidFill>
                <a:schemeClr val="bg1"/>
              </a:solidFill>
            </a:endParaRPr>
          </a:p>
        </p:txBody>
      </p:sp>
    </p:spTree>
    <p:extLst>
      <p:ext uri="{BB962C8B-B14F-4D97-AF65-F5344CB8AC3E}">
        <p14:creationId xmlns:p14="http://schemas.microsoft.com/office/powerpoint/2010/main" val="267204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Migration Approaches</a:t>
            </a:r>
            <a:endParaRPr lang="en-US" sz="5400" dirty="0">
              <a:solidFill>
                <a:schemeClr val="bg1"/>
              </a:solidFill>
            </a:endParaRPr>
          </a:p>
        </p:txBody>
      </p:sp>
      <p:sp>
        <p:nvSpPr>
          <p:cNvPr id="5" name="TextBox 4"/>
          <p:cNvSpPr txBox="1"/>
          <p:nvPr/>
        </p:nvSpPr>
        <p:spPr>
          <a:xfrm>
            <a:off x="308987" y="1199415"/>
            <a:ext cx="8213274" cy="769441"/>
          </a:xfrm>
          <a:prstGeom prst="rect">
            <a:avLst/>
          </a:prstGeom>
          <a:noFill/>
        </p:spPr>
        <p:txBody>
          <a:bodyPr wrap="none" rtlCol="0">
            <a:spAutoFit/>
          </a:bodyPr>
          <a:lstStyle/>
          <a:p>
            <a:r>
              <a:rPr lang="en-US" sz="4400" dirty="0" smtClean="0">
                <a:solidFill>
                  <a:srgbClr val="CCFF66"/>
                </a:solidFill>
                <a:latin typeface="+mj-lt"/>
              </a:rPr>
              <a:t>Build Virtual Machine in the Cloud</a:t>
            </a:r>
            <a:endParaRPr lang="en-US" sz="800" dirty="0">
              <a:solidFill>
                <a:srgbClr val="CCFF66"/>
              </a:solidFill>
              <a:latin typeface="+mj-lt"/>
            </a:endParaRPr>
          </a:p>
        </p:txBody>
      </p:sp>
      <p:sp>
        <p:nvSpPr>
          <p:cNvPr id="6" name="TextBox 5"/>
          <p:cNvSpPr txBox="1"/>
          <p:nvPr/>
        </p:nvSpPr>
        <p:spPr>
          <a:xfrm>
            <a:off x="308986" y="3677492"/>
            <a:ext cx="8848063" cy="769441"/>
          </a:xfrm>
          <a:prstGeom prst="rect">
            <a:avLst/>
          </a:prstGeom>
          <a:noFill/>
        </p:spPr>
        <p:txBody>
          <a:bodyPr wrap="none" rtlCol="0">
            <a:spAutoFit/>
          </a:bodyPr>
          <a:lstStyle/>
          <a:p>
            <a:r>
              <a:rPr lang="en-US" sz="4400" dirty="0" smtClean="0">
                <a:solidFill>
                  <a:srgbClr val="CCFF66"/>
                </a:solidFill>
                <a:latin typeface="+mj-lt"/>
              </a:rPr>
              <a:t>Migrating an existing virtual machine</a:t>
            </a:r>
            <a:endParaRPr lang="en-US" sz="800" dirty="0">
              <a:solidFill>
                <a:srgbClr val="CCFF66"/>
              </a:solidFill>
              <a:latin typeface="+mj-lt"/>
            </a:endParaRPr>
          </a:p>
        </p:txBody>
      </p:sp>
      <p:sp>
        <p:nvSpPr>
          <p:cNvPr id="7" name="TextBox 6"/>
          <p:cNvSpPr txBox="1"/>
          <p:nvPr/>
        </p:nvSpPr>
        <p:spPr>
          <a:xfrm>
            <a:off x="308987" y="2077499"/>
            <a:ext cx="6753772" cy="523220"/>
          </a:xfrm>
          <a:prstGeom prst="rect">
            <a:avLst/>
          </a:prstGeom>
          <a:noFill/>
        </p:spPr>
        <p:txBody>
          <a:bodyPr wrap="none" rtlCol="0">
            <a:spAutoFit/>
          </a:bodyPr>
          <a:lstStyle/>
          <a:p>
            <a:r>
              <a:rPr lang="en-US" sz="2800" dirty="0" smtClean="0">
                <a:solidFill>
                  <a:schemeClr val="accent1">
                    <a:lumMod val="60000"/>
                    <a:lumOff val="40000"/>
                  </a:schemeClr>
                </a:solidFill>
              </a:rPr>
              <a:t>Lowers upload time and dependency risk</a:t>
            </a:r>
            <a:endParaRPr lang="en-US" sz="400" dirty="0">
              <a:solidFill>
                <a:schemeClr val="accent1">
                  <a:lumMod val="60000"/>
                  <a:lumOff val="40000"/>
                </a:schemeClr>
              </a:solidFill>
            </a:endParaRPr>
          </a:p>
        </p:txBody>
      </p:sp>
      <p:sp>
        <p:nvSpPr>
          <p:cNvPr id="8" name="TextBox 7"/>
          <p:cNvSpPr txBox="1"/>
          <p:nvPr/>
        </p:nvSpPr>
        <p:spPr>
          <a:xfrm>
            <a:off x="308986" y="4662080"/>
            <a:ext cx="10581743" cy="523220"/>
          </a:xfrm>
          <a:prstGeom prst="rect">
            <a:avLst/>
          </a:prstGeom>
          <a:noFill/>
        </p:spPr>
        <p:txBody>
          <a:bodyPr wrap="none" rtlCol="0">
            <a:spAutoFit/>
          </a:bodyPr>
          <a:lstStyle/>
          <a:p>
            <a:r>
              <a:rPr lang="en-US" sz="2800" dirty="0" smtClean="0">
                <a:solidFill>
                  <a:schemeClr val="accent1">
                    <a:lumMod val="60000"/>
                    <a:lumOff val="40000"/>
                  </a:schemeClr>
                </a:solidFill>
              </a:rPr>
              <a:t>Application, configuration and data in an installed working state</a:t>
            </a:r>
            <a:endParaRPr lang="en-US" sz="400" dirty="0">
              <a:solidFill>
                <a:schemeClr val="accent1">
                  <a:lumMod val="60000"/>
                  <a:lumOff val="40000"/>
                </a:schemeClr>
              </a:solidFill>
            </a:endParaRPr>
          </a:p>
        </p:txBody>
      </p:sp>
      <p:sp>
        <p:nvSpPr>
          <p:cNvPr id="9" name="TextBox 8"/>
          <p:cNvSpPr txBox="1"/>
          <p:nvPr/>
        </p:nvSpPr>
        <p:spPr>
          <a:xfrm>
            <a:off x="308986" y="2720177"/>
            <a:ext cx="9214254" cy="523220"/>
          </a:xfrm>
          <a:prstGeom prst="rect">
            <a:avLst/>
          </a:prstGeom>
          <a:noFill/>
        </p:spPr>
        <p:txBody>
          <a:bodyPr wrap="none" rtlCol="0">
            <a:spAutoFit/>
          </a:bodyPr>
          <a:lstStyle/>
          <a:p>
            <a:r>
              <a:rPr lang="en-US" sz="2800" dirty="0" smtClean="0">
                <a:solidFill>
                  <a:schemeClr val="accent4">
                    <a:lumMod val="60000"/>
                    <a:lumOff val="40000"/>
                  </a:schemeClr>
                </a:solidFill>
              </a:rPr>
              <a:t>Requires upload and installation of application and data</a:t>
            </a:r>
            <a:endParaRPr lang="en-US" sz="400" dirty="0">
              <a:solidFill>
                <a:schemeClr val="accent4">
                  <a:lumMod val="60000"/>
                  <a:lumOff val="40000"/>
                </a:schemeClr>
              </a:solidFill>
            </a:endParaRPr>
          </a:p>
        </p:txBody>
      </p:sp>
      <p:sp>
        <p:nvSpPr>
          <p:cNvPr id="10" name="TextBox 9"/>
          <p:cNvSpPr txBox="1"/>
          <p:nvPr/>
        </p:nvSpPr>
        <p:spPr>
          <a:xfrm>
            <a:off x="308986" y="5295703"/>
            <a:ext cx="10934269" cy="954107"/>
          </a:xfrm>
          <a:prstGeom prst="rect">
            <a:avLst/>
          </a:prstGeom>
          <a:noFill/>
        </p:spPr>
        <p:txBody>
          <a:bodyPr wrap="square" rtlCol="0">
            <a:spAutoFit/>
          </a:bodyPr>
          <a:lstStyle/>
          <a:p>
            <a:r>
              <a:rPr lang="en-US" sz="2800" dirty="0" smtClean="0">
                <a:solidFill>
                  <a:schemeClr val="accent4">
                    <a:lumMod val="60000"/>
                    <a:lumOff val="40000"/>
                  </a:schemeClr>
                </a:solidFill>
              </a:rPr>
              <a:t>Requires uploading a large amount of data and higher risk of drivers or other hardware dependencies on VM not available in the cloud</a:t>
            </a:r>
            <a:endParaRPr lang="en-US" sz="400" dirty="0">
              <a:solidFill>
                <a:schemeClr val="accent4">
                  <a:lumMod val="60000"/>
                  <a:lumOff val="40000"/>
                </a:schemeClr>
              </a:solidFill>
            </a:endParaRPr>
          </a:p>
        </p:txBody>
      </p:sp>
    </p:spTree>
    <p:extLst>
      <p:ext uri="{BB962C8B-B14F-4D97-AF65-F5344CB8AC3E}">
        <p14:creationId xmlns:p14="http://schemas.microsoft.com/office/powerpoint/2010/main" val="97335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Migrating a Multi-VM application</a:t>
            </a:r>
            <a:endParaRPr lang="en-US" sz="5400" dirty="0">
              <a:solidFill>
                <a:schemeClr val="bg1"/>
              </a:solidFill>
            </a:endParaRPr>
          </a:p>
        </p:txBody>
      </p:sp>
      <p:sp>
        <p:nvSpPr>
          <p:cNvPr id="11" name="Rounded Rectangle 10"/>
          <p:cNvSpPr/>
          <p:nvPr/>
        </p:nvSpPr>
        <p:spPr>
          <a:xfrm>
            <a:off x="1661375" y="3245476"/>
            <a:ext cx="8680360" cy="349017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2" name="TextBox 11"/>
          <p:cNvSpPr txBox="1"/>
          <p:nvPr/>
        </p:nvSpPr>
        <p:spPr>
          <a:xfrm>
            <a:off x="308987" y="1078979"/>
            <a:ext cx="7896521" cy="584775"/>
          </a:xfrm>
          <a:prstGeom prst="rect">
            <a:avLst/>
          </a:prstGeom>
          <a:noFill/>
        </p:spPr>
        <p:txBody>
          <a:bodyPr wrap="none" rtlCol="0">
            <a:spAutoFit/>
          </a:bodyPr>
          <a:lstStyle/>
          <a:p>
            <a:r>
              <a:rPr lang="en-US" sz="3200" dirty="0" smtClean="0">
                <a:solidFill>
                  <a:schemeClr val="accent4">
                    <a:lumMod val="60000"/>
                    <a:lumOff val="40000"/>
                  </a:schemeClr>
                </a:solidFill>
              </a:rPr>
              <a:t>Cloud Service Acts as a Network Boundary</a:t>
            </a:r>
            <a:endParaRPr lang="en-US" sz="500" dirty="0">
              <a:solidFill>
                <a:schemeClr val="accent4">
                  <a:lumMod val="60000"/>
                  <a:lumOff val="40000"/>
                </a:schemeClr>
              </a:solidFill>
            </a:endParaRPr>
          </a:p>
        </p:txBody>
      </p:sp>
      <p:sp>
        <p:nvSpPr>
          <p:cNvPr id="13" name="TextBox 12"/>
          <p:cNvSpPr txBox="1"/>
          <p:nvPr/>
        </p:nvSpPr>
        <p:spPr>
          <a:xfrm>
            <a:off x="308987" y="1663754"/>
            <a:ext cx="11883014" cy="830997"/>
          </a:xfrm>
          <a:prstGeom prst="rect">
            <a:avLst/>
          </a:prstGeom>
          <a:noFill/>
        </p:spPr>
        <p:txBody>
          <a:bodyPr wrap="square" rtlCol="0">
            <a:spAutoFit/>
          </a:bodyPr>
          <a:lstStyle/>
          <a:p>
            <a:r>
              <a:rPr lang="en-US" sz="2400" dirty="0" smtClean="0">
                <a:solidFill>
                  <a:srgbClr val="CCFF66"/>
                </a:solidFill>
              </a:rPr>
              <a:t>All VMs in the same service can communicate directly.</a:t>
            </a:r>
          </a:p>
          <a:p>
            <a:r>
              <a:rPr lang="en-US" sz="2400" dirty="0" smtClean="0">
                <a:solidFill>
                  <a:srgbClr val="CCFF66"/>
                </a:solidFill>
              </a:rPr>
              <a:t>Name resolution between VMs is automatic with Windows Azure provided DNS</a:t>
            </a:r>
            <a:endParaRPr lang="en-US" sz="300" dirty="0">
              <a:solidFill>
                <a:srgbClr val="CCFF66"/>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0349" y="5691903"/>
            <a:ext cx="780290" cy="78029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491" y="4600418"/>
            <a:ext cx="780290" cy="78029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7247" y="4600418"/>
            <a:ext cx="780290" cy="780290"/>
          </a:xfrm>
          <a:prstGeom prst="rect">
            <a:avLst/>
          </a:prstGeom>
        </p:spPr>
      </p:pic>
      <p:sp>
        <p:nvSpPr>
          <p:cNvPr id="17" name="TextBox 16"/>
          <p:cNvSpPr txBox="1"/>
          <p:nvPr/>
        </p:nvSpPr>
        <p:spPr>
          <a:xfrm>
            <a:off x="2678806" y="4795933"/>
            <a:ext cx="1879041" cy="584775"/>
          </a:xfrm>
          <a:prstGeom prst="rect">
            <a:avLst/>
          </a:prstGeom>
          <a:noFill/>
        </p:spPr>
        <p:txBody>
          <a:bodyPr wrap="none" rtlCol="0">
            <a:spAutoFit/>
          </a:bodyPr>
          <a:lstStyle/>
          <a:p>
            <a:r>
              <a:rPr lang="en-US" sz="1600" b="1" dirty="0" smtClean="0">
                <a:solidFill>
                  <a:srgbClr val="19396C"/>
                </a:solidFill>
              </a:rPr>
              <a:t>VM Name: iisvm1</a:t>
            </a:r>
          </a:p>
          <a:p>
            <a:r>
              <a:rPr lang="en-US" sz="1600" b="1" dirty="0" smtClean="0">
                <a:solidFill>
                  <a:srgbClr val="19396C"/>
                </a:solidFill>
              </a:rPr>
              <a:t>10.1.5.6</a:t>
            </a:r>
            <a:endParaRPr lang="en-US" sz="1600" b="1" dirty="0">
              <a:solidFill>
                <a:srgbClr val="19396C"/>
              </a:solidFill>
            </a:endParaRPr>
          </a:p>
        </p:txBody>
      </p:sp>
      <p:sp>
        <p:nvSpPr>
          <p:cNvPr id="18" name="TextBox 17"/>
          <p:cNvSpPr txBox="1"/>
          <p:nvPr/>
        </p:nvSpPr>
        <p:spPr>
          <a:xfrm>
            <a:off x="8016295" y="4795932"/>
            <a:ext cx="1879041" cy="584775"/>
          </a:xfrm>
          <a:prstGeom prst="rect">
            <a:avLst/>
          </a:prstGeom>
          <a:noFill/>
        </p:spPr>
        <p:txBody>
          <a:bodyPr wrap="none" rtlCol="0">
            <a:spAutoFit/>
          </a:bodyPr>
          <a:lstStyle/>
          <a:p>
            <a:r>
              <a:rPr lang="en-US" sz="1600" b="1" dirty="0" smtClean="0">
                <a:solidFill>
                  <a:srgbClr val="19396C"/>
                </a:solidFill>
              </a:rPr>
              <a:t>VM Name: iisvm2</a:t>
            </a:r>
          </a:p>
          <a:p>
            <a:r>
              <a:rPr lang="en-US" sz="1600" b="1" dirty="0" smtClean="0">
                <a:solidFill>
                  <a:srgbClr val="19396C"/>
                </a:solidFill>
              </a:rPr>
              <a:t>10.1.5.7</a:t>
            </a:r>
            <a:endParaRPr lang="en-US" sz="1600" b="1" dirty="0">
              <a:solidFill>
                <a:srgbClr val="19396C"/>
              </a:solidFill>
            </a:endParaRPr>
          </a:p>
        </p:txBody>
      </p:sp>
      <p:sp>
        <p:nvSpPr>
          <p:cNvPr id="19" name="TextBox 18"/>
          <p:cNvSpPr txBox="1"/>
          <p:nvPr/>
        </p:nvSpPr>
        <p:spPr>
          <a:xfrm>
            <a:off x="6738783" y="6099921"/>
            <a:ext cx="1947969" cy="584775"/>
          </a:xfrm>
          <a:prstGeom prst="rect">
            <a:avLst/>
          </a:prstGeom>
          <a:noFill/>
        </p:spPr>
        <p:txBody>
          <a:bodyPr wrap="none" rtlCol="0">
            <a:spAutoFit/>
          </a:bodyPr>
          <a:lstStyle/>
          <a:p>
            <a:r>
              <a:rPr lang="en-US" sz="1600" b="1" dirty="0" smtClean="0">
                <a:solidFill>
                  <a:srgbClr val="19396C"/>
                </a:solidFill>
              </a:rPr>
              <a:t>VM Name: sqlvm1</a:t>
            </a:r>
          </a:p>
          <a:p>
            <a:r>
              <a:rPr lang="en-US" sz="1600" b="1" dirty="0" smtClean="0">
                <a:solidFill>
                  <a:srgbClr val="19396C"/>
                </a:solidFill>
              </a:rPr>
              <a:t>10.1.5.8</a:t>
            </a:r>
            <a:endParaRPr lang="en-US" sz="1600" b="1" dirty="0">
              <a:solidFill>
                <a:srgbClr val="19396C"/>
              </a:solidFill>
            </a:endParaRPr>
          </a:p>
        </p:txBody>
      </p:sp>
      <p:sp>
        <p:nvSpPr>
          <p:cNvPr id="20" name="Up-Down Arrow 19"/>
          <p:cNvSpPr/>
          <p:nvPr/>
        </p:nvSpPr>
        <p:spPr>
          <a:xfrm rot="5400000">
            <a:off x="5898601" y="4125780"/>
            <a:ext cx="390927" cy="1695295"/>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1" name="TextBox 20"/>
          <p:cNvSpPr txBox="1"/>
          <p:nvPr/>
        </p:nvSpPr>
        <p:spPr>
          <a:xfrm>
            <a:off x="5839773" y="4808811"/>
            <a:ext cx="482824" cy="338554"/>
          </a:xfrm>
          <a:prstGeom prst="rect">
            <a:avLst/>
          </a:prstGeom>
          <a:noFill/>
        </p:spPr>
        <p:txBody>
          <a:bodyPr wrap="none" rtlCol="0">
            <a:spAutoFit/>
          </a:bodyPr>
          <a:lstStyle/>
          <a:p>
            <a:r>
              <a:rPr lang="en-US" sz="1600" dirty="0" smtClean="0"/>
              <a:t>DIP</a:t>
            </a:r>
            <a:endParaRPr lang="en-US" sz="1600" dirty="0"/>
          </a:p>
        </p:txBody>
      </p:sp>
      <p:sp>
        <p:nvSpPr>
          <p:cNvPr id="22" name="Up-Down Arrow 21"/>
          <p:cNvSpPr/>
          <p:nvPr/>
        </p:nvSpPr>
        <p:spPr>
          <a:xfrm rot="8128096">
            <a:off x="5110458" y="5246577"/>
            <a:ext cx="390927" cy="1137691"/>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3" name="TextBox 22"/>
          <p:cNvSpPr txBox="1"/>
          <p:nvPr/>
        </p:nvSpPr>
        <p:spPr>
          <a:xfrm rot="2728096">
            <a:off x="5042601" y="5694016"/>
            <a:ext cx="601607" cy="338554"/>
          </a:xfrm>
          <a:prstGeom prst="rect">
            <a:avLst/>
          </a:prstGeom>
          <a:noFill/>
        </p:spPr>
        <p:txBody>
          <a:bodyPr wrap="square" rtlCol="0">
            <a:spAutoFit/>
          </a:bodyPr>
          <a:lstStyle/>
          <a:p>
            <a:r>
              <a:rPr lang="en-US" sz="1600" dirty="0" smtClean="0"/>
              <a:t>DIP</a:t>
            </a:r>
            <a:endParaRPr lang="en-US" sz="1600" dirty="0"/>
          </a:p>
        </p:txBody>
      </p:sp>
      <p:sp>
        <p:nvSpPr>
          <p:cNvPr id="24" name="Up-Down Arrow 23"/>
          <p:cNvSpPr/>
          <p:nvPr/>
        </p:nvSpPr>
        <p:spPr>
          <a:xfrm rot="3518362">
            <a:off x="6809980" y="5062992"/>
            <a:ext cx="390927" cy="1137691"/>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5" name="TextBox 24"/>
          <p:cNvSpPr txBox="1"/>
          <p:nvPr/>
        </p:nvSpPr>
        <p:spPr>
          <a:xfrm rot="19718362">
            <a:off x="6742123" y="5458915"/>
            <a:ext cx="601607" cy="338554"/>
          </a:xfrm>
          <a:prstGeom prst="rect">
            <a:avLst/>
          </a:prstGeom>
          <a:noFill/>
        </p:spPr>
        <p:txBody>
          <a:bodyPr wrap="square" rtlCol="0">
            <a:spAutoFit/>
          </a:bodyPr>
          <a:lstStyle/>
          <a:p>
            <a:r>
              <a:rPr lang="en-US" sz="1600" dirty="0" smtClean="0"/>
              <a:t>DIP</a:t>
            </a:r>
            <a:endParaRPr lang="en-US" sz="1600" dirty="0"/>
          </a:p>
        </p:txBody>
      </p:sp>
      <p:sp>
        <p:nvSpPr>
          <p:cNvPr id="26" name="TextBox 25"/>
          <p:cNvSpPr txBox="1"/>
          <p:nvPr/>
        </p:nvSpPr>
        <p:spPr>
          <a:xfrm>
            <a:off x="1917010" y="3380298"/>
            <a:ext cx="3903022" cy="923330"/>
          </a:xfrm>
          <a:prstGeom prst="rect">
            <a:avLst/>
          </a:prstGeom>
          <a:noFill/>
        </p:spPr>
        <p:txBody>
          <a:bodyPr wrap="square" rtlCol="0">
            <a:spAutoFit/>
          </a:bodyPr>
          <a:lstStyle/>
          <a:p>
            <a:r>
              <a:rPr lang="en-US" b="1" dirty="0" smtClean="0">
                <a:solidFill>
                  <a:srgbClr val="3E3D4D"/>
                </a:solidFill>
              </a:rPr>
              <a:t>Cloud Service</a:t>
            </a:r>
          </a:p>
          <a:p>
            <a:r>
              <a:rPr lang="en-US" b="1" dirty="0" smtClean="0">
                <a:solidFill>
                  <a:srgbClr val="3E3D4D"/>
                </a:solidFill>
              </a:rPr>
              <a:t>Name: bootcamp2015kh.cloudapp.net</a:t>
            </a:r>
            <a:endParaRPr lang="en-US" b="1" dirty="0">
              <a:solidFill>
                <a:srgbClr val="3E3D4D"/>
              </a:solidFill>
            </a:endParaRP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3919" y="3692313"/>
            <a:ext cx="780290" cy="780290"/>
          </a:xfrm>
          <a:prstGeom prst="rect">
            <a:avLst/>
          </a:prstGeom>
        </p:spPr>
      </p:pic>
      <p:sp>
        <p:nvSpPr>
          <p:cNvPr id="28" name="TextBox 27"/>
          <p:cNvSpPr txBox="1"/>
          <p:nvPr/>
        </p:nvSpPr>
        <p:spPr>
          <a:xfrm>
            <a:off x="6453105" y="3725410"/>
            <a:ext cx="1529201" cy="584775"/>
          </a:xfrm>
          <a:prstGeom prst="rect">
            <a:avLst/>
          </a:prstGeom>
          <a:noFill/>
        </p:spPr>
        <p:txBody>
          <a:bodyPr wrap="none" rtlCol="0">
            <a:spAutoFit/>
          </a:bodyPr>
          <a:lstStyle/>
          <a:p>
            <a:r>
              <a:rPr lang="en-US" sz="1600" b="1" dirty="0" smtClean="0">
                <a:solidFill>
                  <a:srgbClr val="19396C"/>
                </a:solidFill>
              </a:rPr>
              <a:t>Load Balancer</a:t>
            </a:r>
          </a:p>
          <a:p>
            <a:r>
              <a:rPr lang="en-US" sz="1600" b="1" dirty="0" smtClean="0">
                <a:solidFill>
                  <a:srgbClr val="19396C"/>
                </a:solidFill>
              </a:rPr>
              <a:t>Public IP</a:t>
            </a:r>
            <a:endParaRPr lang="en-US" sz="1600" b="1" dirty="0">
              <a:solidFill>
                <a:srgbClr val="19396C"/>
              </a:solidFill>
            </a:endParaRP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3514" y="2534545"/>
            <a:ext cx="549133" cy="54913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53820" y="2532595"/>
            <a:ext cx="549133" cy="549133"/>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4271" y="2543662"/>
            <a:ext cx="549133" cy="549133"/>
          </a:xfrm>
          <a:prstGeom prst="rect">
            <a:avLst/>
          </a:prstGeom>
        </p:spPr>
      </p:pic>
      <p:cxnSp>
        <p:nvCxnSpPr>
          <p:cNvPr id="32" name="Straight Connector 31"/>
          <p:cNvCxnSpPr/>
          <p:nvPr/>
        </p:nvCxnSpPr>
        <p:spPr>
          <a:xfrm>
            <a:off x="5199094" y="3031102"/>
            <a:ext cx="814871" cy="63968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30" idx="2"/>
          </p:cNvCxnSpPr>
          <p:nvPr/>
        </p:nvCxnSpPr>
        <p:spPr>
          <a:xfrm flipH="1">
            <a:off x="6160288" y="3081728"/>
            <a:ext cx="68099" cy="52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6322597" y="3081728"/>
            <a:ext cx="976894" cy="61058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07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Configuration</a:t>
            </a:r>
            <a:endParaRPr lang="en-US" sz="5400" dirty="0">
              <a:solidFill>
                <a:schemeClr val="bg1"/>
              </a:solidFill>
            </a:endParaRPr>
          </a:p>
        </p:txBody>
      </p:sp>
      <p:sp>
        <p:nvSpPr>
          <p:cNvPr id="11" name="TextBox 10"/>
          <p:cNvSpPr txBox="1"/>
          <p:nvPr/>
        </p:nvSpPr>
        <p:spPr>
          <a:xfrm>
            <a:off x="308987" y="1199415"/>
            <a:ext cx="10788659" cy="830997"/>
          </a:xfrm>
          <a:prstGeom prst="rect">
            <a:avLst/>
          </a:prstGeom>
          <a:noFill/>
        </p:spPr>
        <p:txBody>
          <a:bodyPr wrap="none" rtlCol="0">
            <a:spAutoFit/>
          </a:bodyPr>
          <a:lstStyle/>
          <a:p>
            <a:r>
              <a:rPr lang="en-US" sz="4800" dirty="0" smtClean="0">
                <a:solidFill>
                  <a:srgbClr val="CCFF66"/>
                </a:solidFill>
                <a:latin typeface="+mj-lt"/>
              </a:rPr>
              <a:t>Windows Azure supports VHD file format</a:t>
            </a:r>
            <a:endParaRPr lang="en-US" sz="900" dirty="0">
              <a:solidFill>
                <a:srgbClr val="CCFF66"/>
              </a:solidFill>
              <a:latin typeface="+mj-lt"/>
            </a:endParaRPr>
          </a:p>
        </p:txBody>
      </p:sp>
      <p:sp>
        <p:nvSpPr>
          <p:cNvPr id="12" name="TextBox 11"/>
          <p:cNvSpPr txBox="1"/>
          <p:nvPr/>
        </p:nvSpPr>
        <p:spPr>
          <a:xfrm>
            <a:off x="308986" y="2697217"/>
            <a:ext cx="11264622" cy="830997"/>
          </a:xfrm>
          <a:prstGeom prst="rect">
            <a:avLst/>
          </a:prstGeom>
          <a:noFill/>
        </p:spPr>
        <p:txBody>
          <a:bodyPr wrap="none" rtlCol="0">
            <a:spAutoFit/>
          </a:bodyPr>
          <a:lstStyle/>
          <a:p>
            <a:r>
              <a:rPr lang="en-US" sz="4800" dirty="0" smtClean="0">
                <a:solidFill>
                  <a:srgbClr val="CCFF66"/>
                </a:solidFill>
                <a:latin typeface="+mj-lt"/>
              </a:rPr>
              <a:t>Upload existing VHDs using CSUpload.exe	</a:t>
            </a:r>
            <a:endParaRPr lang="en-US" sz="900" dirty="0">
              <a:solidFill>
                <a:srgbClr val="CCFF66"/>
              </a:solidFill>
              <a:latin typeface="+mj-lt"/>
            </a:endParaRPr>
          </a:p>
        </p:txBody>
      </p:sp>
      <p:sp>
        <p:nvSpPr>
          <p:cNvPr id="13" name="TextBox 12"/>
          <p:cNvSpPr txBox="1"/>
          <p:nvPr/>
        </p:nvSpPr>
        <p:spPr>
          <a:xfrm>
            <a:off x="308987" y="2077499"/>
            <a:ext cx="11019363" cy="523220"/>
          </a:xfrm>
          <a:prstGeom prst="rect">
            <a:avLst/>
          </a:prstGeom>
          <a:noFill/>
        </p:spPr>
        <p:txBody>
          <a:bodyPr wrap="none" rtlCol="0">
            <a:spAutoFit/>
          </a:bodyPr>
          <a:lstStyle/>
          <a:p>
            <a:r>
              <a:rPr lang="en-US" sz="2800" dirty="0" smtClean="0">
                <a:solidFill>
                  <a:schemeClr val="bg1"/>
                </a:solidFill>
              </a:rPr>
              <a:t>Other formats will have to be converted or migrated before upload</a:t>
            </a:r>
            <a:endParaRPr lang="en-US" sz="400" dirty="0">
              <a:solidFill>
                <a:schemeClr val="bg1"/>
              </a:solidFill>
            </a:endParaRPr>
          </a:p>
        </p:txBody>
      </p:sp>
      <p:sp>
        <p:nvSpPr>
          <p:cNvPr id="14" name="TextBox 13"/>
          <p:cNvSpPr txBox="1"/>
          <p:nvPr/>
        </p:nvSpPr>
        <p:spPr>
          <a:xfrm>
            <a:off x="308986" y="3471775"/>
            <a:ext cx="8058616" cy="1384995"/>
          </a:xfrm>
          <a:prstGeom prst="rect">
            <a:avLst/>
          </a:prstGeom>
          <a:noFill/>
        </p:spPr>
        <p:txBody>
          <a:bodyPr wrap="none" rtlCol="0">
            <a:spAutoFit/>
          </a:bodyPr>
          <a:lstStyle/>
          <a:p>
            <a:r>
              <a:rPr lang="en-US" sz="2800" dirty="0" smtClean="0">
                <a:solidFill>
                  <a:schemeClr val="bg1"/>
                </a:solidFill>
              </a:rPr>
              <a:t>Supports resuming failed transfers</a:t>
            </a:r>
          </a:p>
          <a:p>
            <a:r>
              <a:rPr lang="en-US" sz="2800" dirty="0" smtClean="0">
                <a:solidFill>
                  <a:schemeClr val="bg1"/>
                </a:solidFill>
              </a:rPr>
              <a:t>Converting from dynamic to fixed disk on Upload</a:t>
            </a:r>
          </a:p>
          <a:p>
            <a:r>
              <a:rPr lang="en-US" sz="2800" dirty="0" smtClean="0">
                <a:solidFill>
                  <a:schemeClr val="bg1"/>
                </a:solidFill>
              </a:rPr>
              <a:t>Efficient upload – does not send empty bytes</a:t>
            </a:r>
            <a:endParaRPr lang="en-US" sz="400" dirty="0">
              <a:solidFill>
                <a:schemeClr val="bg1"/>
              </a:solidFill>
            </a:endParaRPr>
          </a:p>
        </p:txBody>
      </p:sp>
      <p:sp>
        <p:nvSpPr>
          <p:cNvPr id="15" name="TextBox 14"/>
          <p:cNvSpPr txBox="1"/>
          <p:nvPr/>
        </p:nvSpPr>
        <p:spPr>
          <a:xfrm>
            <a:off x="308985" y="4846466"/>
            <a:ext cx="10122195" cy="830997"/>
          </a:xfrm>
          <a:prstGeom prst="rect">
            <a:avLst/>
          </a:prstGeom>
          <a:noFill/>
        </p:spPr>
        <p:txBody>
          <a:bodyPr wrap="none" rtlCol="0">
            <a:spAutoFit/>
          </a:bodyPr>
          <a:lstStyle/>
          <a:p>
            <a:r>
              <a:rPr lang="en-US" sz="4800" dirty="0" smtClean="0">
                <a:solidFill>
                  <a:srgbClr val="CCFF66"/>
                </a:solidFill>
                <a:latin typeface="+mj-lt"/>
              </a:rPr>
              <a:t>Things to do before uploading OS disk</a:t>
            </a:r>
            <a:endParaRPr lang="en-US" sz="900" dirty="0">
              <a:solidFill>
                <a:srgbClr val="CCFF66"/>
              </a:solidFill>
              <a:latin typeface="+mj-lt"/>
            </a:endParaRPr>
          </a:p>
        </p:txBody>
      </p:sp>
      <p:sp>
        <p:nvSpPr>
          <p:cNvPr id="16" name="TextBox 15"/>
          <p:cNvSpPr txBox="1"/>
          <p:nvPr/>
        </p:nvSpPr>
        <p:spPr>
          <a:xfrm>
            <a:off x="308984" y="5621024"/>
            <a:ext cx="3731406" cy="523220"/>
          </a:xfrm>
          <a:prstGeom prst="rect">
            <a:avLst/>
          </a:prstGeom>
          <a:noFill/>
        </p:spPr>
        <p:txBody>
          <a:bodyPr wrap="none" rtlCol="0">
            <a:spAutoFit/>
          </a:bodyPr>
          <a:lstStyle/>
          <a:p>
            <a:r>
              <a:rPr lang="en-US" sz="2800" dirty="0" smtClean="0">
                <a:solidFill>
                  <a:schemeClr val="bg1"/>
                </a:solidFill>
              </a:rPr>
              <a:t>Enable Remote Access</a:t>
            </a:r>
            <a:endParaRPr lang="en-US" sz="400" dirty="0">
              <a:solidFill>
                <a:schemeClr val="bg1"/>
              </a:solidFill>
            </a:endParaRPr>
          </a:p>
        </p:txBody>
      </p:sp>
    </p:spTree>
    <p:extLst>
      <p:ext uri="{BB962C8B-B14F-4D97-AF65-F5344CB8AC3E}">
        <p14:creationId xmlns:p14="http://schemas.microsoft.com/office/powerpoint/2010/main" val="268044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Migrating a simple virtual machine</a:t>
            </a:r>
            <a:endParaRPr lang="en-US" sz="5400" dirty="0">
              <a:solidFill>
                <a:schemeClr val="bg1"/>
              </a:solidFill>
            </a:endParaRPr>
          </a:p>
        </p:txBody>
      </p:sp>
      <p:sp>
        <p:nvSpPr>
          <p:cNvPr id="9" name="Rectangle 8"/>
          <p:cNvSpPr/>
          <p:nvPr/>
        </p:nvSpPr>
        <p:spPr>
          <a:xfrm>
            <a:off x="283335" y="1120462"/>
            <a:ext cx="3348507" cy="55121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p:cNvSpPr/>
          <p:nvPr/>
        </p:nvSpPr>
        <p:spPr>
          <a:xfrm>
            <a:off x="8293994" y="1120462"/>
            <a:ext cx="3307724" cy="551215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3150" y="1262129"/>
            <a:ext cx="780290" cy="780290"/>
          </a:xfrm>
          <a:prstGeom prst="rect">
            <a:avLst/>
          </a:prstGeom>
        </p:spPr>
      </p:pic>
      <p:sp>
        <p:nvSpPr>
          <p:cNvPr id="18" name="TextBox 17"/>
          <p:cNvSpPr txBox="1"/>
          <p:nvPr/>
        </p:nvSpPr>
        <p:spPr>
          <a:xfrm>
            <a:off x="283335" y="1262129"/>
            <a:ext cx="2646878" cy="1323439"/>
          </a:xfrm>
          <a:prstGeom prst="rect">
            <a:avLst/>
          </a:prstGeom>
          <a:noFill/>
        </p:spPr>
        <p:txBody>
          <a:bodyPr wrap="none" rtlCol="0">
            <a:spAutoFit/>
          </a:bodyPr>
          <a:lstStyle/>
          <a:p>
            <a:r>
              <a:rPr lang="en-US" sz="1600" b="1" dirty="0" smtClean="0">
                <a:solidFill>
                  <a:srgbClr val="081C23"/>
                </a:solidFill>
              </a:rPr>
              <a:t>On Premises VM</a:t>
            </a:r>
          </a:p>
          <a:p>
            <a:r>
              <a:rPr lang="en-US" sz="1600" b="1" dirty="0" smtClean="0">
                <a:solidFill>
                  <a:srgbClr val="081C23"/>
                </a:solidFill>
              </a:rPr>
              <a:t>Machine Name: APPSRV1</a:t>
            </a:r>
          </a:p>
          <a:p>
            <a:r>
              <a:rPr lang="en-US" sz="1600" b="1" dirty="0" smtClean="0">
                <a:solidFill>
                  <a:srgbClr val="081C23"/>
                </a:solidFill>
              </a:rPr>
              <a:t>Memory: 8Gb</a:t>
            </a:r>
          </a:p>
          <a:p>
            <a:r>
              <a:rPr lang="en-US" sz="1600" b="1" dirty="0" smtClean="0">
                <a:solidFill>
                  <a:srgbClr val="081C23"/>
                </a:solidFill>
              </a:rPr>
              <a:t>Cores: 4</a:t>
            </a:r>
          </a:p>
          <a:p>
            <a:r>
              <a:rPr lang="en-US" sz="1600" b="1" dirty="0" smtClean="0">
                <a:solidFill>
                  <a:srgbClr val="081C23"/>
                </a:solidFill>
              </a:rPr>
              <a:t>Ports: 80/443 http/https</a:t>
            </a:r>
            <a:endParaRPr lang="en-US" sz="1600" b="1" dirty="0">
              <a:solidFill>
                <a:srgbClr val="081C23"/>
              </a:solidFill>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3486396"/>
            <a:ext cx="780290" cy="78029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4390066"/>
            <a:ext cx="780290" cy="78029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5293736"/>
            <a:ext cx="780290" cy="780290"/>
          </a:xfrm>
          <a:prstGeom prst="rect">
            <a:avLst/>
          </a:prstGeom>
        </p:spPr>
      </p:pic>
      <p:sp>
        <p:nvSpPr>
          <p:cNvPr id="22" name="TextBox 21"/>
          <p:cNvSpPr txBox="1"/>
          <p:nvPr/>
        </p:nvSpPr>
        <p:spPr>
          <a:xfrm>
            <a:off x="973472" y="3508306"/>
            <a:ext cx="2704587" cy="584775"/>
          </a:xfrm>
          <a:prstGeom prst="rect">
            <a:avLst/>
          </a:prstGeom>
          <a:noFill/>
        </p:spPr>
        <p:txBody>
          <a:bodyPr wrap="none" rtlCol="0">
            <a:spAutoFit/>
          </a:bodyPr>
          <a:lstStyle/>
          <a:p>
            <a:r>
              <a:rPr lang="en-US" sz="1600" b="1" dirty="0" smtClean="0">
                <a:solidFill>
                  <a:srgbClr val="081C23"/>
                </a:solidFill>
              </a:rPr>
              <a:t>Guest: C:\</a:t>
            </a:r>
          </a:p>
          <a:p>
            <a:r>
              <a:rPr lang="en-US" sz="1600" b="1" dirty="0" smtClean="0">
                <a:solidFill>
                  <a:srgbClr val="081C23"/>
                </a:solidFill>
              </a:rPr>
              <a:t>Host: C:\VMs\APP-OS.vhd</a:t>
            </a:r>
            <a:endParaRPr lang="en-US" sz="1600" b="1" dirty="0">
              <a:solidFill>
                <a:srgbClr val="081C23"/>
              </a:solidFill>
            </a:endParaRPr>
          </a:p>
        </p:txBody>
      </p:sp>
      <p:sp>
        <p:nvSpPr>
          <p:cNvPr id="23" name="TextBox 22"/>
          <p:cNvSpPr txBox="1"/>
          <p:nvPr/>
        </p:nvSpPr>
        <p:spPr>
          <a:xfrm>
            <a:off x="986351" y="4428850"/>
            <a:ext cx="2472719" cy="830997"/>
          </a:xfrm>
          <a:prstGeom prst="rect">
            <a:avLst/>
          </a:prstGeom>
          <a:noFill/>
        </p:spPr>
        <p:txBody>
          <a:bodyPr wrap="square" rtlCol="0">
            <a:spAutoFit/>
          </a:bodyPr>
          <a:lstStyle/>
          <a:p>
            <a:r>
              <a:rPr lang="en-US" sz="1600" b="1" dirty="0" smtClean="0">
                <a:solidFill>
                  <a:srgbClr val="081C23"/>
                </a:solidFill>
              </a:rPr>
              <a:t>Guest: D:\</a:t>
            </a:r>
          </a:p>
          <a:p>
            <a:r>
              <a:rPr lang="en-US" sz="1600" b="1" dirty="0" smtClean="0">
                <a:solidFill>
                  <a:srgbClr val="081C23"/>
                </a:solidFill>
              </a:rPr>
              <a:t>Host: D:\VMs\APP-Data.vhd</a:t>
            </a:r>
            <a:endParaRPr lang="en-US" sz="1600" b="1" dirty="0">
              <a:solidFill>
                <a:srgbClr val="081C23"/>
              </a:solidFill>
            </a:endParaRPr>
          </a:p>
        </p:txBody>
      </p:sp>
      <p:sp>
        <p:nvSpPr>
          <p:cNvPr id="24" name="TextBox 23"/>
          <p:cNvSpPr txBox="1"/>
          <p:nvPr/>
        </p:nvSpPr>
        <p:spPr>
          <a:xfrm>
            <a:off x="986351" y="5358130"/>
            <a:ext cx="2558967" cy="830997"/>
          </a:xfrm>
          <a:prstGeom prst="rect">
            <a:avLst/>
          </a:prstGeom>
          <a:noFill/>
        </p:spPr>
        <p:txBody>
          <a:bodyPr wrap="square" rtlCol="0">
            <a:spAutoFit/>
          </a:bodyPr>
          <a:lstStyle/>
          <a:p>
            <a:r>
              <a:rPr lang="en-US" sz="1600" b="1" dirty="0" smtClean="0">
                <a:solidFill>
                  <a:srgbClr val="081C23"/>
                </a:solidFill>
              </a:rPr>
              <a:t>Guest: E:\</a:t>
            </a:r>
          </a:p>
          <a:p>
            <a:r>
              <a:rPr lang="en-US" sz="1600" b="1" dirty="0" smtClean="0">
                <a:solidFill>
                  <a:srgbClr val="081C23"/>
                </a:solidFill>
              </a:rPr>
              <a:t>Host: E:\VMs\APP-Logs.vhd</a:t>
            </a:r>
            <a:endParaRPr lang="en-US" sz="1600" b="1" dirty="0">
              <a:solidFill>
                <a:srgbClr val="081C23"/>
              </a:solidFill>
            </a:endParaRPr>
          </a:p>
        </p:txBody>
      </p:sp>
      <p:sp>
        <p:nvSpPr>
          <p:cNvPr id="25" name="TextBox 24"/>
          <p:cNvSpPr txBox="1"/>
          <p:nvPr/>
        </p:nvSpPr>
        <p:spPr>
          <a:xfrm>
            <a:off x="8343456" y="1126539"/>
            <a:ext cx="3304110" cy="707886"/>
          </a:xfrm>
          <a:prstGeom prst="rect">
            <a:avLst/>
          </a:prstGeom>
          <a:noFill/>
        </p:spPr>
        <p:txBody>
          <a:bodyPr wrap="none" rtlCol="0">
            <a:spAutoFit/>
          </a:bodyPr>
          <a:lstStyle/>
          <a:p>
            <a:r>
              <a:rPr lang="en-US" sz="2000" dirty="0" smtClean="0">
                <a:solidFill>
                  <a:schemeClr val="bg1"/>
                </a:solidFill>
              </a:rPr>
              <a:t>Cloud Service</a:t>
            </a:r>
          </a:p>
          <a:p>
            <a:r>
              <a:rPr lang="en-US" sz="2000" dirty="0" smtClean="0">
                <a:solidFill>
                  <a:schemeClr val="bg1"/>
                </a:solidFill>
              </a:rPr>
              <a:t>Name: myapp.cloudapp.net</a:t>
            </a:r>
            <a:endParaRPr lang="en-US" sz="2000" dirty="0">
              <a:solidFill>
                <a:schemeClr val="bg1"/>
              </a:solidFill>
            </a:endParaRPr>
          </a:p>
        </p:txBody>
      </p:sp>
      <p:sp>
        <p:nvSpPr>
          <p:cNvPr id="26" name="Rectangle 25"/>
          <p:cNvSpPr/>
          <p:nvPr/>
        </p:nvSpPr>
        <p:spPr>
          <a:xfrm>
            <a:off x="8416026" y="2000793"/>
            <a:ext cx="3063659" cy="451591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0412" y="2135746"/>
            <a:ext cx="780290" cy="780290"/>
          </a:xfrm>
          <a:prstGeom prst="rect">
            <a:avLst/>
          </a:prstGeom>
        </p:spPr>
      </p:pic>
      <p:sp>
        <p:nvSpPr>
          <p:cNvPr id="28" name="TextBox 27"/>
          <p:cNvSpPr txBox="1"/>
          <p:nvPr/>
        </p:nvSpPr>
        <p:spPr>
          <a:xfrm>
            <a:off x="8567692" y="2063091"/>
            <a:ext cx="2119363" cy="1323439"/>
          </a:xfrm>
          <a:prstGeom prst="rect">
            <a:avLst/>
          </a:prstGeom>
          <a:noFill/>
        </p:spPr>
        <p:txBody>
          <a:bodyPr wrap="none" rtlCol="0">
            <a:spAutoFit/>
          </a:bodyPr>
          <a:lstStyle/>
          <a:p>
            <a:r>
              <a:rPr lang="en-US" sz="1600" b="1" dirty="0" smtClean="0">
                <a:solidFill>
                  <a:srgbClr val="081C23"/>
                </a:solidFill>
              </a:rPr>
              <a:t>Virtual Machine</a:t>
            </a:r>
          </a:p>
          <a:p>
            <a:r>
              <a:rPr lang="en-US" sz="1600" b="1" dirty="0" smtClean="0">
                <a:solidFill>
                  <a:srgbClr val="081C23"/>
                </a:solidFill>
              </a:rPr>
              <a:t>Role Name: appsrv1</a:t>
            </a:r>
          </a:p>
          <a:p>
            <a:r>
              <a:rPr lang="en-US" sz="1600" b="1" dirty="0" smtClean="0">
                <a:solidFill>
                  <a:srgbClr val="081C23"/>
                </a:solidFill>
              </a:rPr>
              <a:t>4 cores</a:t>
            </a:r>
          </a:p>
          <a:p>
            <a:r>
              <a:rPr lang="en-US" sz="1600" b="1" dirty="0" smtClean="0">
                <a:solidFill>
                  <a:srgbClr val="081C23"/>
                </a:solidFill>
              </a:rPr>
              <a:t>7 Gb RAM</a:t>
            </a:r>
          </a:p>
          <a:p>
            <a:r>
              <a:rPr lang="en-US" sz="1600" b="1" dirty="0" smtClean="0">
                <a:solidFill>
                  <a:srgbClr val="081C23"/>
                </a:solidFill>
              </a:rPr>
              <a:t>Ports 80/443</a:t>
            </a:r>
            <a:endParaRPr lang="en-US" sz="1600" b="1" dirty="0">
              <a:solidFill>
                <a:srgbClr val="081C23"/>
              </a:solidFill>
            </a:endParaRPr>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3609776"/>
            <a:ext cx="780290" cy="780290"/>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4513446"/>
            <a:ext cx="780290" cy="780290"/>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5417116"/>
            <a:ext cx="780290" cy="780290"/>
          </a:xfrm>
          <a:prstGeom prst="rect">
            <a:avLst/>
          </a:prstGeom>
        </p:spPr>
      </p:pic>
      <p:sp>
        <p:nvSpPr>
          <p:cNvPr id="32" name="TextBox 31"/>
          <p:cNvSpPr txBox="1"/>
          <p:nvPr/>
        </p:nvSpPr>
        <p:spPr>
          <a:xfrm>
            <a:off x="9106164" y="3631686"/>
            <a:ext cx="2337554" cy="830997"/>
          </a:xfrm>
          <a:prstGeom prst="rect">
            <a:avLst/>
          </a:prstGeom>
          <a:noFill/>
        </p:spPr>
        <p:txBody>
          <a:bodyPr wrap="square" rtlCol="0">
            <a:spAutoFit/>
          </a:bodyPr>
          <a:lstStyle/>
          <a:p>
            <a:r>
              <a:rPr lang="en-US" sz="1600" b="1" dirty="0" smtClean="0">
                <a:solidFill>
                  <a:srgbClr val="081C23"/>
                </a:solidFill>
              </a:rPr>
              <a:t>Guest: C:\</a:t>
            </a:r>
          </a:p>
          <a:p>
            <a:r>
              <a:rPr lang="en-US" sz="1600" b="1" dirty="0" smtClean="0">
                <a:solidFill>
                  <a:srgbClr val="081C23"/>
                </a:solidFill>
              </a:rPr>
              <a:t>Host: C:\VMs\APP-OS.vhd</a:t>
            </a:r>
            <a:endParaRPr lang="en-US" sz="1600" b="1" dirty="0">
              <a:solidFill>
                <a:srgbClr val="081C23"/>
              </a:solidFill>
            </a:endParaRPr>
          </a:p>
        </p:txBody>
      </p:sp>
      <p:sp>
        <p:nvSpPr>
          <p:cNvPr id="33" name="TextBox 32"/>
          <p:cNvSpPr txBox="1"/>
          <p:nvPr/>
        </p:nvSpPr>
        <p:spPr>
          <a:xfrm>
            <a:off x="9119042" y="4552230"/>
            <a:ext cx="2293112" cy="830997"/>
          </a:xfrm>
          <a:prstGeom prst="rect">
            <a:avLst/>
          </a:prstGeom>
          <a:noFill/>
        </p:spPr>
        <p:txBody>
          <a:bodyPr wrap="square" rtlCol="0">
            <a:spAutoFit/>
          </a:bodyPr>
          <a:lstStyle/>
          <a:p>
            <a:r>
              <a:rPr lang="en-US" sz="1600" b="1" dirty="0" smtClean="0">
                <a:solidFill>
                  <a:srgbClr val="081C23"/>
                </a:solidFill>
              </a:rPr>
              <a:t>Guest: E:\</a:t>
            </a:r>
          </a:p>
          <a:p>
            <a:r>
              <a:rPr lang="en-US" sz="1600" b="1" dirty="0" smtClean="0">
                <a:solidFill>
                  <a:srgbClr val="081C23"/>
                </a:solidFill>
              </a:rPr>
              <a:t>Host: E:\VMs\APP-Data.vhd</a:t>
            </a:r>
            <a:endParaRPr lang="en-US" sz="1600" b="1" dirty="0">
              <a:solidFill>
                <a:srgbClr val="081C23"/>
              </a:solidFill>
            </a:endParaRPr>
          </a:p>
        </p:txBody>
      </p:sp>
      <p:sp>
        <p:nvSpPr>
          <p:cNvPr id="34" name="TextBox 33"/>
          <p:cNvSpPr txBox="1"/>
          <p:nvPr/>
        </p:nvSpPr>
        <p:spPr>
          <a:xfrm>
            <a:off x="9119043" y="5481510"/>
            <a:ext cx="2324676" cy="830997"/>
          </a:xfrm>
          <a:prstGeom prst="rect">
            <a:avLst/>
          </a:prstGeom>
          <a:noFill/>
        </p:spPr>
        <p:txBody>
          <a:bodyPr wrap="square" rtlCol="0">
            <a:spAutoFit/>
          </a:bodyPr>
          <a:lstStyle/>
          <a:p>
            <a:r>
              <a:rPr lang="en-US" sz="1600" b="1" dirty="0" smtClean="0">
                <a:solidFill>
                  <a:srgbClr val="081C23"/>
                </a:solidFill>
              </a:rPr>
              <a:t>Guest: F:\</a:t>
            </a:r>
          </a:p>
          <a:p>
            <a:r>
              <a:rPr lang="en-US" sz="1600" b="1" dirty="0" smtClean="0">
                <a:solidFill>
                  <a:srgbClr val="081C23"/>
                </a:solidFill>
              </a:rPr>
              <a:t>Host: F:\VMs\APP-Logs.vhd</a:t>
            </a:r>
            <a:endParaRPr lang="en-US" sz="1600" b="1" dirty="0">
              <a:solidFill>
                <a:srgbClr val="081C23"/>
              </a:solidFill>
            </a:endParaRPr>
          </a:p>
        </p:txBody>
      </p:sp>
      <p:sp>
        <p:nvSpPr>
          <p:cNvPr id="35" name="TextBox 34"/>
          <p:cNvSpPr txBox="1"/>
          <p:nvPr/>
        </p:nvSpPr>
        <p:spPr>
          <a:xfrm>
            <a:off x="4092019" y="1067499"/>
            <a:ext cx="3542958" cy="707886"/>
          </a:xfrm>
          <a:prstGeom prst="rect">
            <a:avLst/>
          </a:prstGeom>
          <a:noFill/>
        </p:spPr>
        <p:txBody>
          <a:bodyPr wrap="none" rtlCol="0">
            <a:spAutoFit/>
          </a:bodyPr>
          <a:lstStyle/>
          <a:p>
            <a:r>
              <a:rPr lang="en-US" sz="4000" dirty="0" smtClean="0">
                <a:solidFill>
                  <a:schemeClr val="accent2"/>
                </a:solidFill>
                <a:latin typeface="+mj-lt"/>
              </a:rPr>
              <a:t>Migration Steps</a:t>
            </a:r>
            <a:endParaRPr lang="en-US" sz="4000" dirty="0">
              <a:solidFill>
                <a:schemeClr val="accent2"/>
              </a:solidFill>
              <a:latin typeface="+mj-lt"/>
            </a:endParaRPr>
          </a:p>
        </p:txBody>
      </p:sp>
      <p:sp>
        <p:nvSpPr>
          <p:cNvPr id="36" name="TextBox 35"/>
          <p:cNvSpPr txBox="1"/>
          <p:nvPr/>
        </p:nvSpPr>
        <p:spPr>
          <a:xfrm>
            <a:off x="4144780" y="1804532"/>
            <a:ext cx="2914003" cy="707886"/>
          </a:xfrm>
          <a:prstGeom prst="rect">
            <a:avLst/>
          </a:prstGeom>
          <a:noFill/>
        </p:spPr>
        <p:txBody>
          <a:bodyPr wrap="none" rtlCol="0">
            <a:spAutoFit/>
          </a:bodyPr>
          <a:lstStyle/>
          <a:p>
            <a:pPr marL="342900" indent="-342900">
              <a:buAutoNum type="arabicParenR"/>
            </a:pPr>
            <a:r>
              <a:rPr lang="en-US" sz="2000" dirty="0" smtClean="0">
                <a:solidFill>
                  <a:schemeClr val="bg2"/>
                </a:solidFill>
              </a:rPr>
              <a:t>Upload VHDs</a:t>
            </a:r>
          </a:p>
          <a:p>
            <a:r>
              <a:rPr lang="en-US" sz="2000" dirty="0" err="1" smtClean="0">
                <a:solidFill>
                  <a:schemeClr val="bg2"/>
                </a:solidFill>
              </a:rPr>
              <a:t>CSUpload</a:t>
            </a:r>
            <a:r>
              <a:rPr lang="en-US" sz="2000" dirty="0" smtClean="0">
                <a:solidFill>
                  <a:schemeClr val="bg2"/>
                </a:solidFill>
              </a:rPr>
              <a:t> or other tools</a:t>
            </a:r>
            <a:endParaRPr lang="en-US" sz="2000" dirty="0">
              <a:solidFill>
                <a:schemeClr val="bg2"/>
              </a:solidFill>
            </a:endParaRPr>
          </a:p>
        </p:txBody>
      </p:sp>
      <p:sp>
        <p:nvSpPr>
          <p:cNvPr id="37" name="TextBox 36"/>
          <p:cNvSpPr txBox="1"/>
          <p:nvPr/>
        </p:nvSpPr>
        <p:spPr>
          <a:xfrm>
            <a:off x="4144780" y="2603121"/>
            <a:ext cx="2714205" cy="707886"/>
          </a:xfrm>
          <a:prstGeom prst="rect">
            <a:avLst/>
          </a:prstGeom>
          <a:noFill/>
        </p:spPr>
        <p:txBody>
          <a:bodyPr wrap="none" rtlCol="0">
            <a:spAutoFit/>
          </a:bodyPr>
          <a:lstStyle/>
          <a:p>
            <a:r>
              <a:rPr lang="en-US" dirty="0" smtClean="0">
                <a:solidFill>
                  <a:schemeClr val="bg1"/>
                </a:solidFill>
              </a:rPr>
              <a:t>2) </a:t>
            </a:r>
            <a:r>
              <a:rPr lang="en-US" sz="2000" dirty="0" smtClean="0">
                <a:solidFill>
                  <a:schemeClr val="bg1"/>
                </a:solidFill>
              </a:rPr>
              <a:t>Create VM	</a:t>
            </a:r>
          </a:p>
          <a:p>
            <a:r>
              <a:rPr lang="en-US" sz="2000" dirty="0" smtClean="0">
                <a:solidFill>
                  <a:schemeClr val="bg2"/>
                </a:solidFill>
              </a:rPr>
              <a:t>OS disk = APP-</a:t>
            </a:r>
            <a:r>
              <a:rPr lang="en-US" sz="2000" dirty="0" err="1" smtClean="0">
                <a:solidFill>
                  <a:schemeClr val="bg2"/>
                </a:solidFill>
              </a:rPr>
              <a:t>OS.vhd</a:t>
            </a:r>
            <a:endParaRPr lang="en-US" sz="2000" dirty="0">
              <a:solidFill>
                <a:schemeClr val="bg2"/>
              </a:solidFill>
            </a:endParaRPr>
          </a:p>
        </p:txBody>
      </p:sp>
      <p:sp>
        <p:nvSpPr>
          <p:cNvPr id="38" name="TextBox 37"/>
          <p:cNvSpPr txBox="1"/>
          <p:nvPr/>
        </p:nvSpPr>
        <p:spPr>
          <a:xfrm>
            <a:off x="4143951" y="3362726"/>
            <a:ext cx="3360215" cy="1015663"/>
          </a:xfrm>
          <a:prstGeom prst="rect">
            <a:avLst/>
          </a:prstGeom>
          <a:noFill/>
        </p:spPr>
        <p:txBody>
          <a:bodyPr wrap="none" rtlCol="0">
            <a:spAutoFit/>
          </a:bodyPr>
          <a:lstStyle/>
          <a:p>
            <a:r>
              <a:rPr lang="en-US" dirty="0" smtClean="0">
                <a:solidFill>
                  <a:schemeClr val="bg2"/>
                </a:solidFill>
              </a:rPr>
              <a:t>3) </a:t>
            </a:r>
            <a:r>
              <a:rPr lang="en-US" sz="2000" dirty="0" smtClean="0">
                <a:solidFill>
                  <a:schemeClr val="bg2"/>
                </a:solidFill>
              </a:rPr>
              <a:t>Configure data disks </a:t>
            </a:r>
          </a:p>
          <a:p>
            <a:r>
              <a:rPr lang="en-US" sz="2000" dirty="0" smtClean="0">
                <a:solidFill>
                  <a:schemeClr val="bg2"/>
                </a:solidFill>
              </a:rPr>
              <a:t>Data Disk 1 = App-</a:t>
            </a:r>
            <a:r>
              <a:rPr lang="en-US" sz="2000" dirty="0" err="1" smtClean="0">
                <a:solidFill>
                  <a:schemeClr val="bg2"/>
                </a:solidFill>
              </a:rPr>
              <a:t>Data.vhd</a:t>
            </a:r>
            <a:endParaRPr lang="en-US" sz="2000" dirty="0" smtClean="0">
              <a:solidFill>
                <a:schemeClr val="bg2"/>
              </a:solidFill>
            </a:endParaRPr>
          </a:p>
          <a:p>
            <a:r>
              <a:rPr lang="en-US" sz="2000" dirty="0" smtClean="0">
                <a:solidFill>
                  <a:schemeClr val="bg2"/>
                </a:solidFill>
              </a:rPr>
              <a:t>Data Disk 2 = App-</a:t>
            </a:r>
            <a:r>
              <a:rPr lang="en-US" sz="2000" dirty="0" err="1" smtClean="0">
                <a:solidFill>
                  <a:schemeClr val="bg2"/>
                </a:solidFill>
              </a:rPr>
              <a:t>Logs.vhd</a:t>
            </a:r>
            <a:endParaRPr lang="en-US" sz="2000" dirty="0">
              <a:solidFill>
                <a:schemeClr val="bg2"/>
              </a:solidFill>
            </a:endParaRPr>
          </a:p>
        </p:txBody>
      </p:sp>
      <p:sp>
        <p:nvSpPr>
          <p:cNvPr id="39" name="TextBox 38"/>
          <p:cNvSpPr txBox="1"/>
          <p:nvPr/>
        </p:nvSpPr>
        <p:spPr>
          <a:xfrm>
            <a:off x="4143951" y="4406322"/>
            <a:ext cx="3486724" cy="400110"/>
          </a:xfrm>
          <a:prstGeom prst="rect">
            <a:avLst/>
          </a:prstGeom>
          <a:noFill/>
        </p:spPr>
        <p:txBody>
          <a:bodyPr wrap="none" rtlCol="0">
            <a:spAutoFit/>
          </a:bodyPr>
          <a:lstStyle/>
          <a:p>
            <a:r>
              <a:rPr lang="en-US" sz="2000" dirty="0" smtClean="0">
                <a:solidFill>
                  <a:schemeClr val="bg2"/>
                </a:solidFill>
              </a:rPr>
              <a:t>4) Adjust app</a:t>
            </a:r>
            <a:r>
              <a:rPr lang="en-US" sz="2000" dirty="0">
                <a:solidFill>
                  <a:schemeClr val="bg2"/>
                </a:solidFill>
              </a:rPr>
              <a:t> </a:t>
            </a:r>
            <a:r>
              <a:rPr lang="en-US" sz="2000" dirty="0" smtClean="0">
                <a:solidFill>
                  <a:schemeClr val="bg2"/>
                </a:solidFill>
              </a:rPr>
              <a:t>for drive letters</a:t>
            </a:r>
            <a:endParaRPr lang="en-US" sz="2000" dirty="0">
              <a:solidFill>
                <a:schemeClr val="bg2"/>
              </a:solidFill>
            </a:endParaRPr>
          </a:p>
        </p:txBody>
      </p:sp>
      <p:sp>
        <p:nvSpPr>
          <p:cNvPr id="40" name="TextBox 39"/>
          <p:cNvSpPr txBox="1"/>
          <p:nvPr/>
        </p:nvSpPr>
        <p:spPr>
          <a:xfrm>
            <a:off x="4248334" y="5574777"/>
            <a:ext cx="3425553" cy="461665"/>
          </a:xfrm>
          <a:prstGeom prst="rect">
            <a:avLst/>
          </a:prstGeom>
          <a:noFill/>
        </p:spPr>
        <p:txBody>
          <a:bodyPr wrap="none" rtlCol="0">
            <a:spAutoFit/>
          </a:bodyPr>
          <a:lstStyle/>
          <a:p>
            <a:r>
              <a:rPr lang="en-US" sz="2400" dirty="0" smtClean="0">
                <a:solidFill>
                  <a:schemeClr val="accent2"/>
                </a:solidFill>
              </a:rPr>
              <a:t>Windows Azure Storage</a:t>
            </a:r>
            <a:endParaRPr lang="en-US" sz="2400" dirty="0">
              <a:solidFill>
                <a:schemeClr val="accent2"/>
              </a:solidFill>
            </a:endParaRPr>
          </a:p>
        </p:txBody>
      </p:sp>
      <p:cxnSp>
        <p:nvCxnSpPr>
          <p:cNvPr id="41" name="Straight Connector 40"/>
          <p:cNvCxnSpPr/>
          <p:nvPr/>
        </p:nvCxnSpPr>
        <p:spPr>
          <a:xfrm flipV="1">
            <a:off x="7097970" y="4286056"/>
            <a:ext cx="1212316" cy="12887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endCxn id="30" idx="1"/>
          </p:cNvCxnSpPr>
          <p:nvPr/>
        </p:nvCxnSpPr>
        <p:spPr>
          <a:xfrm flipV="1">
            <a:off x="7244462" y="4903591"/>
            <a:ext cx="1171564" cy="746926"/>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40" idx="3"/>
          </p:cNvCxnSpPr>
          <p:nvPr/>
        </p:nvCxnSpPr>
        <p:spPr>
          <a:xfrm>
            <a:off x="7673887" y="5805610"/>
            <a:ext cx="491319" cy="0"/>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162086" y="4862322"/>
            <a:ext cx="3151825" cy="400110"/>
          </a:xfrm>
          <a:prstGeom prst="rect">
            <a:avLst/>
          </a:prstGeom>
          <a:noFill/>
        </p:spPr>
        <p:txBody>
          <a:bodyPr wrap="none" rtlCol="0">
            <a:spAutoFit/>
          </a:bodyPr>
          <a:lstStyle/>
          <a:p>
            <a:r>
              <a:rPr lang="en-US" sz="2000" dirty="0" smtClean="0">
                <a:solidFill>
                  <a:schemeClr val="bg2"/>
                </a:solidFill>
              </a:rPr>
              <a:t>5) Add Endpoints (80/443)</a:t>
            </a:r>
            <a:endParaRPr lang="en-US" sz="2000" dirty="0">
              <a:solidFill>
                <a:schemeClr val="bg2"/>
              </a:solidFill>
            </a:endParaRPr>
          </a:p>
        </p:txBody>
      </p:sp>
    </p:spTree>
    <p:extLst>
      <p:ext uri="{BB962C8B-B14F-4D97-AF65-F5344CB8AC3E}">
        <p14:creationId xmlns:p14="http://schemas.microsoft.com/office/powerpoint/2010/main" val="397904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128"/>
          <p:cNvSpPr>
            <a:spLocks noChangeAspect="1"/>
          </p:cNvSpPr>
          <p:nvPr/>
        </p:nvSpPr>
        <p:spPr bwMode="black">
          <a:xfrm>
            <a:off x="6107944" y="2700043"/>
            <a:ext cx="5919124" cy="326980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Imaging VMs in the Cloud</a:t>
            </a:r>
            <a:endParaRPr lang="en-US" sz="5400" dirty="0">
              <a:solidFill>
                <a:schemeClr val="bg1"/>
              </a:solidFill>
            </a:endParaRPr>
          </a:p>
        </p:txBody>
      </p:sp>
      <p:sp>
        <p:nvSpPr>
          <p:cNvPr id="9" name="TextBox 8"/>
          <p:cNvSpPr txBox="1"/>
          <p:nvPr/>
        </p:nvSpPr>
        <p:spPr>
          <a:xfrm>
            <a:off x="296215" y="1015269"/>
            <a:ext cx="1119217" cy="523220"/>
          </a:xfrm>
          <a:prstGeom prst="rect">
            <a:avLst/>
          </a:prstGeom>
          <a:noFill/>
        </p:spPr>
        <p:txBody>
          <a:bodyPr wrap="none" rtlCol="0">
            <a:spAutoFit/>
          </a:bodyPr>
          <a:lstStyle/>
          <a:p>
            <a:r>
              <a:rPr lang="en-US" sz="2800" dirty="0" smtClean="0">
                <a:solidFill>
                  <a:schemeClr val="accent2"/>
                </a:solidFill>
              </a:rPr>
              <a:t>Cloud</a:t>
            </a:r>
            <a:endParaRPr lang="en-US" dirty="0">
              <a:solidFill>
                <a:schemeClr val="accent2"/>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9784" y="1632895"/>
            <a:ext cx="780290" cy="780290"/>
          </a:xfrm>
          <a:prstGeom prst="rect">
            <a:avLst/>
          </a:prstGeom>
        </p:spPr>
      </p:pic>
      <p:sp>
        <p:nvSpPr>
          <p:cNvPr id="17" name="TextBox 16"/>
          <p:cNvSpPr txBox="1"/>
          <p:nvPr/>
        </p:nvSpPr>
        <p:spPr>
          <a:xfrm>
            <a:off x="1039181" y="2413185"/>
            <a:ext cx="1481496" cy="369332"/>
          </a:xfrm>
          <a:prstGeom prst="rect">
            <a:avLst/>
          </a:prstGeom>
          <a:noFill/>
        </p:spPr>
        <p:txBody>
          <a:bodyPr wrap="none" rtlCol="0">
            <a:spAutoFit/>
          </a:bodyPr>
          <a:lstStyle/>
          <a:p>
            <a:r>
              <a:rPr lang="en-US" dirty="0" smtClean="0">
                <a:solidFill>
                  <a:schemeClr val="accent2"/>
                </a:solidFill>
              </a:rPr>
              <a:t>Blob Storage</a:t>
            </a:r>
            <a:endParaRPr lang="en-US" sz="1200" dirty="0">
              <a:solidFill>
                <a:schemeClr val="accent2"/>
              </a:solidFill>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8740" y="1886317"/>
            <a:ext cx="780290" cy="780290"/>
          </a:xfrm>
          <a:prstGeom prst="rect">
            <a:avLst/>
          </a:prstGeom>
        </p:spPr>
      </p:pic>
      <p:sp>
        <p:nvSpPr>
          <p:cNvPr id="19" name="TextBox 18"/>
          <p:cNvSpPr txBox="1"/>
          <p:nvPr/>
        </p:nvSpPr>
        <p:spPr>
          <a:xfrm>
            <a:off x="3982445" y="1452914"/>
            <a:ext cx="1183337" cy="369332"/>
          </a:xfrm>
          <a:prstGeom prst="rect">
            <a:avLst/>
          </a:prstGeom>
          <a:noFill/>
        </p:spPr>
        <p:txBody>
          <a:bodyPr wrap="none" rtlCol="0">
            <a:spAutoFit/>
          </a:bodyPr>
          <a:lstStyle/>
          <a:p>
            <a:r>
              <a:rPr lang="en-US" dirty="0" smtClean="0">
                <a:solidFill>
                  <a:schemeClr val="accent2"/>
                </a:solidFill>
              </a:rPr>
              <a:t>Base VHD</a:t>
            </a:r>
            <a:endParaRPr lang="en-US" sz="1200" dirty="0">
              <a:solidFill>
                <a:schemeClr val="accent2"/>
              </a:solidFill>
            </a:endParaRPr>
          </a:p>
        </p:txBody>
      </p:sp>
      <p:sp>
        <p:nvSpPr>
          <p:cNvPr id="20" name="Right Arrow 19"/>
          <p:cNvSpPr/>
          <p:nvPr/>
        </p:nvSpPr>
        <p:spPr>
          <a:xfrm>
            <a:off x="2520677" y="2023040"/>
            <a:ext cx="1111165"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rot="7928991">
            <a:off x="3541781" y="2859236"/>
            <a:ext cx="692736"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520677" y="3287881"/>
            <a:ext cx="1178433" cy="114070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Boot VM</a:t>
            </a:r>
            <a:endParaRPr lang="en-US" sz="1400" dirty="0"/>
          </a:p>
        </p:txBody>
      </p:sp>
      <p:sp>
        <p:nvSpPr>
          <p:cNvPr id="23" name="Oval 22"/>
          <p:cNvSpPr/>
          <p:nvPr/>
        </p:nvSpPr>
        <p:spPr>
          <a:xfrm>
            <a:off x="1190712" y="4471239"/>
            <a:ext cx="1178433" cy="11407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Customize VHD</a:t>
            </a:r>
            <a:endParaRPr lang="en-US" sz="1400" dirty="0"/>
          </a:p>
        </p:txBody>
      </p:sp>
      <p:sp>
        <p:nvSpPr>
          <p:cNvPr id="24" name="Right Arrow 23"/>
          <p:cNvSpPr/>
          <p:nvPr/>
        </p:nvSpPr>
        <p:spPr>
          <a:xfrm rot="7928991">
            <a:off x="2223193" y="4233514"/>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692059" y="5323265"/>
            <a:ext cx="1178433" cy="11407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Generalize VHD</a:t>
            </a:r>
            <a:endParaRPr lang="en-US" sz="1400" dirty="0"/>
          </a:p>
        </p:txBody>
      </p:sp>
      <p:sp>
        <p:nvSpPr>
          <p:cNvPr id="26" name="Right Arrow 25"/>
          <p:cNvSpPr/>
          <p:nvPr/>
        </p:nvSpPr>
        <p:spPr>
          <a:xfrm rot="1781689">
            <a:off x="2337398" y="534547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400001" y="5323265"/>
            <a:ext cx="1178433" cy="114070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Capture VM</a:t>
            </a:r>
            <a:endParaRPr lang="en-US" sz="1400" dirty="0"/>
          </a:p>
        </p:txBody>
      </p:sp>
      <p:sp>
        <p:nvSpPr>
          <p:cNvPr id="28" name="Right Arrow 27"/>
          <p:cNvSpPr/>
          <p:nvPr/>
        </p:nvSpPr>
        <p:spPr>
          <a:xfrm rot="21439107">
            <a:off x="3979744" y="569989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rot="20492118">
            <a:off x="5732161" y="5451076"/>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2433" y="4831654"/>
            <a:ext cx="780290" cy="780290"/>
          </a:xfrm>
          <a:prstGeom prst="rect">
            <a:avLst/>
          </a:prstGeom>
        </p:spPr>
      </p:pic>
      <p:sp>
        <p:nvSpPr>
          <p:cNvPr id="32" name="Right Arrow 31"/>
          <p:cNvSpPr/>
          <p:nvPr/>
        </p:nvSpPr>
        <p:spPr>
          <a:xfrm>
            <a:off x="7720763" y="4081094"/>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Arrow 32"/>
          <p:cNvSpPr/>
          <p:nvPr/>
        </p:nvSpPr>
        <p:spPr>
          <a:xfrm>
            <a:off x="7732233" y="469699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ight Arrow 33"/>
          <p:cNvSpPr/>
          <p:nvPr/>
        </p:nvSpPr>
        <p:spPr>
          <a:xfrm>
            <a:off x="7711878" y="5239213"/>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8527" y="3690949"/>
            <a:ext cx="780290" cy="780290"/>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6741" y="4333234"/>
            <a:ext cx="780290" cy="780290"/>
          </a:xfrm>
          <a:prstGeom prst="rect">
            <a:avLst/>
          </a:prstGeom>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7216" y="5035308"/>
            <a:ext cx="780290" cy="780290"/>
          </a:xfrm>
          <a:prstGeom prst="rect">
            <a:avLst/>
          </a:prstGeom>
        </p:spPr>
      </p:pic>
      <p:sp>
        <p:nvSpPr>
          <p:cNvPr id="38" name="TextBox 37"/>
          <p:cNvSpPr txBox="1"/>
          <p:nvPr/>
        </p:nvSpPr>
        <p:spPr>
          <a:xfrm>
            <a:off x="6597093" y="1802613"/>
            <a:ext cx="4641494" cy="830997"/>
          </a:xfrm>
          <a:prstGeom prst="rect">
            <a:avLst/>
          </a:prstGeom>
          <a:noFill/>
        </p:spPr>
        <p:txBody>
          <a:bodyPr wrap="square" rtlCol="0">
            <a:spAutoFit/>
          </a:bodyPr>
          <a:lstStyle/>
          <a:p>
            <a:r>
              <a:rPr lang="en-US" sz="2400" dirty="0" smtClean="0">
                <a:solidFill>
                  <a:schemeClr val="accent2"/>
                </a:solidFill>
              </a:rPr>
              <a:t>Capture VM saves customized image to your image library</a:t>
            </a:r>
            <a:endParaRPr lang="en-US" sz="1600" dirty="0">
              <a:solidFill>
                <a:schemeClr val="accent2"/>
              </a:solidFill>
            </a:endParaRPr>
          </a:p>
        </p:txBody>
      </p:sp>
    </p:spTree>
    <p:extLst>
      <p:ext uri="{BB962C8B-B14F-4D97-AF65-F5344CB8AC3E}">
        <p14:creationId xmlns:p14="http://schemas.microsoft.com/office/powerpoint/2010/main" val="333507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0842" y="-331422"/>
            <a:ext cx="12013513" cy="1306806"/>
          </a:xfrm>
        </p:spPr>
        <p:txBody>
          <a:bodyPr>
            <a:normAutofit/>
          </a:bodyPr>
          <a:lstStyle/>
          <a:p>
            <a:pPr algn="ctr"/>
            <a:r>
              <a:rPr lang="en-US" altLang="zh-CN" sz="5400" dirty="0" smtClean="0"/>
              <a:t>Service Management API</a:t>
            </a:r>
            <a:endParaRPr lang="en-US" sz="5400" dirty="0">
              <a:solidFill>
                <a:schemeClr val="bg1"/>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107" y="1273513"/>
            <a:ext cx="4175961" cy="5325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6913" y="1273514"/>
            <a:ext cx="3414379" cy="532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673515" y="1273513"/>
            <a:ext cx="5518485" cy="5262979"/>
          </a:xfrm>
          <a:prstGeom prst="rect">
            <a:avLst/>
          </a:prstGeom>
        </p:spPr>
        <p:txBody>
          <a:bodyPr wrap="square">
            <a:spAutoFit/>
          </a:bodyPr>
          <a:lstStyle/>
          <a:p>
            <a:r>
              <a:rPr lang="en-US" sz="2400" dirty="0">
                <a:solidFill>
                  <a:schemeClr val="bg1"/>
                </a:solidFill>
              </a:rPr>
              <a:t>Provides programmatic access to </a:t>
            </a:r>
            <a:endParaRPr lang="en-US" sz="2400" dirty="0" smtClean="0">
              <a:solidFill>
                <a:schemeClr val="bg1"/>
              </a:solidFill>
            </a:endParaRPr>
          </a:p>
          <a:p>
            <a:r>
              <a:rPr lang="en-US" sz="2400" dirty="0" smtClean="0">
                <a:solidFill>
                  <a:schemeClr val="bg1"/>
                </a:solidFill>
              </a:rPr>
              <a:t>platform </a:t>
            </a:r>
            <a:r>
              <a:rPr lang="en-US" sz="2400" dirty="0">
                <a:solidFill>
                  <a:schemeClr val="bg1"/>
                </a:solidFill>
              </a:rPr>
              <a:t>functionality </a:t>
            </a:r>
          </a:p>
          <a:p>
            <a:endParaRPr lang="en-US" sz="2400" dirty="0" smtClean="0">
              <a:solidFill>
                <a:schemeClr val="bg1"/>
              </a:solidFill>
            </a:endParaRPr>
          </a:p>
          <a:p>
            <a:r>
              <a:rPr lang="en-US" sz="2400" dirty="0" smtClean="0">
                <a:solidFill>
                  <a:schemeClr val="bg1"/>
                </a:solidFill>
              </a:rPr>
              <a:t>Used </a:t>
            </a:r>
            <a:r>
              <a:rPr lang="en-US" sz="2400" dirty="0">
                <a:solidFill>
                  <a:schemeClr val="bg1"/>
                </a:solidFill>
              </a:rPr>
              <a:t>to deploy, manage, and monitor applications</a:t>
            </a:r>
          </a:p>
          <a:p>
            <a:endParaRPr lang="en-US" sz="2400" dirty="0" smtClean="0">
              <a:solidFill>
                <a:schemeClr val="bg1"/>
              </a:solidFill>
            </a:endParaRPr>
          </a:p>
          <a:p>
            <a:r>
              <a:rPr lang="en-US" sz="2400" dirty="0" smtClean="0">
                <a:solidFill>
                  <a:schemeClr val="bg1"/>
                </a:solidFill>
              </a:rPr>
              <a:t>Powerful </a:t>
            </a:r>
            <a:r>
              <a:rPr lang="en-US" sz="2400" dirty="0">
                <a:solidFill>
                  <a:schemeClr val="bg1"/>
                </a:solidFill>
              </a:rPr>
              <a:t>REST API, performed over SSL and mutually authenticated using X.509 certificates</a:t>
            </a:r>
          </a:p>
          <a:p>
            <a:endParaRPr lang="en-US" sz="2400" dirty="0" smtClean="0">
              <a:solidFill>
                <a:schemeClr val="bg1"/>
              </a:solidFill>
            </a:endParaRPr>
          </a:p>
          <a:p>
            <a:r>
              <a:rPr lang="en-US" sz="2400" dirty="0" smtClean="0">
                <a:solidFill>
                  <a:schemeClr val="bg1"/>
                </a:solidFill>
              </a:rPr>
              <a:t>May </a:t>
            </a:r>
            <a:r>
              <a:rPr lang="en-US" sz="2400" dirty="0">
                <a:solidFill>
                  <a:schemeClr val="bg1"/>
                </a:solidFill>
              </a:rPr>
              <a:t>be accessed from within application running in Windows Azure, or directly over the Internet from any application</a:t>
            </a: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sp>
        <p:nvSpPr>
          <p:cNvPr id="20" name="Text Placeholder 25"/>
          <p:cNvSpPr txBox="1">
            <a:spLocks/>
          </p:cNvSpPr>
          <p:nvPr/>
        </p:nvSpPr>
        <p:spPr bwMode="ltGray">
          <a:xfrm>
            <a:off x="5811880" y="2906978"/>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Questions</a:t>
            </a:r>
            <a:endParaRPr lang="en-US" sz="5980" spc="-150" dirty="0">
              <a:solidFill>
                <a:srgbClr val="FFFFFF"/>
              </a:solidFill>
              <a:latin typeface="Segoe UI Light"/>
            </a:endParaRPr>
          </a:p>
        </p:txBody>
      </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822" y="-162838"/>
            <a:ext cx="12013513" cy="1306806"/>
          </a:xfrm>
        </p:spPr>
        <p:txBody>
          <a:bodyPr>
            <a:normAutofit/>
          </a:bodyPr>
          <a:lstStyle/>
          <a:p>
            <a:pPr algn="ctr"/>
            <a:r>
              <a:rPr lang="en-US" altLang="zh-CN" sz="5400" dirty="0" smtClean="0"/>
              <a:t>What can you do with PowerShell?</a:t>
            </a:r>
            <a:endParaRPr lang="en-US" sz="5400" dirty="0">
              <a:solidFill>
                <a:schemeClr val="bg1"/>
              </a:solidFill>
            </a:endParaRPr>
          </a:p>
        </p:txBody>
      </p:sp>
      <p:sp>
        <p:nvSpPr>
          <p:cNvPr id="10" name="Text Placeholder 4"/>
          <p:cNvSpPr txBox="1">
            <a:spLocks/>
          </p:cNvSpPr>
          <p:nvPr/>
        </p:nvSpPr>
        <p:spPr>
          <a:xfrm>
            <a:off x="2075815" y="259622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400" spc="-58" dirty="0">
                <a:solidFill>
                  <a:srgbClr val="19396C">
                    <a:alpha val="99000"/>
                  </a:srgbClr>
                </a:solidFill>
                <a:latin typeface="Segoe UI Light" pitchFamily="34" charset="0"/>
                <a:cs typeface="Segoe UI Light" pitchFamily="34" charset="0"/>
              </a:rPr>
              <a:t>Automation</a:t>
            </a:r>
            <a:endParaRPr lang="en-US" sz="2000" spc="-58" dirty="0">
              <a:solidFill>
                <a:srgbClr val="19396C">
                  <a:alpha val="99000"/>
                </a:srgbClr>
              </a:solidFill>
              <a:latin typeface="Segoe UI Light"/>
            </a:endParaRPr>
          </a:p>
          <a:p>
            <a:pPr lvl="0" defTabSz="914400" fontAlgn="ctr">
              <a:lnSpc>
                <a:spcPct val="100000"/>
              </a:lnSpc>
              <a:spcBef>
                <a:spcPts val="0"/>
              </a:spcBef>
              <a:spcAft>
                <a:spcPct val="0"/>
              </a:spcAft>
              <a:buSzTx/>
              <a:tabLst>
                <a:tab pos="253886" algn="l"/>
              </a:tabLst>
            </a:pPr>
            <a:r>
              <a:rPr lang="en-US" sz="1800" dirty="0">
                <a:solidFill>
                  <a:srgbClr val="081C23"/>
                </a:solidFill>
                <a:latin typeface="Segoe UI"/>
              </a:rPr>
              <a:t>Query, Manage and Configure Virtual Machines across multiple subscriptions, </a:t>
            </a:r>
            <a:br>
              <a:rPr lang="en-US" sz="1800" dirty="0">
                <a:solidFill>
                  <a:srgbClr val="081C23"/>
                </a:solidFill>
                <a:latin typeface="Segoe UI"/>
              </a:rPr>
            </a:br>
            <a:r>
              <a:rPr lang="en-US" sz="1800" dirty="0">
                <a:solidFill>
                  <a:srgbClr val="081C23"/>
                </a:solidFill>
                <a:latin typeface="Segoe UI"/>
              </a:rPr>
              <a:t>cloud services and storage accounts</a:t>
            </a:r>
            <a:r>
              <a:rPr lang="ru-RU" sz="1800" dirty="0" smtClean="0">
                <a:solidFill>
                  <a:srgbClr val="081C23"/>
                </a:solidFill>
                <a:latin typeface="+mn-lt"/>
              </a:rPr>
              <a:t>.</a:t>
            </a:r>
            <a:endParaRPr lang="en-US" sz="1800" kern="0" dirty="0">
              <a:ln>
                <a:solidFill>
                  <a:prstClr val="white">
                    <a:alpha val="0"/>
                  </a:prstClr>
                </a:solidFill>
              </a:ln>
              <a:solidFill>
                <a:srgbClr val="081C23"/>
              </a:solidFill>
              <a:latin typeface="+mn-lt"/>
              <a:cs typeface="Arial" pitchFamily="34" charset="0"/>
            </a:endParaRPr>
          </a:p>
        </p:txBody>
      </p:sp>
      <p:sp>
        <p:nvSpPr>
          <p:cNvPr id="11" name="Rectangle 10"/>
          <p:cNvSpPr>
            <a:spLocks noChangeAspect="1"/>
          </p:cNvSpPr>
          <p:nvPr/>
        </p:nvSpPr>
        <p:spPr bwMode="auto">
          <a:xfrm>
            <a:off x="985383" y="2596226"/>
            <a:ext cx="1091407" cy="10914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2" name="Rectangle 11"/>
          <p:cNvSpPr>
            <a:spLocks/>
          </p:cNvSpPr>
          <p:nvPr/>
        </p:nvSpPr>
        <p:spPr bwMode="auto">
          <a:xfrm>
            <a:off x="985388" y="3838396"/>
            <a:ext cx="1089659" cy="10896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38094" rtlCol="0" anchor="ctr"/>
          <a:lstStyle/>
          <a:p>
            <a:pPr algn="ctr"/>
            <a:endParaRPr lang="en-US" sz="1500"/>
          </a:p>
        </p:txBody>
      </p:sp>
      <p:sp>
        <p:nvSpPr>
          <p:cNvPr id="13" name="Rectangle 12"/>
          <p:cNvSpPr>
            <a:spLocks/>
          </p:cNvSpPr>
          <p:nvPr/>
        </p:nvSpPr>
        <p:spPr bwMode="auto">
          <a:xfrm>
            <a:off x="985388" y="5078821"/>
            <a:ext cx="1089659" cy="10896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4" name="Text Placeholder 4"/>
          <p:cNvSpPr txBox="1">
            <a:spLocks/>
          </p:cNvSpPr>
          <p:nvPr/>
        </p:nvSpPr>
        <p:spPr>
          <a:xfrm>
            <a:off x="2075815" y="5078821"/>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spcAft>
                <a:spcPts val="250"/>
              </a:spcAft>
              <a:buSzTx/>
            </a:pPr>
            <a:r>
              <a:rPr lang="en-US" sz="2400" spc="-58" dirty="0">
                <a:solidFill>
                  <a:srgbClr val="19396C">
                    <a:alpha val="99000"/>
                  </a:srgbClr>
                </a:solidFill>
                <a:latin typeface="Segoe UI Light" pitchFamily="34" charset="0"/>
                <a:cs typeface="Segoe UI Light" pitchFamily="34" charset="0"/>
              </a:rPr>
              <a:t>Virtual Networking</a:t>
            </a:r>
          </a:p>
          <a:p>
            <a:pPr lvl="0" defTabSz="914400" fontAlgn="ctr">
              <a:lnSpc>
                <a:spcPct val="100000"/>
              </a:lnSpc>
              <a:spcBef>
                <a:spcPts val="0"/>
              </a:spcBef>
              <a:spcAft>
                <a:spcPct val="0"/>
              </a:spcAft>
              <a:buSzTx/>
              <a:tabLst>
                <a:tab pos="253886" algn="l"/>
              </a:tabLst>
            </a:pPr>
            <a:r>
              <a:rPr lang="en-US" sz="1800" dirty="0">
                <a:solidFill>
                  <a:srgbClr val="44546A">
                    <a:alpha val="99000"/>
                  </a:srgbClr>
                </a:solidFill>
                <a:latin typeface="Segoe UI"/>
              </a:rPr>
              <a:t>Completely Configure VNETs from a Script</a:t>
            </a:r>
          </a:p>
        </p:txBody>
      </p:sp>
      <p:sp>
        <p:nvSpPr>
          <p:cNvPr id="15" name="Text Placeholder 4"/>
          <p:cNvSpPr txBox="1">
            <a:spLocks/>
          </p:cNvSpPr>
          <p:nvPr/>
        </p:nvSpPr>
        <p:spPr>
          <a:xfrm>
            <a:off x="2075815" y="383839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400" spc="-58" dirty="0">
                <a:solidFill>
                  <a:srgbClr val="19396C"/>
                </a:solidFill>
                <a:latin typeface="Segoe UI Light" pitchFamily="34" charset="0"/>
                <a:cs typeface="Segoe UI Light" pitchFamily="34" charset="0"/>
              </a:rPr>
              <a:t>Provision Fully Configured Virtual Machines</a:t>
            </a:r>
            <a:endParaRPr lang="en-US" sz="2400" spc="-58" dirty="0">
              <a:solidFill>
                <a:srgbClr val="19396C"/>
              </a:solidFill>
              <a:latin typeface="Segoe UI Light"/>
            </a:endParaRPr>
          </a:p>
          <a:p>
            <a:pPr lvl="0" defTabSz="914400" fontAlgn="ctr">
              <a:lnSpc>
                <a:spcPct val="100000"/>
              </a:lnSpc>
              <a:spcBef>
                <a:spcPts val="0"/>
              </a:spcBef>
              <a:spcAft>
                <a:spcPct val="0"/>
              </a:spcAft>
              <a:buSzTx/>
              <a:tabLst>
                <a:tab pos="253886" algn="l"/>
              </a:tabLst>
            </a:pPr>
            <a:r>
              <a:rPr lang="en-US" sz="1800" kern="0" dirty="0">
                <a:ln>
                  <a:solidFill>
                    <a:prstClr val="white">
                      <a:alpha val="0"/>
                    </a:prstClr>
                  </a:solidFill>
                </a:ln>
                <a:solidFill>
                  <a:srgbClr val="081C23"/>
                </a:solidFill>
                <a:latin typeface="Segoe UI"/>
                <a:cs typeface="Arial" pitchFamily="34" charset="0"/>
              </a:rPr>
              <a:t>Domain Joined</a:t>
            </a:r>
          </a:p>
          <a:p>
            <a:pPr lvl="0" defTabSz="914400" fontAlgn="ctr">
              <a:lnSpc>
                <a:spcPct val="100000"/>
              </a:lnSpc>
              <a:spcBef>
                <a:spcPts val="0"/>
              </a:spcBef>
              <a:spcAft>
                <a:spcPct val="0"/>
              </a:spcAft>
              <a:buSzTx/>
              <a:tabLst>
                <a:tab pos="253886" algn="l"/>
              </a:tabLst>
            </a:pPr>
            <a:r>
              <a:rPr lang="en-US" sz="1800" kern="0" dirty="0">
                <a:ln>
                  <a:solidFill>
                    <a:prstClr val="white">
                      <a:alpha val="0"/>
                    </a:prstClr>
                  </a:solidFill>
                </a:ln>
                <a:solidFill>
                  <a:srgbClr val="081C23"/>
                </a:solidFill>
                <a:latin typeface="Segoe UI"/>
                <a:cs typeface="Arial" pitchFamily="34" charset="0"/>
              </a:rPr>
              <a:t>Storage and Networking Configured</a:t>
            </a:r>
            <a:endParaRPr lang="en-US" sz="1800" dirty="0">
              <a:solidFill>
                <a:srgbClr val="081C23"/>
              </a:solidFill>
              <a:latin typeface="Segoe UI"/>
            </a:endParaRPr>
          </a:p>
        </p:txBody>
      </p:sp>
      <p:sp>
        <p:nvSpPr>
          <p:cNvPr id="16" name="Freeform 89"/>
          <p:cNvSpPr>
            <a:spLocks noEditPoints="1"/>
          </p:cNvSpPr>
          <p:nvPr/>
        </p:nvSpPr>
        <p:spPr bwMode="black">
          <a:xfrm>
            <a:off x="1164554" y="4147840"/>
            <a:ext cx="731328" cy="470774"/>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7" name="Freeform 78"/>
          <p:cNvSpPr>
            <a:spLocks noEditPoints="1"/>
          </p:cNvSpPr>
          <p:nvPr/>
        </p:nvSpPr>
        <p:spPr bwMode="black">
          <a:xfrm>
            <a:off x="1200433" y="5308042"/>
            <a:ext cx="659568" cy="631218"/>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8" name="Freeform 9"/>
          <p:cNvSpPr>
            <a:spLocks noEditPoints="1"/>
          </p:cNvSpPr>
          <p:nvPr/>
        </p:nvSpPr>
        <p:spPr bwMode="black">
          <a:xfrm>
            <a:off x="1213073" y="2823999"/>
            <a:ext cx="636027" cy="635860"/>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9" name="Text Placeholder 4"/>
          <p:cNvSpPr txBox="1">
            <a:spLocks/>
          </p:cNvSpPr>
          <p:nvPr/>
        </p:nvSpPr>
        <p:spPr>
          <a:xfrm>
            <a:off x="2075815" y="136294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400" spc="-58" dirty="0">
                <a:solidFill>
                  <a:srgbClr val="19396C"/>
                </a:solidFill>
                <a:latin typeface="Segoe UI Light" pitchFamily="34" charset="0"/>
                <a:cs typeface="Segoe UI Light" pitchFamily="34" charset="0"/>
              </a:rPr>
              <a:t>Remote Management</a:t>
            </a:r>
            <a:endParaRPr lang="en-US" sz="2400" spc="-58" dirty="0">
              <a:solidFill>
                <a:srgbClr val="19396C"/>
              </a:solidFill>
              <a:latin typeface="Segoe UI Light"/>
            </a:endParaRPr>
          </a:p>
          <a:p>
            <a:pPr lvl="0" defTabSz="914400" fontAlgn="ctr">
              <a:lnSpc>
                <a:spcPct val="100000"/>
              </a:lnSpc>
              <a:spcBef>
                <a:spcPts val="0"/>
              </a:spcBef>
              <a:spcAft>
                <a:spcPct val="0"/>
              </a:spcAft>
              <a:buSzTx/>
              <a:tabLst>
                <a:tab pos="253886" algn="l"/>
              </a:tabLst>
            </a:pPr>
            <a:r>
              <a:rPr lang="en-US" sz="1800" dirty="0">
                <a:solidFill>
                  <a:srgbClr val="081C23"/>
                </a:solidFill>
                <a:latin typeface="Segoe UI"/>
              </a:rPr>
              <a:t>Manage SQL Databases, Configuration, Diagnostics, Deployments, and Azure assets (Affinity Groups, Storage Accounts, Keys, etc..) </a:t>
            </a:r>
            <a:endParaRPr lang="en-US" sz="1800" kern="0" dirty="0">
              <a:ln>
                <a:solidFill>
                  <a:prstClr val="white">
                    <a:alpha val="0"/>
                  </a:prstClr>
                </a:solidFill>
              </a:ln>
              <a:solidFill>
                <a:srgbClr val="081C23"/>
              </a:solidFill>
              <a:latin typeface="Segoe UI"/>
              <a:cs typeface="Arial" pitchFamily="34" charset="0"/>
            </a:endParaRPr>
          </a:p>
        </p:txBody>
      </p:sp>
      <p:sp>
        <p:nvSpPr>
          <p:cNvPr id="20" name="Rectangle 19"/>
          <p:cNvSpPr>
            <a:spLocks noChangeAspect="1"/>
          </p:cNvSpPr>
          <p:nvPr/>
        </p:nvSpPr>
        <p:spPr bwMode="auto">
          <a:xfrm>
            <a:off x="985383" y="1362946"/>
            <a:ext cx="1091407" cy="10914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21" name="Freeform 79"/>
          <p:cNvSpPr>
            <a:spLocks/>
          </p:cNvSpPr>
          <p:nvPr/>
        </p:nvSpPr>
        <p:spPr bwMode="black">
          <a:xfrm>
            <a:off x="1227807" y="1686399"/>
            <a:ext cx="606560" cy="4445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endParaRPr lang="en-US" sz="1500"/>
          </a:p>
        </p:txBody>
      </p:sp>
    </p:spTree>
    <p:extLst>
      <p:ext uri="{BB962C8B-B14F-4D97-AF65-F5344CB8AC3E}">
        <p14:creationId xmlns:p14="http://schemas.microsoft.com/office/powerpoint/2010/main" val="321893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Provision From Gallery</a:t>
            </a:r>
            <a:endPar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4528755" y="4417834"/>
            <a:ext cx="2794641" cy="1969770"/>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General Purpose</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Basic</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Standard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Optimized Compute</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Performance Optimized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Network Optimized</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2423339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b="1" dirty="0">
                  <a:solidFill>
                    <a:schemeClr val="bg1"/>
                  </a:solidFill>
                  <a:latin typeface="+mj-lt"/>
                </a:rPr>
                <a:t>Windows </a:t>
              </a:r>
              <a:r>
                <a:rPr lang="pt-BR" sz="900" b="1" dirty="0" smtClean="0">
                  <a:solidFill>
                    <a:schemeClr val="bg1"/>
                  </a:solidFill>
                  <a:latin typeface="+mj-lt"/>
                </a:rPr>
                <a:t>Server 2012 R2</a:t>
              </a:r>
              <a:endParaRPr lang="en-US" sz="900" b="1"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b="1"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b="1" dirty="0" err="1" smtClean="0">
                  <a:solidFill>
                    <a:schemeClr val="bg1"/>
                  </a:solidFill>
                  <a:latin typeface="+mj-lt"/>
                </a:rPr>
                <a:t>CentOS</a:t>
              </a:r>
              <a:r>
                <a:rPr lang="en-US" sz="900" b="1" dirty="0" smtClean="0">
                  <a:solidFill>
                    <a:schemeClr val="bg1"/>
                  </a:solidFill>
                  <a:latin typeface="+mj-lt"/>
                </a:rPr>
                <a:t> 6.5</a:t>
              </a:r>
              <a:endParaRPr lang="en-US" sz="900" b="1"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b="1" dirty="0" smtClean="0">
                  <a:solidFill>
                    <a:schemeClr val="bg1"/>
                  </a:solidFill>
                  <a:latin typeface="+mj-lt"/>
                </a:rPr>
                <a:t>SUSE Linux </a:t>
              </a:r>
            </a:p>
            <a:p>
              <a:pPr algn="ctr"/>
              <a:r>
                <a:rPr lang="en-US" altLang="zh-CN" sz="900" b="1" dirty="0" smtClean="0">
                  <a:solidFill>
                    <a:schemeClr val="bg1"/>
                  </a:solidFill>
                  <a:latin typeface="+mj-lt"/>
                </a:rPr>
                <a:t>Enterprise Server</a:t>
              </a:r>
              <a:endParaRPr lang="en-US" sz="900" b="1"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b="1" dirty="0" smtClean="0">
                  <a:solidFill>
                    <a:schemeClr val="bg1"/>
                  </a:solidFill>
                  <a:latin typeface="+mj-lt"/>
                </a:rPr>
                <a:t>Oracle Linux 6.4.0.0.0</a:t>
              </a:r>
              <a:endParaRPr lang="en-US" sz="900" b="1"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endParaRPr lang="en-US" sz="900" b="1"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b="1" dirty="0" smtClean="0">
                  <a:solidFill>
                    <a:schemeClr val="bg1"/>
                  </a:solidFill>
                  <a:latin typeface="+mj-lt"/>
                </a:rPr>
                <a:t>SQL </a:t>
              </a:r>
              <a:r>
                <a:rPr lang="en-US" altLang="zh-CN" sz="900" b="1" dirty="0" smtClean="0">
                  <a:solidFill>
                    <a:schemeClr val="bg1"/>
                  </a:solidFill>
                  <a:latin typeface="+mj-lt"/>
                </a:rPr>
                <a:t>Server 2014 Standard</a:t>
              </a:r>
              <a:endParaRPr lang="en-US" sz="900" b="1"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b="1" dirty="0" smtClean="0">
                  <a:solidFill>
                    <a:schemeClr val="bg1"/>
                  </a:solidFill>
                  <a:latin typeface="+mj-lt"/>
                </a:rPr>
                <a:t>Oracle Database 11g R2</a:t>
              </a:r>
              <a:endParaRPr lang="en-US" sz="900" b="1"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b="1" dirty="0" smtClean="0">
                  <a:solidFill>
                    <a:schemeClr val="bg1"/>
                  </a:solidFill>
                  <a:latin typeface="+mj-lt"/>
                </a:rPr>
                <a:t>BizTalk Server 2013</a:t>
              </a:r>
              <a:endParaRPr lang="en-US" sz="900" b="1"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b="1" dirty="0" smtClean="0">
                  <a:solidFill>
                    <a:schemeClr val="bg1"/>
                  </a:solidFill>
                  <a:latin typeface="+mj-lt"/>
                </a:rPr>
                <a:t>SharePoint Server Farm</a:t>
              </a:r>
              <a:endParaRPr lang="en-US" sz="900" b="1"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b="1" dirty="0" smtClean="0">
                  <a:solidFill>
                    <a:schemeClr val="bg1"/>
                  </a:solidFill>
                  <a:latin typeface="+mj-lt"/>
                </a:rPr>
                <a:t>Microsoft Dynamics </a:t>
              </a:r>
            </a:p>
            <a:p>
              <a:pPr algn="ctr"/>
              <a:r>
                <a:rPr lang="en-US" altLang="zh-CN" sz="900" b="1" dirty="0" smtClean="0">
                  <a:solidFill>
                    <a:schemeClr val="bg1"/>
                  </a:solidFill>
                  <a:latin typeface="+mj-lt"/>
                </a:rPr>
                <a:t>GP 2013</a:t>
              </a:r>
              <a:endParaRPr lang="en-US" sz="900" b="1"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b="1" dirty="0" smtClean="0">
                  <a:solidFill>
                    <a:schemeClr val="bg1"/>
                  </a:solidFill>
                  <a:latin typeface="+mj-lt"/>
                </a:rPr>
                <a:t>Zulu</a:t>
              </a:r>
              <a:r>
                <a:rPr lang="en-US" altLang="zh-CN" sz="900" dirty="0" smtClean="0">
                  <a:solidFill>
                    <a:schemeClr val="bg1"/>
                  </a:solidFill>
                  <a:latin typeface="+mj-lt"/>
                </a:rPr>
                <a:t>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b="1" dirty="0" smtClean="0">
                  <a:solidFill>
                    <a:schemeClr val="bg1"/>
                  </a:solidFill>
                  <a:latin typeface="+mj-lt"/>
                </a:rPr>
                <a:t>SAP HA</a:t>
              </a:r>
              <a:r>
                <a:rPr lang="en-US" altLang="zh-CN" sz="900" b="1" dirty="0" smtClean="0">
                  <a:solidFill>
                    <a:schemeClr val="bg1"/>
                  </a:solidFill>
                  <a:latin typeface="+mj-lt"/>
                </a:rPr>
                <a:t>NA </a:t>
              </a:r>
            </a:p>
            <a:p>
              <a:pPr algn="ctr"/>
              <a:r>
                <a:rPr lang="en-US" altLang="zh-CN" sz="900" b="1" dirty="0" smtClean="0">
                  <a:solidFill>
                    <a:schemeClr val="bg1"/>
                  </a:solidFill>
                  <a:latin typeface="+mj-lt"/>
                </a:rPr>
                <a:t>Developer Edition</a:t>
              </a:r>
              <a:endParaRPr lang="en-US" sz="900" b="1"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b="1" dirty="0" smtClean="0">
                  <a:solidFill>
                    <a:schemeClr val="bg1"/>
                  </a:solidFill>
                  <a:latin typeface="+mj-lt"/>
                </a:rPr>
                <a:t>Puppet Enterprise 3.2.3</a:t>
              </a:r>
              <a:endParaRPr lang="en-US" sz="900" b="1"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b="1" dirty="0" smtClean="0">
                  <a:solidFill>
                    <a:schemeClr val="bg1"/>
                  </a:solidFill>
                  <a:latin typeface="+mj-lt"/>
                </a:rPr>
                <a:t>Barracuda Web Application</a:t>
              </a:r>
              <a:endParaRPr lang="en-US" sz="900" b="1"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b="1" dirty="0" smtClean="0">
                  <a:solidFill>
                    <a:schemeClr val="bg1"/>
                  </a:solidFill>
                  <a:latin typeface="+mj-lt"/>
                </a:rPr>
                <a:t>Oracle WebLogic</a:t>
              </a:r>
            </a:p>
            <a:p>
              <a:pPr algn="ctr"/>
              <a:r>
                <a:rPr lang="en-US" altLang="zh-CN" sz="900" b="1" dirty="0" smtClean="0">
                  <a:solidFill>
                    <a:schemeClr val="bg1"/>
                  </a:solidFill>
                  <a:latin typeface="+mj-lt"/>
                </a:rPr>
                <a:t>Server 12.1.2</a:t>
              </a:r>
              <a:endParaRPr lang="en-US" sz="900" b="1"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b="1" dirty="0" smtClean="0">
                  <a:solidFill>
                    <a:schemeClr val="bg1"/>
                  </a:solidFill>
                  <a:latin typeface="+mj-lt"/>
                </a:rPr>
                <a:t>Visual Studio Ultimate 2013</a:t>
              </a:r>
              <a:endParaRPr lang="en-US" sz="900" b="1"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b="1" dirty="0" err="1" smtClean="0">
                  <a:solidFill>
                    <a:schemeClr val="bg1"/>
                  </a:solidFill>
                  <a:latin typeface="+mj-lt"/>
                </a:rPr>
                <a:t>openSUSE</a:t>
              </a:r>
              <a:r>
                <a:rPr lang="en-US" altLang="zh-CN" sz="900" b="1" dirty="0" smtClean="0">
                  <a:solidFill>
                    <a:schemeClr val="bg1"/>
                  </a:solidFill>
                  <a:latin typeface="+mj-lt"/>
                </a:rPr>
                <a:t> 13.1</a:t>
              </a:r>
              <a:endParaRPr lang="en-US" sz="900" b="1" dirty="0">
                <a:solidFill>
                  <a:schemeClr val="bg1"/>
                </a:solidFill>
                <a:latin typeface="+mj-lt"/>
              </a:endParaRPr>
            </a:p>
          </p:txBody>
        </p:sp>
      </p:grpSp>
    </p:spTree>
    <p:extLst>
      <p:ext uri="{BB962C8B-B14F-4D97-AF65-F5344CB8AC3E}">
        <p14:creationId xmlns:p14="http://schemas.microsoft.com/office/powerpoint/2010/main" val="385459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decel="100000"/>
                                        <p:tgtEl>
                                          <p:spTgt spid="44"/>
                                        </p:tgtEl>
                                      </p:cBhvr>
                                    </p:animEffect>
                                    <p:anim calcmode="lin" valueType="num">
                                      <p:cBhvr>
                                        <p:cTn id="8" dur="200" decel="100000" fill="hold"/>
                                        <p:tgtEl>
                                          <p:spTgt spid="44"/>
                                        </p:tgtEl>
                                        <p:attrNameLst>
                                          <p:attrName>style.rotation</p:attrName>
                                        </p:attrNameLst>
                                      </p:cBhvr>
                                      <p:tavLst>
                                        <p:tav tm="0">
                                          <p:val>
                                            <p:fltVal val="-90"/>
                                          </p:val>
                                        </p:tav>
                                        <p:tav tm="100000">
                                          <p:val>
                                            <p:fltVal val="0"/>
                                          </p:val>
                                        </p:tav>
                                      </p:tavLst>
                                    </p:anim>
                                    <p:anim calcmode="lin" valueType="num">
                                      <p:cBhvr>
                                        <p:cTn id="9" dur="200" decel="100000" fill="hold"/>
                                        <p:tgtEl>
                                          <p:spTgt spid="44"/>
                                        </p:tgtEl>
                                        <p:attrNameLst>
                                          <p:attrName>ppt_x</p:attrName>
                                        </p:attrNameLst>
                                      </p:cBhvr>
                                      <p:tavLst>
                                        <p:tav tm="0">
                                          <p:val>
                                            <p:strVal val="#ppt_x+0.4"/>
                                          </p:val>
                                        </p:tav>
                                        <p:tav tm="100000">
                                          <p:val>
                                            <p:strVal val="#ppt_x-0.05"/>
                                          </p:val>
                                        </p:tav>
                                      </p:tavLst>
                                    </p:anim>
                                    <p:anim calcmode="lin" valueType="num">
                                      <p:cBhvr>
                                        <p:cTn id="10" dur="200" decel="100000" fill="hold"/>
                                        <p:tgtEl>
                                          <p:spTgt spid="4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00" decel="100000"/>
                                        <p:tgtEl>
                                          <p:spTgt spid="45"/>
                                        </p:tgtEl>
                                      </p:cBhvr>
                                    </p:animEffect>
                                    <p:anim calcmode="lin" valueType="num">
                                      <p:cBhvr>
                                        <p:cTn id="17" dur="200" decel="100000" fill="hold"/>
                                        <p:tgtEl>
                                          <p:spTgt spid="45"/>
                                        </p:tgtEl>
                                        <p:attrNameLst>
                                          <p:attrName>style.rotation</p:attrName>
                                        </p:attrNameLst>
                                      </p:cBhvr>
                                      <p:tavLst>
                                        <p:tav tm="0">
                                          <p:val>
                                            <p:fltVal val="-90"/>
                                          </p:val>
                                        </p:tav>
                                        <p:tav tm="100000">
                                          <p:val>
                                            <p:fltVal val="0"/>
                                          </p:val>
                                        </p:tav>
                                      </p:tavLst>
                                    </p:anim>
                                    <p:anim calcmode="lin" valueType="num">
                                      <p:cBhvr>
                                        <p:cTn id="18" dur="200" decel="100000" fill="hold"/>
                                        <p:tgtEl>
                                          <p:spTgt spid="45"/>
                                        </p:tgtEl>
                                        <p:attrNameLst>
                                          <p:attrName>ppt_x</p:attrName>
                                        </p:attrNameLst>
                                      </p:cBhvr>
                                      <p:tavLst>
                                        <p:tav tm="0">
                                          <p:val>
                                            <p:strVal val="#ppt_x+0.4"/>
                                          </p:val>
                                        </p:tav>
                                        <p:tav tm="100000">
                                          <p:val>
                                            <p:strVal val="#ppt_x-0.05"/>
                                          </p:val>
                                        </p:tav>
                                      </p:tavLst>
                                    </p:anim>
                                    <p:anim calcmode="lin" valueType="num">
                                      <p:cBhvr>
                                        <p:cTn id="19" dur="200" decel="100000" fill="hold"/>
                                        <p:tgtEl>
                                          <p:spTgt spid="45"/>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00" decel="100000"/>
                                        <p:tgtEl>
                                          <p:spTgt spid="46"/>
                                        </p:tgtEl>
                                      </p:cBhvr>
                                    </p:animEffect>
                                    <p:anim calcmode="lin" valueType="num">
                                      <p:cBhvr>
                                        <p:cTn id="26" dur="200" decel="100000" fill="hold"/>
                                        <p:tgtEl>
                                          <p:spTgt spid="46"/>
                                        </p:tgtEl>
                                        <p:attrNameLst>
                                          <p:attrName>style.rotation</p:attrName>
                                        </p:attrNameLst>
                                      </p:cBhvr>
                                      <p:tavLst>
                                        <p:tav tm="0">
                                          <p:val>
                                            <p:fltVal val="-90"/>
                                          </p:val>
                                        </p:tav>
                                        <p:tav tm="100000">
                                          <p:val>
                                            <p:fltVal val="0"/>
                                          </p:val>
                                        </p:tav>
                                      </p:tavLst>
                                    </p:anim>
                                    <p:anim calcmode="lin" valueType="num">
                                      <p:cBhvr>
                                        <p:cTn id="27" dur="200" decel="100000" fill="hold"/>
                                        <p:tgtEl>
                                          <p:spTgt spid="46"/>
                                        </p:tgtEl>
                                        <p:attrNameLst>
                                          <p:attrName>ppt_x</p:attrName>
                                        </p:attrNameLst>
                                      </p:cBhvr>
                                      <p:tavLst>
                                        <p:tav tm="0">
                                          <p:val>
                                            <p:strVal val="#ppt_x+0.4"/>
                                          </p:val>
                                        </p:tav>
                                        <p:tav tm="100000">
                                          <p:val>
                                            <p:strVal val="#ppt_x-0.05"/>
                                          </p:val>
                                        </p:tav>
                                      </p:tavLst>
                                    </p:anim>
                                    <p:anim calcmode="lin" valueType="num">
                                      <p:cBhvr>
                                        <p:cTn id="28" dur="200" decel="100000" fill="hold"/>
                                        <p:tgtEl>
                                          <p:spTgt spid="46"/>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 decel="100000"/>
                                        <p:tgtEl>
                                          <p:spTgt spid="47"/>
                                        </p:tgtEl>
                                      </p:cBhvr>
                                    </p:animEffect>
                                    <p:anim calcmode="lin" valueType="num">
                                      <p:cBhvr>
                                        <p:cTn id="35" dur="200" decel="100000" fill="hold"/>
                                        <p:tgtEl>
                                          <p:spTgt spid="47"/>
                                        </p:tgtEl>
                                        <p:attrNameLst>
                                          <p:attrName>style.rotation</p:attrName>
                                        </p:attrNameLst>
                                      </p:cBhvr>
                                      <p:tavLst>
                                        <p:tav tm="0">
                                          <p:val>
                                            <p:fltVal val="-90"/>
                                          </p:val>
                                        </p:tav>
                                        <p:tav tm="100000">
                                          <p:val>
                                            <p:fltVal val="0"/>
                                          </p:val>
                                        </p:tav>
                                      </p:tavLst>
                                    </p:anim>
                                    <p:anim calcmode="lin" valueType="num">
                                      <p:cBhvr>
                                        <p:cTn id="36" dur="200" decel="100000" fill="hold"/>
                                        <p:tgtEl>
                                          <p:spTgt spid="47"/>
                                        </p:tgtEl>
                                        <p:attrNameLst>
                                          <p:attrName>ppt_x</p:attrName>
                                        </p:attrNameLst>
                                      </p:cBhvr>
                                      <p:tavLst>
                                        <p:tav tm="0">
                                          <p:val>
                                            <p:strVal val="#ppt_x+0.4"/>
                                          </p:val>
                                        </p:tav>
                                        <p:tav tm="100000">
                                          <p:val>
                                            <p:strVal val="#ppt_x-0.05"/>
                                          </p:val>
                                        </p:tav>
                                      </p:tavLst>
                                    </p:anim>
                                    <p:anim calcmode="lin" valueType="num">
                                      <p:cBhvr>
                                        <p:cTn id="37" dur="200" decel="100000" fill="hold"/>
                                        <p:tgtEl>
                                          <p:spTgt spid="47"/>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 decel="100000"/>
                                        <p:tgtEl>
                                          <p:spTgt spid="63"/>
                                        </p:tgtEl>
                                      </p:cBhvr>
                                    </p:animEffect>
                                    <p:anim calcmode="lin" valueType="num">
                                      <p:cBhvr>
                                        <p:cTn id="44" dur="200" decel="100000" fill="hold"/>
                                        <p:tgtEl>
                                          <p:spTgt spid="63"/>
                                        </p:tgtEl>
                                        <p:attrNameLst>
                                          <p:attrName>style.rotation</p:attrName>
                                        </p:attrNameLst>
                                      </p:cBhvr>
                                      <p:tavLst>
                                        <p:tav tm="0">
                                          <p:val>
                                            <p:fltVal val="-90"/>
                                          </p:val>
                                        </p:tav>
                                        <p:tav tm="100000">
                                          <p:val>
                                            <p:fltVal val="0"/>
                                          </p:val>
                                        </p:tav>
                                      </p:tavLst>
                                    </p:anim>
                                    <p:anim calcmode="lin" valueType="num">
                                      <p:cBhvr>
                                        <p:cTn id="45" dur="200" decel="100000" fill="hold"/>
                                        <p:tgtEl>
                                          <p:spTgt spid="63"/>
                                        </p:tgtEl>
                                        <p:attrNameLst>
                                          <p:attrName>ppt_x</p:attrName>
                                        </p:attrNameLst>
                                      </p:cBhvr>
                                      <p:tavLst>
                                        <p:tav tm="0">
                                          <p:val>
                                            <p:strVal val="#ppt_x+0.4"/>
                                          </p:val>
                                        </p:tav>
                                        <p:tav tm="100000">
                                          <p:val>
                                            <p:strVal val="#ppt_x-0.05"/>
                                          </p:val>
                                        </p:tav>
                                      </p:tavLst>
                                    </p:anim>
                                    <p:anim calcmode="lin" valueType="num">
                                      <p:cBhvr>
                                        <p:cTn id="46" dur="200" decel="100000" fill="hold"/>
                                        <p:tgtEl>
                                          <p:spTgt spid="63"/>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63"/>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63"/>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 decel="100000"/>
                                        <p:tgtEl>
                                          <p:spTgt spid="48"/>
                                        </p:tgtEl>
                                      </p:cBhvr>
                                    </p:animEffect>
                                    <p:anim calcmode="lin" valueType="num">
                                      <p:cBhvr>
                                        <p:cTn id="53" dur="200" decel="100000" fill="hold"/>
                                        <p:tgtEl>
                                          <p:spTgt spid="48"/>
                                        </p:tgtEl>
                                        <p:attrNameLst>
                                          <p:attrName>style.rotation</p:attrName>
                                        </p:attrNameLst>
                                      </p:cBhvr>
                                      <p:tavLst>
                                        <p:tav tm="0">
                                          <p:val>
                                            <p:fltVal val="-90"/>
                                          </p:val>
                                        </p:tav>
                                        <p:tav tm="100000">
                                          <p:val>
                                            <p:fltVal val="0"/>
                                          </p:val>
                                        </p:tav>
                                      </p:tavLst>
                                    </p:anim>
                                    <p:anim calcmode="lin" valueType="num">
                                      <p:cBhvr>
                                        <p:cTn id="54" dur="200" decel="100000" fill="hold"/>
                                        <p:tgtEl>
                                          <p:spTgt spid="48"/>
                                        </p:tgtEl>
                                        <p:attrNameLst>
                                          <p:attrName>ppt_x</p:attrName>
                                        </p:attrNameLst>
                                      </p:cBhvr>
                                      <p:tavLst>
                                        <p:tav tm="0">
                                          <p:val>
                                            <p:strVal val="#ppt_x+0.4"/>
                                          </p:val>
                                        </p:tav>
                                        <p:tav tm="100000">
                                          <p:val>
                                            <p:strVal val="#ppt_x-0.05"/>
                                          </p:val>
                                        </p:tav>
                                      </p:tavLst>
                                    </p:anim>
                                    <p:anim calcmode="lin" valueType="num">
                                      <p:cBhvr>
                                        <p:cTn id="55" dur="200" decel="100000" fill="hold"/>
                                        <p:tgtEl>
                                          <p:spTgt spid="48"/>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00" decel="100000"/>
                                        <p:tgtEl>
                                          <p:spTgt spid="49"/>
                                        </p:tgtEl>
                                      </p:cBhvr>
                                    </p:animEffect>
                                    <p:anim calcmode="lin" valueType="num">
                                      <p:cBhvr>
                                        <p:cTn id="63" dur="200" decel="100000" fill="hold"/>
                                        <p:tgtEl>
                                          <p:spTgt spid="49"/>
                                        </p:tgtEl>
                                        <p:attrNameLst>
                                          <p:attrName>style.rotation</p:attrName>
                                        </p:attrNameLst>
                                      </p:cBhvr>
                                      <p:tavLst>
                                        <p:tav tm="0">
                                          <p:val>
                                            <p:fltVal val="-90"/>
                                          </p:val>
                                        </p:tav>
                                        <p:tav tm="100000">
                                          <p:val>
                                            <p:fltVal val="0"/>
                                          </p:val>
                                        </p:tav>
                                      </p:tavLst>
                                    </p:anim>
                                    <p:anim calcmode="lin" valueType="num">
                                      <p:cBhvr>
                                        <p:cTn id="64" dur="200" decel="100000" fill="hold"/>
                                        <p:tgtEl>
                                          <p:spTgt spid="49"/>
                                        </p:tgtEl>
                                        <p:attrNameLst>
                                          <p:attrName>ppt_x</p:attrName>
                                        </p:attrNameLst>
                                      </p:cBhvr>
                                      <p:tavLst>
                                        <p:tav tm="0">
                                          <p:val>
                                            <p:strVal val="#ppt_x+0.4"/>
                                          </p:val>
                                        </p:tav>
                                        <p:tav tm="100000">
                                          <p:val>
                                            <p:strVal val="#ppt_x-0.05"/>
                                          </p:val>
                                        </p:tav>
                                      </p:tavLst>
                                    </p:anim>
                                    <p:anim calcmode="lin" valueType="num">
                                      <p:cBhvr>
                                        <p:cTn id="65" dur="200" decel="100000" fill="hold"/>
                                        <p:tgtEl>
                                          <p:spTgt spid="49"/>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200" decel="100000"/>
                                        <p:tgtEl>
                                          <p:spTgt spid="50"/>
                                        </p:tgtEl>
                                      </p:cBhvr>
                                    </p:animEffect>
                                    <p:anim calcmode="lin" valueType="num">
                                      <p:cBhvr>
                                        <p:cTn id="72" dur="200" decel="100000" fill="hold"/>
                                        <p:tgtEl>
                                          <p:spTgt spid="50"/>
                                        </p:tgtEl>
                                        <p:attrNameLst>
                                          <p:attrName>style.rotation</p:attrName>
                                        </p:attrNameLst>
                                      </p:cBhvr>
                                      <p:tavLst>
                                        <p:tav tm="0">
                                          <p:val>
                                            <p:fltVal val="-90"/>
                                          </p:val>
                                        </p:tav>
                                        <p:tav tm="100000">
                                          <p:val>
                                            <p:fltVal val="0"/>
                                          </p:val>
                                        </p:tav>
                                      </p:tavLst>
                                    </p:anim>
                                    <p:anim calcmode="lin" valueType="num">
                                      <p:cBhvr>
                                        <p:cTn id="73" dur="200" decel="100000" fill="hold"/>
                                        <p:tgtEl>
                                          <p:spTgt spid="50"/>
                                        </p:tgtEl>
                                        <p:attrNameLst>
                                          <p:attrName>ppt_x</p:attrName>
                                        </p:attrNameLst>
                                      </p:cBhvr>
                                      <p:tavLst>
                                        <p:tav tm="0">
                                          <p:val>
                                            <p:strVal val="#ppt_x+0.4"/>
                                          </p:val>
                                        </p:tav>
                                        <p:tav tm="100000">
                                          <p:val>
                                            <p:strVal val="#ppt_x-0.05"/>
                                          </p:val>
                                        </p:tav>
                                      </p:tavLst>
                                    </p:anim>
                                    <p:anim calcmode="lin" valueType="num">
                                      <p:cBhvr>
                                        <p:cTn id="74" dur="200" decel="100000" fill="hold"/>
                                        <p:tgtEl>
                                          <p:spTgt spid="50"/>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00" decel="100000"/>
                                        <p:tgtEl>
                                          <p:spTgt spid="51"/>
                                        </p:tgtEl>
                                      </p:cBhvr>
                                    </p:animEffect>
                                    <p:anim calcmode="lin" valueType="num">
                                      <p:cBhvr>
                                        <p:cTn id="82" dur="200" decel="100000" fill="hold"/>
                                        <p:tgtEl>
                                          <p:spTgt spid="51"/>
                                        </p:tgtEl>
                                        <p:attrNameLst>
                                          <p:attrName>style.rotation</p:attrName>
                                        </p:attrNameLst>
                                      </p:cBhvr>
                                      <p:tavLst>
                                        <p:tav tm="0">
                                          <p:val>
                                            <p:fltVal val="-90"/>
                                          </p:val>
                                        </p:tav>
                                        <p:tav tm="100000">
                                          <p:val>
                                            <p:fltVal val="0"/>
                                          </p:val>
                                        </p:tav>
                                      </p:tavLst>
                                    </p:anim>
                                    <p:anim calcmode="lin" valueType="num">
                                      <p:cBhvr>
                                        <p:cTn id="83" dur="200" decel="100000" fill="hold"/>
                                        <p:tgtEl>
                                          <p:spTgt spid="51"/>
                                        </p:tgtEl>
                                        <p:attrNameLst>
                                          <p:attrName>ppt_x</p:attrName>
                                        </p:attrNameLst>
                                      </p:cBhvr>
                                      <p:tavLst>
                                        <p:tav tm="0">
                                          <p:val>
                                            <p:strVal val="#ppt_x+0.4"/>
                                          </p:val>
                                        </p:tav>
                                        <p:tav tm="100000">
                                          <p:val>
                                            <p:strVal val="#ppt_x-0.05"/>
                                          </p:val>
                                        </p:tav>
                                      </p:tavLst>
                                    </p:anim>
                                    <p:anim calcmode="lin" valueType="num">
                                      <p:cBhvr>
                                        <p:cTn id="84" dur="200" decel="100000" fill="hold"/>
                                        <p:tgtEl>
                                          <p:spTgt spid="51"/>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 decel="100000"/>
                                        <p:tgtEl>
                                          <p:spTgt spid="52"/>
                                        </p:tgtEl>
                                      </p:cBhvr>
                                    </p:animEffect>
                                    <p:anim calcmode="lin" valueType="num">
                                      <p:cBhvr>
                                        <p:cTn id="91" dur="200" decel="100000" fill="hold"/>
                                        <p:tgtEl>
                                          <p:spTgt spid="52"/>
                                        </p:tgtEl>
                                        <p:attrNameLst>
                                          <p:attrName>style.rotation</p:attrName>
                                        </p:attrNameLst>
                                      </p:cBhvr>
                                      <p:tavLst>
                                        <p:tav tm="0">
                                          <p:val>
                                            <p:fltVal val="-90"/>
                                          </p:val>
                                        </p:tav>
                                        <p:tav tm="100000">
                                          <p:val>
                                            <p:fltVal val="0"/>
                                          </p:val>
                                        </p:tav>
                                      </p:tavLst>
                                    </p:anim>
                                    <p:anim calcmode="lin" valueType="num">
                                      <p:cBhvr>
                                        <p:cTn id="92" dur="200" decel="100000" fill="hold"/>
                                        <p:tgtEl>
                                          <p:spTgt spid="52"/>
                                        </p:tgtEl>
                                        <p:attrNameLst>
                                          <p:attrName>ppt_x</p:attrName>
                                        </p:attrNameLst>
                                      </p:cBhvr>
                                      <p:tavLst>
                                        <p:tav tm="0">
                                          <p:val>
                                            <p:strVal val="#ppt_x+0.4"/>
                                          </p:val>
                                        </p:tav>
                                        <p:tav tm="100000">
                                          <p:val>
                                            <p:strVal val="#ppt_x-0.05"/>
                                          </p:val>
                                        </p:tav>
                                      </p:tavLst>
                                    </p:anim>
                                    <p:anim calcmode="lin" valueType="num">
                                      <p:cBhvr>
                                        <p:cTn id="93" dur="200" decel="100000" fill="hold"/>
                                        <p:tgtEl>
                                          <p:spTgt spid="5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200" decel="100000"/>
                                        <p:tgtEl>
                                          <p:spTgt spid="53"/>
                                        </p:tgtEl>
                                      </p:cBhvr>
                                    </p:animEffect>
                                    <p:anim calcmode="lin" valueType="num">
                                      <p:cBhvr>
                                        <p:cTn id="100" dur="200" decel="100000" fill="hold"/>
                                        <p:tgtEl>
                                          <p:spTgt spid="53"/>
                                        </p:tgtEl>
                                        <p:attrNameLst>
                                          <p:attrName>style.rotation</p:attrName>
                                        </p:attrNameLst>
                                      </p:cBhvr>
                                      <p:tavLst>
                                        <p:tav tm="0">
                                          <p:val>
                                            <p:fltVal val="-90"/>
                                          </p:val>
                                        </p:tav>
                                        <p:tav tm="100000">
                                          <p:val>
                                            <p:fltVal val="0"/>
                                          </p:val>
                                        </p:tav>
                                      </p:tavLst>
                                    </p:anim>
                                    <p:anim calcmode="lin" valueType="num">
                                      <p:cBhvr>
                                        <p:cTn id="101" dur="200" decel="100000" fill="hold"/>
                                        <p:tgtEl>
                                          <p:spTgt spid="53"/>
                                        </p:tgtEl>
                                        <p:attrNameLst>
                                          <p:attrName>ppt_x</p:attrName>
                                        </p:attrNameLst>
                                      </p:cBhvr>
                                      <p:tavLst>
                                        <p:tav tm="0">
                                          <p:val>
                                            <p:strVal val="#ppt_x+0.4"/>
                                          </p:val>
                                        </p:tav>
                                        <p:tav tm="100000">
                                          <p:val>
                                            <p:strVal val="#ppt_x-0.05"/>
                                          </p:val>
                                        </p:tav>
                                      </p:tavLst>
                                    </p:anim>
                                    <p:anim calcmode="lin" valueType="num">
                                      <p:cBhvr>
                                        <p:cTn id="102" dur="200" decel="100000" fill="hold"/>
                                        <p:tgtEl>
                                          <p:spTgt spid="53"/>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200" decel="100000"/>
                                        <p:tgtEl>
                                          <p:spTgt spid="54"/>
                                        </p:tgtEl>
                                      </p:cBhvr>
                                    </p:animEffect>
                                    <p:anim calcmode="lin" valueType="num">
                                      <p:cBhvr>
                                        <p:cTn id="109" dur="200" decel="100000" fill="hold"/>
                                        <p:tgtEl>
                                          <p:spTgt spid="54"/>
                                        </p:tgtEl>
                                        <p:attrNameLst>
                                          <p:attrName>style.rotation</p:attrName>
                                        </p:attrNameLst>
                                      </p:cBhvr>
                                      <p:tavLst>
                                        <p:tav tm="0">
                                          <p:val>
                                            <p:fltVal val="-90"/>
                                          </p:val>
                                        </p:tav>
                                        <p:tav tm="100000">
                                          <p:val>
                                            <p:fltVal val="0"/>
                                          </p:val>
                                        </p:tav>
                                      </p:tavLst>
                                    </p:anim>
                                    <p:anim calcmode="lin" valueType="num">
                                      <p:cBhvr>
                                        <p:cTn id="110" dur="200" decel="100000" fill="hold"/>
                                        <p:tgtEl>
                                          <p:spTgt spid="54"/>
                                        </p:tgtEl>
                                        <p:attrNameLst>
                                          <p:attrName>ppt_x</p:attrName>
                                        </p:attrNameLst>
                                      </p:cBhvr>
                                      <p:tavLst>
                                        <p:tav tm="0">
                                          <p:val>
                                            <p:strVal val="#ppt_x+0.4"/>
                                          </p:val>
                                        </p:tav>
                                        <p:tav tm="100000">
                                          <p:val>
                                            <p:strVal val="#ppt_x-0.05"/>
                                          </p:val>
                                        </p:tav>
                                      </p:tavLst>
                                    </p:anim>
                                    <p:anim calcmode="lin" valueType="num">
                                      <p:cBhvr>
                                        <p:cTn id="111" dur="200" decel="100000" fill="hold"/>
                                        <p:tgtEl>
                                          <p:spTgt spid="54"/>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200" decel="100000"/>
                                        <p:tgtEl>
                                          <p:spTgt spid="55"/>
                                        </p:tgtEl>
                                      </p:cBhvr>
                                    </p:animEffect>
                                    <p:anim calcmode="lin" valueType="num">
                                      <p:cBhvr>
                                        <p:cTn id="118" dur="200" decel="100000" fill="hold"/>
                                        <p:tgtEl>
                                          <p:spTgt spid="55"/>
                                        </p:tgtEl>
                                        <p:attrNameLst>
                                          <p:attrName>style.rotation</p:attrName>
                                        </p:attrNameLst>
                                      </p:cBhvr>
                                      <p:tavLst>
                                        <p:tav tm="0">
                                          <p:val>
                                            <p:fltVal val="-90"/>
                                          </p:val>
                                        </p:tav>
                                        <p:tav tm="100000">
                                          <p:val>
                                            <p:fltVal val="0"/>
                                          </p:val>
                                        </p:tav>
                                      </p:tavLst>
                                    </p:anim>
                                    <p:anim calcmode="lin" valueType="num">
                                      <p:cBhvr>
                                        <p:cTn id="119" dur="200" decel="100000" fill="hold"/>
                                        <p:tgtEl>
                                          <p:spTgt spid="55"/>
                                        </p:tgtEl>
                                        <p:attrNameLst>
                                          <p:attrName>ppt_x</p:attrName>
                                        </p:attrNameLst>
                                      </p:cBhvr>
                                      <p:tavLst>
                                        <p:tav tm="0">
                                          <p:val>
                                            <p:strVal val="#ppt_x+0.4"/>
                                          </p:val>
                                        </p:tav>
                                        <p:tav tm="100000">
                                          <p:val>
                                            <p:strVal val="#ppt_x-0.05"/>
                                          </p:val>
                                        </p:tav>
                                      </p:tavLst>
                                    </p:anim>
                                    <p:anim calcmode="lin" valueType="num">
                                      <p:cBhvr>
                                        <p:cTn id="120" dur="200" decel="100000" fill="hold"/>
                                        <p:tgtEl>
                                          <p:spTgt spid="55"/>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00" decel="100000"/>
                                        <p:tgtEl>
                                          <p:spTgt spid="56"/>
                                        </p:tgtEl>
                                      </p:cBhvr>
                                    </p:animEffect>
                                    <p:anim calcmode="lin" valueType="num">
                                      <p:cBhvr>
                                        <p:cTn id="127" dur="200" decel="100000" fill="hold"/>
                                        <p:tgtEl>
                                          <p:spTgt spid="56"/>
                                        </p:tgtEl>
                                        <p:attrNameLst>
                                          <p:attrName>style.rotation</p:attrName>
                                        </p:attrNameLst>
                                      </p:cBhvr>
                                      <p:tavLst>
                                        <p:tav tm="0">
                                          <p:val>
                                            <p:fltVal val="-90"/>
                                          </p:val>
                                        </p:tav>
                                        <p:tav tm="100000">
                                          <p:val>
                                            <p:fltVal val="0"/>
                                          </p:val>
                                        </p:tav>
                                      </p:tavLst>
                                    </p:anim>
                                    <p:anim calcmode="lin" valueType="num">
                                      <p:cBhvr>
                                        <p:cTn id="128" dur="200" decel="100000" fill="hold"/>
                                        <p:tgtEl>
                                          <p:spTgt spid="56"/>
                                        </p:tgtEl>
                                        <p:attrNameLst>
                                          <p:attrName>ppt_x</p:attrName>
                                        </p:attrNameLst>
                                      </p:cBhvr>
                                      <p:tavLst>
                                        <p:tav tm="0">
                                          <p:val>
                                            <p:strVal val="#ppt_x+0.4"/>
                                          </p:val>
                                        </p:tav>
                                        <p:tav tm="100000">
                                          <p:val>
                                            <p:strVal val="#ppt_x-0.05"/>
                                          </p:val>
                                        </p:tav>
                                      </p:tavLst>
                                    </p:anim>
                                    <p:anim calcmode="lin" valueType="num">
                                      <p:cBhvr>
                                        <p:cTn id="129" dur="200" decel="100000" fill="hold"/>
                                        <p:tgtEl>
                                          <p:spTgt spid="56"/>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200" decel="100000"/>
                                        <p:tgtEl>
                                          <p:spTgt spid="57"/>
                                        </p:tgtEl>
                                      </p:cBhvr>
                                    </p:animEffect>
                                    <p:anim calcmode="lin" valueType="num">
                                      <p:cBhvr>
                                        <p:cTn id="136" dur="200" decel="100000" fill="hold"/>
                                        <p:tgtEl>
                                          <p:spTgt spid="57"/>
                                        </p:tgtEl>
                                        <p:attrNameLst>
                                          <p:attrName>style.rotation</p:attrName>
                                        </p:attrNameLst>
                                      </p:cBhvr>
                                      <p:tavLst>
                                        <p:tav tm="0">
                                          <p:val>
                                            <p:fltVal val="-90"/>
                                          </p:val>
                                        </p:tav>
                                        <p:tav tm="100000">
                                          <p:val>
                                            <p:fltVal val="0"/>
                                          </p:val>
                                        </p:tav>
                                      </p:tavLst>
                                    </p:anim>
                                    <p:anim calcmode="lin" valueType="num">
                                      <p:cBhvr>
                                        <p:cTn id="137" dur="200" decel="100000" fill="hold"/>
                                        <p:tgtEl>
                                          <p:spTgt spid="57"/>
                                        </p:tgtEl>
                                        <p:attrNameLst>
                                          <p:attrName>ppt_x</p:attrName>
                                        </p:attrNameLst>
                                      </p:cBhvr>
                                      <p:tavLst>
                                        <p:tav tm="0">
                                          <p:val>
                                            <p:strVal val="#ppt_x+0.4"/>
                                          </p:val>
                                        </p:tav>
                                        <p:tav tm="100000">
                                          <p:val>
                                            <p:strVal val="#ppt_x-0.05"/>
                                          </p:val>
                                        </p:tav>
                                      </p:tavLst>
                                    </p:anim>
                                    <p:anim calcmode="lin" valueType="num">
                                      <p:cBhvr>
                                        <p:cTn id="138" dur="200" decel="100000" fill="hold"/>
                                        <p:tgtEl>
                                          <p:spTgt spid="5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200" decel="100000"/>
                                        <p:tgtEl>
                                          <p:spTgt spid="58"/>
                                        </p:tgtEl>
                                      </p:cBhvr>
                                    </p:animEffect>
                                    <p:anim calcmode="lin" valueType="num">
                                      <p:cBhvr>
                                        <p:cTn id="145" dur="200" decel="100000" fill="hold"/>
                                        <p:tgtEl>
                                          <p:spTgt spid="58"/>
                                        </p:tgtEl>
                                        <p:attrNameLst>
                                          <p:attrName>style.rotation</p:attrName>
                                        </p:attrNameLst>
                                      </p:cBhvr>
                                      <p:tavLst>
                                        <p:tav tm="0">
                                          <p:val>
                                            <p:fltVal val="-90"/>
                                          </p:val>
                                        </p:tav>
                                        <p:tav tm="100000">
                                          <p:val>
                                            <p:fltVal val="0"/>
                                          </p:val>
                                        </p:tav>
                                      </p:tavLst>
                                    </p:anim>
                                    <p:anim calcmode="lin" valueType="num">
                                      <p:cBhvr>
                                        <p:cTn id="146" dur="200" decel="100000" fill="hold"/>
                                        <p:tgtEl>
                                          <p:spTgt spid="58"/>
                                        </p:tgtEl>
                                        <p:attrNameLst>
                                          <p:attrName>ppt_x</p:attrName>
                                        </p:attrNameLst>
                                      </p:cBhvr>
                                      <p:tavLst>
                                        <p:tav tm="0">
                                          <p:val>
                                            <p:strVal val="#ppt_x+0.4"/>
                                          </p:val>
                                        </p:tav>
                                        <p:tav tm="100000">
                                          <p:val>
                                            <p:strVal val="#ppt_x-0.05"/>
                                          </p:val>
                                        </p:tav>
                                      </p:tavLst>
                                    </p:anim>
                                    <p:anim calcmode="lin" valueType="num">
                                      <p:cBhvr>
                                        <p:cTn id="147" dur="200" decel="100000" fill="hold"/>
                                        <p:tgtEl>
                                          <p:spTgt spid="58"/>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8"/>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 decel="100000"/>
                                        <p:tgtEl>
                                          <p:spTgt spid="59"/>
                                        </p:tgtEl>
                                      </p:cBhvr>
                                    </p:animEffect>
                                    <p:anim calcmode="lin" valueType="num">
                                      <p:cBhvr>
                                        <p:cTn id="155" dur="200" decel="100000" fill="hold"/>
                                        <p:tgtEl>
                                          <p:spTgt spid="59"/>
                                        </p:tgtEl>
                                        <p:attrNameLst>
                                          <p:attrName>style.rotation</p:attrName>
                                        </p:attrNameLst>
                                      </p:cBhvr>
                                      <p:tavLst>
                                        <p:tav tm="0">
                                          <p:val>
                                            <p:fltVal val="-90"/>
                                          </p:val>
                                        </p:tav>
                                        <p:tav tm="100000">
                                          <p:val>
                                            <p:fltVal val="0"/>
                                          </p:val>
                                        </p:tav>
                                      </p:tavLst>
                                    </p:anim>
                                    <p:anim calcmode="lin" valueType="num">
                                      <p:cBhvr>
                                        <p:cTn id="156" dur="200" decel="100000" fill="hold"/>
                                        <p:tgtEl>
                                          <p:spTgt spid="59"/>
                                        </p:tgtEl>
                                        <p:attrNameLst>
                                          <p:attrName>ppt_x</p:attrName>
                                        </p:attrNameLst>
                                      </p:cBhvr>
                                      <p:tavLst>
                                        <p:tav tm="0">
                                          <p:val>
                                            <p:strVal val="#ppt_x+0.4"/>
                                          </p:val>
                                        </p:tav>
                                        <p:tav tm="100000">
                                          <p:val>
                                            <p:strVal val="#ppt_x-0.05"/>
                                          </p:val>
                                        </p:tav>
                                      </p:tavLst>
                                    </p:anim>
                                    <p:anim calcmode="lin" valueType="num">
                                      <p:cBhvr>
                                        <p:cTn id="157" dur="200" decel="100000" fill="hold"/>
                                        <p:tgtEl>
                                          <p:spTgt spid="59"/>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9"/>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9"/>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200" decel="100000"/>
                                        <p:tgtEl>
                                          <p:spTgt spid="60"/>
                                        </p:tgtEl>
                                      </p:cBhvr>
                                    </p:animEffect>
                                    <p:anim calcmode="lin" valueType="num">
                                      <p:cBhvr>
                                        <p:cTn id="164" dur="200" decel="100000" fill="hold"/>
                                        <p:tgtEl>
                                          <p:spTgt spid="60"/>
                                        </p:tgtEl>
                                        <p:attrNameLst>
                                          <p:attrName>style.rotation</p:attrName>
                                        </p:attrNameLst>
                                      </p:cBhvr>
                                      <p:tavLst>
                                        <p:tav tm="0">
                                          <p:val>
                                            <p:fltVal val="-90"/>
                                          </p:val>
                                        </p:tav>
                                        <p:tav tm="100000">
                                          <p:val>
                                            <p:fltVal val="0"/>
                                          </p:val>
                                        </p:tav>
                                      </p:tavLst>
                                    </p:anim>
                                    <p:anim calcmode="lin" valueType="num">
                                      <p:cBhvr>
                                        <p:cTn id="165" dur="200" decel="100000" fill="hold"/>
                                        <p:tgtEl>
                                          <p:spTgt spid="60"/>
                                        </p:tgtEl>
                                        <p:attrNameLst>
                                          <p:attrName>ppt_x</p:attrName>
                                        </p:attrNameLst>
                                      </p:cBhvr>
                                      <p:tavLst>
                                        <p:tav tm="0">
                                          <p:val>
                                            <p:strVal val="#ppt_x+0.4"/>
                                          </p:val>
                                        </p:tav>
                                        <p:tav tm="100000">
                                          <p:val>
                                            <p:strVal val="#ppt_x-0.05"/>
                                          </p:val>
                                        </p:tav>
                                      </p:tavLst>
                                    </p:anim>
                                    <p:anim calcmode="lin" valueType="num">
                                      <p:cBhvr>
                                        <p:cTn id="166" dur="200" decel="100000" fill="hold"/>
                                        <p:tgtEl>
                                          <p:spTgt spid="6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378101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8</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40033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Management</a:t>
            </a:r>
            <a:endParaRPr lang="en-US" sz="5400" dirty="0">
              <a:solidFill>
                <a:schemeClr val="bg1"/>
              </a:solidFill>
            </a:endParaRPr>
          </a:p>
        </p:txBody>
      </p:sp>
      <p:sp>
        <p:nvSpPr>
          <p:cNvPr id="13" name="Text Placeholder 4"/>
          <p:cNvSpPr txBox="1">
            <a:spLocks/>
          </p:cNvSpPr>
          <p:nvPr/>
        </p:nvSpPr>
        <p:spPr>
          <a:xfrm>
            <a:off x="1795069" y="1523373"/>
            <a:ext cx="9177731"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Quick VM </a:t>
            </a:r>
            <a:r>
              <a:rPr kumimoji="0" lang="en-US" sz="3600" b="0" i="0" u="none" strike="noStrike" kern="1200" cap="none" spc="-58" normalizeH="0" baseline="0" noProof="0" dirty="0" smtClean="0">
                <a:ln>
                  <a:noFill/>
                </a:ln>
                <a:solidFill>
                  <a:srgbClr val="ED7D31">
                    <a:alpha val="99000"/>
                  </a:srgbClr>
                </a:solidFill>
                <a:effectLst/>
                <a:uLnTx/>
                <a:uFillTx/>
                <a:latin typeface="Segoe UI Light" pitchFamily="34" charset="0"/>
                <a:ea typeface="+mn-ea"/>
                <a:cs typeface="Segoe UI Light" pitchFamily="34" charset="0"/>
              </a:rPr>
              <a:t>Provisioning</a:t>
            </a:r>
            <a:endParaRPr kumimoji="0" lang="en-US" sz="36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Supports VM Creation in a Single </a:t>
            </a:r>
            <a:r>
              <a:rPr kumimoji="0" lang="en-US" sz="2400" b="0" i="0" u="none" strike="noStrike" kern="1200" cap="none" spc="0" normalizeH="0" baseline="0" noProof="0" dirty="0" err="1">
                <a:ln>
                  <a:noFill/>
                </a:ln>
                <a:solidFill>
                  <a:schemeClr val="bg1"/>
                </a:solidFill>
                <a:effectLst/>
                <a:uLnTx/>
                <a:uFillTx/>
                <a:latin typeface="Segoe UI"/>
                <a:ea typeface="+mn-ea"/>
              </a:rPr>
              <a:t>Cmdlet</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4" name="Rectangle 13"/>
          <p:cNvSpPr>
            <a:spLocks noChangeAspect="1"/>
          </p:cNvSpPr>
          <p:nvPr/>
        </p:nvSpPr>
        <p:spPr bwMode="auto">
          <a:xfrm>
            <a:off x="704637" y="1523372"/>
            <a:ext cx="1091407" cy="1091407"/>
          </a:xfrm>
          <a:prstGeom prst="rect">
            <a:avLst/>
          </a:prstGeom>
          <a:solidFill>
            <a:srgbClr val="A5A5A5"/>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 name="Rectangle 14"/>
          <p:cNvSpPr>
            <a:spLocks/>
          </p:cNvSpPr>
          <p:nvPr/>
        </p:nvSpPr>
        <p:spPr bwMode="auto">
          <a:xfrm>
            <a:off x="704641" y="3044943"/>
            <a:ext cx="1089659" cy="1089660"/>
          </a:xfrm>
          <a:prstGeom prst="rect">
            <a:avLst/>
          </a:prstGeom>
          <a:solidFill>
            <a:srgbClr val="5B9BD5"/>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 name="Rectangle 15"/>
          <p:cNvSpPr>
            <a:spLocks/>
          </p:cNvSpPr>
          <p:nvPr/>
        </p:nvSpPr>
        <p:spPr bwMode="auto">
          <a:xfrm>
            <a:off x="704641" y="4552068"/>
            <a:ext cx="1089659" cy="1089660"/>
          </a:xfrm>
          <a:prstGeom prst="rect">
            <a:avLst/>
          </a:prstGeom>
          <a:solidFill>
            <a:srgbClr val="ED7D31"/>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 name="Text Placeholder 4"/>
          <p:cNvSpPr txBox="1">
            <a:spLocks/>
          </p:cNvSpPr>
          <p:nvPr/>
        </p:nvSpPr>
        <p:spPr>
          <a:xfrm>
            <a:off x="1795069" y="4552068"/>
            <a:ext cx="9177731"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2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Create Multiple Pre-Defined VMs in a Batch</a:t>
            </a: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2400" b="0" i="0" u="none" strike="noStrike" kern="1200" cap="none" spc="0" normalizeH="0" baseline="0" noProof="0" dirty="0">
                <a:ln>
                  <a:noFill/>
                </a:ln>
                <a:solidFill>
                  <a:schemeClr val="bg1">
                    <a:alpha val="99000"/>
                  </a:schemeClr>
                </a:solidFill>
                <a:effectLst/>
                <a:uLnTx/>
                <a:uFillTx/>
                <a:latin typeface="Segoe UI"/>
                <a:ea typeface="+mn-ea"/>
                <a:cs typeface="+mn-cs"/>
              </a:rPr>
              <a:t>New-</a:t>
            </a:r>
            <a:r>
              <a:rPr kumimoji="0" lang="en-US" sz="2400" b="0" i="0" u="none" strike="noStrike" kern="1200" cap="none" spc="0" normalizeH="0" baseline="0" noProof="0" dirty="0" err="1">
                <a:ln>
                  <a:noFill/>
                </a:ln>
                <a:solidFill>
                  <a:schemeClr val="bg1">
                    <a:alpha val="99000"/>
                  </a:schemeClr>
                </a:solidFill>
                <a:effectLst/>
                <a:uLnTx/>
                <a:uFillTx/>
                <a:latin typeface="Segoe UI"/>
                <a:ea typeface="+mn-ea"/>
                <a:cs typeface="+mn-cs"/>
              </a:rPr>
              <a:t>AzureVM</a:t>
            </a:r>
            <a:r>
              <a:rPr kumimoji="0" lang="en-US" sz="2400" b="0" i="0" u="none" strike="noStrike" kern="1200" cap="none" spc="0" normalizeH="0" baseline="0" noProof="0" dirty="0">
                <a:ln>
                  <a:noFill/>
                </a:ln>
                <a:solidFill>
                  <a:schemeClr val="bg1">
                    <a:alpha val="99000"/>
                  </a:schemeClr>
                </a:solidFill>
                <a:effectLst/>
                <a:uLnTx/>
                <a:uFillTx/>
                <a:latin typeface="Segoe UI"/>
                <a:ea typeface="+mn-ea"/>
                <a:cs typeface="+mn-cs"/>
              </a:rPr>
              <a:t> -VMs $vm1, $vm2, $vm3</a:t>
            </a:r>
          </a:p>
        </p:txBody>
      </p:sp>
      <p:sp>
        <p:nvSpPr>
          <p:cNvPr id="18" name="Text Placeholder 4"/>
          <p:cNvSpPr txBox="1">
            <a:spLocks/>
          </p:cNvSpPr>
          <p:nvPr/>
        </p:nvSpPr>
        <p:spPr>
          <a:xfrm>
            <a:off x="1795069" y="3044943"/>
            <a:ext cx="9177731"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Advanced Provisioning </a:t>
            </a:r>
            <a:r>
              <a:rPr kumimoji="0" lang="en-US" sz="3600" b="0" i="0" u="none" strike="noStrike" kern="1200" cap="none" spc="-58" normalizeH="0" baseline="0" noProof="0" dirty="0" smtClean="0">
                <a:ln>
                  <a:noFill/>
                </a:ln>
                <a:solidFill>
                  <a:srgbClr val="ED7D31">
                    <a:alpha val="99000"/>
                  </a:srgbClr>
                </a:solidFill>
                <a:effectLst/>
                <a:uLnTx/>
                <a:uFillTx/>
                <a:latin typeface="Segoe UI Light" pitchFamily="34" charset="0"/>
                <a:ea typeface="+mn-ea"/>
                <a:cs typeface="Segoe UI Light" pitchFamily="34" charset="0"/>
              </a:rPr>
              <a:t>Configuration</a:t>
            </a:r>
            <a:endPar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Provision With: Endpoints, Data Disks</a:t>
            </a: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Configure: Cache Settings </a:t>
            </a:r>
            <a:r>
              <a:rPr kumimoji="0" lang="en-US" sz="2400" b="0" i="0" u="none" strike="noStrike" kern="1200" cap="none" spc="0" normalizeH="0" baseline="0" noProof="0" dirty="0" smtClean="0">
                <a:ln>
                  <a:noFill/>
                </a:ln>
                <a:solidFill>
                  <a:schemeClr val="bg1"/>
                </a:solidFill>
                <a:effectLst/>
                <a:uLnTx/>
                <a:uFillTx/>
                <a:latin typeface="Segoe UI"/>
                <a:ea typeface="+mn-ea"/>
              </a:rPr>
              <a:t>for OS/Data </a:t>
            </a:r>
            <a:r>
              <a:rPr kumimoji="0" lang="en-US" sz="2400" b="0" i="0" u="none" strike="noStrike" kern="1200" cap="none" spc="0" normalizeH="0" baseline="0" noProof="0" dirty="0">
                <a:ln>
                  <a:noFill/>
                </a:ln>
                <a:solidFill>
                  <a:schemeClr val="bg1"/>
                </a:solidFill>
                <a:effectLst/>
                <a:uLnTx/>
                <a:uFillTx/>
                <a:latin typeface="Segoe UI"/>
                <a:ea typeface="+mn-ea"/>
              </a:rPr>
              <a:t>Disks and Subnet Names</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9" name="Freeform 6"/>
          <p:cNvSpPr>
            <a:spLocks noChangeAspect="1" noEditPoints="1"/>
          </p:cNvSpPr>
          <p:nvPr/>
        </p:nvSpPr>
        <p:spPr bwMode="black">
          <a:xfrm>
            <a:off x="1017249" y="4799837"/>
            <a:ext cx="464444" cy="594123"/>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FFFFFF"/>
          </a:solidFill>
          <a:ln w="7" cap="flat">
            <a:noFill/>
            <a:prstDash val="solid"/>
            <a:miter lim="800000"/>
            <a:headEnd/>
            <a:tailEnd/>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0" name="Freeform 7"/>
          <p:cNvSpPr>
            <a:spLocks noEditPoints="1"/>
          </p:cNvSpPr>
          <p:nvPr/>
        </p:nvSpPr>
        <p:spPr bwMode="black">
          <a:xfrm>
            <a:off x="904144" y="3244048"/>
            <a:ext cx="690654" cy="691451"/>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
        <p:nvSpPr>
          <p:cNvPr id="21" name="Freeform 11"/>
          <p:cNvSpPr>
            <a:spLocks noEditPoints="1"/>
          </p:cNvSpPr>
          <p:nvPr/>
        </p:nvSpPr>
        <p:spPr bwMode="black">
          <a:xfrm>
            <a:off x="942308" y="1761122"/>
            <a:ext cx="616066" cy="615907"/>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416776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schemas.openxmlformats.org/package/2006/metadata/core-properties"/>
    <ds:schemaRef ds:uri="http://schemas.microsoft.com/office/2006/metadata/properties"/>
    <ds:schemaRef ds:uri="http://www.w3.org/XML/1998/namespace"/>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fee586e5-3c92-48eb-9898-42915e590ada"/>
  </ds:schemaRefs>
</ds:datastoreItem>
</file>

<file path=docProps/app.xml><?xml version="1.0" encoding="utf-8"?>
<Properties xmlns="http://schemas.openxmlformats.org/officeDocument/2006/extended-properties" xmlns:vt="http://schemas.openxmlformats.org/officeDocument/2006/docPropsVTypes">
  <TotalTime>5441</TotalTime>
  <Words>3205</Words>
  <Application>Microsoft Office PowerPoint</Application>
  <PresentationFormat>Widescreen</PresentationFormat>
  <Paragraphs>493</Paragraphs>
  <Slides>30</Slides>
  <Notes>29</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NSimSun</vt:lpstr>
      <vt:lpstr>宋体</vt:lpstr>
      <vt:lpstr>Arial</vt:lpstr>
      <vt:lpstr>Calibri</vt:lpstr>
      <vt:lpstr>Consolas</vt:lpstr>
      <vt:lpstr>Segoe UI</vt:lpstr>
      <vt:lpstr>Segoe UI Light</vt:lpstr>
      <vt:lpstr>Wingdings</vt:lpstr>
      <vt:lpstr>Azure Medium</vt:lpstr>
      <vt:lpstr>Automating Azure VMs with PowerShell</vt:lpstr>
      <vt:lpstr>Agenda</vt:lpstr>
      <vt:lpstr>Service Management API</vt:lpstr>
      <vt:lpstr>What can you do with PowerShell?</vt:lpstr>
      <vt:lpstr>Provisioning VM</vt:lpstr>
      <vt:lpstr>VM Gallery</vt:lpstr>
      <vt:lpstr>VM Extensions</vt:lpstr>
      <vt:lpstr>VM Extensions</vt:lpstr>
      <vt:lpstr>Virtual Machine Management</vt:lpstr>
      <vt:lpstr>Setting the current storage account</vt:lpstr>
      <vt:lpstr>Virtual Machine Discovery</vt:lpstr>
      <vt:lpstr>Simple VM creation</vt:lpstr>
      <vt:lpstr>Setting VM configuration</vt:lpstr>
      <vt:lpstr>Disks and Images</vt:lpstr>
      <vt:lpstr>Image Mobility</vt:lpstr>
      <vt:lpstr>Data disk creation</vt:lpstr>
      <vt:lpstr>Disk and image repository</vt:lpstr>
      <vt:lpstr>Customer Manager Architecture</vt:lpstr>
      <vt:lpstr>Automating Customer Manager App</vt:lpstr>
      <vt:lpstr>Getting started</vt:lpstr>
      <vt:lpstr>Demo: Provisioning VM</vt:lpstr>
      <vt:lpstr>Migrating apps to the Cloud</vt:lpstr>
      <vt:lpstr>Migration Approaches</vt:lpstr>
      <vt:lpstr>Migrating a Multi-VM application</vt:lpstr>
      <vt:lpstr>Virtual Machine Configuration</vt:lpstr>
      <vt:lpstr>Migrating a simple virtual machine</vt:lpstr>
      <vt:lpstr>Imaging VMs in the Cloud</vt:lpstr>
      <vt:lpstr>Azure Virtual Networks</vt:lpstr>
      <vt:lpstr>Virtual Network Scenarios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Sergii Kryshtop</cp:lastModifiedBy>
  <cp:revision>429</cp:revision>
  <cp:lastPrinted>2014-03-26T17:46:13Z</cp:lastPrinted>
  <dcterms:created xsi:type="dcterms:W3CDTF">2014-03-19T23:21:38Z</dcterms:created>
  <dcterms:modified xsi:type="dcterms:W3CDTF">2015-04-25T00:37:31Z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