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73" r:id="rId4"/>
    <p:sldId id="275" r:id="rId5"/>
    <p:sldId id="258" r:id="rId6"/>
    <p:sldId id="259" r:id="rId7"/>
    <p:sldId id="266" r:id="rId8"/>
    <p:sldId id="269" r:id="rId9"/>
    <p:sldId id="265" r:id="rId10"/>
    <p:sldId id="270" r:id="rId11"/>
    <p:sldId id="264" r:id="rId12"/>
    <p:sldId id="260" r:id="rId13"/>
    <p:sldId id="271" r:id="rId14"/>
    <p:sldId id="267"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68" autoAdjust="0"/>
    <p:restoredTop sz="94660"/>
  </p:normalViewPr>
  <p:slideViewPr>
    <p:cSldViewPr snapToGrid="0">
      <p:cViewPr>
        <p:scale>
          <a:sx n="20" d="100"/>
          <a:sy n="20" d="100"/>
        </p:scale>
        <p:origin x="3750" y="2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1C408F-DF0D-4580-9F48-C473147CA8AF}"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98758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C408F-DF0D-4580-9F48-C473147CA8AF}"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414794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C408F-DF0D-4580-9F48-C473147CA8AF}"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2958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C408F-DF0D-4580-9F48-C473147CA8AF}"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6232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1C408F-DF0D-4580-9F48-C473147CA8AF}"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12709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1C408F-DF0D-4580-9F48-C473147CA8AF}"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07874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1C408F-DF0D-4580-9F48-C473147CA8AF}" type="datetimeFigureOut">
              <a:rPr lang="en-US" smtClean="0"/>
              <a:t>4/23/2015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04508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1C408F-DF0D-4580-9F48-C473147CA8AF}" type="datetimeFigureOut">
              <a:rPr lang="en-US" smtClean="0"/>
              <a:t>4/23/2015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39767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C408F-DF0D-4580-9F48-C473147CA8AF}" type="datetimeFigureOut">
              <a:rPr lang="en-US" smtClean="0"/>
              <a:t>4/23/2015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32886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C408F-DF0D-4580-9F48-C473147CA8AF}"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69272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C408F-DF0D-4580-9F48-C473147CA8AF}"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11451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C408F-DF0D-4580-9F48-C473147CA8AF}" type="datetimeFigureOut">
              <a:rPr lang="en-US" smtClean="0"/>
              <a:t>4/23/2015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7F138-B6DE-49F8-9AAB-9C26D2D7516F}" type="slidenum">
              <a:rPr lang="en-US" smtClean="0"/>
              <a:t>‹#›</a:t>
            </a:fld>
            <a:endParaRPr lang="en-US"/>
          </a:p>
        </p:txBody>
      </p:sp>
    </p:spTree>
    <p:extLst>
      <p:ext uri="{BB962C8B-B14F-4D97-AF65-F5344CB8AC3E}">
        <p14:creationId xmlns:p14="http://schemas.microsoft.com/office/powerpoint/2010/main" val="1170405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gabracing.azurewebsites.ne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global.azurebootcamp.net/charity-lab" TargetMode="External"/><Relationship Id="rId2" Type="http://schemas.openxmlformats.org/officeDocument/2006/relationships/hyperlink" Target="http://www.microsoft.com/web/downloads/platform.aspx" TargetMode="Externa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hyperlink" Target="http://bit.ly/gabtwitter" TargetMode="External"/><Relationship Id="rId2" Type="http://schemas.openxmlformats.org/officeDocument/2006/relationships/hyperlink" Target="http://bit.ly/gabflickr"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bit.ly/gabfacebook"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LCNgKrARukQ"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jp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algn="ctr"/>
            <a:r>
              <a:rPr lang="en-US" sz="2800" dirty="0" smtClean="0"/>
              <a:t>Welcome to the</a:t>
            </a:r>
          </a:p>
        </p:txBody>
      </p:sp>
      <p:sp>
        <p:nvSpPr>
          <p:cNvPr id="6" name="TextBox 5"/>
          <p:cNvSpPr txBox="1"/>
          <p:nvPr/>
        </p:nvSpPr>
        <p:spPr>
          <a:xfrm>
            <a:off x="0" y="5881689"/>
            <a:ext cx="12192000" cy="646331"/>
          </a:xfrm>
          <a:prstGeom prst="rect">
            <a:avLst/>
          </a:prstGeom>
          <a:noFill/>
        </p:spPr>
        <p:txBody>
          <a:bodyPr wrap="square" rtlCol="0">
            <a:spAutoFit/>
          </a:bodyPr>
          <a:lstStyle/>
          <a:p>
            <a:pPr algn="ctr"/>
            <a:r>
              <a:rPr lang="en-US" sz="3600" dirty="0" smtClean="0"/>
              <a:t>KHARKIV, UKRAINE</a:t>
            </a:r>
            <a:endParaRPr lang="en-US" sz="3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912" y="523220"/>
            <a:ext cx="7800176" cy="5265119"/>
          </a:xfrm>
        </p:spPr>
      </p:pic>
    </p:spTree>
    <p:extLst>
      <p:ext uri="{BB962C8B-B14F-4D97-AF65-F5344CB8AC3E}">
        <p14:creationId xmlns:p14="http://schemas.microsoft.com/office/powerpoint/2010/main" val="426891252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p:cNvSpPr txBox="1">
            <a:spLocks/>
          </p:cNvSpPr>
          <p:nvPr/>
        </p:nvSpPr>
        <p:spPr>
          <a:xfrm>
            <a:off x="519113" y="1068292"/>
            <a:ext cx="11460854" cy="2227832"/>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chemeClr val="tx1"/>
                </a:solidFill>
              </a:rPr>
              <a:t>Be a good minion and drive a few laps </a:t>
            </a:r>
            <a:r>
              <a:rPr lang="en-US" sz="2800" dirty="0" smtClean="0">
                <a:solidFill>
                  <a:schemeClr val="tx1"/>
                </a:solidFill>
                <a:sym typeface="Wingdings" panose="05000000000000000000" pitchFamily="2" charset="2"/>
              </a:rPr>
              <a:t>. </a:t>
            </a:r>
          </a:p>
          <a:p>
            <a:r>
              <a:rPr lang="en-US" sz="2800" dirty="0" smtClean="0">
                <a:solidFill>
                  <a:schemeClr val="tx1"/>
                </a:solidFill>
                <a:sym typeface="Wingdings" panose="05000000000000000000" pitchFamily="2" charset="2"/>
              </a:rPr>
              <a:t>Logon with &lt;ENTER COUNTRY CODE HERE&gt; on</a:t>
            </a:r>
          </a:p>
          <a:p>
            <a:pPr algn="ctr"/>
            <a:r>
              <a:rPr lang="nl-BE" sz="6000" u="sng" dirty="0">
                <a:hlinkClick r:id="rId2"/>
              </a:rPr>
              <a:t>http://gabracing.azurewebsites.net</a:t>
            </a:r>
            <a:endParaRPr lang="en-US" sz="6000" dirty="0">
              <a:solidFill>
                <a:schemeClr val="tx1"/>
              </a:solidFill>
            </a:endParaRPr>
          </a:p>
        </p:txBody>
      </p:sp>
      <p:sp>
        <p:nvSpPr>
          <p:cNvPr id="3" name="Title 6"/>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Racing Lab</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3296124"/>
            <a:ext cx="12192000" cy="3647644"/>
          </a:xfrm>
          <a:prstGeom prst="rect">
            <a:avLst/>
          </a:prstGeom>
        </p:spPr>
      </p:pic>
    </p:spTree>
    <p:extLst>
      <p:ext uri="{BB962C8B-B14F-4D97-AF65-F5344CB8AC3E}">
        <p14:creationId xmlns:p14="http://schemas.microsoft.com/office/powerpoint/2010/main" val="145803311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36" y="1447801"/>
            <a:ext cx="11155093" cy="3951851"/>
          </a:xfrm>
        </p:spPr>
        <p:txBody>
          <a:bodyPr/>
          <a:lstStyle/>
          <a:p>
            <a:pPr marL="0" indent="0" algn="ctr">
              <a:buNone/>
            </a:pPr>
            <a:r>
              <a:rPr lang="en-US" dirty="0" smtClean="0"/>
              <a:t>Please share our “little” event on the WWW by any means</a:t>
            </a:r>
          </a:p>
          <a:p>
            <a:pPr marL="0" indent="0" algn="ctr">
              <a:buNone/>
            </a:pPr>
            <a:endParaRPr lang="en-US" dirty="0"/>
          </a:p>
          <a:p>
            <a:pPr marL="0" indent="0" algn="ctr">
              <a:buNone/>
            </a:pPr>
            <a:r>
              <a:rPr lang="en-US" dirty="0" smtClean="0"/>
              <a:t>Use the HASHTAG </a:t>
            </a:r>
          </a:p>
          <a:p>
            <a:pPr marL="0" indent="0" algn="ctr">
              <a:buNone/>
            </a:pPr>
            <a:r>
              <a:rPr lang="en-US" sz="9600" b="1" dirty="0" smtClean="0"/>
              <a:t>#GLOBALAZURE </a:t>
            </a:r>
          </a:p>
          <a:p>
            <a:pPr marL="0" indent="0" algn="ctr">
              <a:buNone/>
            </a:pPr>
            <a:r>
              <a:rPr lang="en-US" dirty="0" smtClean="0"/>
              <a:t>extensively</a:t>
            </a:r>
            <a:endParaRPr lang="nl-BE" dirty="0"/>
          </a:p>
        </p:txBody>
      </p:sp>
      <p:pic>
        <p:nvPicPr>
          <p:cNvPr id="6" name="Picture 5"/>
          <p:cNvPicPr>
            <a:picLocks noChangeAspect="1"/>
          </p:cNvPicPr>
          <p:nvPr/>
        </p:nvPicPr>
        <p:blipFill>
          <a:blip r:embed="rId2"/>
          <a:stretch>
            <a:fillRect/>
          </a:stretch>
        </p:blipFill>
        <p:spPr>
          <a:xfrm>
            <a:off x="3333987" y="1857350"/>
            <a:ext cx="5522439" cy="644285"/>
          </a:xfrm>
          <a:prstGeom prst="rect">
            <a:avLst/>
          </a:prstGeom>
        </p:spPr>
      </p:pic>
      <p:pic>
        <p:nvPicPr>
          <p:cNvPr id="4"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spTree>
    <p:extLst>
      <p:ext uri="{BB962C8B-B14F-4D97-AF65-F5344CB8AC3E}">
        <p14:creationId xmlns:p14="http://schemas.microsoft.com/office/powerpoint/2010/main" val="3569358911"/>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3869" y="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Don’t have the requirements?</a:t>
            </a:r>
            <a:endParaRPr lang="en-US" dirty="0"/>
          </a:p>
        </p:txBody>
      </p:sp>
      <p:sp>
        <p:nvSpPr>
          <p:cNvPr id="3" name="TextBox 2"/>
          <p:cNvSpPr txBox="1"/>
          <p:nvPr/>
        </p:nvSpPr>
        <p:spPr>
          <a:xfrm>
            <a:off x="433137" y="1090863"/>
            <a:ext cx="9427004" cy="2308324"/>
          </a:xfrm>
          <a:prstGeom prst="rect">
            <a:avLst/>
          </a:prstGeom>
          <a:noFill/>
        </p:spPr>
        <p:txBody>
          <a:bodyPr wrap="none" rtlCol="0">
            <a:spAutoFit/>
          </a:bodyPr>
          <a:lstStyle/>
          <a:p>
            <a:r>
              <a:rPr lang="en-US" b="1" dirty="0" smtClean="0"/>
              <a:t>Microsoft Azure </a:t>
            </a:r>
            <a:r>
              <a:rPr lang="en-US" b="1" dirty="0"/>
              <a:t>Subscription: </a:t>
            </a:r>
            <a:r>
              <a:rPr lang="en-US" dirty="0"/>
              <a:t>See email for azure pass, or request 90 day Trial, use MSDN benefits</a:t>
            </a:r>
          </a:p>
          <a:p>
            <a:endParaRPr lang="en-US" dirty="0"/>
          </a:p>
          <a:p>
            <a:r>
              <a:rPr lang="en-US" b="1" dirty="0" smtClean="0"/>
              <a:t>To get all at once use the Web </a:t>
            </a:r>
            <a:r>
              <a:rPr lang="en-US" b="1" dirty="0"/>
              <a:t>Platform Installer : </a:t>
            </a:r>
            <a:endParaRPr lang="en-US" b="1" dirty="0" smtClean="0"/>
          </a:p>
          <a:p>
            <a:r>
              <a:rPr lang="en-US" dirty="0" smtClean="0">
                <a:hlinkClick r:id="rId2"/>
              </a:rPr>
              <a:t>http</a:t>
            </a:r>
            <a:r>
              <a:rPr lang="en-US" dirty="0">
                <a:hlinkClick r:id="rId2"/>
              </a:rPr>
              <a:t>://</a:t>
            </a:r>
            <a:r>
              <a:rPr lang="en-US" dirty="0" smtClean="0">
                <a:hlinkClick r:id="rId2"/>
              </a:rPr>
              <a:t>www.microsoft.com/web/downloads/platform.aspx</a:t>
            </a:r>
            <a:r>
              <a:rPr lang="en-US" dirty="0" smtClean="0"/>
              <a:t> </a:t>
            </a:r>
            <a:endParaRPr lang="en-US" dirty="0"/>
          </a:p>
          <a:p>
            <a:r>
              <a:rPr lang="en-US" b="1" dirty="0" smtClean="0"/>
              <a:t>	Visual Studio</a:t>
            </a:r>
            <a:r>
              <a:rPr lang="en-US" b="1" dirty="0"/>
              <a:t>: 2013 or </a:t>
            </a:r>
            <a:r>
              <a:rPr lang="en-US" b="1" dirty="0" smtClean="0"/>
              <a:t>2015 Community </a:t>
            </a:r>
            <a:r>
              <a:rPr lang="en-US" b="1" dirty="0"/>
              <a:t>edition</a:t>
            </a:r>
            <a:endParaRPr lang="nl-BE" b="1" dirty="0"/>
          </a:p>
          <a:p>
            <a:r>
              <a:rPr lang="nl-BE" b="1" dirty="0" smtClean="0"/>
              <a:t>	Microsoft Azure SDK</a:t>
            </a:r>
          </a:p>
          <a:p>
            <a:endParaRPr lang="nl-BE" dirty="0"/>
          </a:p>
          <a:p>
            <a:r>
              <a:rPr lang="nl-BE" b="1" dirty="0" smtClean="0"/>
              <a:t>Charity </a:t>
            </a:r>
            <a:r>
              <a:rPr lang="nl-BE" b="1" dirty="0"/>
              <a:t>Lab: </a:t>
            </a:r>
            <a:r>
              <a:rPr lang="nl-BE" dirty="0">
                <a:hlinkClick r:id="rId3"/>
              </a:rPr>
              <a:t>http://</a:t>
            </a:r>
            <a:r>
              <a:rPr lang="nl-BE" dirty="0" smtClean="0">
                <a:hlinkClick r:id="rId3"/>
              </a:rPr>
              <a:t>global.azurebootcamp.net/charity-lab</a:t>
            </a:r>
            <a:endParaRPr lang="nl-BE" dirty="0"/>
          </a:p>
        </p:txBody>
      </p:sp>
      <p:pic>
        <p:nvPicPr>
          <p:cNvPr id="4" name="Content Placeholder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332882"/>
            <a:ext cx="2259433" cy="1525118"/>
          </a:xfrm>
          <a:prstGeom prst="rect">
            <a:avLst/>
          </a:prstGeom>
        </p:spPr>
      </p:pic>
      <p:pic>
        <p:nvPicPr>
          <p:cNvPr id="5" name="Picture 4"/>
          <p:cNvPicPr>
            <a:picLocks noChangeAspect="1"/>
          </p:cNvPicPr>
          <p:nvPr/>
        </p:nvPicPr>
        <p:blipFill>
          <a:blip r:embed="rId5"/>
          <a:stretch>
            <a:fillRect/>
          </a:stretch>
        </p:blipFill>
        <p:spPr>
          <a:xfrm>
            <a:off x="6320877" y="1743006"/>
            <a:ext cx="5553075" cy="3232849"/>
          </a:xfrm>
          <a:prstGeom prst="rect">
            <a:avLst/>
          </a:prstGeom>
        </p:spPr>
      </p:pic>
    </p:spTree>
    <p:extLst>
      <p:ext uri="{BB962C8B-B14F-4D97-AF65-F5344CB8AC3E}">
        <p14:creationId xmlns:p14="http://schemas.microsoft.com/office/powerpoint/2010/main" val="546976187"/>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3869" y="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Hollywood’s listening</a:t>
            </a:r>
            <a:endParaRPr lang="en-US" dirty="0"/>
          </a:p>
        </p:txBody>
      </p:sp>
      <p:sp>
        <p:nvSpPr>
          <p:cNvPr id="3" name="TextBox 2"/>
          <p:cNvSpPr txBox="1"/>
          <p:nvPr/>
        </p:nvSpPr>
        <p:spPr>
          <a:xfrm>
            <a:off x="113868" y="1090862"/>
            <a:ext cx="12078131" cy="652143"/>
          </a:xfrm>
          <a:prstGeom prst="rect">
            <a:avLst/>
          </a:prstGeom>
          <a:noFill/>
        </p:spPr>
        <p:txBody>
          <a:bodyPr wrap="square" rtlCol="0">
            <a:spAutoFit/>
          </a:bodyPr>
          <a:lstStyle/>
          <a:p>
            <a:r>
              <a:rPr lang="en-US" b="1" dirty="0" smtClean="0"/>
              <a:t>Don’t feel like there’s enough content already ? Hungry for more or in multi-tasking? Well there as full live stream available too from around the globe: </a:t>
            </a:r>
            <a:endParaRPr lang="nl-BE"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32882"/>
            <a:ext cx="2259433" cy="15251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5419" y="4225449"/>
            <a:ext cx="2388877" cy="2569295"/>
          </a:xfrm>
          <a:prstGeom prst="rect">
            <a:avLst/>
          </a:prstGeom>
        </p:spPr>
      </p:pic>
      <p:pic>
        <p:nvPicPr>
          <p:cNvPr id="5" name="Picture 4"/>
          <p:cNvPicPr>
            <a:picLocks noChangeAspect="1"/>
          </p:cNvPicPr>
          <p:nvPr/>
        </p:nvPicPr>
        <p:blipFill>
          <a:blip r:embed="rId4"/>
          <a:stretch>
            <a:fillRect/>
          </a:stretch>
        </p:blipFill>
        <p:spPr>
          <a:xfrm>
            <a:off x="154999" y="1935580"/>
            <a:ext cx="9695034" cy="2097293"/>
          </a:xfrm>
          <a:prstGeom prst="rect">
            <a:avLst/>
          </a:prstGeom>
          <a:ln w="6350">
            <a:solidFill>
              <a:schemeClr val="tx1"/>
            </a:solidFill>
          </a:ln>
        </p:spPr>
      </p:pic>
    </p:spTree>
    <p:extLst>
      <p:ext uri="{BB962C8B-B14F-4D97-AF65-F5344CB8AC3E}">
        <p14:creationId xmlns:p14="http://schemas.microsoft.com/office/powerpoint/2010/main" val="148539213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36" y="1323976"/>
            <a:ext cx="11155093" cy="3850285"/>
          </a:xfrm>
        </p:spPr>
        <p:txBody>
          <a:bodyPr/>
          <a:lstStyle/>
          <a:p>
            <a:pPr marL="0" indent="0" algn="ctr">
              <a:buNone/>
            </a:pPr>
            <a:r>
              <a:rPr lang="en-US" dirty="0" smtClean="0"/>
              <a:t>Find all the online locations here </a:t>
            </a:r>
          </a:p>
          <a:p>
            <a:pPr marL="0" indent="0" algn="ctr">
              <a:buNone/>
            </a:pPr>
            <a:endParaRPr lang="en-US" dirty="0"/>
          </a:p>
          <a:p>
            <a:pPr marL="0" indent="0" algn="ctr">
              <a:buNone/>
            </a:pPr>
            <a:r>
              <a:rPr lang="nl-BE" sz="5400" u="sng" dirty="0">
                <a:hlinkClick r:id="rId2"/>
              </a:rPr>
              <a:t>http://</a:t>
            </a:r>
            <a:r>
              <a:rPr lang="nl-BE" sz="5400" u="sng" dirty="0" smtClean="0">
                <a:hlinkClick r:id="rId2"/>
              </a:rPr>
              <a:t>bit.ly/gabflickr</a:t>
            </a:r>
            <a:endParaRPr lang="nl-BE" sz="5400" dirty="0"/>
          </a:p>
          <a:p>
            <a:pPr marL="0" indent="0" algn="ctr">
              <a:buNone/>
            </a:pPr>
            <a:r>
              <a:rPr lang="en-US" sz="5400" u="sng" dirty="0">
                <a:hlinkClick r:id="rId3"/>
              </a:rPr>
              <a:t>http://</a:t>
            </a:r>
            <a:r>
              <a:rPr lang="en-US" sz="5400" u="sng" dirty="0" smtClean="0">
                <a:hlinkClick r:id="rId3"/>
              </a:rPr>
              <a:t>bit.ly/gabtwitter</a:t>
            </a:r>
            <a:r>
              <a:rPr lang="nl-BE" sz="5400" dirty="0" smtClean="0"/>
              <a:t> </a:t>
            </a:r>
            <a:r>
              <a:rPr lang="nl-BE" sz="5400" u="sng" dirty="0" smtClean="0">
                <a:hlinkClick r:id="rId4"/>
              </a:rPr>
              <a:t>http</a:t>
            </a:r>
            <a:r>
              <a:rPr lang="nl-BE" sz="5400" u="sng" dirty="0">
                <a:hlinkClick r:id="rId4"/>
              </a:rPr>
              <a:t>://</a:t>
            </a:r>
            <a:r>
              <a:rPr lang="nl-BE" sz="5400" u="sng" dirty="0" smtClean="0">
                <a:hlinkClick r:id="rId4"/>
              </a:rPr>
              <a:t>bit.ly/gabfacebook</a:t>
            </a:r>
            <a:endParaRPr lang="nl-BE" sz="5400" dirty="0"/>
          </a:p>
        </p:txBody>
      </p:sp>
      <p:pic>
        <p:nvPicPr>
          <p:cNvPr id="4" name="Content Placeholder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332882"/>
            <a:ext cx="2259433" cy="1525118"/>
          </a:xfrm>
          <a:prstGeom prst="rect">
            <a:avLst/>
          </a:prstGeom>
        </p:spPr>
      </p:pic>
    </p:spTree>
    <p:extLst>
      <p:ext uri="{BB962C8B-B14F-4D97-AF65-F5344CB8AC3E}">
        <p14:creationId xmlns:p14="http://schemas.microsoft.com/office/powerpoint/2010/main" val="265266633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36" y="468923"/>
            <a:ext cx="11155093" cy="5896708"/>
          </a:xfrm>
        </p:spPr>
        <p:txBody>
          <a:bodyPr>
            <a:normAutofit fontScale="77500" lnSpcReduction="20000"/>
          </a:bodyPr>
          <a:lstStyle/>
          <a:p>
            <a:pPr marL="0" indent="0" algn="ctr">
              <a:buNone/>
            </a:pPr>
            <a:r>
              <a:rPr lang="en-US" sz="9600" b="1" dirty="0" smtClean="0"/>
              <a:t>And most important we thank you all for sacrificing another Saturday!</a:t>
            </a:r>
          </a:p>
          <a:p>
            <a:pPr marL="0" indent="0" algn="ctr">
              <a:buNone/>
            </a:pPr>
            <a:r>
              <a:rPr lang="en-US" sz="9600" b="1" dirty="0" smtClean="0"/>
              <a:t>Yours truly </a:t>
            </a:r>
          </a:p>
          <a:p>
            <a:pPr marL="0" indent="0" algn="ctr">
              <a:buNone/>
            </a:pPr>
            <a:r>
              <a:rPr lang="en-US" sz="9600" b="1" dirty="0" smtClean="0"/>
              <a:t>the GLOBAL AZURE ORGANNIZERS AND LOCAL ORGANIZERS</a:t>
            </a:r>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spTree>
    <p:extLst>
      <p:ext uri="{BB962C8B-B14F-4D97-AF65-F5344CB8AC3E}">
        <p14:creationId xmlns:p14="http://schemas.microsoft.com/office/powerpoint/2010/main" val="148278806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LCNgKrARukQ"/>
          <p:cNvPicPr>
            <a:picLocks noGrp="1" noRot="1" noChangeAspect="1"/>
          </p:cNvPicPr>
          <p:nvPr>
            <p:ph idx="1"/>
            <a:videoFile r:link="rId1"/>
          </p:nvPr>
        </p:nvPicPr>
        <p:blipFill>
          <a:blip r:embed="rId3"/>
          <a:stretch>
            <a:fillRect/>
          </a:stretch>
        </p:blipFill>
        <p:spPr>
          <a:xfrm>
            <a:off x="132078" y="637814"/>
            <a:ext cx="9800489" cy="5512775"/>
          </a:xfrm>
          <a:prstGeom prst="rect">
            <a:avLst/>
          </a:prstGeom>
        </p:spPr>
      </p:pic>
      <p:pic>
        <p:nvPicPr>
          <p:cNvPr id="7" name="Content Placeholder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2567" y="5388031"/>
            <a:ext cx="2259433" cy="1525117"/>
          </a:xfrm>
          <a:prstGeom prst="rect">
            <a:avLst/>
          </a:prstGeom>
        </p:spPr>
      </p:pic>
      <p:sp>
        <p:nvSpPr>
          <p:cNvPr id="2" name="Title 1"/>
          <p:cNvSpPr>
            <a:spLocks noGrp="1"/>
          </p:cNvSpPr>
          <p:nvPr>
            <p:ph type="title"/>
          </p:nvPr>
        </p:nvSpPr>
        <p:spPr>
          <a:xfrm>
            <a:off x="0" y="0"/>
            <a:ext cx="10515600" cy="862445"/>
          </a:xfrm>
        </p:spPr>
        <p:txBody>
          <a:bodyPr>
            <a:normAutofit fontScale="90000"/>
          </a:bodyPr>
          <a:lstStyle/>
          <a:p>
            <a:r>
              <a:rPr lang="en-US" dirty="0" smtClean="0">
                <a:solidFill>
                  <a:schemeClr val="bg1"/>
                </a:solidFill>
              </a:rPr>
              <a:t>We welcome you, with support from some celebs</a:t>
            </a:r>
            <a:endParaRPr lang="nl-BE" dirty="0">
              <a:solidFill>
                <a:schemeClr val="bg1"/>
              </a:solidFill>
            </a:endParaRPr>
          </a:p>
        </p:txBody>
      </p:sp>
    </p:spTree>
    <p:extLst>
      <p:ext uri="{BB962C8B-B14F-4D97-AF65-F5344CB8AC3E}">
        <p14:creationId xmlns:p14="http://schemas.microsoft.com/office/powerpoint/2010/main" val="136351618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9088" y="2309136"/>
            <a:ext cx="4685129" cy="707886"/>
          </a:xfrm>
          <a:prstGeom prst="rect">
            <a:avLst/>
          </a:prstGeom>
          <a:noFill/>
        </p:spPr>
        <p:txBody>
          <a:bodyPr wrap="none" rtlCol="0">
            <a:spAutoFit/>
          </a:bodyPr>
          <a:lstStyle/>
          <a:p>
            <a:r>
              <a:rPr lang="en-US" sz="4000" dirty="0" smtClean="0">
                <a:solidFill>
                  <a:srgbClr val="FF0000"/>
                </a:solidFill>
              </a:rPr>
              <a:t>2015 Global Sponsors</a:t>
            </a:r>
            <a:endParaRPr lang="en-US" sz="4000"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157" y="3595903"/>
            <a:ext cx="2289476" cy="65250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003" y="566152"/>
            <a:ext cx="1978009" cy="63397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5515" y="4908599"/>
            <a:ext cx="1904762" cy="64761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9421" y="5047426"/>
            <a:ext cx="2286319" cy="543001"/>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56380" y="2309136"/>
            <a:ext cx="2153586" cy="28714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580" y="3555264"/>
            <a:ext cx="2424242" cy="734619"/>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41387" y="3544703"/>
            <a:ext cx="1504149" cy="551322"/>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39436" y="566152"/>
            <a:ext cx="1419423" cy="543001"/>
          </a:xfrm>
          <a:prstGeom prst="rect">
            <a:avLst/>
          </a:prstGeom>
        </p:spPr>
      </p:pic>
      <p:sp>
        <p:nvSpPr>
          <p:cNvPr id="20" name="TextBox 19"/>
          <p:cNvSpPr txBox="1"/>
          <p:nvPr/>
        </p:nvSpPr>
        <p:spPr>
          <a:xfrm>
            <a:off x="2835879" y="6215992"/>
            <a:ext cx="6811545" cy="369332"/>
          </a:xfrm>
          <a:prstGeom prst="rect">
            <a:avLst/>
          </a:prstGeom>
          <a:noFill/>
        </p:spPr>
        <p:txBody>
          <a:bodyPr wrap="none" rtlCol="0">
            <a:spAutoFit/>
          </a:bodyPr>
          <a:lstStyle/>
          <a:p>
            <a:r>
              <a:rPr lang="en-US" dirty="0" smtClean="0">
                <a:solidFill>
                  <a:prstClr val="black"/>
                </a:solidFill>
              </a:rPr>
              <a:t>Make sure to ask the organizers for the “Stuff We All Get” information!</a:t>
            </a:r>
            <a:endParaRPr lang="en-US" dirty="0">
              <a:solidFill>
                <a:prstClr val="black"/>
              </a:solidFill>
            </a:endParaRPr>
          </a:p>
        </p:txBody>
      </p:sp>
      <p:pic>
        <p:nvPicPr>
          <p:cNvPr id="2050" name="Picture 2" descr="ClearDB - The Geo Distributed, Secure Cloud Databas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3479" y="5077474"/>
            <a:ext cx="1914525" cy="39052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CloudMonix-Orange-cropp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36200" y="2195670"/>
            <a:ext cx="1914525" cy="39052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2" descr="cloud portam_logo2-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6673" y="355688"/>
            <a:ext cx="1438411" cy="844441"/>
          </a:xfrm>
          <a:prstGeom prst="rect">
            <a:avLst/>
          </a:prstGeom>
          <a:noFill/>
          <a:extLst>
            <a:ext uri="{909E8E84-426E-40DD-AFC4-6F175D3DCCD1}">
              <a14:hiddenFill xmlns:a14="http://schemas.microsoft.com/office/drawing/2010/main">
                <a:solidFill>
                  <a:srgbClr val="FFFFFF"/>
                </a:solidFill>
              </a14:hiddenFill>
            </a:ext>
          </a:extLst>
        </p:spPr>
      </p:pic>
      <p:pic>
        <p:nvPicPr>
          <p:cNvPr id="16" name="Content Placeholder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05430" y="1402237"/>
            <a:ext cx="1200150" cy="476250"/>
          </a:xfrm>
          <a:prstGeom prst="rect">
            <a:avLst/>
          </a:prstGeom>
        </p:spPr>
      </p:pic>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99088" y="3440910"/>
            <a:ext cx="1612985" cy="967790"/>
          </a:xfrm>
          <a:prstGeom prst="rect">
            <a:avLst/>
          </a:prstGeom>
        </p:spPr>
      </p:pic>
      <p:pic>
        <p:nvPicPr>
          <p:cNvPr id="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821181" y="1417429"/>
            <a:ext cx="1705124" cy="451432"/>
          </a:xfrm>
          <a:prstGeom prst="rect">
            <a:avLst/>
          </a:prstGeom>
        </p:spPr>
      </p:pic>
    </p:spTree>
    <p:extLst>
      <p:ext uri="{BB962C8B-B14F-4D97-AF65-F5344CB8AC3E}">
        <p14:creationId xmlns:p14="http://schemas.microsoft.com/office/powerpoint/2010/main" val="120739015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Sponsors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7906"/>
            <a:ext cx="8269778" cy="3239707"/>
          </a:xfrm>
        </p:spPr>
      </p:pic>
      <p:pic>
        <p:nvPicPr>
          <p:cNvPr id="5" name="Picture 4"/>
          <p:cNvPicPr>
            <a:picLocks noChangeAspect="1"/>
          </p:cNvPicPr>
          <p:nvPr/>
        </p:nvPicPr>
        <p:blipFill>
          <a:blip r:embed="rId3"/>
          <a:stretch>
            <a:fillRect/>
          </a:stretch>
        </p:blipFill>
        <p:spPr>
          <a:xfrm>
            <a:off x="5045245" y="4219486"/>
            <a:ext cx="7048671" cy="2590387"/>
          </a:xfrm>
          <a:prstGeom prst="rect">
            <a:avLst/>
          </a:prstGeom>
        </p:spPr>
      </p:pic>
      <p:pic>
        <p:nvPicPr>
          <p:cNvPr id="1028" name="Picture 4" descr="http://nure.ua/wp-content/themes/nure/images/logo_e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35" y="4572044"/>
            <a:ext cx="2647697" cy="2057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2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p:cNvSpPr txBox="1">
            <a:spLocks/>
          </p:cNvSpPr>
          <p:nvPr/>
        </p:nvSpPr>
        <p:spPr>
          <a:xfrm>
            <a:off x="519111" y="976497"/>
            <a:ext cx="9074067" cy="398878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chemeClr val="tx1"/>
                </a:solidFill>
              </a:rPr>
              <a:t>Please connect to the Wi-Fi network</a:t>
            </a:r>
          </a:p>
          <a:p>
            <a:r>
              <a:rPr lang="en-US" sz="2800" dirty="0" smtClean="0">
                <a:solidFill>
                  <a:schemeClr val="tx1"/>
                </a:solidFill>
              </a:rPr>
              <a:t> </a:t>
            </a:r>
          </a:p>
          <a:p>
            <a:r>
              <a:rPr lang="en-US" sz="2800" dirty="0" smtClean="0">
                <a:solidFill>
                  <a:schemeClr val="accent6">
                    <a:lumMod val="75000"/>
                  </a:schemeClr>
                </a:solidFill>
              </a:rPr>
              <a:t>Wi-Fi SID: &lt;Enter Name&gt;</a:t>
            </a:r>
          </a:p>
          <a:p>
            <a:r>
              <a:rPr lang="en-US" sz="2800" dirty="0" smtClean="0">
                <a:solidFill>
                  <a:schemeClr val="accent6">
                    <a:lumMod val="75000"/>
                  </a:schemeClr>
                </a:solidFill>
              </a:rPr>
              <a:t>User Name: &lt;Enter name&gt;</a:t>
            </a:r>
          </a:p>
          <a:p>
            <a:r>
              <a:rPr lang="en-US" sz="2800" dirty="0" smtClean="0">
                <a:solidFill>
                  <a:schemeClr val="accent6">
                    <a:lumMod val="75000"/>
                  </a:schemeClr>
                </a:solidFill>
              </a:rPr>
              <a:t>Password: &lt;Enter password&gt; </a:t>
            </a:r>
          </a:p>
          <a:p>
            <a:endParaRPr lang="en-US" sz="2800" dirty="0" smtClean="0">
              <a:solidFill>
                <a:schemeClr val="tx1"/>
              </a:solidFill>
            </a:endParaRPr>
          </a:p>
          <a:p>
            <a:r>
              <a:rPr lang="en-US" sz="2800" dirty="0" smtClean="0">
                <a:solidFill>
                  <a:schemeClr val="tx1"/>
                </a:solidFill>
              </a:rPr>
              <a:t>You may need to open a browser to connect.</a:t>
            </a:r>
            <a:endParaRPr lang="en-US" sz="2800" dirty="0">
              <a:solidFill>
                <a:schemeClr val="tx1"/>
              </a:solidFill>
            </a:endParaRPr>
          </a:p>
        </p:txBody>
      </p:sp>
      <p:sp>
        <p:nvSpPr>
          <p:cNvPr id="3" name="Title 6"/>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Wi-Fi</a:t>
            </a:r>
            <a:endParaRPr lang="en-US"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spTree>
    <p:extLst>
      <p:ext uri="{BB962C8B-B14F-4D97-AF65-F5344CB8AC3E}">
        <p14:creationId xmlns:p14="http://schemas.microsoft.com/office/powerpoint/2010/main" val="335274629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Today's Schedule – FREE TO CHANGE</a:t>
            </a:r>
            <a:endParaRPr lang="en-US"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970" y="5471529"/>
            <a:ext cx="2054030" cy="138647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22409585"/>
              </p:ext>
            </p:extLst>
          </p:nvPr>
        </p:nvGraphicFramePr>
        <p:xfrm>
          <a:off x="640115" y="976497"/>
          <a:ext cx="11205856" cy="4351041"/>
        </p:xfrm>
        <a:graphic>
          <a:graphicData uri="http://schemas.openxmlformats.org/drawingml/2006/table">
            <a:tbl>
              <a:tblPr firstRow="1" firstCol="1" bandRow="1">
                <a:tableStyleId>{AF606853-7671-496A-8E4F-DF71F8EC918B}</a:tableStyleId>
              </a:tblPr>
              <a:tblGrid>
                <a:gridCol w="2790168"/>
                <a:gridCol w="5121097"/>
                <a:gridCol w="3294591"/>
              </a:tblGrid>
              <a:tr h="214604">
                <a:tc>
                  <a:txBody>
                    <a:bodyPr/>
                    <a:lstStyle/>
                    <a:p>
                      <a:pPr marL="0" marR="0">
                        <a:spcBef>
                          <a:spcPts val="0"/>
                        </a:spcBef>
                        <a:spcAft>
                          <a:spcPts val="0"/>
                        </a:spcAft>
                      </a:pPr>
                      <a:r>
                        <a:rPr lang="en-US" sz="1400" dirty="0">
                          <a:effectLst/>
                        </a:rPr>
                        <a:t>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400" dirty="0">
                          <a:effectLst/>
                        </a:rPr>
                        <a:t>Activity / Session Title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nl-BE" sz="1400" dirty="0" smtClean="0">
                          <a:effectLst/>
                          <a:latin typeface="Calibri" panose="020F0502020204030204" pitchFamily="34" charset="0"/>
                          <a:ea typeface="Calibri" panose="020F0502020204030204" pitchFamily="34" charset="0"/>
                          <a:cs typeface="Times New Roman" panose="02020603050405020304" pitchFamily="18" charset="0"/>
                        </a:rPr>
                        <a:t>Hands 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r h="286139">
                <a:tc>
                  <a:txBody>
                    <a:bodyPr/>
                    <a:lstStyle/>
                    <a:p>
                      <a:pPr marL="0" marR="0">
                        <a:spcBef>
                          <a:spcPts val="0"/>
                        </a:spcBef>
                        <a:spcAft>
                          <a:spcPts val="0"/>
                        </a:spcAft>
                      </a:pPr>
                      <a:r>
                        <a:rPr lang="en-US" sz="1400" dirty="0" smtClean="0">
                          <a:effectLst/>
                        </a:rPr>
                        <a:t>8:30 </a:t>
                      </a:r>
                      <a:r>
                        <a:rPr lang="en-US" sz="1400" dirty="0">
                          <a:effectLst/>
                        </a:rPr>
                        <a:t>– </a:t>
                      </a:r>
                      <a:r>
                        <a:rPr lang="en-US" sz="1400" dirty="0" smtClean="0">
                          <a:effectLst/>
                        </a:rPr>
                        <a:t>9:00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400" dirty="0">
                          <a:effectLst/>
                        </a:rPr>
                        <a:t>Guest arrival, </a:t>
                      </a:r>
                      <a:r>
                        <a:rPr lang="en-US" sz="1400" dirty="0" smtClean="0">
                          <a:effectLst/>
                        </a:rPr>
                        <a:t>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lnR w="12700" cap="flat" cmpd="sng" algn="ctr">
                      <a:solidFill>
                        <a:schemeClr val="bg1"/>
                      </a:solidFill>
                      <a:prstDash val="solid"/>
                      <a:round/>
                      <a:headEnd type="none" w="med" len="med"/>
                      <a:tailEnd type="none" w="med" len="med"/>
                    </a:lnR>
                  </a:tcPr>
                </a:tc>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tcPr>
                </a:tc>
              </a:tr>
              <a:tr h="310436">
                <a:tc>
                  <a:txBody>
                    <a:bodyPr/>
                    <a:lstStyle/>
                    <a:p>
                      <a:pPr marL="0" marR="0">
                        <a:spcBef>
                          <a:spcPts val="0"/>
                        </a:spcBef>
                        <a:spcAft>
                          <a:spcPts val="0"/>
                        </a:spcAft>
                      </a:pPr>
                      <a:r>
                        <a:rPr lang="en-US" sz="1400" dirty="0" smtClean="0">
                          <a:effectLst/>
                        </a:rPr>
                        <a:t>9:00 </a:t>
                      </a:r>
                      <a:r>
                        <a:rPr lang="en-US" sz="1400" dirty="0">
                          <a:effectLst/>
                        </a:rPr>
                        <a:t>– </a:t>
                      </a:r>
                      <a:r>
                        <a:rPr lang="en-US" sz="1400" dirty="0" smtClean="0">
                          <a:effectLst/>
                        </a:rPr>
                        <a:t>9:15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nl-BE" sz="1400" dirty="0" smtClean="0">
                          <a:effectLst/>
                          <a:latin typeface="Calibri" panose="020F0502020204030204" pitchFamily="34" charset="0"/>
                          <a:ea typeface="Calibri" panose="020F0502020204030204" pitchFamily="34" charset="0"/>
                          <a:cs typeface="Times New Roman" panose="02020603050405020304" pitchFamily="18" charset="0"/>
                        </a:rPr>
                        <a:t>Introduction to Global</a:t>
                      </a:r>
                      <a:r>
                        <a:rPr lang="nl-BE" sz="1400" baseline="0" dirty="0" smtClean="0">
                          <a:effectLst/>
                          <a:latin typeface="Calibri" panose="020F0502020204030204" pitchFamily="34" charset="0"/>
                          <a:ea typeface="Calibri" panose="020F0502020204030204" pitchFamily="34" charset="0"/>
                          <a:cs typeface="Times New Roman" panose="02020603050405020304" pitchFamily="18" charset="0"/>
                        </a:rPr>
                        <a:t> Azure Bootcamp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lnR w="12700" cap="flat" cmpd="sng" algn="ctr">
                      <a:solidFill>
                        <a:schemeClr val="bg1"/>
                      </a:solidFill>
                      <a:prstDash val="solid"/>
                      <a:round/>
                      <a:headEnd type="none" w="med" len="med"/>
                      <a:tailEnd type="none" w="med" len="med"/>
                    </a:lnR>
                  </a:tcPr>
                </a:tc>
                <a:tc>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tcPr>
                </a:tc>
              </a:tr>
              <a:tr h="313267">
                <a:tc>
                  <a:txBody>
                    <a:bodyPr/>
                    <a:lstStyle/>
                    <a:p>
                      <a:pPr marL="0" marR="0">
                        <a:spcBef>
                          <a:spcPts val="0"/>
                        </a:spcBef>
                        <a:spcAft>
                          <a:spcPts val="0"/>
                        </a:spcAft>
                      </a:pPr>
                      <a:r>
                        <a:rPr lang="en-US" sz="1400" dirty="0" smtClean="0">
                          <a:effectLst/>
                        </a:rPr>
                        <a:t>9:15 </a:t>
                      </a:r>
                      <a:r>
                        <a:rPr lang="en-US" sz="1400" dirty="0">
                          <a:effectLst/>
                        </a:rPr>
                        <a:t>– </a:t>
                      </a:r>
                      <a:r>
                        <a:rPr lang="en-US" sz="1400" dirty="0" smtClean="0">
                          <a:effectLst/>
                        </a:rPr>
                        <a:t>10:15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800" dirty="0" smtClean="0">
                          <a:effectLst/>
                        </a:rPr>
                        <a:t>&lt;&lt;ENTER</a:t>
                      </a:r>
                      <a:r>
                        <a:rPr lang="en-US" sz="1800" baseline="0" dirty="0" smtClean="0">
                          <a:effectLst/>
                        </a:rPr>
                        <a:t> SESSIONS HERE&gt;&gt;</a:t>
                      </a:r>
                      <a:endParaRPr lang="en-US" sz="1800" dirty="0">
                        <a:effectLst/>
                      </a:endParaRPr>
                    </a:p>
                  </a:txBody>
                  <a:tcPr>
                    <a:lnR w="12700" cap="flat" cmpd="sng" algn="ctr">
                      <a:solidFill>
                        <a:schemeClr val="bg1"/>
                      </a:solidFill>
                      <a:prstDash val="solid"/>
                      <a:round/>
                      <a:headEnd type="none" w="med" len="med"/>
                      <a:tailEnd type="none" w="med" len="med"/>
                    </a:lnR>
                  </a:tcPr>
                </a:tc>
                <a:tc rowSpan="3">
                  <a:txBody>
                    <a:bodyPr/>
                    <a:lstStyle/>
                    <a:p>
                      <a:pPr marL="0" marR="0">
                        <a:spcBef>
                          <a:spcPts val="0"/>
                        </a:spcBef>
                        <a:spcAft>
                          <a:spcPts val="0"/>
                        </a:spcAft>
                      </a:pPr>
                      <a:r>
                        <a:rPr lang="nl-BE" sz="1400" dirty="0" smtClean="0">
                          <a:effectLst/>
                        </a:rPr>
                        <a:t>Feel</a:t>
                      </a:r>
                      <a:r>
                        <a:rPr lang="nl-BE" sz="1400" baseline="0" dirty="0" smtClean="0">
                          <a:effectLst/>
                        </a:rPr>
                        <a:t> free to work on an azure lab, your azure project or ask tough questions to the azure experts!</a:t>
                      </a:r>
                      <a:endParaRPr lang="en-US" sz="1400" dirty="0">
                        <a:effectLst/>
                      </a:endParaRPr>
                    </a:p>
                  </a:txBody>
                  <a:tcPr>
                    <a:lnL w="12700" cap="flat" cmpd="sng" algn="ctr">
                      <a:solidFill>
                        <a:schemeClr val="bg1"/>
                      </a:solidFill>
                      <a:prstDash val="solid"/>
                      <a:round/>
                      <a:headEnd type="none" w="med" len="med"/>
                      <a:tailEnd type="none" w="med" len="med"/>
                    </a:lnL>
                  </a:tcPr>
                </a:tc>
              </a:tr>
              <a:tr h="348136">
                <a:tc>
                  <a:txBody>
                    <a:bodyPr/>
                    <a:lstStyle/>
                    <a:p>
                      <a:pPr marL="0" marR="0">
                        <a:spcBef>
                          <a:spcPts val="0"/>
                        </a:spcBef>
                        <a:spcAft>
                          <a:spcPts val="0"/>
                        </a:spcAft>
                      </a:pPr>
                      <a:r>
                        <a:rPr lang="en-US" sz="1400" dirty="0" smtClean="0">
                          <a:effectLst/>
                        </a:rPr>
                        <a:t>10:15 – 10:50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400" dirty="0" smtClean="0">
                          <a:effectLst/>
                        </a:rPr>
                        <a:t>Research Lab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lnR w="12700" cap="flat" cmpd="sng" algn="ctr">
                      <a:solidFill>
                        <a:schemeClr val="bg1"/>
                      </a:solidFill>
                      <a:prstDash val="solid"/>
                      <a:round/>
                      <a:headEnd type="none" w="med" len="med"/>
                      <a:tailEnd type="none" w="med" len="med"/>
                    </a:lnR>
                  </a:tcPr>
                </a:tc>
                <a:tc vMerge="1">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tcPr>
                </a:tc>
              </a:tr>
              <a:tr h="337664">
                <a:tc>
                  <a:txBody>
                    <a:bodyPr/>
                    <a:lstStyle/>
                    <a:p>
                      <a:pPr marL="0" marR="0">
                        <a:spcBef>
                          <a:spcPts val="0"/>
                        </a:spcBef>
                        <a:spcAft>
                          <a:spcPts val="0"/>
                        </a:spcAft>
                      </a:pPr>
                      <a:r>
                        <a:rPr lang="en-US" sz="1400" dirty="0" smtClean="0">
                          <a:effectLst/>
                        </a:rPr>
                        <a:t>11:00 – 11:50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400" dirty="0" smtClean="0">
                          <a:effectLst/>
                        </a:rPr>
                        <a:t>&lt;&lt;ENTER</a:t>
                      </a:r>
                      <a:r>
                        <a:rPr lang="en-US" sz="1400" baseline="0" dirty="0" smtClean="0">
                          <a:effectLst/>
                        </a:rPr>
                        <a:t> SESSIONS HERE&gt;&gt;</a:t>
                      </a:r>
                      <a:endParaRPr lang="en-US" sz="1800" dirty="0">
                        <a:effectLst/>
                      </a:endParaRPr>
                    </a:p>
                  </a:txBody>
                  <a:tcPr>
                    <a:lnR w="12700" cap="flat" cmpd="sng" algn="ctr">
                      <a:solidFill>
                        <a:schemeClr val="bg1"/>
                      </a:solidFill>
                      <a:prstDash val="solid"/>
                      <a:round/>
                      <a:headEnd type="none" w="med" len="med"/>
                      <a:tailEnd type="none" w="med" len="med"/>
                    </a:lnR>
                  </a:tcPr>
                </a:tc>
                <a:tc vMerge="1">
                  <a:txBody>
                    <a:bodyPr/>
                    <a:lstStyle/>
                    <a:p>
                      <a:pPr marL="0" marR="0">
                        <a:spcBef>
                          <a:spcPts val="0"/>
                        </a:spcBef>
                        <a:spcAft>
                          <a:spcPts val="0"/>
                        </a:spcAft>
                      </a:pPr>
                      <a:endParaRPr lang="en-US" sz="1800" dirty="0">
                        <a:effectLst/>
                      </a:endParaRPr>
                    </a:p>
                  </a:txBody>
                  <a:tcPr>
                    <a:lnL w="12700" cap="flat" cmpd="sng" algn="ctr">
                      <a:solidFill>
                        <a:schemeClr val="bg1"/>
                      </a:solidFill>
                      <a:prstDash val="solid"/>
                      <a:round/>
                      <a:headEnd type="none" w="med" len="med"/>
                      <a:tailEnd type="none" w="med" len="med"/>
                    </a:lnL>
                  </a:tcPr>
                </a:tc>
              </a:tr>
              <a:tr h="348136">
                <a:tc>
                  <a:txBody>
                    <a:bodyPr/>
                    <a:lstStyle/>
                    <a:p>
                      <a:pPr marL="0" marR="0">
                        <a:spcBef>
                          <a:spcPts val="0"/>
                        </a:spcBef>
                        <a:spcAft>
                          <a:spcPts val="0"/>
                        </a:spcAft>
                      </a:pPr>
                      <a:r>
                        <a:rPr lang="en-US" sz="1400" dirty="0" smtClean="0">
                          <a:effectLst/>
                        </a:rPr>
                        <a:t>12:00 </a:t>
                      </a:r>
                      <a:r>
                        <a:rPr lang="en-US" sz="1400" dirty="0">
                          <a:effectLst/>
                        </a:rPr>
                        <a:t>– </a:t>
                      </a:r>
                      <a:r>
                        <a:rPr lang="en-US" sz="1400" dirty="0" smtClean="0">
                          <a:effectLst/>
                        </a:rPr>
                        <a:t>13:00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400" dirty="0" smtClean="0">
                          <a:effectLst/>
                        </a:rPr>
                        <a:t>Lunch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lnR w="12700" cap="flat" cmpd="sng" algn="ctr">
                      <a:solidFill>
                        <a:schemeClr val="bg1"/>
                      </a:solidFill>
                      <a:prstDash val="solid"/>
                      <a:round/>
                      <a:headEnd type="none" w="med" len="med"/>
                      <a:tailEnd type="none" w="med" len="med"/>
                    </a:lnR>
                  </a:tcPr>
                </a:tc>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tcPr>
                </a:tc>
              </a:tr>
              <a:tr h="329197">
                <a:tc>
                  <a:txBody>
                    <a:bodyPr/>
                    <a:lstStyle/>
                    <a:p>
                      <a:pPr marL="0" marR="0">
                        <a:spcBef>
                          <a:spcPts val="0"/>
                        </a:spcBef>
                        <a:spcAft>
                          <a:spcPts val="0"/>
                        </a:spcAft>
                      </a:pPr>
                      <a:r>
                        <a:rPr lang="en-US" sz="1400" dirty="0" smtClean="0">
                          <a:effectLst/>
                        </a:rPr>
                        <a:t>13:00 </a:t>
                      </a:r>
                      <a:r>
                        <a:rPr lang="en-US" sz="1400" dirty="0">
                          <a:effectLst/>
                        </a:rPr>
                        <a:t>– </a:t>
                      </a:r>
                      <a:r>
                        <a:rPr lang="en-US" sz="1400" dirty="0" smtClean="0">
                          <a:effectLst/>
                        </a:rPr>
                        <a:t>13:50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400" dirty="0" smtClean="0">
                          <a:effectLst/>
                        </a:rPr>
                        <a:t>&lt;&lt;ENTER</a:t>
                      </a:r>
                      <a:r>
                        <a:rPr lang="en-US" sz="1400" baseline="0" dirty="0" smtClean="0">
                          <a:effectLst/>
                        </a:rPr>
                        <a:t> SESSIONS HERE&gt;&gt;</a:t>
                      </a:r>
                      <a:endParaRPr lang="en-US" sz="1400" dirty="0">
                        <a:effectLst/>
                      </a:endParaRPr>
                    </a:p>
                  </a:txBody>
                  <a:tcPr>
                    <a:lnR w="12700" cap="flat" cmpd="sng" algn="ctr">
                      <a:solidFill>
                        <a:schemeClr val="bg1"/>
                      </a:solidFill>
                      <a:prstDash val="solid"/>
                      <a:round/>
                      <a:headEnd type="none" w="med" len="med"/>
                      <a:tailEnd type="none" w="med" len="med"/>
                    </a:lnR>
                  </a:tcPr>
                </a:tc>
                <a:tc>
                  <a:txBody>
                    <a:bodyPr/>
                    <a:lstStyle/>
                    <a:p>
                      <a:pPr marL="285750" marR="0" indent="-285750">
                        <a:spcBef>
                          <a:spcPts val="0"/>
                        </a:spcBef>
                        <a:spcAft>
                          <a:spcPts val="0"/>
                        </a:spcAft>
                        <a:buFontTx/>
                        <a:buChar char="-"/>
                      </a:pPr>
                      <a:endParaRPr lang="en-US" sz="1400" dirty="0">
                        <a:effectLst/>
                      </a:endParaRPr>
                    </a:p>
                  </a:txBody>
                  <a:tcPr>
                    <a:lnL w="12700" cap="flat" cmpd="sng" algn="ctr">
                      <a:solidFill>
                        <a:schemeClr val="bg1"/>
                      </a:solidFill>
                      <a:prstDash val="solid"/>
                      <a:round/>
                      <a:headEnd type="none" w="med" len="med"/>
                      <a:tailEnd type="none" w="med" len="med"/>
                    </a:lnL>
                  </a:tcPr>
                </a:tc>
              </a:tr>
              <a:tr h="348136">
                <a:tc>
                  <a:txBody>
                    <a:bodyPr/>
                    <a:lstStyle/>
                    <a:p>
                      <a:pPr marL="0" marR="0">
                        <a:spcBef>
                          <a:spcPts val="0"/>
                        </a:spcBef>
                        <a:spcAft>
                          <a:spcPts val="0"/>
                        </a:spcAft>
                      </a:pPr>
                      <a:r>
                        <a:rPr lang="en-US" sz="1400" dirty="0" smtClean="0">
                          <a:effectLst/>
                        </a:rPr>
                        <a:t>14:00 </a:t>
                      </a:r>
                      <a:r>
                        <a:rPr lang="en-US" sz="1400" dirty="0">
                          <a:effectLst/>
                        </a:rPr>
                        <a:t>– </a:t>
                      </a:r>
                      <a:r>
                        <a:rPr lang="en-US" sz="1400" dirty="0" smtClean="0">
                          <a:effectLst/>
                        </a:rPr>
                        <a:t>14:50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400" dirty="0" smtClean="0">
                          <a:effectLst/>
                        </a:rPr>
                        <a:t>&lt;&lt;ENTER</a:t>
                      </a:r>
                      <a:r>
                        <a:rPr lang="en-US" sz="1400" baseline="0" dirty="0" smtClean="0">
                          <a:effectLst/>
                        </a:rPr>
                        <a:t> SESSIONS HERE&gt;&gt;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lnR w="12700" cap="flat" cmpd="sng" algn="ctr">
                      <a:solidFill>
                        <a:schemeClr val="bg1"/>
                      </a:solidFill>
                      <a:prstDash val="solid"/>
                      <a:round/>
                      <a:headEnd type="none" w="med" len="med"/>
                      <a:tailEnd type="none" w="med" len="med"/>
                    </a:lnR>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effectLst/>
                        </a:rPr>
                        <a:t>Feel</a:t>
                      </a:r>
                      <a:r>
                        <a:rPr lang="nl-BE" sz="1400" baseline="0" dirty="0" smtClean="0">
                          <a:effectLst/>
                        </a:rPr>
                        <a:t> free to work on an azure lab, your azure project or ask tough questions to the azure experts!</a:t>
                      </a:r>
                      <a:endParaRPr lang="en-US" sz="1400" dirty="0" smtClean="0">
                        <a:effectLst/>
                      </a:endParaRPr>
                    </a:p>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tcPr>
                </a:tc>
              </a:tr>
              <a:tr h="348136">
                <a:tc>
                  <a:txBody>
                    <a:bodyPr/>
                    <a:lstStyle/>
                    <a:p>
                      <a:pPr marL="0" marR="0">
                        <a:spcBef>
                          <a:spcPts val="0"/>
                        </a:spcBef>
                        <a:spcAft>
                          <a:spcPts val="0"/>
                        </a:spcAft>
                      </a:pPr>
                      <a:r>
                        <a:rPr lang="nl-BE" sz="1400" dirty="0" smtClean="0">
                          <a:effectLst/>
                          <a:latin typeface="Calibri" panose="020F0502020204030204" pitchFamily="34" charset="0"/>
                          <a:ea typeface="Calibri" panose="020F0502020204030204" pitchFamily="34" charset="0"/>
                          <a:cs typeface="Times New Roman" panose="02020603050405020304" pitchFamily="18" charset="0"/>
                        </a:rPr>
                        <a:t>15:00 – 15:50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400" dirty="0" smtClean="0">
                          <a:effectLst/>
                        </a:rPr>
                        <a:t>&lt;&lt;ENTER</a:t>
                      </a:r>
                      <a:r>
                        <a:rPr lang="en-US" sz="1400" baseline="0" dirty="0" smtClean="0">
                          <a:effectLst/>
                        </a:rPr>
                        <a:t> SESSIONS HERE&gt;&gt;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lnR w="12700" cap="flat" cmpd="sng" algn="ctr">
                      <a:solidFill>
                        <a:schemeClr val="bg1"/>
                      </a:solidFill>
                      <a:prstDash val="solid"/>
                      <a:round/>
                      <a:headEnd type="none" w="med" len="med"/>
                      <a:tailEnd type="none" w="med" len="med"/>
                    </a:lnR>
                  </a:tcPr>
                </a:tc>
                <a:tc vMerge="1">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tcPr>
                </a:tc>
              </a:tr>
              <a:tr h="348136">
                <a:tc>
                  <a:txBody>
                    <a:bodyPr/>
                    <a:lstStyle/>
                    <a:p>
                      <a:pPr marL="0" marR="0">
                        <a:spcBef>
                          <a:spcPts val="0"/>
                        </a:spcBef>
                        <a:spcAft>
                          <a:spcPts val="0"/>
                        </a:spcAft>
                      </a:pPr>
                      <a:r>
                        <a:rPr lang="nl-BE" sz="1400" dirty="0" smtClean="0">
                          <a:effectLst/>
                          <a:latin typeface="Calibri" panose="020F0502020204030204" pitchFamily="34" charset="0"/>
                          <a:ea typeface="Calibri" panose="020F0502020204030204" pitchFamily="34" charset="0"/>
                          <a:cs typeface="Times New Roman" panose="02020603050405020304" pitchFamily="18" charset="0"/>
                        </a:rPr>
                        <a:t>16:00 – 16:50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400" dirty="0" smtClean="0">
                          <a:effectLst/>
                        </a:rPr>
                        <a:t>&lt;&lt;ENTER</a:t>
                      </a:r>
                      <a:r>
                        <a:rPr lang="en-US" sz="1400" baseline="0" dirty="0" smtClean="0">
                          <a:effectLst/>
                        </a:rPr>
                        <a:t> SESSIONS HERE&gt;&gt;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lnR w="12700" cap="flat" cmpd="sng" algn="ctr">
                      <a:solidFill>
                        <a:schemeClr val="bg1"/>
                      </a:solidFill>
                      <a:prstDash val="solid"/>
                      <a:round/>
                      <a:headEnd type="none" w="med" len="med"/>
                      <a:tailEnd type="none" w="med" len="med"/>
                    </a:lnR>
                  </a:tcPr>
                </a:tc>
                <a:tc vMerge="1">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tcPr>
                </a:tc>
              </a:tr>
              <a:tr h="361749">
                <a:tc>
                  <a:txBody>
                    <a:bodyPr/>
                    <a:lstStyle/>
                    <a:p>
                      <a:pPr marL="0" marR="0">
                        <a:spcBef>
                          <a:spcPts val="0"/>
                        </a:spcBef>
                        <a:spcAft>
                          <a:spcPts val="0"/>
                        </a:spcAft>
                      </a:pPr>
                      <a:r>
                        <a:rPr lang="nl-BE" sz="1400" dirty="0" smtClean="0">
                          <a:effectLst/>
                          <a:latin typeface="Calibri" panose="020F0502020204030204" pitchFamily="34" charset="0"/>
                          <a:ea typeface="Calibri" panose="020F0502020204030204" pitchFamily="34" charset="0"/>
                          <a:cs typeface="Times New Roman" panose="02020603050405020304" pitchFamily="18" charset="0"/>
                        </a:rPr>
                        <a:t>16:50 – 17:00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Closing Remarks,</a:t>
                      </a:r>
                      <a:r>
                        <a:rPr lang="en-US" sz="1400" baseline="0" dirty="0" smtClean="0">
                          <a:effectLst/>
                        </a:rPr>
                        <a:t> </a:t>
                      </a:r>
                      <a:r>
                        <a:rPr lang="en-US" sz="1400" dirty="0" smtClean="0">
                          <a:effectLst/>
                        </a:rPr>
                        <a:t>Questions, Raffle &amp; Guest Departure</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lnR w="12700" cap="flat" cmpd="sng" algn="ctr">
                      <a:solidFill>
                        <a:schemeClr val="bg1"/>
                      </a:solidFill>
                      <a:prstDash val="solid"/>
                      <a:round/>
                      <a:headEnd type="none" w="med" len="med"/>
                      <a:tailEnd type="none" w="med" len="med"/>
                    </a:lnR>
                  </a:tcPr>
                </a:tc>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01474832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p:cNvSpPr txBox="1">
            <a:spLocks/>
          </p:cNvSpPr>
          <p:nvPr/>
        </p:nvSpPr>
        <p:spPr>
          <a:xfrm>
            <a:off x="5149829" y="1093847"/>
            <a:ext cx="4656432" cy="362616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chemeClr val="tx1"/>
                </a:solidFill>
              </a:rPr>
              <a:t>There’s a couple of surprises here …… </a:t>
            </a:r>
          </a:p>
          <a:p>
            <a:endParaRPr lang="en-US" sz="2800" dirty="0">
              <a:solidFill>
                <a:schemeClr val="tx1"/>
              </a:solidFill>
            </a:endParaRPr>
          </a:p>
          <a:p>
            <a:r>
              <a:rPr lang="en-US" sz="2800" dirty="0" smtClean="0">
                <a:solidFill>
                  <a:schemeClr val="tx1"/>
                </a:solidFill>
              </a:rPr>
              <a:t>NOT ONE BUT 2 LABS THIS YEAR!</a:t>
            </a:r>
          </a:p>
          <a:p>
            <a:endParaRPr lang="en-US" sz="2800" dirty="0">
              <a:solidFill>
                <a:schemeClr val="tx1"/>
              </a:solidFill>
            </a:endParaRPr>
          </a:p>
          <a:p>
            <a:r>
              <a:rPr lang="en-US" sz="2800" dirty="0" smtClean="0">
                <a:solidFill>
                  <a:schemeClr val="tx1"/>
                </a:solidFill>
              </a:rPr>
              <a:t>We pulled a Dr. Evil on you!</a:t>
            </a:r>
            <a:endParaRPr lang="en-US" sz="2800" dirty="0">
              <a:solidFill>
                <a:schemeClr val="tx1"/>
              </a:solidFill>
            </a:endParaRPr>
          </a:p>
        </p:txBody>
      </p:sp>
      <p:sp>
        <p:nvSpPr>
          <p:cNvPr id="3" name="Title 6"/>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Lab(s) – Enter Mad Scientist Mode</a:t>
            </a:r>
            <a:endParaRPr lang="en-US"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068292"/>
            <a:ext cx="4268584" cy="4089943"/>
          </a:xfrm>
          <a:prstGeom prst="rect">
            <a:avLst/>
          </a:prstGeom>
        </p:spPr>
      </p:pic>
    </p:spTree>
    <p:extLst>
      <p:ext uri="{BB962C8B-B14F-4D97-AF65-F5344CB8AC3E}">
        <p14:creationId xmlns:p14="http://schemas.microsoft.com/office/powerpoint/2010/main" val="77482908"/>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p:cNvSpPr txBox="1">
            <a:spLocks/>
          </p:cNvSpPr>
          <p:nvPr/>
        </p:nvSpPr>
        <p:spPr>
          <a:xfrm>
            <a:off x="3508155" y="1068292"/>
            <a:ext cx="8471811" cy="56103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dirty="0">
              <a:solidFill>
                <a:schemeClr val="tx1"/>
              </a:solidFill>
            </a:endParaRPr>
          </a:p>
        </p:txBody>
      </p:sp>
      <p:sp>
        <p:nvSpPr>
          <p:cNvPr id="3" name="Title 6"/>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Charity Lab</a:t>
            </a:r>
            <a:endParaRPr lang="en-US"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33468"/>
            <a:ext cx="2989043" cy="13402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3" y="2533469"/>
            <a:ext cx="2857500" cy="1304925"/>
          </a:xfrm>
          <a:prstGeom prst="rect">
            <a:avLst/>
          </a:prstGeom>
        </p:spPr>
      </p:pic>
      <p:pic>
        <p:nvPicPr>
          <p:cNvPr id="8" name="Picture 7"/>
          <p:cNvPicPr>
            <a:picLocks noChangeAspect="1"/>
          </p:cNvPicPr>
          <p:nvPr/>
        </p:nvPicPr>
        <p:blipFill>
          <a:blip r:embed="rId5">
            <a:clrChange>
              <a:clrFrom>
                <a:srgbClr val="FAFAFA"/>
              </a:clrFrom>
              <a:clrTo>
                <a:srgbClr val="FAFAFA">
                  <a:alpha val="0"/>
                </a:srgbClr>
              </a:clrTo>
            </a:clrChange>
            <a:extLst>
              <a:ext uri="{28A0092B-C50C-407E-A947-70E740481C1C}">
                <a14:useLocalDpi xmlns:a14="http://schemas.microsoft.com/office/drawing/2010/main" val="0"/>
              </a:ext>
            </a:extLst>
          </a:blip>
          <a:stretch>
            <a:fillRect/>
          </a:stretch>
        </p:blipFill>
        <p:spPr>
          <a:xfrm>
            <a:off x="519113" y="4103908"/>
            <a:ext cx="2647619" cy="1476190"/>
          </a:xfrm>
          <a:prstGeom prst="rect">
            <a:avLst/>
          </a:prstGeom>
        </p:spPr>
      </p:pic>
      <p:sp>
        <p:nvSpPr>
          <p:cNvPr id="11" name="Rectangle 10"/>
          <p:cNvSpPr/>
          <p:nvPr/>
        </p:nvSpPr>
        <p:spPr>
          <a:xfrm>
            <a:off x="3478435" y="976497"/>
            <a:ext cx="8174921" cy="5078313"/>
          </a:xfrm>
          <a:prstGeom prst="rect">
            <a:avLst/>
          </a:prstGeom>
        </p:spPr>
        <p:txBody>
          <a:bodyPr wrap="square">
            <a:spAutoFit/>
          </a:bodyPr>
          <a:lstStyle/>
          <a:p>
            <a:r>
              <a:rPr lang="en-US" dirty="0" smtClean="0"/>
              <a:t>This year the </a:t>
            </a:r>
            <a:r>
              <a:rPr lang="en-US" dirty="0"/>
              <a:t>Global Azure Boot Camp event will help this effort by work by hosting a globally distributed lab in which attendees of the event will deploy virtual machines in Microsoft Azure to help analyze data needed for </a:t>
            </a:r>
            <a:r>
              <a:rPr lang="en-US" dirty="0" smtClean="0"/>
              <a:t>Breast Cancer research</a:t>
            </a:r>
            <a:r>
              <a:rPr lang="en-US" dirty="0"/>
              <a:t>.  We are applying PNNL’s latest distributed mass spectrometry analysis tools (</a:t>
            </a:r>
            <a:r>
              <a:rPr lang="en-US" dirty="0" err="1"/>
              <a:t>GlyQ</a:t>
            </a:r>
            <a:r>
              <a:rPr lang="en-US" dirty="0"/>
              <a:t>-IQ, Published May 2014) to discover how our body’s serum protein glycosylation responds to cancer subtypes.    We want to know how the human disease response is altered based on the molecules presented on the cancer cell surfaces.  The results from this work can hopefully lead to new therapeutics that can directly target different forms of cancer with minimal side effects.</a:t>
            </a:r>
          </a:p>
          <a:p>
            <a:endParaRPr lang="en-US" dirty="0"/>
          </a:p>
          <a:p>
            <a:pPr algn="ctr"/>
            <a:r>
              <a:rPr lang="en-US" dirty="0" smtClean="0"/>
              <a:t>“</a:t>
            </a:r>
            <a:r>
              <a:rPr lang="en-US" dirty="0"/>
              <a:t>The power of the cloud is not just in scalable elastic servers that work together as one, but also the power of people working towards a singular goal. The Global Azure </a:t>
            </a:r>
            <a:r>
              <a:rPr lang="en-US" dirty="0" err="1"/>
              <a:t>Bootcamp</a:t>
            </a:r>
            <a:r>
              <a:rPr lang="en-US" dirty="0"/>
              <a:t> is thousands of folks working and learning together to be better developers, makers, and creators. This year they are also throwing their considerable weight behind the cause of breast cancer and I applaud them for it!”</a:t>
            </a:r>
          </a:p>
          <a:p>
            <a:endParaRPr lang="en-US" dirty="0"/>
          </a:p>
          <a:p>
            <a:pPr algn="ctr"/>
            <a:r>
              <a:rPr lang="en-US" dirty="0"/>
              <a:t>Scott </a:t>
            </a:r>
            <a:r>
              <a:rPr lang="en-US" dirty="0" smtClean="0"/>
              <a:t>Hanselman</a:t>
            </a:r>
          </a:p>
          <a:p>
            <a:pPr algn="ctr"/>
            <a:r>
              <a:rPr lang="en-US" dirty="0" smtClean="0"/>
              <a:t>Principal </a:t>
            </a:r>
            <a:r>
              <a:rPr lang="en-US" dirty="0"/>
              <a:t>Program Manager – Azure and Web Tools</a:t>
            </a:r>
          </a:p>
        </p:txBody>
      </p:sp>
    </p:spTree>
    <p:extLst>
      <p:ext uri="{BB962C8B-B14F-4D97-AF65-F5344CB8AC3E}">
        <p14:creationId xmlns:p14="http://schemas.microsoft.com/office/powerpoint/2010/main" val="280064747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36" y="1447801"/>
            <a:ext cx="11155093" cy="3951851"/>
          </a:xfrm>
        </p:spPr>
        <p:txBody>
          <a:bodyPr/>
          <a:lstStyle/>
          <a:p>
            <a:pPr marL="0" indent="0" algn="ctr">
              <a:buNone/>
            </a:pPr>
            <a:r>
              <a:rPr lang="en-US" dirty="0" smtClean="0"/>
              <a:t>If you have questions on the labs or issues </a:t>
            </a:r>
          </a:p>
          <a:p>
            <a:pPr marL="0" indent="0" algn="ctr">
              <a:buNone/>
            </a:pPr>
            <a:endParaRPr lang="en-US" dirty="0"/>
          </a:p>
          <a:p>
            <a:pPr marL="0" indent="0" algn="ctr">
              <a:buNone/>
            </a:pPr>
            <a:r>
              <a:rPr lang="en-US" dirty="0" smtClean="0"/>
              <a:t>Use the HASHTAG </a:t>
            </a:r>
          </a:p>
          <a:p>
            <a:pPr marL="0" indent="0" algn="ctr">
              <a:buNone/>
            </a:pPr>
            <a:r>
              <a:rPr lang="en-US" sz="9600" b="1" dirty="0"/>
              <a:t>#</a:t>
            </a:r>
            <a:r>
              <a:rPr lang="en-US" sz="9600" b="1" dirty="0" smtClean="0"/>
              <a:t>GLOBALAZURELAB</a:t>
            </a:r>
          </a:p>
          <a:p>
            <a:pPr marL="0" indent="0" algn="ctr">
              <a:buNone/>
            </a:pPr>
            <a:r>
              <a:rPr lang="en-US" dirty="0" smtClean="0"/>
              <a:t>And the organization will jump on it!</a:t>
            </a:r>
            <a:endParaRPr lang="nl-BE" dirty="0"/>
          </a:p>
        </p:txBody>
      </p:sp>
      <p:pic>
        <p:nvPicPr>
          <p:cNvPr id="6" name="Picture 5"/>
          <p:cNvPicPr>
            <a:picLocks noChangeAspect="1"/>
          </p:cNvPicPr>
          <p:nvPr/>
        </p:nvPicPr>
        <p:blipFill>
          <a:blip r:embed="rId2"/>
          <a:stretch>
            <a:fillRect/>
          </a:stretch>
        </p:blipFill>
        <p:spPr>
          <a:xfrm>
            <a:off x="3333987" y="1857350"/>
            <a:ext cx="5522439" cy="644285"/>
          </a:xfrm>
          <a:prstGeom prst="rect">
            <a:avLst/>
          </a:prstGeom>
        </p:spPr>
      </p:pic>
      <p:pic>
        <p:nvPicPr>
          <p:cNvPr id="4"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spTree>
    <p:extLst>
      <p:ext uri="{BB962C8B-B14F-4D97-AF65-F5344CB8AC3E}">
        <p14:creationId xmlns:p14="http://schemas.microsoft.com/office/powerpoint/2010/main" val="3626941520"/>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623</Words>
  <Application>Microsoft Office PowerPoint</Application>
  <PresentationFormat>Widescreen</PresentationFormat>
  <Paragraphs>87</Paragraphs>
  <Slides>15</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We welcome you, with support from some celebs</vt:lpstr>
      <vt:lpstr>PowerPoint Presentation</vt:lpstr>
      <vt:lpstr>Local Sponsors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Wood</dc:creator>
  <cp:lastModifiedBy>Sergii Kryshtop</cp:lastModifiedBy>
  <cp:revision>32</cp:revision>
  <dcterms:created xsi:type="dcterms:W3CDTF">2014-03-24T01:30:59Z</dcterms:created>
  <dcterms:modified xsi:type="dcterms:W3CDTF">2015-04-23T20:09:02Z</dcterms:modified>
</cp:coreProperties>
</file>