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1" r:id="rId5"/>
    <p:sldMasterId id="2147483742" r:id="rId6"/>
    <p:sldMasterId id="2147483752" r:id="rId7"/>
    <p:sldMasterId id="2147483815" r:id="rId8"/>
    <p:sldMasterId id="2147483849" r:id="rId9"/>
  </p:sldMasterIdLst>
  <p:notesMasterIdLst>
    <p:notesMasterId r:id="rId47"/>
  </p:notesMasterIdLst>
  <p:sldIdLst>
    <p:sldId id="256" r:id="rId10"/>
    <p:sldId id="1034" r:id="rId11"/>
    <p:sldId id="814" r:id="rId12"/>
    <p:sldId id="1037" r:id="rId13"/>
    <p:sldId id="1038" r:id="rId14"/>
    <p:sldId id="1039" r:id="rId15"/>
    <p:sldId id="1044" r:id="rId16"/>
    <p:sldId id="1026" r:id="rId17"/>
    <p:sldId id="653" r:id="rId18"/>
    <p:sldId id="1041" r:id="rId19"/>
    <p:sldId id="547" r:id="rId20"/>
    <p:sldId id="632" r:id="rId21"/>
    <p:sldId id="828" r:id="rId22"/>
    <p:sldId id="1035" r:id="rId23"/>
    <p:sldId id="1040" r:id="rId24"/>
    <p:sldId id="869" r:id="rId25"/>
    <p:sldId id="627" r:id="rId26"/>
    <p:sldId id="628" r:id="rId27"/>
    <p:sldId id="553" r:id="rId28"/>
    <p:sldId id="1045" r:id="rId29"/>
    <p:sldId id="1046" r:id="rId30"/>
    <p:sldId id="1016" r:id="rId31"/>
    <p:sldId id="804" r:id="rId32"/>
    <p:sldId id="805" r:id="rId33"/>
    <p:sldId id="806" r:id="rId34"/>
    <p:sldId id="807" r:id="rId35"/>
    <p:sldId id="1043" r:id="rId36"/>
    <p:sldId id="809" r:id="rId37"/>
    <p:sldId id="1048" r:id="rId38"/>
    <p:sldId id="635" r:id="rId39"/>
    <p:sldId id="639" r:id="rId40"/>
    <p:sldId id="633" r:id="rId41"/>
    <p:sldId id="812" r:id="rId42"/>
    <p:sldId id="816" r:id="rId43"/>
    <p:sldId id="712" r:id="rId44"/>
    <p:sldId id="1017" r:id="rId45"/>
    <p:sldId id="619"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1034"/>
            <p14:sldId id="814"/>
          </p14:sldIdLst>
        </p14:section>
        <p14:section name="SQL Database" id="{6788CFD5-1B7A-4072-BEB9-1342AF89675A}">
          <p14:sldIdLst>
            <p14:sldId id="1037"/>
            <p14:sldId id="1038"/>
            <p14:sldId id="1039"/>
            <p14:sldId id="1044"/>
            <p14:sldId id="1026"/>
            <p14:sldId id="653"/>
            <p14:sldId id="1041"/>
            <p14:sldId id="547"/>
            <p14:sldId id="632"/>
            <p14:sldId id="828"/>
            <p14:sldId id="1035"/>
            <p14:sldId id="1040"/>
            <p14:sldId id="869"/>
            <p14:sldId id="627"/>
            <p14:sldId id="628"/>
            <p14:sldId id="553"/>
            <p14:sldId id="1045"/>
            <p14:sldId id="1046"/>
            <p14:sldId id="1016"/>
            <p14:sldId id="804"/>
            <p14:sldId id="805"/>
            <p14:sldId id="806"/>
            <p14:sldId id="807"/>
            <p14:sldId id="1043"/>
            <p14:sldId id="809"/>
            <p14:sldId id="1048"/>
            <p14:sldId id="635"/>
            <p14:sldId id="639"/>
            <p14:sldId id="633"/>
          </p14:sldIdLst>
        </p14:section>
        <p14:section name="Elastic Scale" id="{F04E76DC-2F9D-4705-AF27-FBA89DC72635}">
          <p14:sldIdLst>
            <p14:sldId id="812"/>
            <p14:sldId id="816"/>
            <p14:sldId id="712"/>
          </p14:sldIdLst>
        </p14:section>
        <p14:section name="Additional DBs" id="{00D3D8B1-E403-4E21-9A68-5DB578B087B8}">
          <p14:sldIdLst>
            <p14:sldId id="1017"/>
          </p14:sldIdLst>
        </p14:section>
        <p14:section name="Outro" id="{328B00B6-817B-49F1-B60B-78C099F88ED3}">
          <p14:sldIdLst>
            <p14:sldId id="6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58E00"/>
    <a:srgbClr val="1D4380"/>
    <a:srgbClr val="C86E00"/>
    <a:srgbClr val="005D7E"/>
    <a:srgbClr val="580058"/>
    <a:srgbClr val="ED7D31"/>
    <a:srgbClr val="FFC000"/>
    <a:srgbClr val="00B0F0"/>
    <a:srgbClr val="1939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1" autoAdjust="0"/>
    <p:restoredTop sz="71821" autoAdjust="0"/>
  </p:normalViewPr>
  <p:slideViewPr>
    <p:cSldViewPr snapToGrid="0">
      <p:cViewPr varScale="1">
        <p:scale>
          <a:sx n="87" d="100"/>
          <a:sy n="87" d="100"/>
        </p:scale>
        <p:origin x="816" y="96"/>
      </p:cViewPr>
      <p:guideLst/>
    </p:cSldViewPr>
  </p:slideViewPr>
  <p:outlineViewPr>
    <p:cViewPr>
      <p:scale>
        <a:sx n="33" d="100"/>
        <a:sy n="33" d="100"/>
      </p:scale>
      <p:origin x="0" y="-62568"/>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b="0" dirty="0" smtClean="0">
              <a:latin typeface="+mj-lt"/>
            </a:rPr>
            <a:t>SQL Database</a:t>
          </a:r>
          <a:endParaRPr lang="en-US" b="0"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b="0" dirty="0" smtClean="0">
              <a:latin typeface="+mj-lt"/>
            </a:rPr>
            <a:t>SQL Server VM</a:t>
          </a:r>
          <a:endParaRPr lang="en-US" b="0" dirty="0">
            <a:latin typeface="+mj-lt"/>
          </a:endParaRPr>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b="0" noProof="0" dirty="0" smtClean="0">
              <a:latin typeface="+mj-lt"/>
            </a:rPr>
            <a:t>DocumentDB</a:t>
          </a:r>
          <a:endParaRPr lang="en-US" b="0" noProof="0" dirty="0">
            <a:latin typeface="+mj-lt"/>
          </a:endParaRPr>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749654BA-097A-4093-B81D-F0D7C8F45CDF}">
      <dgm:prSet/>
      <dgm:spPr/>
      <dgm:t>
        <a:bodyPr/>
        <a:lstStyle/>
        <a:p>
          <a:pPr rtl="0"/>
          <a:r>
            <a:rPr lang="en-US" b="0" noProof="0" dirty="0" smtClean="0">
              <a:latin typeface="+mj-lt"/>
            </a:rPr>
            <a:t>Search</a:t>
          </a:r>
          <a:endParaRPr lang="en-US" b="0" noProof="0" dirty="0">
            <a:latin typeface="+mj-lt"/>
          </a:endParaRPr>
        </a:p>
      </dgm:t>
    </dgm:pt>
    <dgm:pt modelId="{FBC5526E-515F-465A-B09F-D368676C299F}" type="parTrans" cxnId="{B6515346-3E2E-4B57-9CD9-3B43BF3A1292}">
      <dgm:prSet/>
      <dgm:spPr/>
      <dgm:t>
        <a:bodyPr/>
        <a:lstStyle/>
        <a:p>
          <a:endParaRPr lang="en-US"/>
        </a:p>
      </dgm:t>
    </dgm:pt>
    <dgm:pt modelId="{8E41D4D4-B4D6-43A5-9DE3-E8BF30778C89}" type="sibTrans" cxnId="{B6515346-3E2E-4B57-9CD9-3B43BF3A1292}">
      <dgm:prSet/>
      <dgm:spPr/>
      <dgm:t>
        <a:bodyPr/>
        <a:lstStyle/>
        <a:p>
          <a:endParaRPr lang="en-US"/>
        </a:p>
      </dgm:t>
    </dgm:pt>
    <dgm:pt modelId="{AF416352-CE85-458F-A403-D1461F23E8F6}">
      <dgm:prSet/>
      <dgm:spPr/>
      <dgm:t>
        <a:bodyPr/>
        <a:lstStyle/>
        <a:p>
          <a:pPr rtl="0"/>
          <a:r>
            <a:rPr lang="en-US" b="0" noProof="0" dirty="0" err="1" smtClean="0">
              <a:latin typeface="+mj-lt"/>
            </a:rPr>
            <a:t>HDInsight</a:t>
          </a:r>
          <a:endParaRPr lang="en-US" b="0" noProof="0" dirty="0">
            <a:latin typeface="+mj-lt"/>
          </a:endParaRPr>
        </a:p>
      </dgm:t>
    </dgm:pt>
    <dgm:pt modelId="{2956A71B-79C5-4E89-AF0B-D71DAFF63D71}" type="parTrans" cxnId="{92266FF3-EC62-4B63-A159-3F8F6C239F54}">
      <dgm:prSet/>
      <dgm:spPr/>
      <dgm:t>
        <a:bodyPr/>
        <a:lstStyle/>
        <a:p>
          <a:endParaRPr lang="en-US"/>
        </a:p>
      </dgm:t>
    </dgm:pt>
    <dgm:pt modelId="{B442AAC0-2D14-4316-AFDF-E884AE063201}" type="sibTrans" cxnId="{92266FF3-EC62-4B63-A159-3F8F6C239F54}">
      <dgm:prSet/>
      <dgm:spPr/>
      <dgm:t>
        <a:bodyPr/>
        <a:lstStyle/>
        <a:p>
          <a:endParaRPr lang="en-US"/>
        </a:p>
      </dgm:t>
    </dgm:pt>
    <dgm:pt modelId="{F2103179-96ED-4A7F-B05C-6921D6031C09}">
      <dgm:prSet/>
      <dgm:spPr/>
      <dgm:t>
        <a:bodyPr/>
        <a:lstStyle/>
        <a:p>
          <a:pPr rtl="0"/>
          <a:r>
            <a:rPr lang="en-US" b="0" noProof="0" dirty="0" smtClean="0">
              <a:latin typeface="+mj-lt"/>
            </a:rPr>
            <a:t>Additional databases</a:t>
          </a:r>
          <a:endParaRPr lang="en-US" b="0" noProof="0" dirty="0">
            <a:latin typeface="+mj-lt"/>
          </a:endParaRPr>
        </a:p>
      </dgm:t>
    </dgm:pt>
    <dgm:pt modelId="{D726399D-7DEF-4A4F-AECF-FE9185712AF5}" type="parTrans" cxnId="{B11EDC9E-ED7D-45E5-A645-514143F77CE3}">
      <dgm:prSet/>
      <dgm:spPr/>
      <dgm:t>
        <a:bodyPr/>
        <a:lstStyle/>
        <a:p>
          <a:endParaRPr lang="en-US"/>
        </a:p>
      </dgm:t>
    </dgm:pt>
    <dgm:pt modelId="{FC98FD10-DD36-4643-AE8F-0672ED022215}" type="sibTrans" cxnId="{B11EDC9E-ED7D-45E5-A645-514143F77CE3}">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6">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6">
        <dgm:presLayoutVars>
          <dgm:bulletEnabled val="1"/>
        </dgm:presLayoutVars>
      </dgm:prSet>
      <dgm:spPr/>
      <dgm:t>
        <a:bodyPr/>
        <a:lstStyle/>
        <a:p>
          <a:endParaRPr lang="sv-SE"/>
        </a:p>
      </dgm:t>
    </dgm:pt>
    <dgm:pt modelId="{E5900466-67F8-46B4-B51F-DC4C80A488EE}" type="pres">
      <dgm:prSet presAssocID="{41BBECFD-9737-4437-B95D-59D5F11DCB2A}" presName="sibTrans" presStyleCnt="0"/>
      <dgm:spPr/>
    </dgm:pt>
    <dgm:pt modelId="{D38C2A64-A10E-4419-8CC2-7C9DBC741F60}" type="pres">
      <dgm:prSet presAssocID="{749654BA-097A-4093-B81D-F0D7C8F45CDF}" presName="node" presStyleLbl="node1" presStyleIdx="3" presStyleCnt="6">
        <dgm:presLayoutVars>
          <dgm:bulletEnabled val="1"/>
        </dgm:presLayoutVars>
      </dgm:prSet>
      <dgm:spPr/>
      <dgm:t>
        <a:bodyPr/>
        <a:lstStyle/>
        <a:p>
          <a:endParaRPr lang="en-US"/>
        </a:p>
      </dgm:t>
    </dgm:pt>
    <dgm:pt modelId="{27184C94-8BBD-4279-BF24-E340D2BB3CF4}" type="pres">
      <dgm:prSet presAssocID="{8E41D4D4-B4D6-43A5-9DE3-E8BF30778C89}" presName="sibTrans" presStyleCnt="0"/>
      <dgm:spPr/>
    </dgm:pt>
    <dgm:pt modelId="{B3D60F83-A71F-4664-B2E0-FDAF1E1F667A}" type="pres">
      <dgm:prSet presAssocID="{AF416352-CE85-458F-A403-D1461F23E8F6}" presName="node" presStyleLbl="node1" presStyleIdx="4" presStyleCnt="6">
        <dgm:presLayoutVars>
          <dgm:bulletEnabled val="1"/>
        </dgm:presLayoutVars>
      </dgm:prSet>
      <dgm:spPr/>
      <dgm:t>
        <a:bodyPr/>
        <a:lstStyle/>
        <a:p>
          <a:endParaRPr lang="en-US"/>
        </a:p>
      </dgm:t>
    </dgm:pt>
    <dgm:pt modelId="{7494D5FB-4DF4-427E-A02C-DF883CFADE6A}" type="pres">
      <dgm:prSet presAssocID="{B442AAC0-2D14-4316-AFDF-E884AE063201}" presName="sibTrans" presStyleCnt="0"/>
      <dgm:spPr/>
    </dgm:pt>
    <dgm:pt modelId="{B2BFB56C-67A7-452B-802F-5F7E827C13F9}" type="pres">
      <dgm:prSet presAssocID="{F2103179-96ED-4A7F-B05C-6921D6031C09}" presName="node" presStyleLbl="node1" presStyleIdx="5" presStyleCnt="6">
        <dgm:presLayoutVars>
          <dgm:bulletEnabled val="1"/>
        </dgm:presLayoutVars>
      </dgm:prSet>
      <dgm:spPr/>
      <dgm:t>
        <a:bodyPr/>
        <a:lstStyle/>
        <a:p>
          <a:endParaRPr lang="en-US"/>
        </a:p>
      </dgm:t>
    </dgm:pt>
  </dgm:ptLst>
  <dgm:cxnLst>
    <dgm:cxn modelId="{92CF2877-C9CF-42DE-9F59-089AABFD1E1F}" type="presOf" srcId="{FAB1662F-7421-4F7B-A5C0-57390BFE5777}" destId="{2AFE754E-A9BE-43F0-99CC-FD0E25860E09}" srcOrd="0" destOrd="0" presId="urn:microsoft.com/office/officeart/2005/8/layout/default"/>
    <dgm:cxn modelId="{918D1D36-0A12-42BD-9481-EDCCC0697F33}" type="presOf" srcId="{F2103179-96ED-4A7F-B05C-6921D6031C09}" destId="{B2BFB56C-67A7-452B-802F-5F7E827C13F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B11EDC9E-ED7D-45E5-A645-514143F77CE3}" srcId="{FAB1662F-7421-4F7B-A5C0-57390BFE5777}" destId="{F2103179-96ED-4A7F-B05C-6921D6031C09}" srcOrd="5" destOrd="0" parTransId="{D726399D-7DEF-4A4F-AECF-FE9185712AF5}" sibTransId="{FC98FD10-DD36-4643-AE8F-0672ED022215}"/>
    <dgm:cxn modelId="{AE4302EE-DA67-44DE-AA37-CFE78730BAD6}" type="presOf" srcId="{74B70E5F-85FA-42B8-A7FE-FD42B697C579}" destId="{AD9EF522-A474-43A3-8895-E1B5C946DABC}" srcOrd="0" destOrd="0" presId="urn:microsoft.com/office/officeart/2005/8/layout/default"/>
    <dgm:cxn modelId="{FD49E7E8-73AE-48BD-A455-C57FEE4F049D}" type="presOf" srcId="{AF416352-CE85-458F-A403-D1461F23E8F6}" destId="{B3D60F83-A71F-4664-B2E0-FDAF1E1F667A}" srcOrd="0" destOrd="0" presId="urn:microsoft.com/office/officeart/2005/8/layout/default"/>
    <dgm:cxn modelId="{B6515346-3E2E-4B57-9CD9-3B43BF3A1292}" srcId="{FAB1662F-7421-4F7B-A5C0-57390BFE5777}" destId="{749654BA-097A-4093-B81D-F0D7C8F45CDF}" srcOrd="3" destOrd="0" parTransId="{FBC5526E-515F-465A-B09F-D368676C299F}" sibTransId="{8E41D4D4-B4D6-43A5-9DE3-E8BF30778C89}"/>
    <dgm:cxn modelId="{597CEB93-823B-4BF5-A60A-3001A7A2CA6C}" type="presOf" srcId="{F5192B22-188D-4905-865D-FB0F06FA51E5}" destId="{F626D2C1-E362-4EE4-A84D-3ECF9A9E587C}"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540A5BC7-E3A2-4981-81F0-33F210DB2E34}" type="presOf" srcId="{B305BEE9-96E7-4D38-B9B2-E40B0F514BFD}" destId="{D103E3C0-707E-4981-B759-BBF58D01107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92266FF3-EC62-4B63-A159-3F8F6C239F54}" srcId="{FAB1662F-7421-4F7B-A5C0-57390BFE5777}" destId="{AF416352-CE85-458F-A403-D1461F23E8F6}" srcOrd="4" destOrd="0" parTransId="{2956A71B-79C5-4E89-AF0B-D71DAFF63D71}" sibTransId="{B442AAC0-2D14-4316-AFDF-E884AE063201}"/>
    <dgm:cxn modelId="{082FF15E-B2E5-427D-B7E8-6F3C5B436308}" type="presOf" srcId="{749654BA-097A-4093-B81D-F0D7C8F45CDF}" destId="{D38C2A64-A10E-4419-8CC2-7C9DBC741F60}" srcOrd="0" destOrd="0" presId="urn:microsoft.com/office/officeart/2005/8/layout/default"/>
    <dgm:cxn modelId="{5F42846A-7BB4-43D5-B1C8-69B84026C894}" type="presParOf" srcId="{2AFE754E-A9BE-43F0-99CC-FD0E25860E09}" destId="{AD9EF522-A474-43A3-8895-E1B5C946DABC}" srcOrd="0" destOrd="0" presId="urn:microsoft.com/office/officeart/2005/8/layout/default"/>
    <dgm:cxn modelId="{4A5BC8E4-4ADC-4E6F-8D61-B31AFA795CEA}" type="presParOf" srcId="{2AFE754E-A9BE-43F0-99CC-FD0E25860E09}" destId="{0337DDA8-12A4-4D35-A6BA-A52F916C71F9}" srcOrd="1" destOrd="0" presId="urn:microsoft.com/office/officeart/2005/8/layout/default"/>
    <dgm:cxn modelId="{56473EE5-7CB4-43E8-B6B6-9352C6689C70}" type="presParOf" srcId="{2AFE754E-A9BE-43F0-99CC-FD0E25860E09}" destId="{F626D2C1-E362-4EE4-A84D-3ECF9A9E587C}" srcOrd="2" destOrd="0" presId="urn:microsoft.com/office/officeart/2005/8/layout/default"/>
    <dgm:cxn modelId="{F337C135-6D1F-4B25-90A4-75301BCC3359}" type="presParOf" srcId="{2AFE754E-A9BE-43F0-99CC-FD0E25860E09}" destId="{B0E36A32-ED2F-4B07-A82C-07B5A09FFFAF}" srcOrd="3" destOrd="0" presId="urn:microsoft.com/office/officeart/2005/8/layout/default"/>
    <dgm:cxn modelId="{D3CDC9FC-4672-4E30-9ED1-A78BCEA6D445}" type="presParOf" srcId="{2AFE754E-A9BE-43F0-99CC-FD0E25860E09}" destId="{D103E3C0-707E-4981-B759-BBF58D011072}" srcOrd="4" destOrd="0" presId="urn:microsoft.com/office/officeart/2005/8/layout/default"/>
    <dgm:cxn modelId="{71839C47-D5B2-4F39-A699-69A786F2781D}" type="presParOf" srcId="{2AFE754E-A9BE-43F0-99CC-FD0E25860E09}" destId="{E5900466-67F8-46B4-B51F-DC4C80A488EE}" srcOrd="5" destOrd="0" presId="urn:microsoft.com/office/officeart/2005/8/layout/default"/>
    <dgm:cxn modelId="{0FCB347F-A58F-4141-B63C-41CD5F2E6646}" type="presParOf" srcId="{2AFE754E-A9BE-43F0-99CC-FD0E25860E09}" destId="{D38C2A64-A10E-4419-8CC2-7C9DBC741F60}" srcOrd="6" destOrd="0" presId="urn:microsoft.com/office/officeart/2005/8/layout/default"/>
    <dgm:cxn modelId="{308CAC8D-C097-4454-86A3-C83855E38291}" type="presParOf" srcId="{2AFE754E-A9BE-43F0-99CC-FD0E25860E09}" destId="{27184C94-8BBD-4279-BF24-E340D2BB3CF4}" srcOrd="7" destOrd="0" presId="urn:microsoft.com/office/officeart/2005/8/layout/default"/>
    <dgm:cxn modelId="{64943C27-FC36-428A-B26B-942D17BF3E99}" type="presParOf" srcId="{2AFE754E-A9BE-43F0-99CC-FD0E25860E09}" destId="{B3D60F83-A71F-4664-B2E0-FDAF1E1F667A}" srcOrd="8" destOrd="0" presId="urn:microsoft.com/office/officeart/2005/8/layout/default"/>
    <dgm:cxn modelId="{8A047F82-9FD6-43CE-9E83-F85DEC1F26F7}" type="presParOf" srcId="{2AFE754E-A9BE-43F0-99CC-FD0E25860E09}" destId="{7494D5FB-4DF4-427E-A02C-DF883CFADE6A}" srcOrd="9" destOrd="0" presId="urn:microsoft.com/office/officeart/2005/8/layout/default"/>
    <dgm:cxn modelId="{7950D8CB-A781-4CEC-B415-96D117525505}" type="presParOf" srcId="{2AFE754E-A9BE-43F0-99CC-FD0E25860E09}" destId="{B2BFB56C-67A7-452B-802F-5F7E827C13F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b="0" dirty="0" smtClean="0">
              <a:latin typeface="+mj-lt"/>
            </a:rPr>
            <a:t>SQL Database</a:t>
          </a:r>
          <a:endParaRPr lang="en-US" b="0"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b="0" dirty="0" smtClean="0">
              <a:latin typeface="+mj-lt"/>
            </a:rPr>
            <a:t>SQL on IaaS</a:t>
          </a:r>
          <a:endParaRPr lang="en-US" b="0" dirty="0">
            <a:latin typeface="+mj-lt"/>
          </a:endParaRPr>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b="0" noProof="0" dirty="0" smtClean="0">
              <a:latin typeface="+mj-lt"/>
            </a:rPr>
            <a:t>DocumentDB</a:t>
          </a:r>
          <a:endParaRPr lang="en-US" b="0" noProof="0" dirty="0">
            <a:latin typeface="+mj-lt"/>
          </a:endParaRPr>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749654BA-097A-4093-B81D-F0D7C8F45CDF}">
      <dgm:prSet/>
      <dgm:spPr/>
      <dgm:t>
        <a:bodyPr/>
        <a:lstStyle/>
        <a:p>
          <a:pPr rtl="0"/>
          <a:r>
            <a:rPr lang="en-US" b="0" noProof="0" dirty="0" smtClean="0">
              <a:latin typeface="+mj-lt"/>
            </a:rPr>
            <a:t>Search</a:t>
          </a:r>
          <a:endParaRPr lang="en-US" b="0" noProof="0" dirty="0">
            <a:latin typeface="+mj-lt"/>
          </a:endParaRPr>
        </a:p>
      </dgm:t>
    </dgm:pt>
    <dgm:pt modelId="{FBC5526E-515F-465A-B09F-D368676C299F}" type="parTrans" cxnId="{B6515346-3E2E-4B57-9CD9-3B43BF3A1292}">
      <dgm:prSet/>
      <dgm:spPr/>
      <dgm:t>
        <a:bodyPr/>
        <a:lstStyle/>
        <a:p>
          <a:endParaRPr lang="en-US"/>
        </a:p>
      </dgm:t>
    </dgm:pt>
    <dgm:pt modelId="{8E41D4D4-B4D6-43A5-9DE3-E8BF30778C89}" type="sibTrans" cxnId="{B6515346-3E2E-4B57-9CD9-3B43BF3A1292}">
      <dgm:prSet/>
      <dgm:spPr/>
      <dgm:t>
        <a:bodyPr/>
        <a:lstStyle/>
        <a:p>
          <a:endParaRPr lang="en-US"/>
        </a:p>
      </dgm:t>
    </dgm:pt>
    <dgm:pt modelId="{AF416352-CE85-458F-A403-D1461F23E8F6}">
      <dgm:prSet/>
      <dgm:spPr/>
      <dgm:t>
        <a:bodyPr/>
        <a:lstStyle/>
        <a:p>
          <a:pPr rtl="0"/>
          <a:r>
            <a:rPr lang="en-US" b="0" noProof="0" dirty="0" err="1" smtClean="0">
              <a:latin typeface="+mj-lt"/>
            </a:rPr>
            <a:t>HDInsight</a:t>
          </a:r>
          <a:endParaRPr lang="en-US" b="0" noProof="0" dirty="0">
            <a:latin typeface="+mj-lt"/>
          </a:endParaRPr>
        </a:p>
      </dgm:t>
    </dgm:pt>
    <dgm:pt modelId="{2956A71B-79C5-4E89-AF0B-D71DAFF63D71}" type="parTrans" cxnId="{92266FF3-EC62-4B63-A159-3F8F6C239F54}">
      <dgm:prSet/>
      <dgm:spPr/>
      <dgm:t>
        <a:bodyPr/>
        <a:lstStyle/>
        <a:p>
          <a:endParaRPr lang="en-US"/>
        </a:p>
      </dgm:t>
    </dgm:pt>
    <dgm:pt modelId="{B442AAC0-2D14-4316-AFDF-E884AE063201}" type="sibTrans" cxnId="{92266FF3-EC62-4B63-A159-3F8F6C239F54}">
      <dgm:prSet/>
      <dgm:spPr/>
      <dgm:t>
        <a:bodyPr/>
        <a:lstStyle/>
        <a:p>
          <a:endParaRPr lang="en-US"/>
        </a:p>
      </dgm:t>
    </dgm:pt>
    <dgm:pt modelId="{F2103179-96ED-4A7F-B05C-6921D6031C09}">
      <dgm:prSet/>
      <dgm:spPr/>
      <dgm:t>
        <a:bodyPr/>
        <a:lstStyle/>
        <a:p>
          <a:pPr rtl="0"/>
          <a:r>
            <a:rPr lang="sv-SE" b="0" noProof="0" dirty="0" err="1" smtClean="0">
              <a:latin typeface="+mj-lt"/>
            </a:rPr>
            <a:t>MongoDB</a:t>
          </a:r>
          <a:r>
            <a:rPr lang="sv-SE" b="0" noProof="0" dirty="0" smtClean="0">
              <a:latin typeface="+mj-lt"/>
            </a:rPr>
            <a:t>, </a:t>
          </a:r>
          <a:r>
            <a:rPr lang="sv-SE" b="0" noProof="0" dirty="0" err="1" smtClean="0">
              <a:latin typeface="+mj-lt"/>
            </a:rPr>
            <a:t>MySQL</a:t>
          </a:r>
          <a:r>
            <a:rPr lang="sv-SE" b="0" noProof="0" dirty="0" smtClean="0">
              <a:latin typeface="+mj-lt"/>
            </a:rPr>
            <a:t>, Oracle, </a:t>
          </a:r>
          <a:r>
            <a:rPr lang="en-US" b="0" dirty="0" smtClean="0">
              <a:latin typeface="+mj-lt"/>
            </a:rPr>
            <a:t>Cassandra</a:t>
          </a:r>
          <a:r>
            <a:rPr lang="sv-SE" b="0" noProof="0" dirty="0" smtClean="0">
              <a:latin typeface="+mj-lt"/>
            </a:rPr>
            <a:t>, Neo4j and </a:t>
          </a:r>
          <a:r>
            <a:rPr lang="sv-SE" b="0" noProof="0" dirty="0" err="1" smtClean="0">
              <a:latin typeface="+mj-lt"/>
            </a:rPr>
            <a:t>more</a:t>
          </a:r>
          <a:endParaRPr lang="en-US" b="0" noProof="0" dirty="0">
            <a:latin typeface="+mj-lt"/>
          </a:endParaRPr>
        </a:p>
      </dgm:t>
    </dgm:pt>
    <dgm:pt modelId="{D726399D-7DEF-4A4F-AECF-FE9185712AF5}" type="parTrans" cxnId="{B11EDC9E-ED7D-45E5-A645-514143F77CE3}">
      <dgm:prSet/>
      <dgm:spPr/>
      <dgm:t>
        <a:bodyPr/>
        <a:lstStyle/>
        <a:p>
          <a:endParaRPr lang="en-US"/>
        </a:p>
      </dgm:t>
    </dgm:pt>
    <dgm:pt modelId="{FC98FD10-DD36-4643-AE8F-0672ED022215}" type="sibTrans" cxnId="{B11EDC9E-ED7D-45E5-A645-514143F77CE3}">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6">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6">
        <dgm:presLayoutVars>
          <dgm:bulletEnabled val="1"/>
        </dgm:presLayoutVars>
      </dgm:prSet>
      <dgm:spPr/>
      <dgm:t>
        <a:bodyPr/>
        <a:lstStyle/>
        <a:p>
          <a:endParaRPr lang="sv-SE"/>
        </a:p>
      </dgm:t>
    </dgm:pt>
    <dgm:pt modelId="{E5900466-67F8-46B4-B51F-DC4C80A488EE}" type="pres">
      <dgm:prSet presAssocID="{41BBECFD-9737-4437-B95D-59D5F11DCB2A}" presName="sibTrans" presStyleCnt="0"/>
      <dgm:spPr/>
    </dgm:pt>
    <dgm:pt modelId="{D38C2A64-A10E-4419-8CC2-7C9DBC741F60}" type="pres">
      <dgm:prSet presAssocID="{749654BA-097A-4093-B81D-F0D7C8F45CDF}" presName="node" presStyleLbl="node1" presStyleIdx="3" presStyleCnt="6">
        <dgm:presLayoutVars>
          <dgm:bulletEnabled val="1"/>
        </dgm:presLayoutVars>
      </dgm:prSet>
      <dgm:spPr/>
      <dgm:t>
        <a:bodyPr/>
        <a:lstStyle/>
        <a:p>
          <a:endParaRPr lang="en-US"/>
        </a:p>
      </dgm:t>
    </dgm:pt>
    <dgm:pt modelId="{27184C94-8BBD-4279-BF24-E340D2BB3CF4}" type="pres">
      <dgm:prSet presAssocID="{8E41D4D4-B4D6-43A5-9DE3-E8BF30778C89}" presName="sibTrans" presStyleCnt="0"/>
      <dgm:spPr/>
    </dgm:pt>
    <dgm:pt modelId="{B3D60F83-A71F-4664-B2E0-FDAF1E1F667A}" type="pres">
      <dgm:prSet presAssocID="{AF416352-CE85-458F-A403-D1461F23E8F6}" presName="node" presStyleLbl="node1" presStyleIdx="4" presStyleCnt="6">
        <dgm:presLayoutVars>
          <dgm:bulletEnabled val="1"/>
        </dgm:presLayoutVars>
      </dgm:prSet>
      <dgm:spPr/>
      <dgm:t>
        <a:bodyPr/>
        <a:lstStyle/>
        <a:p>
          <a:endParaRPr lang="en-US"/>
        </a:p>
      </dgm:t>
    </dgm:pt>
    <dgm:pt modelId="{7494D5FB-4DF4-427E-A02C-DF883CFADE6A}" type="pres">
      <dgm:prSet presAssocID="{B442AAC0-2D14-4316-AFDF-E884AE063201}" presName="sibTrans" presStyleCnt="0"/>
      <dgm:spPr/>
    </dgm:pt>
    <dgm:pt modelId="{B2BFB56C-67A7-452B-802F-5F7E827C13F9}" type="pres">
      <dgm:prSet presAssocID="{F2103179-96ED-4A7F-B05C-6921D6031C09}" presName="node" presStyleLbl="node1" presStyleIdx="5" presStyleCnt="6">
        <dgm:presLayoutVars>
          <dgm:bulletEnabled val="1"/>
        </dgm:presLayoutVars>
      </dgm:prSet>
      <dgm:spPr/>
      <dgm:t>
        <a:bodyPr/>
        <a:lstStyle/>
        <a:p>
          <a:endParaRPr lang="en-US"/>
        </a:p>
      </dgm:t>
    </dgm:pt>
  </dgm:ptLst>
  <dgm:cxnLst>
    <dgm:cxn modelId="{0DC8B93F-3635-4637-B1F2-BC99DFE1A5DB}" type="presOf" srcId="{B305BEE9-96E7-4D38-B9B2-E40B0F514BFD}" destId="{D103E3C0-707E-4981-B759-BBF58D011072}"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B11EDC9E-ED7D-45E5-A645-514143F77CE3}" srcId="{FAB1662F-7421-4F7B-A5C0-57390BFE5777}" destId="{F2103179-96ED-4A7F-B05C-6921D6031C09}" srcOrd="5" destOrd="0" parTransId="{D726399D-7DEF-4A4F-AECF-FE9185712AF5}" sibTransId="{FC98FD10-DD36-4643-AE8F-0672ED022215}"/>
    <dgm:cxn modelId="{3A3E66AF-733F-40F1-B4C9-7BE9B4B151C1}" type="presOf" srcId="{F5192B22-188D-4905-865D-FB0F06FA51E5}" destId="{F626D2C1-E362-4EE4-A84D-3ECF9A9E587C}" srcOrd="0" destOrd="0" presId="urn:microsoft.com/office/officeart/2005/8/layout/default"/>
    <dgm:cxn modelId="{8D1B5EEB-E5C7-4A12-A545-EDC187ED9084}" type="presOf" srcId="{AF416352-CE85-458F-A403-D1461F23E8F6}" destId="{B3D60F83-A71F-4664-B2E0-FDAF1E1F667A}" srcOrd="0" destOrd="0" presId="urn:microsoft.com/office/officeart/2005/8/layout/default"/>
    <dgm:cxn modelId="{510E2A05-EA5C-4B4E-92A4-905393D583F5}" type="presOf" srcId="{749654BA-097A-4093-B81D-F0D7C8F45CDF}" destId="{D38C2A64-A10E-4419-8CC2-7C9DBC741F60}" srcOrd="0" destOrd="0" presId="urn:microsoft.com/office/officeart/2005/8/layout/default"/>
    <dgm:cxn modelId="{B6515346-3E2E-4B57-9CD9-3B43BF3A1292}" srcId="{FAB1662F-7421-4F7B-A5C0-57390BFE5777}" destId="{749654BA-097A-4093-B81D-F0D7C8F45CDF}" srcOrd="3" destOrd="0" parTransId="{FBC5526E-515F-465A-B09F-D368676C299F}" sibTransId="{8E41D4D4-B4D6-43A5-9DE3-E8BF30778C89}"/>
    <dgm:cxn modelId="{21BB8613-0FEF-4B1E-8A20-F3ED77E3C577}" type="presOf" srcId="{FAB1662F-7421-4F7B-A5C0-57390BFE5777}" destId="{2AFE754E-A9BE-43F0-99CC-FD0E25860E09}"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66EC467D-D210-4681-B64A-E59E0947D754}" type="presOf" srcId="{F2103179-96ED-4A7F-B05C-6921D6031C09}" destId="{B2BFB56C-67A7-452B-802F-5F7E827C13F9}" srcOrd="0" destOrd="0" presId="urn:microsoft.com/office/officeart/2005/8/layout/default"/>
    <dgm:cxn modelId="{C118E989-143E-47AA-B4A2-0351271D46B7}" type="presOf" srcId="{74B70E5F-85FA-42B8-A7FE-FD42B697C579}" destId="{AD9EF522-A474-43A3-8895-E1B5C946DABC}"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92266FF3-EC62-4B63-A159-3F8F6C239F54}" srcId="{FAB1662F-7421-4F7B-A5C0-57390BFE5777}" destId="{AF416352-CE85-458F-A403-D1461F23E8F6}" srcOrd="4" destOrd="0" parTransId="{2956A71B-79C5-4E89-AF0B-D71DAFF63D71}" sibTransId="{B442AAC0-2D14-4316-AFDF-E884AE063201}"/>
    <dgm:cxn modelId="{01E947BC-3CF1-4398-A02C-40B7973F5993}" type="presParOf" srcId="{2AFE754E-A9BE-43F0-99CC-FD0E25860E09}" destId="{AD9EF522-A474-43A3-8895-E1B5C946DABC}" srcOrd="0" destOrd="0" presId="urn:microsoft.com/office/officeart/2005/8/layout/default"/>
    <dgm:cxn modelId="{D5D84C74-3F8E-4930-BCA4-54AC589208F9}" type="presParOf" srcId="{2AFE754E-A9BE-43F0-99CC-FD0E25860E09}" destId="{0337DDA8-12A4-4D35-A6BA-A52F916C71F9}" srcOrd="1" destOrd="0" presId="urn:microsoft.com/office/officeart/2005/8/layout/default"/>
    <dgm:cxn modelId="{7F7053EC-23EB-4C94-A0BD-C94973ADD4AD}" type="presParOf" srcId="{2AFE754E-A9BE-43F0-99CC-FD0E25860E09}" destId="{F626D2C1-E362-4EE4-A84D-3ECF9A9E587C}" srcOrd="2" destOrd="0" presId="urn:microsoft.com/office/officeart/2005/8/layout/default"/>
    <dgm:cxn modelId="{59702B04-66A7-43C6-9C76-264D3AFD234E}" type="presParOf" srcId="{2AFE754E-A9BE-43F0-99CC-FD0E25860E09}" destId="{B0E36A32-ED2F-4B07-A82C-07B5A09FFFAF}" srcOrd="3" destOrd="0" presId="urn:microsoft.com/office/officeart/2005/8/layout/default"/>
    <dgm:cxn modelId="{8A79734A-52ED-487E-B95E-86F55CE581C7}" type="presParOf" srcId="{2AFE754E-A9BE-43F0-99CC-FD0E25860E09}" destId="{D103E3C0-707E-4981-B759-BBF58D011072}" srcOrd="4" destOrd="0" presId="urn:microsoft.com/office/officeart/2005/8/layout/default"/>
    <dgm:cxn modelId="{B3ACC9DD-429A-4A43-AFD5-9CB2615C59AF}" type="presParOf" srcId="{2AFE754E-A9BE-43F0-99CC-FD0E25860E09}" destId="{E5900466-67F8-46B4-B51F-DC4C80A488EE}" srcOrd="5" destOrd="0" presId="urn:microsoft.com/office/officeart/2005/8/layout/default"/>
    <dgm:cxn modelId="{427C131B-ED71-4F5A-8945-B06ED0780985}" type="presParOf" srcId="{2AFE754E-A9BE-43F0-99CC-FD0E25860E09}" destId="{D38C2A64-A10E-4419-8CC2-7C9DBC741F60}" srcOrd="6" destOrd="0" presId="urn:microsoft.com/office/officeart/2005/8/layout/default"/>
    <dgm:cxn modelId="{BED7333F-F524-418E-89C7-15F92112F73A}" type="presParOf" srcId="{2AFE754E-A9BE-43F0-99CC-FD0E25860E09}" destId="{27184C94-8BBD-4279-BF24-E340D2BB3CF4}" srcOrd="7" destOrd="0" presId="urn:microsoft.com/office/officeart/2005/8/layout/default"/>
    <dgm:cxn modelId="{B65276DA-342C-4FC6-AC0E-070A79088BC0}" type="presParOf" srcId="{2AFE754E-A9BE-43F0-99CC-FD0E25860E09}" destId="{B3D60F83-A71F-4664-B2E0-FDAF1E1F667A}" srcOrd="8" destOrd="0" presId="urn:microsoft.com/office/officeart/2005/8/layout/default"/>
    <dgm:cxn modelId="{47B24E1E-DC30-4AE6-8B46-0D62CC007239}" type="presParOf" srcId="{2AFE754E-A9BE-43F0-99CC-FD0E25860E09}" destId="{7494D5FB-4DF4-427E-A02C-DF883CFADE6A}" srcOrd="9" destOrd="0" presId="urn:microsoft.com/office/officeart/2005/8/layout/default"/>
    <dgm:cxn modelId="{D983F8DF-4333-4DFB-B1F2-F60F65623234}" type="presParOf" srcId="{2AFE754E-A9BE-43F0-99CC-FD0E25860E09}" destId="{B2BFB56C-67A7-452B-802F-5F7E827C13F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dirty="0" smtClean="0">
              <a:latin typeface="+mj-lt"/>
            </a:rPr>
            <a:t>SQL Database</a:t>
          </a:r>
          <a:endParaRPr lang="en-US" sz="4300" b="0" kern="1200" dirty="0">
            <a:latin typeface="+mj-lt"/>
          </a:endParaRPr>
        </a:p>
      </dsp:txBody>
      <dsp:txXfrm>
        <a:off x="0" y="218857"/>
        <a:ext cx="3429334" cy="2057600"/>
      </dsp:txXfrm>
    </dsp:sp>
    <dsp:sp modelId="{F626D2C1-E362-4EE4-A84D-3ECF9A9E587C}">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dirty="0" smtClean="0">
              <a:latin typeface="+mj-lt"/>
            </a:rPr>
            <a:t>SQL Server VM</a:t>
          </a:r>
          <a:endParaRPr lang="en-US" sz="4300" b="0" kern="1200" dirty="0">
            <a:latin typeface="+mj-lt"/>
          </a:endParaRPr>
        </a:p>
      </dsp:txBody>
      <dsp:txXfrm>
        <a:off x="3772267" y="218857"/>
        <a:ext cx="3429334" cy="2057600"/>
      </dsp:txXfrm>
    </dsp:sp>
    <dsp:sp modelId="{D103E3C0-707E-4981-B759-BBF58D011072}">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noProof="0" dirty="0" smtClean="0">
              <a:latin typeface="+mj-lt"/>
            </a:rPr>
            <a:t>DocumentDB</a:t>
          </a:r>
          <a:endParaRPr lang="en-US" sz="4300" b="0" kern="1200" noProof="0" dirty="0">
            <a:latin typeface="+mj-lt"/>
          </a:endParaRPr>
        </a:p>
      </dsp:txBody>
      <dsp:txXfrm>
        <a:off x="7544534" y="218857"/>
        <a:ext cx="3429334" cy="2057600"/>
      </dsp:txXfrm>
    </dsp:sp>
    <dsp:sp modelId="{D38C2A64-A10E-4419-8CC2-7C9DBC741F60}">
      <dsp:nvSpPr>
        <dsp:cNvPr id="0" name=""/>
        <dsp:cNvSpPr/>
      </dsp:nvSpPr>
      <dsp:spPr>
        <a:xfrm>
          <a:off x="0"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noProof="0" dirty="0" smtClean="0">
              <a:latin typeface="+mj-lt"/>
            </a:rPr>
            <a:t>Search</a:t>
          </a:r>
          <a:endParaRPr lang="en-US" sz="4300" b="0" kern="1200" noProof="0" dirty="0">
            <a:latin typeface="+mj-lt"/>
          </a:endParaRPr>
        </a:p>
      </dsp:txBody>
      <dsp:txXfrm>
        <a:off x="0" y="2619391"/>
        <a:ext cx="3429334" cy="2057600"/>
      </dsp:txXfrm>
    </dsp:sp>
    <dsp:sp modelId="{B3D60F83-A71F-4664-B2E0-FDAF1E1F667A}">
      <dsp:nvSpPr>
        <dsp:cNvPr id="0" name=""/>
        <dsp:cNvSpPr/>
      </dsp:nvSpPr>
      <dsp:spPr>
        <a:xfrm>
          <a:off x="3772267"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noProof="0" dirty="0" err="1" smtClean="0">
              <a:latin typeface="+mj-lt"/>
            </a:rPr>
            <a:t>HDInsight</a:t>
          </a:r>
          <a:endParaRPr lang="en-US" sz="4300" b="0" kern="1200" noProof="0" dirty="0">
            <a:latin typeface="+mj-lt"/>
          </a:endParaRPr>
        </a:p>
      </dsp:txBody>
      <dsp:txXfrm>
        <a:off x="3772267" y="2619391"/>
        <a:ext cx="3429334" cy="2057600"/>
      </dsp:txXfrm>
    </dsp:sp>
    <dsp:sp modelId="{B2BFB56C-67A7-452B-802F-5F7E827C13F9}">
      <dsp:nvSpPr>
        <dsp:cNvPr id="0" name=""/>
        <dsp:cNvSpPr/>
      </dsp:nvSpPr>
      <dsp:spPr>
        <a:xfrm>
          <a:off x="7544534" y="2619391"/>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0" kern="1200" noProof="0" dirty="0" smtClean="0">
              <a:latin typeface="+mj-lt"/>
            </a:rPr>
            <a:t>Additional databases</a:t>
          </a:r>
          <a:endParaRPr lang="en-US" sz="4300" b="0" kern="1200" noProof="0" dirty="0">
            <a:latin typeface="+mj-lt"/>
          </a:endParaRPr>
        </a:p>
      </dsp:txBody>
      <dsp:txXfrm>
        <a:off x="7544534"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0" kern="1200" dirty="0" smtClean="0">
              <a:latin typeface="+mj-lt"/>
            </a:rPr>
            <a:t>SQL Database</a:t>
          </a:r>
          <a:endParaRPr lang="en-US" sz="3100" b="0" kern="1200" dirty="0">
            <a:latin typeface="+mj-lt"/>
          </a:endParaRPr>
        </a:p>
      </dsp:txBody>
      <dsp:txXfrm>
        <a:off x="0" y="218857"/>
        <a:ext cx="3429334" cy="2057600"/>
      </dsp:txXfrm>
    </dsp:sp>
    <dsp:sp modelId="{F626D2C1-E362-4EE4-A84D-3ECF9A9E587C}">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0" kern="1200" dirty="0" smtClean="0">
              <a:latin typeface="+mj-lt"/>
            </a:rPr>
            <a:t>SQL on IaaS</a:t>
          </a:r>
          <a:endParaRPr lang="en-US" sz="3100" b="0" kern="1200" dirty="0">
            <a:latin typeface="+mj-lt"/>
          </a:endParaRPr>
        </a:p>
      </dsp:txBody>
      <dsp:txXfrm>
        <a:off x="3772267" y="218857"/>
        <a:ext cx="3429334" cy="2057600"/>
      </dsp:txXfrm>
    </dsp:sp>
    <dsp:sp modelId="{D103E3C0-707E-4981-B759-BBF58D011072}">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0" kern="1200" noProof="0" dirty="0" smtClean="0">
              <a:latin typeface="+mj-lt"/>
            </a:rPr>
            <a:t>DocumentDB</a:t>
          </a:r>
          <a:endParaRPr lang="en-US" sz="3100" b="0" kern="1200" noProof="0" dirty="0">
            <a:latin typeface="+mj-lt"/>
          </a:endParaRPr>
        </a:p>
      </dsp:txBody>
      <dsp:txXfrm>
        <a:off x="7544534" y="218857"/>
        <a:ext cx="3429334" cy="2057600"/>
      </dsp:txXfrm>
    </dsp:sp>
    <dsp:sp modelId="{D38C2A64-A10E-4419-8CC2-7C9DBC741F60}">
      <dsp:nvSpPr>
        <dsp:cNvPr id="0" name=""/>
        <dsp:cNvSpPr/>
      </dsp:nvSpPr>
      <dsp:spPr>
        <a:xfrm>
          <a:off x="0"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0" kern="1200" noProof="0" dirty="0" smtClean="0">
              <a:latin typeface="+mj-lt"/>
            </a:rPr>
            <a:t>Search</a:t>
          </a:r>
          <a:endParaRPr lang="en-US" sz="3100" b="0" kern="1200" noProof="0" dirty="0">
            <a:latin typeface="+mj-lt"/>
          </a:endParaRPr>
        </a:p>
      </dsp:txBody>
      <dsp:txXfrm>
        <a:off x="0" y="2619391"/>
        <a:ext cx="3429334" cy="2057600"/>
      </dsp:txXfrm>
    </dsp:sp>
    <dsp:sp modelId="{B3D60F83-A71F-4664-B2E0-FDAF1E1F667A}">
      <dsp:nvSpPr>
        <dsp:cNvPr id="0" name=""/>
        <dsp:cNvSpPr/>
      </dsp:nvSpPr>
      <dsp:spPr>
        <a:xfrm>
          <a:off x="3772267"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0" kern="1200" noProof="0" dirty="0" err="1" smtClean="0">
              <a:latin typeface="+mj-lt"/>
            </a:rPr>
            <a:t>HDInsight</a:t>
          </a:r>
          <a:endParaRPr lang="en-US" sz="3100" b="0" kern="1200" noProof="0" dirty="0">
            <a:latin typeface="+mj-lt"/>
          </a:endParaRPr>
        </a:p>
      </dsp:txBody>
      <dsp:txXfrm>
        <a:off x="3772267" y="2619391"/>
        <a:ext cx="3429334" cy="2057600"/>
      </dsp:txXfrm>
    </dsp:sp>
    <dsp:sp modelId="{B2BFB56C-67A7-452B-802F-5F7E827C13F9}">
      <dsp:nvSpPr>
        <dsp:cNvPr id="0" name=""/>
        <dsp:cNvSpPr/>
      </dsp:nvSpPr>
      <dsp:spPr>
        <a:xfrm>
          <a:off x="7544534" y="2619391"/>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sv-SE" sz="3100" b="0" kern="1200" noProof="0" dirty="0" err="1" smtClean="0">
              <a:latin typeface="+mj-lt"/>
            </a:rPr>
            <a:t>MongoDB</a:t>
          </a:r>
          <a:r>
            <a:rPr lang="sv-SE" sz="3100" b="0" kern="1200" noProof="0" dirty="0" smtClean="0">
              <a:latin typeface="+mj-lt"/>
            </a:rPr>
            <a:t>, </a:t>
          </a:r>
          <a:r>
            <a:rPr lang="sv-SE" sz="3100" b="0" kern="1200" noProof="0" dirty="0" err="1" smtClean="0">
              <a:latin typeface="+mj-lt"/>
            </a:rPr>
            <a:t>MySQL</a:t>
          </a:r>
          <a:r>
            <a:rPr lang="sv-SE" sz="3100" b="0" kern="1200" noProof="0" dirty="0" smtClean="0">
              <a:latin typeface="+mj-lt"/>
            </a:rPr>
            <a:t>, Oracle, </a:t>
          </a:r>
          <a:r>
            <a:rPr lang="en-US" sz="3100" b="0" kern="1200" dirty="0" smtClean="0">
              <a:latin typeface="+mj-lt"/>
            </a:rPr>
            <a:t>Cassandra</a:t>
          </a:r>
          <a:r>
            <a:rPr lang="sv-SE" sz="3100" b="0" kern="1200" noProof="0" dirty="0" smtClean="0">
              <a:latin typeface="+mj-lt"/>
            </a:rPr>
            <a:t>, Neo4j and </a:t>
          </a:r>
          <a:r>
            <a:rPr lang="sv-SE" sz="3100" b="0" kern="1200" noProof="0" dirty="0" err="1" smtClean="0">
              <a:latin typeface="+mj-lt"/>
            </a:rPr>
            <a:t>more</a:t>
          </a:r>
          <a:endParaRPr lang="en-US" sz="3100" b="0" kern="1200" noProof="0" dirty="0">
            <a:latin typeface="+mj-lt"/>
          </a:endParaRPr>
        </a:p>
      </dsp:txBody>
      <dsp:txXfrm>
        <a:off x="7544534"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Photocopier" TargetMode="External"/><Relationship Id="rId3" Type="http://schemas.openxmlformats.org/officeDocument/2006/relationships/hyperlink" Target="http://en.wikipedia.org/wiki/Expense" TargetMode="External"/><Relationship Id="rId7" Type="http://schemas.openxmlformats.org/officeDocument/2006/relationships/hyperlink" Target="http://en.wikipedia.org/wiki/Capital_expenditur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Operating_expense#cite_note-1" TargetMode="External"/><Relationship Id="rId5" Type="http://schemas.openxmlformats.org/officeDocument/2006/relationships/hyperlink" Target="http://en.wikipedia.org/wiki/Business" TargetMode="External"/><Relationship Id="rId10" Type="http://schemas.openxmlformats.org/officeDocument/2006/relationships/hyperlink" Target="http://en.wikipedia.org/wiki/Operating_expense#cite_note-2" TargetMode="External"/><Relationship Id="rId4" Type="http://schemas.openxmlformats.org/officeDocument/2006/relationships/hyperlink" Target="http://en.wikipedia.org/wiki/Fixed_assets" TargetMode="External"/><Relationship Id="rId9" Type="http://schemas.openxmlformats.org/officeDocument/2006/relationships/hyperlink" Target="http://en.wikipedia.org/wiki/Ton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88963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0136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0436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sv-SE" b="1" dirty="0" err="1" smtClean="0">
                <a:effectLst/>
                <a:latin typeface="Segoe UI" panose="020B0502040204020203" pitchFamily="34" charset="0"/>
              </a:rPr>
              <a:t>Important</a:t>
            </a:r>
            <a:r>
              <a:rPr lang="sv-SE" b="1" dirty="0" smtClean="0">
                <a:effectLst/>
                <a:latin typeface="Segoe UI" panose="020B0502040204020203" pitchFamily="34" charset="0"/>
              </a:rPr>
              <a:t>:</a:t>
            </a:r>
            <a:r>
              <a:rPr lang="sv-SE" b="0" dirty="0" smtClean="0">
                <a:effectLst/>
                <a:latin typeface="Segoe UI" panose="020B0502040204020203" pitchFamily="34" charset="0"/>
              </a:rPr>
              <a:t> In the Preview Management Portal </a:t>
            </a:r>
            <a:r>
              <a:rPr lang="sv-SE" b="0" dirty="0" err="1" smtClean="0">
                <a:effectLst/>
                <a:latin typeface="Segoe UI" panose="020B0502040204020203" pitchFamily="34" charset="0"/>
              </a:rPr>
              <a:t>you</a:t>
            </a:r>
            <a:r>
              <a:rPr lang="sv-SE" b="0" dirty="0" smtClean="0">
                <a:effectLst/>
                <a:latin typeface="Segoe UI" panose="020B0502040204020203" pitchFamily="34" charset="0"/>
              </a:rPr>
              <a:t> </a:t>
            </a:r>
            <a:r>
              <a:rPr lang="sv-SE" b="0" dirty="0" err="1" smtClean="0">
                <a:effectLst/>
                <a:latin typeface="Segoe UI" panose="020B0502040204020203" pitchFamily="34" charset="0"/>
              </a:rPr>
              <a:t>are</a:t>
            </a:r>
            <a:r>
              <a:rPr lang="sv-SE" b="0" dirty="0" smtClean="0">
                <a:effectLst/>
                <a:latin typeface="Segoe UI" panose="020B0502040204020203" pitchFamily="34" charset="0"/>
              </a:rPr>
              <a:t> </a:t>
            </a:r>
            <a:r>
              <a:rPr lang="sv-SE" b="0" dirty="0" err="1" smtClean="0">
                <a:effectLst/>
                <a:latin typeface="Segoe UI" panose="020B0502040204020203" pitchFamily="34" charset="0"/>
              </a:rPr>
              <a:t>able</a:t>
            </a:r>
            <a:r>
              <a:rPr lang="sv-SE" b="0" dirty="0" smtClean="0">
                <a:effectLst/>
                <a:latin typeface="Segoe UI" panose="020B0502040204020203" pitchFamily="34" charset="0"/>
              </a:rPr>
              <a:t> to </a:t>
            </a:r>
            <a:r>
              <a:rPr lang="sv-SE" b="0" dirty="0" err="1" smtClean="0">
                <a:effectLst/>
                <a:latin typeface="Segoe UI" panose="020B0502040204020203" pitchFamily="34" charset="0"/>
              </a:rPr>
              <a:t>create</a:t>
            </a:r>
            <a:r>
              <a:rPr lang="sv-SE" b="0" dirty="0" smtClean="0">
                <a:effectLst/>
                <a:latin typeface="Segoe UI" panose="020B0502040204020203" pitchFamily="34" charset="0"/>
              </a:rPr>
              <a:t> a </a:t>
            </a:r>
            <a:r>
              <a:rPr lang="sv-SE" b="0" dirty="0" err="1" smtClean="0">
                <a:effectLst/>
                <a:latin typeface="Segoe UI" panose="020B0502040204020203" pitchFamily="34" charset="0"/>
              </a:rPr>
              <a:t>custom</a:t>
            </a:r>
            <a:r>
              <a:rPr lang="sv-SE" b="0" dirty="0" smtClean="0">
                <a:effectLst/>
                <a:latin typeface="Segoe UI" panose="020B0502040204020203" pitchFamily="34" charset="0"/>
              </a:rPr>
              <a:t> server FQDN! In the Management Portal </a:t>
            </a:r>
            <a:r>
              <a:rPr lang="sv-SE" b="0" dirty="0" err="1" smtClean="0">
                <a:effectLst/>
                <a:latin typeface="Segoe UI" panose="020B0502040204020203" pitchFamily="34" charset="0"/>
              </a:rPr>
              <a:t>that</a:t>
            </a:r>
            <a:r>
              <a:rPr lang="sv-SE" b="0" dirty="0" smtClean="0">
                <a:effectLst/>
                <a:latin typeface="Segoe UI" panose="020B0502040204020203" pitchFamily="34" charset="0"/>
              </a:rPr>
              <a:t> </a:t>
            </a:r>
            <a:r>
              <a:rPr lang="sv-SE" b="0" dirty="0" err="1" smtClean="0">
                <a:effectLst/>
                <a:latin typeface="Segoe UI" panose="020B0502040204020203" pitchFamily="34" charset="0"/>
              </a:rPr>
              <a:t>name</a:t>
            </a:r>
            <a:r>
              <a:rPr lang="sv-SE" b="0" dirty="0" smtClean="0">
                <a:effectLst/>
                <a:latin typeface="Segoe UI" panose="020B0502040204020203" pitchFamily="34" charset="0"/>
              </a:rPr>
              <a:t> is </a:t>
            </a:r>
            <a:r>
              <a:rPr lang="sv-SE" b="0" dirty="0" err="1" smtClean="0">
                <a:effectLst/>
                <a:latin typeface="Segoe UI" panose="020B0502040204020203" pitchFamily="34" charset="0"/>
              </a:rPr>
              <a:t>randomized</a:t>
            </a:r>
            <a:r>
              <a:rPr lang="sv-SE" b="0" dirty="0" smtClean="0">
                <a:effectLst/>
                <a:latin typeface="Segoe UI" panose="020B0502040204020203" pitchFamily="34" charset="0"/>
              </a:rPr>
              <a:t>.</a:t>
            </a:r>
            <a:endParaRPr lang="en-US" b="0" dirty="0" smtClean="0">
              <a:effectLst/>
              <a:latin typeface="Segoe UI" panose="020B0502040204020203" pitchFamily="34" charset="0"/>
            </a:endParaRPr>
          </a:p>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baseline="0" noProof="0" dirty="0" smtClean="0">
              <a:effectLst/>
              <a:latin typeface="Segoe UI" panose="020B0502040204020203" pitchFamily="34" charset="0"/>
            </a:endParaRPr>
          </a:p>
          <a:p>
            <a:pPr rtl="0"/>
            <a:r>
              <a:rPr lang="en-US" baseline="0" noProof="0" dirty="0" smtClean="0">
                <a:effectLst/>
                <a:latin typeface="Segoe UI" panose="020B0502040204020203" pitchFamily="34" charset="0"/>
              </a:rPr>
              <a:t>In the Preview Portal you can select the name of the server you create!</a:t>
            </a:r>
            <a:endParaRPr lang="en-US" noProof="0"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0" indent="0">
              <a:buFont typeface="Arial" pitchFamily="34" charset="0"/>
              <a:buNone/>
            </a:pP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20</a:t>
            </a:fld>
            <a:endParaRPr lang="en-US"/>
          </a:p>
        </p:txBody>
      </p:sp>
    </p:spTree>
    <p:extLst>
      <p:ext uri="{BB962C8B-B14F-4D97-AF65-F5344CB8AC3E}">
        <p14:creationId xmlns:p14="http://schemas.microsoft.com/office/powerpoint/2010/main" val="3799501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lvl="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21</a:t>
            </a:fld>
            <a:endParaRPr lang="en-US"/>
          </a:p>
        </p:txBody>
      </p:sp>
    </p:spTree>
    <p:extLst>
      <p:ext uri="{BB962C8B-B14F-4D97-AF65-F5344CB8AC3E}">
        <p14:creationId xmlns:p14="http://schemas.microsoft.com/office/powerpoint/2010/main" val="106837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smtClean="0"/>
              <a:t>DoS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22</a:t>
            </a:fld>
            <a:endParaRPr lang="en-US"/>
          </a:p>
        </p:txBody>
      </p:sp>
    </p:spTree>
    <p:extLst>
      <p:ext uri="{BB962C8B-B14F-4D97-AF65-F5344CB8AC3E}">
        <p14:creationId xmlns:p14="http://schemas.microsoft.com/office/powerpoint/2010/main" val="74016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91489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pc="-51" dirty="0" smtClean="0">
                <a:solidFill>
                  <a:schemeClr val="bg2"/>
                </a:solidFill>
                <a:latin typeface="+mn-lt"/>
                <a:ea typeface="+mn-ea"/>
                <a:cs typeface="+mn-cs"/>
              </a:rPr>
              <a:t>Emergency data recovery when you need it most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87325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196531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11409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39172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a:t>
            </a:r>
            <a:endParaRPr lang="en-US" sz="80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316524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Segoe UI Light"/>
              </a:rPr>
              <a:t>Gain insight into database events &amp; streamline compliance-related tasks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331429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1338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a:t>
            </a:r>
            <a:endParaRPr lang="en-US" sz="80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This</a:t>
            </a:r>
            <a:r>
              <a:rPr lang="sv-SE" dirty="0" smtClean="0"/>
              <a:t> </a:t>
            </a:r>
            <a:r>
              <a:rPr lang="sv-SE" dirty="0" err="1" smtClean="0"/>
              <a:t>section</a:t>
            </a:r>
            <a:r>
              <a:rPr lang="sv-SE" dirty="0" smtClean="0"/>
              <a:t> is </a:t>
            </a:r>
            <a:r>
              <a:rPr lang="sv-SE" dirty="0" err="1" smtClean="0"/>
              <a:t>optional</a:t>
            </a:r>
            <a:r>
              <a:rPr lang="sv-SE" dirty="0" smtClean="0"/>
              <a:t>. If </a:t>
            </a:r>
            <a:r>
              <a:rPr lang="sv-SE" dirty="0" err="1" smtClean="0"/>
              <a:t>you</a:t>
            </a:r>
            <a:r>
              <a:rPr lang="sv-SE" dirty="0" smtClean="0"/>
              <a:t> </a:t>
            </a:r>
            <a:r>
              <a:rPr lang="sv-SE" dirty="0" err="1" smtClean="0"/>
              <a:t>have</a:t>
            </a:r>
            <a:r>
              <a:rPr lang="sv-SE" dirty="0" smtClean="0"/>
              <a:t> an </a:t>
            </a:r>
            <a:r>
              <a:rPr lang="sv-SE" dirty="0" err="1" smtClean="0"/>
              <a:t>audience</a:t>
            </a:r>
            <a:r>
              <a:rPr lang="sv-SE" dirty="0" smtClean="0"/>
              <a:t> </a:t>
            </a:r>
            <a:r>
              <a:rPr lang="sv-SE" dirty="0" err="1" smtClean="0"/>
              <a:t>with</a:t>
            </a:r>
            <a:r>
              <a:rPr lang="sv-SE" dirty="0" smtClean="0"/>
              <a:t> a </a:t>
            </a:r>
            <a:r>
              <a:rPr lang="sv-SE" dirty="0" err="1" smtClean="0"/>
              <a:t>specifi</a:t>
            </a:r>
            <a:r>
              <a:rPr lang="sv-SE" baseline="0" dirty="0" err="1" smtClean="0"/>
              <a:t>c</a:t>
            </a:r>
            <a:r>
              <a:rPr lang="sv-SE" baseline="0" dirty="0" smtClean="0"/>
              <a:t> </a:t>
            </a:r>
            <a:r>
              <a:rPr lang="sv-SE" baseline="0" dirty="0" err="1" smtClean="0"/>
              <a:t>interest</a:t>
            </a:r>
            <a:r>
              <a:rPr lang="sv-SE" baseline="0" dirty="0" smtClean="0"/>
              <a:t> in </a:t>
            </a:r>
            <a:r>
              <a:rPr lang="sv-SE" baseline="0" dirty="0" err="1" smtClean="0"/>
              <a:t>this</a:t>
            </a:r>
            <a:r>
              <a:rPr lang="sv-SE" baseline="0" dirty="0" smtClean="0"/>
              <a:t>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many</a:t>
            </a:r>
            <a:r>
              <a:rPr lang="sv-SE" baseline="0" dirty="0" smtClean="0"/>
              <a:t> </a:t>
            </a:r>
            <a:r>
              <a:rPr lang="sv-SE" baseline="0" dirty="0" err="1" smtClean="0"/>
              <a:t>more</a:t>
            </a:r>
            <a:r>
              <a:rPr lang="sv-SE" baseline="0" dirty="0" smtClean="0"/>
              <a:t> </a:t>
            </a:r>
            <a:r>
              <a:rPr lang="sv-SE" baseline="0" dirty="0" err="1" smtClean="0"/>
              <a:t>slides</a:t>
            </a:r>
            <a:r>
              <a:rPr lang="sv-SE" baseline="0" dirty="0" smtClean="0"/>
              <a:t> </a:t>
            </a:r>
            <a:r>
              <a:rPr lang="sv-SE" baseline="0" dirty="0" err="1" smtClean="0"/>
              <a:t>hidden</a:t>
            </a:r>
            <a:r>
              <a:rPr lang="sv-SE" baseline="0" dirty="0" smtClean="0"/>
              <a:t> in a </a:t>
            </a:r>
            <a:r>
              <a:rPr lang="sv-SE" baseline="0" dirty="0" err="1" smtClean="0"/>
              <a:t>section</a:t>
            </a:r>
            <a:r>
              <a:rPr lang="sv-SE" baseline="0" dirty="0" smtClean="0"/>
              <a:t> at the end!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4036150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34</a:t>
            </a:fld>
            <a:endParaRPr lang="en-US"/>
          </a:p>
        </p:txBody>
      </p:sp>
    </p:spTree>
    <p:extLst>
      <p:ext uri="{BB962C8B-B14F-4D97-AF65-F5344CB8AC3E}">
        <p14:creationId xmlns:p14="http://schemas.microsoft.com/office/powerpoint/2010/main" val="386683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a:t>
            </a:r>
            <a:r>
              <a:rPr lang="sv-SE" baseline="0" dirty="0" smtClean="0"/>
              <a:t> Azure data </a:t>
            </a:r>
            <a:r>
              <a:rPr lang="sv-SE" baseline="0" dirty="0" err="1" smtClean="0"/>
              <a:t>Platform</a:t>
            </a:r>
            <a:r>
              <a:rPr lang="sv-SE" baseline="0" dirty="0" smtClean="0"/>
              <a:t> is HUGE and </a:t>
            </a:r>
            <a:r>
              <a:rPr lang="sv-SE" baseline="0" dirty="0" err="1" smtClean="0"/>
              <a:t>growing</a:t>
            </a:r>
            <a:r>
              <a:rPr lang="sv-SE" baseline="0" dirty="0" smtClean="0"/>
              <a:t>. </a:t>
            </a:r>
            <a:r>
              <a:rPr lang="sv-SE" baseline="0" dirty="0" err="1" smtClean="0"/>
              <a:t>This</a:t>
            </a:r>
            <a:r>
              <a:rPr lang="sv-SE" baseline="0" dirty="0" smtClean="0"/>
              <a:t> session </a:t>
            </a:r>
            <a:r>
              <a:rPr lang="sv-SE" baseline="0" dirty="0" err="1" smtClean="0"/>
              <a:t>will</a:t>
            </a:r>
            <a:r>
              <a:rPr lang="sv-SE" baseline="0" dirty="0" smtClean="0"/>
              <a:t> </a:t>
            </a:r>
            <a:r>
              <a:rPr lang="sv-SE" baseline="0" dirty="0" err="1" smtClean="0"/>
              <a:t>have</a:t>
            </a:r>
            <a:r>
              <a:rPr lang="sv-SE" baseline="0" dirty="0" smtClean="0"/>
              <a:t> to be </a:t>
            </a:r>
            <a:r>
              <a:rPr lang="sv-SE" baseline="0" dirty="0" err="1" smtClean="0"/>
              <a:t>brief</a:t>
            </a:r>
            <a:r>
              <a:rPr lang="sv-SE" baseline="0" dirty="0" smtClean="0"/>
              <a:t> </a:t>
            </a:r>
            <a:r>
              <a:rPr lang="sv-SE" baseline="0" dirty="0" err="1" smtClean="0"/>
              <a:t>about</a:t>
            </a:r>
            <a:r>
              <a:rPr lang="sv-SE" baseline="0" dirty="0" smtClean="0"/>
              <a:t> </a:t>
            </a:r>
            <a:r>
              <a:rPr lang="sv-SE" baseline="0" dirty="0" err="1" smtClean="0"/>
              <a:t>some</a:t>
            </a:r>
            <a:r>
              <a:rPr lang="sv-SE" baseline="0" dirty="0" smtClean="0"/>
              <a:t> of </a:t>
            </a:r>
            <a:r>
              <a:rPr lang="sv-SE" baseline="0" dirty="0" err="1" smtClean="0"/>
              <a:t>this</a:t>
            </a:r>
            <a:r>
              <a:rPr lang="sv-SE" baseline="0" dirty="0" smtClean="0"/>
              <a:t> </a:t>
            </a:r>
            <a:r>
              <a:rPr lang="sv-SE" baseline="0" dirty="0" err="1" smtClean="0"/>
              <a:t>content</a:t>
            </a:r>
            <a:r>
              <a:rPr lang="sv-SE" baseline="0" dirty="0" smtClean="0"/>
              <a:t> and make a </a:t>
            </a:r>
            <a:r>
              <a:rPr lang="sv-SE" baseline="0" dirty="0" err="1" smtClean="0"/>
              <a:t>few</a:t>
            </a:r>
            <a:r>
              <a:rPr lang="sv-SE" baseline="0" dirty="0" smtClean="0"/>
              <a:t> </a:t>
            </a:r>
            <a:r>
              <a:rPr lang="sv-SE" baseline="0" dirty="0" err="1" smtClean="0"/>
              <a:t>deep</a:t>
            </a:r>
            <a:r>
              <a:rPr lang="sv-SE" baseline="0" dirty="0" smtClean="0"/>
              <a:t> </a:t>
            </a:r>
            <a:r>
              <a:rPr lang="sv-SE" baseline="0" dirty="0" err="1" smtClean="0"/>
              <a:t>dives</a:t>
            </a:r>
            <a:r>
              <a:rPr lang="sv-SE" baseline="0" dirty="0" smtClean="0"/>
              <a:t> </a:t>
            </a:r>
            <a:r>
              <a:rPr lang="sv-SE" baseline="0" dirty="0" err="1" smtClean="0"/>
              <a:t>here</a:t>
            </a:r>
            <a:r>
              <a:rPr lang="sv-SE" baseline="0" dirty="0" smtClean="0"/>
              <a:t> and </a:t>
            </a:r>
            <a:r>
              <a:rPr lang="sv-SE" baseline="0" dirty="0" err="1" smtClean="0"/>
              <a:t>there</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2426946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solidFill>
                  <a:srgbClr val="00B0F0"/>
                </a:solidFill>
              </a:rPr>
              <a:t>Vertical: </a:t>
            </a:r>
            <a:r>
              <a:rPr lang="en-US" dirty="0" smtClean="0"/>
              <a:t>Change service-tiers for a given database as capacity needs fluctuate</a:t>
            </a:r>
          </a:p>
          <a:p>
            <a:pPr marL="0" indent="0">
              <a:buNone/>
            </a:pPr>
            <a:r>
              <a:rPr lang="en-US" dirty="0" smtClean="0">
                <a:solidFill>
                  <a:srgbClr val="00B0F0"/>
                </a:solidFill>
              </a:rPr>
              <a:t>Horizontal: </a:t>
            </a:r>
            <a:r>
              <a:rPr lang="en-US" dirty="0" smtClean="0"/>
              <a:t>Add or remove databases as more or less capacity is needed</a:t>
            </a:r>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331814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There</a:t>
            </a:r>
            <a:r>
              <a:rPr lang="sv-SE" dirty="0" smtClean="0"/>
              <a:t> </a:t>
            </a:r>
            <a:r>
              <a:rPr lang="sv-SE" dirty="0" err="1" smtClean="0"/>
              <a:t>are</a:t>
            </a:r>
            <a:r>
              <a:rPr lang="sv-SE" dirty="0" smtClean="0"/>
              <a:t> </a:t>
            </a:r>
            <a:r>
              <a:rPr lang="sv-SE" dirty="0" err="1" smtClean="0"/>
              <a:t>other</a:t>
            </a:r>
            <a:r>
              <a:rPr lang="sv-SE" dirty="0" smtClean="0"/>
              <a:t> SQL Solutions </a:t>
            </a:r>
            <a:r>
              <a:rPr lang="sv-SE" dirty="0" err="1" smtClean="0"/>
              <a:t>you</a:t>
            </a:r>
            <a:r>
              <a:rPr lang="sv-SE" dirty="0" smtClean="0"/>
              <a:t> </a:t>
            </a:r>
            <a:r>
              <a:rPr lang="sv-SE" dirty="0" err="1" smtClean="0"/>
              <a:t>can</a:t>
            </a:r>
            <a:r>
              <a:rPr lang="sv-SE" baseline="0" dirty="0" smtClean="0"/>
              <a:t> </a:t>
            </a:r>
            <a:r>
              <a:rPr lang="sv-SE" baseline="0" dirty="0" err="1" smtClean="0"/>
              <a:t>choose</a:t>
            </a:r>
            <a:r>
              <a:rPr lang="sv-SE" baseline="0" dirty="0" smtClean="0"/>
              <a:t> to </a:t>
            </a:r>
            <a:r>
              <a:rPr lang="sv-SE" baseline="0" dirty="0" err="1" smtClean="0"/>
              <a:t>run</a:t>
            </a:r>
            <a:r>
              <a:rPr lang="sv-SE" baseline="0" dirty="0" smtClean="0"/>
              <a:t> in Azure. </a:t>
            </a:r>
            <a:r>
              <a:rPr lang="sv-SE" baseline="0" dirty="0" err="1" smtClean="0"/>
              <a:t>Official</a:t>
            </a:r>
            <a:r>
              <a:rPr lang="sv-SE" baseline="0" dirty="0" smtClean="0"/>
              <a:t> support </a:t>
            </a:r>
            <a:r>
              <a:rPr lang="sv-SE" baseline="0" dirty="0" err="1" smtClean="0"/>
              <a:t>exists</a:t>
            </a:r>
            <a:r>
              <a:rPr lang="sv-SE" baseline="0" dirty="0" smtClean="0"/>
              <a:t> for </a:t>
            </a:r>
            <a:r>
              <a:rPr lang="sv-SE" baseline="0" dirty="0" err="1" smtClean="0"/>
              <a:t>MySQL</a:t>
            </a:r>
            <a:r>
              <a:rPr lang="sv-SE" baseline="0" dirty="0" smtClean="0"/>
              <a:t> and Oracle.</a:t>
            </a:r>
          </a:p>
          <a:p>
            <a:endParaRPr lang="sv-SE" baseline="0" dirty="0" smtClean="0"/>
          </a:p>
          <a:p>
            <a:r>
              <a:rPr lang="sv-SE" baseline="0" dirty="0" smtClean="0"/>
              <a:t>(</a:t>
            </a:r>
            <a:r>
              <a:rPr lang="sv-SE" baseline="0" dirty="0" err="1" smtClean="0"/>
              <a:t>Good</a:t>
            </a:r>
            <a:r>
              <a:rPr lang="sv-SE" baseline="0" dirty="0" smtClean="0"/>
              <a:t> </a:t>
            </a:r>
            <a:r>
              <a:rPr lang="sv-SE" baseline="0" dirty="0" err="1" smtClean="0"/>
              <a:t>place</a:t>
            </a:r>
            <a:r>
              <a:rPr lang="sv-SE" baseline="0" dirty="0" smtClean="0"/>
              <a:t> to show the portal and </a:t>
            </a:r>
            <a:r>
              <a:rPr lang="sv-SE" baseline="0" dirty="0" err="1" smtClean="0"/>
              <a:t>that</a:t>
            </a:r>
            <a:r>
              <a:rPr lang="sv-SE" baseline="0" dirty="0" smtClean="0"/>
              <a:t> </a:t>
            </a:r>
            <a:r>
              <a:rPr lang="sv-SE" baseline="0" dirty="0" err="1" smtClean="0"/>
              <a:t>you</a:t>
            </a:r>
            <a:r>
              <a:rPr lang="sv-SE" baseline="0" dirty="0" smtClean="0"/>
              <a:t> </a:t>
            </a:r>
            <a:r>
              <a:rPr lang="sv-SE" baseline="0" dirty="0" err="1" smtClean="0"/>
              <a:t>can</a:t>
            </a:r>
            <a:r>
              <a:rPr lang="sv-SE" baseline="0" dirty="0" smtClean="0"/>
              <a:t> provision Oracle and </a:t>
            </a:r>
            <a:r>
              <a:rPr lang="sv-SE" baseline="0" dirty="0" err="1" smtClean="0"/>
              <a:t>MySQL</a:t>
            </a:r>
            <a:r>
              <a:rPr lang="sv-SE" baseline="0" dirty="0" smtClean="0"/>
              <a:t> </a:t>
            </a:r>
            <a:r>
              <a:rPr lang="sv-SE" baseline="0" dirty="0" err="1" smtClean="0"/>
              <a:t>databases</a:t>
            </a:r>
            <a:r>
              <a:rPr lang="sv-SE" baseline="0" dirty="0" smtClean="0"/>
              <a:t> in Azure just as </a:t>
            </a:r>
            <a:r>
              <a:rPr lang="sv-SE" baseline="0" dirty="0" err="1" smtClean="0"/>
              <a:t>easily</a:t>
            </a:r>
            <a:r>
              <a:rPr lang="sv-SE" baseline="0" dirty="0" smtClean="0"/>
              <a:t> as </a:t>
            </a:r>
            <a:r>
              <a:rPr lang="sv-SE" baseline="0" dirty="0" err="1" smtClean="0"/>
              <a:t>you</a:t>
            </a:r>
            <a:r>
              <a:rPr lang="sv-SE" baseline="0" dirty="0" smtClean="0"/>
              <a:t> </a:t>
            </a:r>
            <a:r>
              <a:rPr lang="sv-SE" baseline="0" dirty="0" err="1" smtClean="0"/>
              <a:t>can</a:t>
            </a:r>
            <a:r>
              <a:rPr lang="sv-SE" baseline="0" dirty="0" smtClean="0"/>
              <a:t> provision the Microsoft SQL options.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75640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Capital expenditures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CAPEX</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capex</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3" tooltip="Expense"/>
              </a:rPr>
              <a:t>expenditures</a:t>
            </a:r>
            <a:r>
              <a:rPr lang="en-US" sz="1200" b="0" i="0" kern="1200" dirty="0" smtClean="0">
                <a:solidFill>
                  <a:schemeClr val="tx1"/>
                </a:solidFill>
                <a:effectLst/>
                <a:latin typeface="+mn-lt"/>
                <a:ea typeface="+mn-ea"/>
                <a:cs typeface="+mn-cs"/>
              </a:rPr>
              <a:t> altering the future of the business. A capital expenditure is incurred when a business spends money either to buy </a:t>
            </a:r>
            <a:r>
              <a:rPr lang="en-US" sz="1200" b="0" i="0" u="none" strike="noStrike" kern="1200" dirty="0" smtClean="0">
                <a:solidFill>
                  <a:schemeClr val="tx1"/>
                </a:solidFill>
                <a:effectLst/>
                <a:latin typeface="+mn-lt"/>
                <a:ea typeface="+mn-ea"/>
                <a:cs typeface="+mn-cs"/>
                <a:hlinkClick r:id="rId4" tooltip="Fixed assets"/>
              </a:rPr>
              <a:t>fixed assets</a:t>
            </a:r>
            <a:r>
              <a:rPr lang="en-US" sz="1200" b="0" i="0" kern="1200" dirty="0" smtClean="0">
                <a:solidFill>
                  <a:schemeClr val="tx1"/>
                </a:solidFill>
                <a:effectLst/>
                <a:latin typeface="+mn-lt"/>
                <a:ea typeface="+mn-ea"/>
                <a:cs typeface="+mn-cs"/>
              </a:rPr>
              <a:t> or to add to the value of an existing fixed asset with a useful life extending beyond the taxable year.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operating expense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operating expenditure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operational expense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operational expenditure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is an ongoing cost for running a product, </a:t>
            </a:r>
            <a:r>
              <a:rPr lang="en-US" sz="1200" b="0" i="0" u="none" strike="noStrike" kern="1200" dirty="0" smtClean="0">
                <a:solidFill>
                  <a:schemeClr val="tx1"/>
                </a:solidFill>
                <a:effectLst/>
                <a:latin typeface="+mn-lt"/>
                <a:ea typeface="+mn-ea"/>
                <a:cs typeface="+mn-cs"/>
                <a:hlinkClick r:id="rId5" tooltip="Business"/>
              </a:rPr>
              <a:t>business</a:t>
            </a:r>
            <a:r>
              <a:rPr lang="en-US" sz="1200" b="0" i="0" kern="1200" dirty="0" smtClean="0">
                <a:solidFill>
                  <a:schemeClr val="tx1"/>
                </a:solidFill>
                <a:effectLst/>
                <a:latin typeface="+mn-lt"/>
                <a:ea typeface="+mn-ea"/>
                <a:cs typeface="+mn-cs"/>
              </a:rPr>
              <a:t>, or system.</a:t>
            </a:r>
            <a:r>
              <a:rPr lang="en-US" sz="1200" b="0" i="0" u="none" strike="noStrike" kern="1200" baseline="30000" dirty="0" smtClean="0">
                <a:solidFill>
                  <a:schemeClr val="tx1"/>
                </a:solidFill>
                <a:effectLst/>
                <a:latin typeface="+mn-lt"/>
                <a:ea typeface="+mn-ea"/>
                <a:cs typeface="+mn-cs"/>
                <a:hlinkClick r:id="rId6"/>
              </a:rPr>
              <a:t>[1]</a:t>
            </a:r>
            <a:r>
              <a:rPr lang="en-US" sz="1200" b="0" i="0" kern="1200" dirty="0" smtClean="0">
                <a:solidFill>
                  <a:schemeClr val="tx1"/>
                </a:solidFill>
                <a:effectLst/>
                <a:latin typeface="+mn-lt"/>
                <a:ea typeface="+mn-ea"/>
                <a:cs typeface="+mn-cs"/>
              </a:rPr>
              <a:t> Its counterpart, a </a:t>
            </a:r>
            <a:r>
              <a:rPr lang="en-US" sz="1200" b="0" i="0" u="none" strike="noStrike" kern="1200" dirty="0" smtClean="0">
                <a:solidFill>
                  <a:schemeClr val="tx1"/>
                </a:solidFill>
                <a:effectLst/>
                <a:latin typeface="+mn-lt"/>
                <a:ea typeface="+mn-ea"/>
                <a:cs typeface="+mn-cs"/>
                <a:hlinkClick r:id="rId7" tooltip="Capital expenditure"/>
              </a:rPr>
              <a:t>capital expenditure</a:t>
            </a:r>
            <a:r>
              <a:rPr lang="en-US" sz="1200" b="0" i="0" kern="1200" dirty="0" smtClean="0">
                <a:solidFill>
                  <a:schemeClr val="tx1"/>
                </a:solidFill>
                <a:effectLst/>
                <a:latin typeface="+mn-lt"/>
                <a:ea typeface="+mn-ea"/>
                <a:cs typeface="+mn-cs"/>
              </a:rPr>
              <a:t>(CAPEX), is the cost of developing or providing non-consumable parts for the product or system. For example, the purchase of a </a:t>
            </a:r>
            <a:r>
              <a:rPr lang="en-US" sz="1200" b="0" i="0" u="none" strike="noStrike" kern="1200" dirty="0" smtClean="0">
                <a:solidFill>
                  <a:schemeClr val="tx1"/>
                </a:solidFill>
                <a:effectLst/>
                <a:latin typeface="+mn-lt"/>
                <a:ea typeface="+mn-ea"/>
                <a:cs typeface="+mn-cs"/>
                <a:hlinkClick r:id="rId8" tooltip="Photocopier"/>
              </a:rPr>
              <a:t>photocopier</a:t>
            </a:r>
            <a:r>
              <a:rPr lang="en-US" sz="1200" b="0" i="0" kern="1200" dirty="0" smtClean="0">
                <a:solidFill>
                  <a:schemeClr val="tx1"/>
                </a:solidFill>
                <a:effectLst/>
                <a:latin typeface="+mn-lt"/>
                <a:ea typeface="+mn-ea"/>
                <a:cs typeface="+mn-cs"/>
              </a:rPr>
              <a:t> involves CAPEX, and the annual paper, </a:t>
            </a:r>
            <a:r>
              <a:rPr lang="en-US" sz="1200" b="0" i="0" u="none" strike="noStrike" kern="1200" dirty="0" smtClean="0">
                <a:solidFill>
                  <a:schemeClr val="tx1"/>
                </a:solidFill>
                <a:effectLst/>
                <a:latin typeface="+mn-lt"/>
                <a:ea typeface="+mn-ea"/>
                <a:cs typeface="+mn-cs"/>
                <a:hlinkClick r:id="rId9" tooltip="Toner"/>
              </a:rPr>
              <a:t>toner</a:t>
            </a:r>
            <a:r>
              <a:rPr lang="en-US" sz="1200" b="0" i="0" kern="1200" dirty="0" smtClean="0">
                <a:solidFill>
                  <a:schemeClr val="tx1"/>
                </a:solidFill>
                <a:effectLst/>
                <a:latin typeface="+mn-lt"/>
                <a:ea typeface="+mn-ea"/>
                <a:cs typeface="+mn-cs"/>
              </a:rPr>
              <a:t>, power and maintenance costs represents OPEX.</a:t>
            </a:r>
            <a:r>
              <a:rPr lang="en-US" sz="1200" b="0" i="0" u="none" strike="noStrike" kern="1200" baseline="30000" dirty="0" smtClean="0">
                <a:solidFill>
                  <a:schemeClr val="tx1"/>
                </a:solidFill>
                <a:effectLst/>
                <a:latin typeface="+mn-lt"/>
                <a:ea typeface="+mn-ea"/>
                <a:cs typeface="+mn-cs"/>
                <a:hlinkClick r:id="rId10"/>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sv-SE"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405272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Demo 4)</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89151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02794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xml"/><Relationship Id="rId7"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11" Type="http://schemas.openxmlformats.org/officeDocument/2006/relationships/image" Target="../media/image5.png"/><Relationship Id="rId5" Type="http://schemas.openxmlformats.org/officeDocument/2006/relationships/tags" Target="../tags/tag7.xml"/><Relationship Id="rId10" Type="http://schemas.openxmlformats.org/officeDocument/2006/relationships/image" Target="../media/image3.emf"/><Relationship Id="rId4" Type="http://schemas.openxmlformats.org/officeDocument/2006/relationships/tags" Target="../tags/tag6.xml"/><Relationship Id="rId9"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0.xml"/><Relationship Id="rId7" Type="http://schemas.openxmlformats.org/officeDocument/2006/relationships/image" Target="../media/image6.jpe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3.xml"/><Relationship Id="rId5" Type="http://schemas.openxmlformats.org/officeDocument/2006/relationships/tags" Target="../tags/tag12.xml"/><Relationship Id="rId10" Type="http://schemas.openxmlformats.org/officeDocument/2006/relationships/image" Target="../media/image5.png"/><Relationship Id="rId4" Type="http://schemas.openxmlformats.org/officeDocument/2006/relationships/tags" Target="../tags/tag11.xml"/><Relationship Id="rId9" Type="http://schemas.openxmlformats.org/officeDocument/2006/relationships/image" Target="../media/image3.emf"/></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tags" Target="../tags/tag17.xml"/><Relationship Id="rId11" Type="http://schemas.openxmlformats.org/officeDocument/2006/relationships/image" Target="../media/image3.emf"/><Relationship Id="rId5" Type="http://schemas.openxmlformats.org/officeDocument/2006/relationships/tags" Target="../tags/tag16.xml"/><Relationship Id="rId10" Type="http://schemas.openxmlformats.org/officeDocument/2006/relationships/oleObject" Target="../embeddings/oleObject4.bin"/><Relationship Id="rId4" Type="http://schemas.openxmlformats.org/officeDocument/2006/relationships/tags" Target="../tags/tag15.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emf"/><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tags" Target="../tags/tag24.xml"/><Relationship Id="rId11" Type="http://schemas.openxmlformats.org/officeDocument/2006/relationships/oleObject" Target="../embeddings/oleObject5.bin"/><Relationship Id="rId5" Type="http://schemas.openxmlformats.org/officeDocument/2006/relationships/tags" Target="../tags/tag23.xml"/><Relationship Id="rId10" Type="http://schemas.openxmlformats.org/officeDocument/2006/relationships/slideMaster" Target="../slideMasters/slideMaster3.xml"/><Relationship Id="rId4" Type="http://schemas.openxmlformats.org/officeDocument/2006/relationships/tags" Target="../tags/tag22.xml"/><Relationship Id="rId9" Type="http://schemas.openxmlformats.org/officeDocument/2006/relationships/tags" Target="../tags/tag2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471833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91388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195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140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749839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97669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01377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40435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3342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6258719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8"/>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524" name="think-cell Slide" r:id="rId9" imgW="270" imgH="270" progId="">
                  <p:embed/>
                </p:oleObj>
              </mc:Choice>
              <mc:Fallback>
                <p:oleObj name="think-cell Slide" r:id="rId9" imgW="270" imgH="27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MSFT_logotype_rgb_Wht.png"/>
          <p:cNvPicPr>
            <a:picLocks noChangeAspect="1"/>
          </p:cNvPicPr>
          <p:nvPr userDrawn="1">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custDataLst>
              <p:tags r:id="rId6"/>
            </p:custDataLst>
          </p:nvPr>
        </p:nvSpPr>
        <p:spPr>
          <a:xfrm>
            <a:off x="269302" y="2532458"/>
            <a:ext cx="6273418" cy="627566"/>
          </a:xfrm>
          <a:noFill/>
        </p:spPr>
        <p:txBody>
          <a:bodyPr lIns="146304" tIns="109728" rIns="146304" bIns="109728">
            <a:noAutofit/>
          </a:bodyPr>
          <a:lstStyle>
            <a:lvl1pPr marL="0" indent="0">
              <a:spcBef>
                <a:spcPts val="0"/>
              </a:spcBef>
              <a:buNone/>
              <a:defRPr sz="2353"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154429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7"/>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548"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descr="MSFT_logotype_rgb_Wht.png"/>
          <p:cNvPicPr>
            <a:picLocks noChangeAspect="1"/>
          </p:cNvPicPr>
          <p:nvPr userDrawn="1">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95714933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572"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6922" y="289511"/>
            <a:ext cx="11655840" cy="809388"/>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custDataLst>
              <p:tags r:id="rId4"/>
            </p:custDataLst>
          </p:nvPr>
        </p:nvSpPr>
        <p:spPr>
          <a:xfrm>
            <a:off x="266922"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6" name="TextBox 15"/>
          <p:cNvSpPr txBox="1"/>
          <p:nvPr userDrawn="1">
            <p:custDataLst>
              <p:tags r:id="rId5"/>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smtClean="0">
                <a:solidFill>
                  <a:srgbClr val="FFFFFF"/>
                </a:solidFill>
              </a:rPr>
              <a:t>Presentation title ©Copyright 2012 09 / 14 /12</a:t>
            </a:r>
          </a:p>
        </p:txBody>
      </p:sp>
      <p:sp>
        <p:nvSpPr>
          <p:cNvPr id="15" name="Slide Number Placeholder 5"/>
          <p:cNvSpPr txBox="1">
            <a:spLocks/>
          </p:cNvSpPr>
          <p:nvPr userDrawn="1">
            <p:custDataLst>
              <p:tags r:id="rId6"/>
            </p:custDataLst>
          </p:nvPr>
        </p:nvSpPr>
        <p:spPr>
          <a:xfrm>
            <a:off x="11492568"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smtClean="0">
                <a:solidFill>
                  <a:srgbClr val="FFFFFF"/>
                </a:solidFill>
              </a:rPr>
              <a:t>2</a:t>
            </a:r>
            <a:endParaRPr lang="en-US" sz="784" dirty="0">
              <a:solidFill>
                <a:srgbClr val="FFFFFF"/>
              </a:solidFill>
            </a:endParaRPr>
          </a:p>
        </p:txBody>
      </p:sp>
      <p:sp>
        <p:nvSpPr>
          <p:cNvPr id="17" name="TextBox 16"/>
          <p:cNvSpPr txBox="1"/>
          <p:nvPr userDrawn="1">
            <p:custDataLst>
              <p:tags r:id="rId7"/>
            </p:custDataLst>
          </p:nvPr>
        </p:nvSpPr>
        <p:spPr>
          <a:xfrm>
            <a:off x="3961566" y="2181036"/>
            <a:ext cx="7081680" cy="1599377"/>
          </a:xfrm>
          <a:prstGeom prst="rect">
            <a:avLst/>
          </a:prstGeom>
          <a:noFill/>
        </p:spPr>
        <p:txBody>
          <a:bodyPr wrap="square" lIns="179285" tIns="143428" rIns="179285" bIns="143428" rtlCol="0">
            <a:spAutoFit/>
          </a:bodyPr>
          <a:lstStyle/>
          <a:p>
            <a:pPr defTabSz="914367">
              <a:lnSpc>
                <a:spcPct val="90000"/>
              </a:lnSpc>
            </a:pPr>
            <a:r>
              <a:rPr lang="en-US" sz="2353" dirty="0">
                <a:solidFill>
                  <a:srgbClr val="FFFFFF"/>
                </a:solidFill>
                <a:latin typeface="Segoe UI Light"/>
              </a:rPr>
              <a:t>Body </a:t>
            </a:r>
            <a:r>
              <a:rPr lang="en-US" sz="2353" dirty="0" err="1">
                <a:solidFill>
                  <a:srgbClr val="FFFFFF"/>
                </a:solidFill>
                <a:latin typeface="Segoe UI Light"/>
              </a:rPr>
              <a:t>magnimu</a:t>
            </a:r>
            <a:r>
              <a:rPr lang="en-US" sz="2353" dirty="0">
                <a:solidFill>
                  <a:srgbClr val="FFFFFF"/>
                </a:solidFill>
                <a:latin typeface="Segoe UI Light"/>
              </a:rPr>
              <a:t> </a:t>
            </a:r>
            <a:r>
              <a:rPr lang="en-US" sz="2353" dirty="0" err="1">
                <a:solidFill>
                  <a:srgbClr val="FFFFFF"/>
                </a:solidFill>
                <a:latin typeface="Segoe UI Light"/>
              </a:rPr>
              <a:t>sanducil</a:t>
            </a:r>
            <a:r>
              <a:rPr lang="en-US" sz="2353" dirty="0">
                <a:solidFill>
                  <a:srgbClr val="FFFFFF"/>
                </a:solidFill>
                <a:latin typeface="Segoe UI Light"/>
              </a:rPr>
              <a:t> et et </a:t>
            </a:r>
            <a:r>
              <a:rPr lang="en-US" sz="2353" dirty="0" err="1">
                <a:solidFill>
                  <a:srgbClr val="FFFFFF"/>
                </a:solidFill>
                <a:latin typeface="Segoe UI Light"/>
              </a:rPr>
              <a:t>quia</a:t>
            </a:r>
            <a:r>
              <a:rPr lang="en-US" sz="2353" dirty="0">
                <a:solidFill>
                  <a:srgbClr val="FFFFFF"/>
                </a:solidFill>
                <a:latin typeface="Segoe UI Light"/>
              </a:rPr>
              <a:t> </a:t>
            </a:r>
            <a:r>
              <a:rPr lang="en-US" sz="2353" dirty="0" err="1">
                <a:solidFill>
                  <a:srgbClr val="FFFFFF"/>
                </a:solidFill>
                <a:latin typeface="Segoe UI Light"/>
              </a:rPr>
              <a:t>volo</a:t>
            </a:r>
            <a:r>
              <a:rPr lang="en-US" sz="2353" dirty="0">
                <a:solidFill>
                  <a:srgbClr val="FFFFFF"/>
                </a:solidFill>
                <a:latin typeface="Segoe UI Light"/>
              </a:rPr>
              <a:t> </a:t>
            </a:r>
            <a:r>
              <a:rPr lang="en-US" sz="2353" dirty="0" err="1">
                <a:solidFill>
                  <a:srgbClr val="FFFFFF"/>
                </a:solidFill>
                <a:latin typeface="Segoe UI Light"/>
              </a:rPr>
              <a:t>exera</a:t>
            </a:r>
            <a:r>
              <a:rPr lang="en-US" sz="2353" dirty="0">
                <a:solidFill>
                  <a:srgbClr val="FFFFFF"/>
                </a:solidFill>
                <a:latin typeface="Segoe UI Light"/>
              </a:rPr>
              <a:t> </a:t>
            </a:r>
            <a:r>
              <a:rPr lang="en-US" sz="2353" dirty="0" err="1">
                <a:solidFill>
                  <a:srgbClr val="FFFFFF"/>
                </a:solidFill>
                <a:latin typeface="Segoe UI Light"/>
              </a:rPr>
              <a:t>venim</a:t>
            </a:r>
            <a:r>
              <a:rPr lang="en-US" sz="2353" dirty="0">
                <a:solidFill>
                  <a:srgbClr val="FFFFFF"/>
                </a:solidFill>
                <a:latin typeface="Segoe UI Light"/>
              </a:rPr>
              <a:t> </a:t>
            </a:r>
            <a:r>
              <a:rPr lang="en-US" sz="2353" dirty="0" err="1">
                <a:solidFill>
                  <a:srgbClr val="FFFFFF"/>
                </a:solidFill>
                <a:latin typeface="Segoe UI Light"/>
              </a:rPr>
              <a:t>os</a:t>
            </a:r>
            <a:r>
              <a:rPr lang="en-US" sz="2353" dirty="0">
                <a:solidFill>
                  <a:srgbClr val="FFFFFF"/>
                </a:solidFill>
                <a:latin typeface="Segoe UI Light"/>
              </a:rPr>
              <a:t> am </a:t>
            </a:r>
            <a:r>
              <a:rPr lang="en-US" sz="2353" dirty="0" err="1">
                <a:solidFill>
                  <a:srgbClr val="FFFFFF"/>
                </a:solidFill>
                <a:latin typeface="Segoe UI Light"/>
              </a:rPr>
              <a:t>duciderit</a:t>
            </a:r>
            <a:r>
              <a:rPr lang="en-US" sz="2353" dirty="0">
                <a:solidFill>
                  <a:srgbClr val="FFFFFF"/>
                </a:solidFill>
                <a:latin typeface="Segoe UI Light"/>
              </a:rPr>
              <a:t> </a:t>
            </a:r>
            <a:r>
              <a:rPr lang="en-US" sz="2353" dirty="0" err="1">
                <a:solidFill>
                  <a:srgbClr val="FFFFFF"/>
                </a:solidFill>
                <a:latin typeface="Segoe UI Light"/>
              </a:rPr>
              <a:t>aut</a:t>
            </a:r>
            <a:r>
              <a:rPr lang="en-US" sz="2353" dirty="0">
                <a:solidFill>
                  <a:srgbClr val="FFFFFF"/>
                </a:solidFill>
                <a:latin typeface="Segoe UI Light"/>
              </a:rPr>
              <a:t> </a:t>
            </a:r>
            <a:r>
              <a:rPr lang="en-US" sz="2353" dirty="0" err="1">
                <a:solidFill>
                  <a:srgbClr val="FFFFFF"/>
                </a:solidFill>
                <a:latin typeface="Segoe UI Light"/>
              </a:rPr>
              <a:t>odior</a:t>
            </a:r>
            <a:r>
              <a:rPr lang="en-US" sz="2353" dirty="0">
                <a:solidFill>
                  <a:srgbClr val="FFFFFF"/>
                </a:solidFill>
                <a:latin typeface="Segoe UI Light"/>
              </a:rPr>
              <a:t> </a:t>
            </a:r>
            <a:r>
              <a:rPr lang="en-US" sz="2353" dirty="0" err="1">
                <a:solidFill>
                  <a:srgbClr val="FFFFFF"/>
                </a:solidFill>
                <a:latin typeface="Segoe UI Light"/>
              </a:rPr>
              <a:t>sitati</a:t>
            </a:r>
            <a:r>
              <a:rPr lang="en-US" sz="2353" dirty="0">
                <a:solidFill>
                  <a:srgbClr val="FFFFFF"/>
                </a:solidFill>
                <a:latin typeface="Segoe UI Light"/>
              </a:rPr>
              <a:t> </a:t>
            </a:r>
            <a:r>
              <a:rPr lang="en-US" sz="2353" dirty="0" err="1">
                <a:solidFill>
                  <a:srgbClr val="FFFFFF"/>
                </a:solidFill>
                <a:latin typeface="Segoe UI Light"/>
              </a:rPr>
              <a:t>nulpa</a:t>
            </a:r>
            <a:r>
              <a:rPr lang="en-US" sz="2353" dirty="0">
                <a:solidFill>
                  <a:srgbClr val="FFFFFF"/>
                </a:solidFill>
                <a:latin typeface="Segoe UI Light"/>
              </a:rPr>
              <a:t> </a:t>
            </a:r>
            <a:r>
              <a:rPr lang="en-US" sz="2353" dirty="0" err="1">
                <a:solidFill>
                  <a:srgbClr val="FFFFFF"/>
                </a:solidFill>
                <a:latin typeface="Segoe UI Light"/>
              </a:rPr>
              <a:t>vo</a:t>
            </a:r>
            <a:r>
              <a:rPr lang="en-US" sz="2353" dirty="0">
                <a:solidFill>
                  <a:srgbClr val="FFFFFF"/>
                </a:solidFill>
                <a:latin typeface="Segoe UI Light"/>
              </a:rPr>
              <a:t> </a:t>
            </a:r>
            <a:r>
              <a:rPr lang="en-US" sz="2353" dirty="0" err="1">
                <a:solidFill>
                  <a:srgbClr val="FFFFFF"/>
                </a:solidFill>
                <a:latin typeface="Segoe UI Light"/>
              </a:rPr>
              <a:t>luptatur</a:t>
            </a:r>
            <a:r>
              <a:rPr lang="en-US" sz="2353" dirty="0">
                <a:solidFill>
                  <a:srgbClr val="FFFFFF"/>
                </a:solidFill>
                <a:latin typeface="Segoe UI Light"/>
              </a:rPr>
              <a:t> </a:t>
            </a:r>
            <a:r>
              <a:rPr lang="en-US" sz="2353" dirty="0" err="1">
                <a:solidFill>
                  <a:srgbClr val="FFFFFF"/>
                </a:solidFill>
                <a:latin typeface="Segoe UI Light"/>
              </a:rPr>
              <a:t>sunti</a:t>
            </a:r>
            <a:r>
              <a:rPr lang="en-US" sz="2353" dirty="0">
                <a:solidFill>
                  <a:srgbClr val="FFFFFF"/>
                </a:solidFill>
                <a:latin typeface="Segoe UI Light"/>
              </a:rPr>
              <a:t> sit </a:t>
            </a:r>
            <a:r>
              <a:rPr lang="en-US" sz="2353" dirty="0" err="1">
                <a:solidFill>
                  <a:srgbClr val="FFFFFF"/>
                </a:solidFill>
                <a:latin typeface="Segoe UI Light"/>
              </a:rPr>
              <a:t>voluptae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fugiatiscid</a:t>
            </a:r>
            <a:r>
              <a:rPr lang="en-US" sz="2353" dirty="0">
                <a:solidFill>
                  <a:srgbClr val="FFFFFF"/>
                </a:solidFill>
                <a:latin typeface="Segoe UI Light"/>
              </a:rPr>
              <a:t> qui al </a:t>
            </a:r>
            <a:r>
              <a:rPr lang="en-US" sz="2353" dirty="0" err="1">
                <a:solidFill>
                  <a:srgbClr val="FFFFFF"/>
                </a:solidFill>
                <a:latin typeface="Segoe UI Light"/>
              </a:rPr>
              <a:t>iquam</a:t>
            </a:r>
            <a:r>
              <a:rPr lang="en-US" sz="2353" dirty="0">
                <a:solidFill>
                  <a:srgbClr val="FFFFFF"/>
                </a:solidFill>
                <a:latin typeface="Segoe UI Light"/>
              </a:rPr>
              <a:t> </a:t>
            </a:r>
            <a:r>
              <a:rPr lang="en-US" sz="2353" dirty="0" err="1">
                <a:solidFill>
                  <a:srgbClr val="FFFFFF"/>
                </a:solidFill>
                <a:latin typeface="Segoe UI Light"/>
              </a:rPr>
              <a:t>sundit</a:t>
            </a:r>
            <a:r>
              <a:rPr lang="en-US" sz="2353" dirty="0">
                <a:solidFill>
                  <a:srgbClr val="FFFFFF"/>
                </a:solidFill>
                <a:latin typeface="Segoe UI Light"/>
              </a:rPr>
              <a:t> fugit </a:t>
            </a:r>
            <a:r>
              <a:rPr lang="en-US" sz="2353" dirty="0" err="1">
                <a:solidFill>
                  <a:srgbClr val="FFFFFF"/>
                </a:solidFill>
                <a:latin typeface="Segoe UI Light"/>
              </a:rPr>
              <a:t>labore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ipsantiumet</a:t>
            </a:r>
            <a:r>
              <a:rPr lang="en-US" sz="2353" dirty="0">
                <a:solidFill>
                  <a:srgbClr val="FFFFFF"/>
                </a:solidFill>
                <a:latin typeface="Segoe UI Light"/>
              </a:rPr>
              <a:t> </a:t>
            </a:r>
            <a:r>
              <a:rPr lang="en-US" sz="2353" dirty="0" err="1">
                <a:solidFill>
                  <a:srgbClr val="FFFFFF"/>
                </a:solidFill>
                <a:latin typeface="Segoe UI Light"/>
              </a:rPr>
              <a:t>ve</a:t>
            </a:r>
            <a:r>
              <a:rPr lang="en-US" sz="2353" dirty="0">
                <a:solidFill>
                  <a:srgbClr val="FFFFFF"/>
                </a:solidFill>
                <a:latin typeface="Segoe UI Light"/>
              </a:rPr>
              <a:t> </a:t>
            </a:r>
            <a:r>
              <a:rPr lang="en-US" sz="2353" dirty="0" err="1">
                <a:solidFill>
                  <a:srgbClr val="FFFFFF"/>
                </a:solidFill>
                <a:latin typeface="Segoe UI Light"/>
              </a:rPr>
              <a:t>nda</a:t>
            </a:r>
            <a:r>
              <a:rPr lang="en-US" sz="2353" dirty="0">
                <a:solidFill>
                  <a:srgbClr val="FFFFFF"/>
                </a:solidFill>
                <a:latin typeface="Segoe UI Light"/>
              </a:rPr>
              <a:t> </a:t>
            </a:r>
            <a:r>
              <a:rPr lang="en-US" sz="2353" dirty="0" err="1">
                <a:solidFill>
                  <a:srgbClr val="FFFFFF"/>
                </a:solidFill>
                <a:latin typeface="Segoe UI Light"/>
              </a:rPr>
              <a:t>que</a:t>
            </a:r>
            <a:r>
              <a:rPr lang="en-US" sz="2353" dirty="0">
                <a:solidFill>
                  <a:srgbClr val="FFFFFF"/>
                </a:solidFill>
                <a:latin typeface="Segoe UI Light"/>
              </a:rPr>
              <a:t> pa </a:t>
            </a:r>
            <a:r>
              <a:rPr lang="en-US" sz="2353" dirty="0" err="1">
                <a:solidFill>
                  <a:srgbClr val="FFFFFF"/>
                </a:solidFill>
                <a:latin typeface="Segoe UI Light"/>
              </a:rPr>
              <a:t>ipis</a:t>
            </a:r>
            <a:r>
              <a:rPr lang="en-US" sz="2353" dirty="0">
                <a:solidFill>
                  <a:srgbClr val="FFFFFF"/>
                </a:solidFill>
                <a:latin typeface="Segoe UI Light"/>
              </a:rPr>
              <a:t>.</a:t>
            </a:r>
            <a:endParaRPr lang="en-US" sz="2353" dirty="0" smtClean="0">
              <a:solidFill>
                <a:srgbClr val="FFFFFF"/>
              </a:solidFill>
              <a:latin typeface="Segoe UI Light"/>
            </a:endParaRPr>
          </a:p>
        </p:txBody>
      </p:sp>
      <p:sp>
        <p:nvSpPr>
          <p:cNvPr id="20" name="Text Placeholder 4"/>
          <p:cNvSpPr>
            <a:spLocks noGrp="1"/>
          </p:cNvSpPr>
          <p:nvPr userDrawn="1">
            <p:ph type="body" sz="quarter" idx="13"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18508771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596" name="think-cell Slide" r:id="rId11" imgW="270" imgH="270" progId="">
                  <p:embed/>
                </p:oleObj>
              </mc:Choice>
              <mc:Fallback>
                <p:oleObj name="think-cell Slide" r:id="rId11" imgW="270" imgH="27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Picture Placeholder 3"/>
          <p:cNvSpPr>
            <a:spLocks noGrp="1"/>
          </p:cNvSpPr>
          <p:nvPr>
            <p:ph type="pic" sz="quarter" idx="13" hasCustomPrompt="1"/>
            <p:custDataLst>
              <p:tags r:id="rId3"/>
            </p:custDataLst>
          </p:nvPr>
        </p:nvSpPr>
        <p:spPr>
          <a:xfrm>
            <a:off x="3944604"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custDataLst>
              <p:tags r:id="rId4"/>
            </p:custDataLst>
          </p:nvPr>
        </p:nvSpPr>
        <p:spPr>
          <a:xfrm>
            <a:off x="269240"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1" name="Slide Number Placeholder 5"/>
          <p:cNvSpPr txBox="1">
            <a:spLocks/>
          </p:cNvSpPr>
          <p:nvPr userDrawn="1">
            <p:custDataLst>
              <p:tags r:id="rId5"/>
            </p:custDataLst>
          </p:nvPr>
        </p:nvSpPr>
        <p:spPr>
          <a:xfrm>
            <a:off x="11531480"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smtClean="0">
                <a:solidFill>
                  <a:srgbClr val="FFFFFF"/>
                </a:solidFill>
              </a:rPr>
              <a:t>3</a:t>
            </a:r>
            <a:endParaRPr lang="en-US" sz="784" dirty="0">
              <a:solidFill>
                <a:srgbClr val="FFFFFF"/>
              </a:solidFill>
            </a:endParaRPr>
          </a:p>
        </p:txBody>
      </p:sp>
      <p:sp>
        <p:nvSpPr>
          <p:cNvPr id="15" name="Picture Placeholder 3"/>
          <p:cNvSpPr>
            <a:spLocks noGrp="1"/>
          </p:cNvSpPr>
          <p:nvPr userDrawn="1">
            <p:ph type="pic" sz="quarter" idx="14" hasCustomPrompt="1"/>
            <p:custDataLst>
              <p:tags r:id="rId6"/>
            </p:custDataLst>
          </p:nvPr>
        </p:nvSpPr>
        <p:spPr>
          <a:xfrm>
            <a:off x="7619906"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custDataLst>
              <p:tags r:id="rId7"/>
            </p:custDataLst>
          </p:nvPr>
        </p:nvSpPr>
        <p:spPr>
          <a:xfrm>
            <a:off x="266922" y="289511"/>
            <a:ext cx="11655840" cy="809388"/>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Secondary title</a:t>
            </a:r>
          </a:p>
        </p:txBody>
      </p:sp>
      <p:sp>
        <p:nvSpPr>
          <p:cNvPr id="19" name="TextBox 18"/>
          <p:cNvSpPr txBox="1"/>
          <p:nvPr userDrawn="1">
            <p:custDataLst>
              <p:tags r:id="rId9"/>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smtClean="0">
                <a:solidFill>
                  <a:srgbClr val="FFFFFF"/>
                </a:solidFill>
              </a:rPr>
              <a:t>Presentation title ©Copyright 2012 09 / 14 /12</a:t>
            </a:r>
          </a:p>
        </p:txBody>
      </p:sp>
    </p:spTree>
    <p:extLst>
      <p:ext uri="{BB962C8B-B14F-4D97-AF65-F5344CB8AC3E}">
        <p14:creationId xmlns:p14="http://schemas.microsoft.com/office/powerpoint/2010/main" val="283276426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620"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9240" y="1989440"/>
            <a:ext cx="11655840" cy="2511909"/>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p14="http://schemas.microsoft.com/office/powerpoint/2010/main" val="254035481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644"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983058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accent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367"/>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5"/>
              </a:lnSpc>
              <a:spcBef>
                <a:spcPts val="1175"/>
              </a:spcBef>
              <a:buNone/>
              <a:defRPr sz="1567" baseline="0"/>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91232608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Color Transition 1">
    <p:bg>
      <p:bgPr>
        <a:solidFill>
          <a:srgbClr val="008272"/>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3"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179880079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Color Transition 2">
    <p:bg>
      <p:bgPr>
        <a:solidFill>
          <a:schemeClr val="accent2"/>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33473681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 Transition">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pic>
        <p:nvPicPr>
          <p:cNvPr id="5" name="Picture 4"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10425046" y="5999923"/>
            <a:ext cx="1406496" cy="524545"/>
          </a:xfrm>
          <a:prstGeom prst="rect">
            <a:avLst/>
          </a:prstGeom>
        </p:spPr>
      </p:pic>
    </p:spTree>
    <p:extLst>
      <p:ext uri="{BB962C8B-B14F-4D97-AF65-F5344CB8AC3E}">
        <p14:creationId xmlns:p14="http://schemas.microsoft.com/office/powerpoint/2010/main" val="162394582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Color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97934" y="326674"/>
            <a:ext cx="11151917" cy="507831"/>
          </a:xfrm>
          <a:prstGeom prst="rect">
            <a:avLst/>
          </a:prstGeom>
        </p:spPr>
        <p:txBody>
          <a:bodyPr vert="horz" wrap="square" lIns="0" tIns="0" rIns="0" bIns="0" rtlCol="0" anchor="t">
            <a:spAutoFit/>
          </a:bodyPr>
          <a:lstStyle>
            <a:lvl1pPr>
              <a:defRPr sz="3600" spc="-100">
                <a:solidFill>
                  <a:srgbClr val="50505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751730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92070" y="2568577"/>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11" name="Text Placeholder 8"/>
          <p:cNvSpPr>
            <a:spLocks noGrp="1"/>
          </p:cNvSpPr>
          <p:nvPr>
            <p:ph type="body" sz="quarter" idx="11" hasCustomPrompt="1"/>
          </p:nvPr>
        </p:nvSpPr>
        <p:spPr>
          <a:xfrm>
            <a:off x="292071" y="3231776"/>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sp>
        <p:nvSpPr>
          <p:cNvPr id="6" name="TextBox 5"/>
          <p:cNvSpPr txBox="1"/>
          <p:nvPr userDrawn="1"/>
        </p:nvSpPr>
        <p:spPr>
          <a:xfrm>
            <a:off x="423164" y="5966377"/>
            <a:ext cx="11321045" cy="436017"/>
          </a:xfrm>
          <a:prstGeom prst="rect">
            <a:avLst/>
          </a:prstGeom>
          <a:noFill/>
        </p:spPr>
        <p:txBody>
          <a:bodyPr wrap="square" lIns="0" rIns="0" rtlCol="0">
            <a:spAutoFit/>
          </a:bodyPr>
          <a:lstStyle/>
          <a:p>
            <a:pPr defTabSz="686047">
              <a:lnSpc>
                <a:spcPts val="900"/>
              </a:lnSpc>
            </a:pPr>
            <a:r>
              <a:rPr lang="en-US" sz="650" dirty="0" smtClean="0">
                <a:solidFill>
                  <a:srgbClr val="505050"/>
                </a:solidFill>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243744" y="236077"/>
            <a:ext cx="2356422" cy="87881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778" y="5425162"/>
            <a:ext cx="1150288" cy="423015"/>
          </a:xfrm>
          <a:prstGeom prst="rect">
            <a:avLst/>
          </a:prstGeom>
        </p:spPr>
      </p:pic>
    </p:spTree>
    <p:extLst>
      <p:ext uri="{BB962C8B-B14F-4D97-AF65-F5344CB8AC3E}">
        <p14:creationId xmlns:p14="http://schemas.microsoft.com/office/powerpoint/2010/main" val="192211626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424247" y="1451224"/>
            <a:ext cx="11378958" cy="868315"/>
          </a:xfrm>
          <a:prstGeom prst="rect">
            <a:avLst/>
          </a:prstGeom>
        </p:spPr>
        <p:txBody>
          <a:bodyPr/>
          <a:lstStyle>
            <a:lvl1pPr marL="0" indent="0">
              <a:spcBef>
                <a:spcPts val="0"/>
              </a:spcBef>
              <a:spcAft>
                <a:spcPts val="675"/>
              </a:spcAft>
              <a:buNone/>
              <a:defRPr sz="3200" spc="-100" baseline="0">
                <a:solidFill>
                  <a:srgbClr val="505050"/>
                </a:solidFill>
                <a:latin typeface="+mj-lt"/>
                <a:cs typeface="Segoe UI Light"/>
              </a:defRPr>
            </a:lvl1pPr>
            <a:lvl2pPr marL="0" indent="0">
              <a:spcBef>
                <a:spcPts val="0"/>
              </a:spcBef>
              <a:spcAft>
                <a:spcPts val="675"/>
              </a:spcAft>
              <a:buNone/>
              <a:defRPr sz="2400" spc="-50" baseline="0">
                <a:solidFill>
                  <a:srgbClr val="505050"/>
                </a:solidFill>
                <a:latin typeface="+mj-l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
        <p:nvSpPr>
          <p:cNvPr id="5" name="Title Placeholder 1"/>
          <p:cNvSpPr>
            <a:spLocks noGrp="1"/>
          </p:cNvSpPr>
          <p:nvPr>
            <p:ph type="title"/>
          </p:nvPr>
        </p:nvSpPr>
        <p:spPr>
          <a:xfrm>
            <a:off x="424248" y="326020"/>
            <a:ext cx="11151917" cy="443198"/>
          </a:xfrm>
          <a:prstGeom prst="rect">
            <a:avLst/>
          </a:prstGeom>
        </p:spPr>
        <p:txBody>
          <a:bodyPr vert="horz" wrap="square" lIns="0" tIns="0" rIns="0" bIns="0" rtlCol="0" anchor="t">
            <a:spAutoFit/>
          </a:bodyPr>
          <a:lstStyle/>
          <a:p>
            <a:r>
              <a:rPr lang="en-US" smtClean="0"/>
              <a:t>Click to edit Master title style</a:t>
            </a:r>
            <a:endParaRPr lang="en-US" dirty="0"/>
          </a:p>
        </p:txBody>
      </p:sp>
    </p:spTree>
    <p:extLst>
      <p:ext uri="{BB962C8B-B14F-4D97-AF65-F5344CB8AC3E}">
        <p14:creationId xmlns:p14="http://schemas.microsoft.com/office/powerpoint/2010/main" val="208533210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prstGeom prst="rect">
            <a:avLst/>
          </a:prstGeom>
          <a:noFill/>
        </p:spPr>
        <p:txBody>
          <a:bodyPr tIns="91440" bIns="91440" anchor="t" anchorCtr="0"/>
          <a:lstStyle>
            <a:lvl1pPr>
              <a:defRPr sz="8622"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Slide Number Placeholder 2"/>
          <p:cNvSpPr>
            <a:spLocks noGrp="1"/>
          </p:cNvSpPr>
          <p:nvPr>
            <p:ph type="sldNum" sz="quarter" idx="4"/>
          </p:nvPr>
        </p:nvSpPr>
        <p:spPr>
          <a:xfrm>
            <a:off x="9167375" y="6566932"/>
            <a:ext cx="2742188" cy="291068"/>
          </a:xfrm>
          <a:prstGeom prst="rect">
            <a:avLst/>
          </a:prstGeom>
        </p:spPr>
        <p:txBody>
          <a:bodyPr vert="horz" lIns="91440" tIns="45720" rIns="91440" bIns="45720" rtlCol="0" anchor="ctr"/>
          <a:lstStyle>
            <a:lvl1pPr algn="r">
              <a:defRPr sz="1176">
                <a:solidFill>
                  <a:schemeClr val="tx1">
                    <a:tint val="75000"/>
                  </a:schemeClr>
                </a:solidFill>
              </a:defRPr>
            </a:lvl1pPr>
          </a:lstStyle>
          <a:p>
            <a:pPr defTabSz="686047"/>
            <a:fld id="{E737953E-7177-488E-AD9A-83AFF9597151}" type="slidenum">
              <a:rPr lang="en-US" smtClean="0">
                <a:solidFill>
                  <a:srgbClr val="FFFFFF">
                    <a:tint val="75000"/>
                  </a:srgbClr>
                </a:solidFill>
              </a:rPr>
              <a:pPr defTabSz="686047"/>
              <a:t>‹#›</a:t>
            </a:fld>
            <a:endParaRPr lang="en-US">
              <a:solidFill>
                <a:srgbClr val="FFFFFF">
                  <a:tint val="75000"/>
                </a:srgbClr>
              </a:solidFill>
            </a:endParaRPr>
          </a:p>
        </p:txBody>
      </p:sp>
    </p:spTree>
    <p:extLst>
      <p:ext uri="{BB962C8B-B14F-4D97-AF65-F5344CB8AC3E}">
        <p14:creationId xmlns:p14="http://schemas.microsoft.com/office/powerpoint/2010/main" val="293374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80925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8944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62579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39838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341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35692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8657266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378647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2"/>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9" y="279377"/>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3"/>
            <a:ext cx="1274898" cy="271955"/>
          </a:xfrm>
          <a:prstGeom prst="rect">
            <a:avLst/>
          </a:prstGeom>
        </p:spPr>
      </p:pic>
      <p:sp>
        <p:nvSpPr>
          <p:cNvPr id="2" name="Title 1"/>
          <p:cNvSpPr>
            <a:spLocks noGrp="1"/>
          </p:cNvSpPr>
          <p:nvPr userDrawn="1">
            <p:ph type="ctrTitle" hasCustomPrompt="1"/>
          </p:nvPr>
        </p:nvSpPr>
        <p:spPr>
          <a:xfrm>
            <a:off x="269240" y="2100817"/>
            <a:ext cx="11007660" cy="1686801"/>
          </a:xfrm>
        </p:spPr>
        <p:txBody>
          <a:bodyPr/>
          <a:lstStyle>
            <a:lvl1pPr>
              <a:defRPr sz="5880" baseline="0"/>
            </a:lvl1pPr>
          </a:lstStyle>
          <a:p>
            <a:r>
              <a:rPr lang="en-US" smtClean="0"/>
              <a:t>Lorem ipsum</a:t>
            </a:r>
            <a:br>
              <a:rPr lang="en-US" smtClean="0"/>
            </a:br>
            <a:r>
              <a:rPr lang="en-US" smtClean="0"/>
              <a:t>dolor amet</a:t>
            </a:r>
            <a:endParaRPr lang="en-US"/>
          </a:p>
        </p:txBody>
      </p:sp>
      <p:sp>
        <p:nvSpPr>
          <p:cNvPr id="3" name="Subtitle 2"/>
          <p:cNvSpPr>
            <a:spLocks noGrp="1"/>
          </p:cNvSpPr>
          <p:nvPr userDrawn="1">
            <p:ph type="subTitle" idx="1" hasCustomPrompt="1"/>
          </p:nvPr>
        </p:nvSpPr>
        <p:spPr>
          <a:xfrm>
            <a:off x="269303" y="3877277"/>
            <a:ext cx="8534711" cy="597215"/>
          </a:xfrm>
        </p:spPr>
        <p:txBody>
          <a:bodyPr/>
          <a:lstStyle>
            <a:lvl1pPr marL="0" indent="0" algn="l">
              <a:buNone/>
              <a:defRPr sz="2156">
                <a:solidFill>
                  <a:schemeClr val="tx2"/>
                </a:solidFill>
                <a:latin typeface="+mn-lt"/>
              </a:defRPr>
            </a:lvl1pPr>
            <a:lvl2pPr marL="448059" indent="0" algn="ctr">
              <a:buNone/>
              <a:defRPr>
                <a:solidFill>
                  <a:schemeClr val="tx1">
                    <a:tint val="75000"/>
                  </a:schemeClr>
                </a:solidFill>
              </a:defRPr>
            </a:lvl2pPr>
            <a:lvl3pPr marL="896117" indent="0" algn="ctr">
              <a:buNone/>
              <a:defRPr>
                <a:solidFill>
                  <a:schemeClr val="tx1">
                    <a:tint val="75000"/>
                  </a:schemeClr>
                </a:solidFill>
              </a:defRPr>
            </a:lvl3pPr>
            <a:lvl4pPr marL="1344176" indent="0" algn="ctr">
              <a:buNone/>
              <a:defRPr>
                <a:solidFill>
                  <a:schemeClr val="tx1">
                    <a:tint val="75000"/>
                  </a:schemeClr>
                </a:solidFill>
              </a:defRPr>
            </a:lvl4pPr>
            <a:lvl5pPr marL="1792235" indent="0" algn="ctr">
              <a:buNone/>
              <a:defRPr>
                <a:solidFill>
                  <a:schemeClr val="tx1">
                    <a:tint val="75000"/>
                  </a:schemeClr>
                </a:solidFill>
              </a:defRPr>
            </a:lvl5pPr>
            <a:lvl6pPr marL="2240294" indent="0" algn="ctr">
              <a:buNone/>
              <a:defRPr>
                <a:solidFill>
                  <a:schemeClr val="tx1">
                    <a:tint val="75000"/>
                  </a:schemeClr>
                </a:solidFill>
              </a:defRPr>
            </a:lvl6pPr>
            <a:lvl7pPr marL="2688352" indent="0" algn="ctr">
              <a:buNone/>
              <a:defRPr>
                <a:solidFill>
                  <a:schemeClr val="tx1">
                    <a:tint val="75000"/>
                  </a:schemeClr>
                </a:solidFill>
              </a:defRPr>
            </a:lvl7pPr>
            <a:lvl8pPr marL="3136411" indent="0" algn="ctr">
              <a:buNone/>
              <a:defRPr>
                <a:solidFill>
                  <a:schemeClr val="tx1">
                    <a:tint val="75000"/>
                  </a:schemeClr>
                </a:solidFill>
              </a:defRPr>
            </a:lvl8pPr>
            <a:lvl9pPr marL="3584469" indent="0" algn="ctr">
              <a:buNone/>
              <a:defRPr>
                <a:solidFill>
                  <a:schemeClr val="tx1">
                    <a:tint val="75000"/>
                  </a:schemeClr>
                </a:solidFill>
              </a:defRPr>
            </a:lvl9pPr>
          </a:lstStyle>
          <a:p>
            <a:r>
              <a:rPr lang="en-US" smtClean="0"/>
              <a:t>Speaker Name</a:t>
            </a:r>
            <a:br>
              <a:rPr lang="en-US" smtClean="0"/>
            </a:br>
            <a:r>
              <a:rPr lang="en-US" smtClean="0"/>
              <a:t>Date</a:t>
            </a:r>
          </a:p>
        </p:txBody>
      </p:sp>
    </p:spTree>
    <p:extLst>
      <p:ext uri="{BB962C8B-B14F-4D97-AF65-F5344CB8AC3E}">
        <p14:creationId xmlns:p14="http://schemas.microsoft.com/office/powerpoint/2010/main" val="2549672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219089151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86478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M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p:txBody>
      </p:sp>
    </p:spTree>
    <p:extLst>
      <p:ext uri="{BB962C8B-B14F-4D97-AF65-F5344CB8AC3E}">
        <p14:creationId xmlns:p14="http://schemas.microsoft.com/office/powerpoint/2010/main" val="73731061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M Center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92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lgn="ctr">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p:txBody>
      </p:sp>
    </p:spTree>
    <p:extLst>
      <p:ext uri="{BB962C8B-B14F-4D97-AF65-F5344CB8AC3E}">
        <p14:creationId xmlns:p14="http://schemas.microsoft.com/office/powerpoint/2010/main" val="224716711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0"/>
            <a:ext cx="11653523" cy="6858000"/>
          </a:xfrm>
        </p:spPr>
        <p:txBody>
          <a:bodyPr anchor="ct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181638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54597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803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9491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92660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85056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93682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3170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08284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9127298"/>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99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144786250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7939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1_Blank Color 1 Layout">
    <p:bg>
      <p:bgPr>
        <a:solidFill>
          <a:srgbClr val="007FF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238549072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712397"/>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878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67004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4D8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728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89405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073886"/>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776371-546F-4628-B540-04A7090152AF}" type="datetimeFigureOut">
              <a:rPr lang="sv-SE" smtClean="0">
                <a:solidFill>
                  <a:srgbClr val="FFFFFF"/>
                </a:solidFill>
              </a:rPr>
              <a:pPr/>
              <a:t>2015-04-25</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160F5FD-5F25-48F4-A7FD-8C2FBDD8718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192181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27DDA25-D185-40F5-BDFE-F93F3AB6B0E4}" type="datetimeFigureOut">
              <a:rPr lang="sv-SE" smtClean="0">
                <a:solidFill>
                  <a:srgbClr val="FFFFFF"/>
                </a:solidFill>
              </a:rPr>
              <a:pPr/>
              <a:t>2015-04-25</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15ED434-B8A4-4F36-B6BE-45DA2D75825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2890038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1693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Session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 y="2782"/>
            <a:ext cx="12185665" cy="6852436"/>
          </a:xfrm>
          <a:prstGeom prst="rect">
            <a:avLst/>
          </a:prstGeom>
        </p:spPr>
      </p:pic>
      <p:sp>
        <p:nvSpPr>
          <p:cNvPr id="3" name="Underrubrik 2"/>
          <p:cNvSpPr>
            <a:spLocks noGrp="1"/>
          </p:cNvSpPr>
          <p:nvPr>
            <p:ph type="subTitle" idx="1" hasCustomPrompt="1"/>
          </p:nvPr>
        </p:nvSpPr>
        <p:spPr>
          <a:xfrm>
            <a:off x="719403" y="2468894"/>
            <a:ext cx="9643797" cy="727700"/>
          </a:xfrm>
          <a:prstGeom prst="rect">
            <a:avLst/>
          </a:prstGeom>
        </p:spPr>
        <p:txBody>
          <a:bodyPr/>
          <a:lstStyle>
            <a:lvl1pPr marL="0" indent="0" algn="l">
              <a:buNone/>
              <a:defRPr>
                <a:solidFill>
                  <a:schemeClr val="tx1"/>
                </a:solidFill>
                <a:latin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sv-SE" dirty="0" smtClean="0"/>
              <a:t>Rubrik</a:t>
            </a:r>
            <a:endParaRPr lang="sv-SE" dirty="0"/>
          </a:p>
        </p:txBody>
      </p:sp>
      <p:sp>
        <p:nvSpPr>
          <p:cNvPr id="12" name="Platshållare för innehåll 11"/>
          <p:cNvSpPr>
            <a:spLocks noGrp="1"/>
          </p:cNvSpPr>
          <p:nvPr>
            <p:ph sz="quarter" idx="10" hasCustomPrompt="1"/>
          </p:nvPr>
        </p:nvSpPr>
        <p:spPr>
          <a:xfrm>
            <a:off x="719667" y="3332990"/>
            <a:ext cx="9600803" cy="554062"/>
          </a:xfrm>
          <a:prstGeom prst="rect">
            <a:avLst/>
          </a:prstGeom>
        </p:spPr>
        <p:txBody>
          <a:bodyPr/>
          <a:lstStyle>
            <a:lvl1pPr marL="0" indent="0">
              <a:buNone/>
              <a:defRPr sz="2667" i="1">
                <a:solidFill>
                  <a:srgbClr val="442359"/>
                </a:solidFill>
              </a:defRPr>
            </a:lvl1pPr>
          </a:lstStyle>
          <a:p>
            <a:pPr lvl="0"/>
            <a:r>
              <a:rPr lang="sv-SE" dirty="0" smtClean="0"/>
              <a:t>Talare</a:t>
            </a:r>
            <a:endParaRPr lang="sv-SE" dirty="0"/>
          </a:p>
        </p:txBody>
      </p:sp>
    </p:spTree>
    <p:extLst>
      <p:ext uri="{BB962C8B-B14F-4D97-AF65-F5344CB8AC3E}">
        <p14:creationId xmlns:p14="http://schemas.microsoft.com/office/powerpoint/2010/main" val="299891759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4"/>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785"/>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124663284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oleObject" Target="../embeddings/oleObject1.bin"/><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ags" Target="../tags/tag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2.xml"/><Relationship Id="rId5" Type="http://schemas.openxmlformats.org/officeDocument/2006/relationships/slideLayout" Target="../slideLayouts/slideLayout36.xml"/><Relationship Id="rId10" Type="http://schemas.openxmlformats.org/officeDocument/2006/relationships/tags" Target="../tags/tag1.xml"/><Relationship Id="rId4" Type="http://schemas.openxmlformats.org/officeDocument/2006/relationships/slideLayout" Target="../slideLayouts/slideLayout35.xml"/><Relationship Id="rId9" Type="http://schemas.openxmlformats.org/officeDocument/2006/relationships/vmlDrawing" Target="../drawings/vmlDrawing1.vml"/><Relationship Id="rId1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heme" Target="../theme/theme5.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theme" Target="../theme/theme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66" r:id="rId9"/>
    <p:sldLayoutId id="214748369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1" r:id="rId18"/>
    <p:sldLayoutId id="2147483712" r:id="rId19"/>
    <p:sldLayoutId id="2147483688" r:id="rId20"/>
    <p:sldLayoutId id="2147483701" r:id="rId21"/>
    <p:sldLayoutId id="2147483847" r:id="rId22"/>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5535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500" name="think-cell Slide" r:id="rId13" imgW="270" imgH="270" progId="">
                  <p:embed/>
                </p:oleObj>
              </mc:Choice>
              <mc:Fallback>
                <p:oleObj name="think-cell Slide" r:id="rId13" imgW="270" imgH="27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custDataLst>
              <p:tags r:id="rId12"/>
            </p:custDataLst>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4502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0" r:id="rId7"/>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53106"/>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0" r:id="rId7"/>
  </p:sldLayoutIdLst>
  <p:transition>
    <p:fade/>
  </p:transition>
  <p:txStyles>
    <p:titleStyle>
      <a:lvl1pPr algn="l" defTabSz="686047" rtl="0" eaLnBrk="1" latinLnBrk="0" hangingPunct="1">
        <a:lnSpc>
          <a:spcPct val="90000"/>
        </a:lnSpc>
        <a:spcBef>
          <a:spcPct val="0"/>
        </a:spcBef>
        <a:buNone/>
        <a:defRPr lang="en-US" sz="3200" b="0" kern="1200" cap="none" spc="-75" baseline="0" dirty="0" smtClean="0">
          <a:ln w="3175">
            <a:noFill/>
          </a:ln>
          <a:solidFill>
            <a:srgbClr val="505050"/>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rgbClr val="505050"/>
          </a:solidFill>
          <a:latin typeface="+mj-l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rgbClr val="505050"/>
          </a:solidFill>
          <a:latin typeface="+mj-l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558366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5788424"/>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 id="2147483877"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21.emf"/><Relationship Id="rId5" Type="http://schemas.openxmlformats.org/officeDocument/2006/relationships/diagramQuickStyle" Target="../diagrams/quickStyle1.xml"/><Relationship Id="rId10" Type="http://schemas.openxmlformats.org/officeDocument/2006/relationships/image" Target="../media/image20.emf"/><Relationship Id="rId4" Type="http://schemas.openxmlformats.org/officeDocument/2006/relationships/diagramLayout" Target="../diagrams/layout1.xml"/><Relationship Id="rId9" Type="http://schemas.openxmlformats.org/officeDocument/2006/relationships/image" Target="../media/image19.emf"/></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898599"/>
            <a:ext cx="12210662" cy="3286369"/>
          </a:xfrm>
        </p:spPr>
        <p:txBody>
          <a:bodyPr anchor="ctr">
            <a:noAutofit/>
          </a:bodyPr>
          <a:lstStyle/>
          <a:p>
            <a:pPr algn="l"/>
            <a:r>
              <a:rPr lang="en-US" sz="9600" dirty="0" smtClean="0">
                <a:solidFill>
                  <a:schemeClr val="bg1"/>
                </a:solidFill>
              </a:rPr>
              <a:t>Migrating SQL Database to Azure</a:t>
            </a:r>
            <a:endParaRPr lang="en-US" sz="9600" dirty="0">
              <a:solidFill>
                <a:schemeClr val="bg1"/>
              </a:solidFill>
            </a:endParaRPr>
          </a:p>
        </p:txBody>
      </p:sp>
      <p:sp>
        <p:nvSpPr>
          <p:cNvPr id="3" name="Subtitle 2"/>
          <p:cNvSpPr>
            <a:spLocks noGrp="1"/>
          </p:cNvSpPr>
          <p:nvPr>
            <p:ph type="subTitle" idx="1"/>
          </p:nvPr>
        </p:nvSpPr>
        <p:spPr>
          <a:xfrm>
            <a:off x="-18663" y="4261446"/>
            <a:ext cx="12210662" cy="2348674"/>
          </a:xfrm>
        </p:spPr>
        <p:txBody>
          <a:bodyPr>
            <a:normAutofit/>
          </a:bodyPr>
          <a:lstStyle/>
          <a:p>
            <a:pPr marL="252000" algn="l"/>
            <a:r>
              <a:rPr lang="en-US" sz="4400" b="1" dirty="0" err="1" smtClean="0">
                <a:solidFill>
                  <a:srgbClr val="FFC000"/>
                </a:solidFill>
                <a:latin typeface="+mj-lt"/>
              </a:rPr>
              <a:t>Sergii</a:t>
            </a:r>
            <a:r>
              <a:rPr lang="en-US" sz="4400" b="1" dirty="0" smtClean="0">
                <a:solidFill>
                  <a:srgbClr val="FFC000"/>
                </a:solidFill>
                <a:latin typeface="+mj-lt"/>
              </a:rPr>
              <a:t> </a:t>
            </a:r>
            <a:r>
              <a:rPr lang="en-US" sz="4400" b="1" dirty="0" err="1" smtClean="0">
                <a:solidFill>
                  <a:srgbClr val="FFC000"/>
                </a:solidFill>
                <a:latin typeface="+mj-lt"/>
              </a:rPr>
              <a:t>Kryshtop</a:t>
            </a:r>
            <a:endParaRPr lang="en-US" sz="4400" b="1" dirty="0" smtClean="0">
              <a:solidFill>
                <a:srgbClr val="FFC000"/>
              </a:solidFill>
              <a:latin typeface="+mj-lt"/>
            </a:endParaRPr>
          </a:p>
          <a:p>
            <a:pPr marL="252000"/>
            <a:r>
              <a:rPr lang="en-US" sz="2400" dirty="0" smtClean="0">
                <a:solidFill>
                  <a:schemeClr val="bg1"/>
                </a:solidFill>
              </a:rPr>
              <a:t>Software Engineering Team Leader @ EPAM Systems</a:t>
            </a:r>
          </a:p>
          <a:p>
            <a:pPr marL="252000"/>
            <a:r>
              <a:rPr lang="en-US" sz="2400" dirty="0" smtClean="0">
                <a:solidFill>
                  <a:schemeClr val="bg1"/>
                </a:solidFill>
              </a:rPr>
              <a:t>sergii.kryshtop@gmail.com</a:t>
            </a:r>
          </a:p>
          <a:p>
            <a:pPr marL="252000"/>
            <a:r>
              <a:rPr lang="en-US" sz="2400" dirty="0" smtClean="0">
                <a:solidFill>
                  <a:schemeClr val="bg1"/>
                </a:solidFill>
              </a:rPr>
              <a:t>skype: </a:t>
            </a:r>
            <a:r>
              <a:rPr lang="en-US" sz="2400" dirty="0" err="1" smtClean="0">
                <a:solidFill>
                  <a:schemeClr val="bg1"/>
                </a:solidFill>
              </a:rPr>
              <a:t>skryshtop</a:t>
            </a:r>
            <a:endParaRPr lang="en-US" sz="2400" dirty="0" smtClean="0">
              <a:solidFill>
                <a:schemeClr val="bg1"/>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3401" y="4118253"/>
            <a:ext cx="4648200" cy="1820945"/>
          </a:xfrm>
          <a:prstGeom prst="rect">
            <a:avLst/>
          </a:prstGeom>
        </p:spPr>
      </p:pic>
      <p:pic>
        <p:nvPicPr>
          <p:cNvPr id="20482" name="Picture 2" descr="http://global.azurebootcamp.net/wp-content/uploads/2014/11/2015-logo-inverted-250x16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6604" y="150987"/>
            <a:ext cx="3273720" cy="221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smtClean="0"/>
              <a:t>Azure SQL Database and Server</a:t>
            </a:r>
            <a:endParaRPr lang="en-US" dirty="0"/>
          </a:p>
        </p:txBody>
      </p:sp>
    </p:spTree>
    <p:extLst>
      <p:ext uri="{BB962C8B-B14F-4D97-AF65-F5344CB8AC3E}">
        <p14:creationId xmlns:p14="http://schemas.microsoft.com/office/powerpoint/2010/main" val="20773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pic>
        <p:nvPicPr>
          <p:cNvPr id="14" name="Picture 13"/>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1200"/>
              </a:spcBef>
              <a:buNone/>
            </a:pPr>
            <a:r>
              <a:rPr lang="en-US" sz="4400" spc="-51" dirty="0" smtClean="0">
                <a:solidFill>
                  <a:schemeClr val="bg2"/>
                </a:solidFill>
                <a:latin typeface="+mj-lt"/>
              </a:rPr>
              <a:t>Fully Managed</a:t>
            </a:r>
          </a:p>
          <a:p>
            <a:pPr marL="252000" lvl="1" indent="0" defTabSz="914325">
              <a:spcBef>
                <a:spcPts val="12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spc="-51" dirty="0" smtClean="0">
                <a:solidFill>
                  <a:schemeClr val="bg2"/>
                </a:solidFill>
                <a:latin typeface="+mj-lt"/>
              </a:rPr>
              <a:t>Scale out with </a:t>
            </a:r>
            <a:r>
              <a:rPr lang="en-US" sz="4400" spc="-51" dirty="0" err="1" smtClean="0">
                <a:solidFill>
                  <a:schemeClr val="bg2"/>
                </a:solidFill>
                <a:latin typeface="+mj-lt"/>
              </a:rPr>
              <a:t>ElasticScale</a:t>
            </a:r>
            <a:r>
              <a:rPr lang="en-US" sz="4400" spc="-51" dirty="0" smtClean="0">
                <a:solidFill>
                  <a:schemeClr val="bg2"/>
                </a:solidFill>
                <a:latin typeface="+mj-lt"/>
              </a:rPr>
              <a:t> (on preview)</a:t>
            </a:r>
            <a:endParaRPr lang="en-US" sz="4400" spc="-51" dirty="0">
              <a:solidFill>
                <a:schemeClr val="bg2"/>
              </a:solidFill>
              <a:latin typeface="+mj-lt"/>
            </a:endParaRPr>
          </a:p>
          <a:p>
            <a:pPr marL="252000" lvl="1" indent="0" defTabSz="914325">
              <a:spcBef>
                <a:spcPts val="1200"/>
              </a:spcBef>
              <a:buNone/>
            </a:pPr>
            <a:r>
              <a:rPr lang="en-US" sz="4400" spc="-51" dirty="0">
                <a:solidFill>
                  <a:schemeClr val="bg2"/>
                </a:solidFill>
                <a:latin typeface="+mj-lt"/>
              </a:rPr>
              <a:t>Built-in regional database replicas for additional protection</a:t>
            </a:r>
          </a:p>
          <a:p>
            <a:pPr marL="252000" lvl="1" indent="0" defTabSz="914325">
              <a:spcBef>
                <a:spcPts val="1200"/>
              </a:spcBef>
              <a:buNone/>
            </a:pPr>
            <a:r>
              <a:rPr lang="en-US" sz="4400" spc="-51" dirty="0">
                <a:solidFill>
                  <a:schemeClr val="bg2"/>
                </a:solidFill>
                <a:latin typeface="+mj-lt"/>
              </a:rPr>
              <a:t>Uptime SLA of 99.99</a:t>
            </a:r>
            <a:r>
              <a:rPr lang="en-US" sz="4400" spc="-51" dirty="0" smtClean="0">
                <a:solidFill>
                  <a:schemeClr val="bg2"/>
                </a:solidFill>
                <a:latin typeface="+mj-lt"/>
              </a:rPr>
              <a:t>%</a:t>
            </a:r>
            <a:endParaRPr lang="en-US" sz="4400" spc="-51" dirty="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29702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84530877"/>
              </p:ext>
            </p:extLst>
          </p:nvPr>
        </p:nvGraphicFramePr>
        <p:xfrm>
          <a:off x="418638" y="1156768"/>
          <a:ext cx="11358392" cy="4389120"/>
        </p:xfrm>
        <a:graphic>
          <a:graphicData uri="http://schemas.openxmlformats.org/drawingml/2006/table">
            <a:tbl>
              <a:tblPr bandRow="1">
                <a:tableStyleId>{FABFCF23-3B69-468F-B69F-88F6DE6A72F2}</a:tableStyleId>
              </a:tblPr>
              <a:tblGrid>
                <a:gridCol w="3007608"/>
                <a:gridCol w="3007605"/>
                <a:gridCol w="3183874"/>
                <a:gridCol w="2159305"/>
              </a:tblGrid>
              <a:tr h="406623">
                <a:tc>
                  <a:txBody>
                    <a:bodyPr/>
                    <a:lstStyle/>
                    <a:p>
                      <a:pPr algn="l"/>
                      <a:r>
                        <a:rPr lang="en-US" sz="2400" dirty="0">
                          <a:solidFill>
                            <a:srgbClr val="000000"/>
                          </a:solidFill>
                          <a:effectLst/>
                        </a:rPr>
                        <a:t>Availability %</a:t>
                      </a:r>
                    </a:p>
                  </a:txBody>
                  <a:tcPr anchor="ctr"/>
                </a:tc>
                <a:tc>
                  <a:txBody>
                    <a:bodyPr/>
                    <a:lstStyle/>
                    <a:p>
                      <a:pPr algn="l"/>
                      <a:r>
                        <a:rPr lang="en-US" sz="2400" dirty="0">
                          <a:solidFill>
                            <a:srgbClr val="000000"/>
                          </a:solidFill>
                          <a:effectLst/>
                        </a:rPr>
                        <a:t>Downtime per year</a:t>
                      </a:r>
                    </a:p>
                  </a:txBody>
                  <a:tcPr anchor="ctr"/>
                </a:tc>
                <a:tc>
                  <a:txBody>
                    <a:bodyPr/>
                    <a:lstStyle/>
                    <a:p>
                      <a:pPr algn="l"/>
                      <a:r>
                        <a:rPr lang="en-US" sz="2400">
                          <a:solidFill>
                            <a:srgbClr val="000000"/>
                          </a:solidFill>
                          <a:effectLst/>
                        </a:rPr>
                        <a:t>Downtime per month</a:t>
                      </a:r>
                    </a:p>
                  </a:txBody>
                  <a:tcPr anchor="ctr"/>
                </a:tc>
                <a:tc>
                  <a:txBody>
                    <a:bodyPr/>
                    <a:lstStyle/>
                    <a:p>
                      <a:pPr algn="l"/>
                      <a:r>
                        <a:rPr lang="en-US" sz="2400" dirty="0">
                          <a:solidFill>
                            <a:srgbClr val="000000"/>
                          </a:solidFill>
                          <a:effectLst/>
                        </a:rPr>
                        <a:t>Downtime per week</a:t>
                      </a:r>
                    </a:p>
                  </a:txBody>
                  <a:tcPr anchor="ctr"/>
                </a:tc>
              </a:tr>
              <a:tr h="406623">
                <a:tc>
                  <a:txBody>
                    <a:bodyPr/>
                    <a:lstStyle/>
                    <a:p>
                      <a:pPr algn="l"/>
                      <a:r>
                        <a:rPr lang="en-US" sz="2400" dirty="0">
                          <a:solidFill>
                            <a:srgbClr val="000000"/>
                          </a:solidFill>
                          <a:effectLst/>
                        </a:rPr>
                        <a:t>90% ("one nine")</a:t>
                      </a:r>
                    </a:p>
                  </a:txBody>
                  <a:tcPr anchor="ctr"/>
                </a:tc>
                <a:tc>
                  <a:txBody>
                    <a:bodyPr/>
                    <a:lstStyle/>
                    <a:p>
                      <a:r>
                        <a:rPr lang="en-US" sz="2400" dirty="0">
                          <a:solidFill>
                            <a:srgbClr val="000000"/>
                          </a:solidFill>
                          <a:effectLst/>
                        </a:rPr>
                        <a:t>36.5 days</a:t>
                      </a:r>
                    </a:p>
                  </a:txBody>
                  <a:tcPr anchor="ctr"/>
                </a:tc>
                <a:tc>
                  <a:txBody>
                    <a:bodyPr/>
                    <a:lstStyle/>
                    <a:p>
                      <a:r>
                        <a:rPr lang="en-US" sz="2400">
                          <a:solidFill>
                            <a:srgbClr val="000000"/>
                          </a:solidFill>
                          <a:effectLst/>
                        </a:rPr>
                        <a:t>72 hours</a:t>
                      </a:r>
                    </a:p>
                  </a:txBody>
                  <a:tcPr anchor="ctr"/>
                </a:tc>
                <a:tc>
                  <a:txBody>
                    <a:bodyPr/>
                    <a:lstStyle/>
                    <a:p>
                      <a:r>
                        <a:rPr lang="en-US" sz="2400">
                          <a:solidFill>
                            <a:srgbClr val="000000"/>
                          </a:solidFill>
                          <a:effectLst/>
                        </a:rPr>
                        <a:t>16.8 hours</a:t>
                      </a:r>
                    </a:p>
                  </a:txBody>
                  <a:tcPr anchor="ctr"/>
                </a:tc>
              </a:tr>
              <a:tr h="406623">
                <a:tc>
                  <a:txBody>
                    <a:bodyPr/>
                    <a:lstStyle/>
                    <a:p>
                      <a:pPr algn="l"/>
                      <a:r>
                        <a:rPr lang="en-US" sz="2400" dirty="0">
                          <a:solidFill>
                            <a:srgbClr val="000000"/>
                          </a:solidFill>
                          <a:effectLst/>
                        </a:rPr>
                        <a:t>99% ("two nines")</a:t>
                      </a:r>
                    </a:p>
                  </a:txBody>
                  <a:tcPr anchor="ctr"/>
                </a:tc>
                <a:tc>
                  <a:txBody>
                    <a:bodyPr/>
                    <a:lstStyle/>
                    <a:p>
                      <a:r>
                        <a:rPr lang="en-US" sz="2400" dirty="0">
                          <a:solidFill>
                            <a:srgbClr val="000000"/>
                          </a:solidFill>
                          <a:effectLst/>
                        </a:rPr>
                        <a:t>3.65 days</a:t>
                      </a:r>
                    </a:p>
                  </a:txBody>
                  <a:tcPr anchor="ctr"/>
                </a:tc>
                <a:tc>
                  <a:txBody>
                    <a:bodyPr/>
                    <a:lstStyle/>
                    <a:p>
                      <a:r>
                        <a:rPr lang="en-US" sz="2400">
                          <a:solidFill>
                            <a:srgbClr val="000000"/>
                          </a:solidFill>
                          <a:effectLst/>
                        </a:rPr>
                        <a:t>7.20 hours</a:t>
                      </a:r>
                    </a:p>
                  </a:txBody>
                  <a:tcPr anchor="ctr"/>
                </a:tc>
                <a:tc>
                  <a:txBody>
                    <a:bodyPr/>
                    <a:lstStyle/>
                    <a:p>
                      <a:r>
                        <a:rPr lang="en-US" sz="2400">
                          <a:solidFill>
                            <a:srgbClr val="000000"/>
                          </a:solidFill>
                          <a:effectLst/>
                        </a:rPr>
                        <a:t>1.68 hours</a:t>
                      </a:r>
                    </a:p>
                  </a:txBody>
                  <a:tcPr anchor="ctr"/>
                </a:tc>
              </a:tr>
              <a:tr h="406623">
                <a:tc>
                  <a:txBody>
                    <a:bodyPr/>
                    <a:lstStyle/>
                    <a:p>
                      <a:pPr algn="l"/>
                      <a:r>
                        <a:rPr lang="en-US" sz="2400">
                          <a:solidFill>
                            <a:srgbClr val="000000"/>
                          </a:solidFill>
                          <a:effectLst/>
                        </a:rPr>
                        <a:t>99.5%</a:t>
                      </a:r>
                    </a:p>
                  </a:txBody>
                  <a:tcPr anchor="ctr"/>
                </a:tc>
                <a:tc>
                  <a:txBody>
                    <a:bodyPr/>
                    <a:lstStyle/>
                    <a:p>
                      <a:r>
                        <a:rPr lang="en-US" sz="2400" dirty="0">
                          <a:solidFill>
                            <a:srgbClr val="000000"/>
                          </a:solidFill>
                          <a:effectLst/>
                        </a:rPr>
                        <a:t>1.83 days</a:t>
                      </a:r>
                    </a:p>
                  </a:txBody>
                  <a:tcPr anchor="ctr"/>
                </a:tc>
                <a:tc>
                  <a:txBody>
                    <a:bodyPr/>
                    <a:lstStyle/>
                    <a:p>
                      <a:r>
                        <a:rPr lang="en-US" sz="2400">
                          <a:solidFill>
                            <a:srgbClr val="000000"/>
                          </a:solidFill>
                          <a:effectLst/>
                        </a:rPr>
                        <a:t>3.60 hours</a:t>
                      </a:r>
                    </a:p>
                  </a:txBody>
                  <a:tcPr anchor="ctr"/>
                </a:tc>
                <a:tc>
                  <a:txBody>
                    <a:bodyPr/>
                    <a:lstStyle/>
                    <a:p>
                      <a:r>
                        <a:rPr lang="en-US" sz="2400">
                          <a:solidFill>
                            <a:srgbClr val="000000"/>
                          </a:solidFill>
                          <a:effectLst/>
                        </a:rPr>
                        <a:t>50.4 minutes</a:t>
                      </a:r>
                    </a:p>
                  </a:txBody>
                  <a:tcPr anchor="ctr"/>
                </a:tc>
              </a:tr>
              <a:tr h="406623">
                <a:tc>
                  <a:txBody>
                    <a:bodyPr/>
                    <a:lstStyle/>
                    <a:p>
                      <a:pPr algn="l"/>
                      <a:r>
                        <a:rPr lang="en-US" sz="2400">
                          <a:solidFill>
                            <a:srgbClr val="000000"/>
                          </a:solidFill>
                          <a:effectLst/>
                        </a:rPr>
                        <a:t>99.8%</a:t>
                      </a:r>
                    </a:p>
                  </a:txBody>
                  <a:tcPr anchor="ctr"/>
                </a:tc>
                <a:tc>
                  <a:txBody>
                    <a:bodyPr/>
                    <a:lstStyle/>
                    <a:p>
                      <a:r>
                        <a:rPr lang="en-US" sz="2400" dirty="0">
                          <a:solidFill>
                            <a:srgbClr val="000000"/>
                          </a:solidFill>
                          <a:effectLst/>
                        </a:rPr>
                        <a:t>17.52 hours</a:t>
                      </a:r>
                    </a:p>
                  </a:txBody>
                  <a:tcPr anchor="ctr"/>
                </a:tc>
                <a:tc>
                  <a:txBody>
                    <a:bodyPr/>
                    <a:lstStyle/>
                    <a:p>
                      <a:r>
                        <a:rPr lang="en-US" sz="2400" dirty="0">
                          <a:solidFill>
                            <a:srgbClr val="000000"/>
                          </a:solidFill>
                          <a:effectLst/>
                        </a:rPr>
                        <a:t>86.23 minutes</a:t>
                      </a:r>
                    </a:p>
                  </a:txBody>
                  <a:tcPr anchor="ctr"/>
                </a:tc>
                <a:tc>
                  <a:txBody>
                    <a:bodyPr/>
                    <a:lstStyle/>
                    <a:p>
                      <a:r>
                        <a:rPr lang="en-US" sz="2400">
                          <a:solidFill>
                            <a:srgbClr val="000000"/>
                          </a:solidFill>
                          <a:effectLst/>
                        </a:rPr>
                        <a:t>20.16 minutes</a:t>
                      </a:r>
                    </a:p>
                  </a:txBody>
                  <a:tcPr anchor="ctr"/>
                </a:tc>
              </a:tr>
              <a:tr h="406623">
                <a:tc>
                  <a:txBody>
                    <a:bodyPr/>
                    <a:lstStyle/>
                    <a:p>
                      <a:pPr algn="l"/>
                      <a:r>
                        <a:rPr lang="en-US" sz="2400" dirty="0">
                          <a:solidFill>
                            <a:srgbClr val="000000"/>
                          </a:solidFill>
                          <a:effectLst/>
                        </a:rPr>
                        <a:t>99.9% ("three nines")</a:t>
                      </a:r>
                    </a:p>
                  </a:txBody>
                  <a:tcPr anchor="ctr"/>
                </a:tc>
                <a:tc>
                  <a:txBody>
                    <a:bodyPr/>
                    <a:lstStyle/>
                    <a:p>
                      <a:r>
                        <a:rPr lang="en-US" sz="2400" dirty="0">
                          <a:solidFill>
                            <a:srgbClr val="000000"/>
                          </a:solidFill>
                          <a:effectLst/>
                        </a:rPr>
                        <a:t>8.76 hours</a:t>
                      </a:r>
                    </a:p>
                  </a:txBody>
                  <a:tcPr anchor="ctr"/>
                </a:tc>
                <a:tc>
                  <a:txBody>
                    <a:bodyPr/>
                    <a:lstStyle/>
                    <a:p>
                      <a:r>
                        <a:rPr lang="en-US" sz="2400" dirty="0">
                          <a:solidFill>
                            <a:srgbClr val="000000"/>
                          </a:solidFill>
                          <a:effectLst/>
                        </a:rPr>
                        <a:t>43.8 minutes</a:t>
                      </a:r>
                    </a:p>
                  </a:txBody>
                  <a:tcPr anchor="ctr"/>
                </a:tc>
                <a:tc>
                  <a:txBody>
                    <a:bodyPr/>
                    <a:lstStyle/>
                    <a:p>
                      <a:r>
                        <a:rPr lang="en-US" sz="2400">
                          <a:solidFill>
                            <a:srgbClr val="000000"/>
                          </a:solidFill>
                          <a:effectLst/>
                        </a:rPr>
                        <a:t>10.1 minutes</a:t>
                      </a:r>
                    </a:p>
                  </a:txBody>
                  <a:tcPr anchor="ctr"/>
                </a:tc>
              </a:tr>
              <a:tr h="406623">
                <a:tc>
                  <a:txBody>
                    <a:bodyPr/>
                    <a:lstStyle/>
                    <a:p>
                      <a:pPr algn="l"/>
                      <a:r>
                        <a:rPr lang="en-US" sz="2400">
                          <a:solidFill>
                            <a:srgbClr val="000000"/>
                          </a:solidFill>
                          <a:effectLst/>
                        </a:rPr>
                        <a:t>99.95%</a:t>
                      </a:r>
                    </a:p>
                  </a:txBody>
                  <a:tcPr anchor="ctr"/>
                </a:tc>
                <a:tc>
                  <a:txBody>
                    <a:bodyPr/>
                    <a:lstStyle/>
                    <a:p>
                      <a:r>
                        <a:rPr lang="en-US" sz="2400">
                          <a:solidFill>
                            <a:srgbClr val="000000"/>
                          </a:solidFill>
                          <a:effectLst/>
                        </a:rPr>
                        <a:t>4.38 hours</a:t>
                      </a:r>
                    </a:p>
                  </a:txBody>
                  <a:tcPr anchor="ctr"/>
                </a:tc>
                <a:tc>
                  <a:txBody>
                    <a:bodyPr/>
                    <a:lstStyle/>
                    <a:p>
                      <a:r>
                        <a:rPr lang="en-US" sz="2400" dirty="0">
                          <a:solidFill>
                            <a:srgbClr val="000000"/>
                          </a:solidFill>
                          <a:effectLst/>
                        </a:rPr>
                        <a:t>21.56 minutes</a:t>
                      </a:r>
                    </a:p>
                  </a:txBody>
                  <a:tcPr anchor="ctr"/>
                </a:tc>
                <a:tc>
                  <a:txBody>
                    <a:bodyPr/>
                    <a:lstStyle/>
                    <a:p>
                      <a:r>
                        <a:rPr lang="en-US" sz="2400">
                          <a:solidFill>
                            <a:srgbClr val="000000"/>
                          </a:solidFill>
                          <a:effectLst/>
                        </a:rPr>
                        <a:t>5.04 minutes</a:t>
                      </a:r>
                    </a:p>
                  </a:txBody>
                  <a:tcPr anchor="ctr"/>
                </a:tc>
              </a:tr>
              <a:tr h="406623">
                <a:tc>
                  <a:txBody>
                    <a:bodyPr/>
                    <a:lstStyle/>
                    <a:p>
                      <a:pPr algn="l"/>
                      <a:r>
                        <a:rPr lang="en-US" sz="2400" dirty="0">
                          <a:solidFill>
                            <a:srgbClr val="000000"/>
                          </a:solidFill>
                          <a:effectLst/>
                        </a:rPr>
                        <a:t>99.99% ("four nines")</a:t>
                      </a:r>
                    </a:p>
                  </a:txBody>
                  <a:tcPr anchor="ctr"/>
                </a:tc>
                <a:tc>
                  <a:txBody>
                    <a:bodyPr/>
                    <a:lstStyle/>
                    <a:p>
                      <a:r>
                        <a:rPr lang="en-US" sz="2400" dirty="0">
                          <a:solidFill>
                            <a:srgbClr val="000000"/>
                          </a:solidFill>
                          <a:effectLst/>
                        </a:rPr>
                        <a:t>52.56 minutes</a:t>
                      </a:r>
                    </a:p>
                  </a:txBody>
                  <a:tcPr anchor="ctr"/>
                </a:tc>
                <a:tc>
                  <a:txBody>
                    <a:bodyPr/>
                    <a:lstStyle/>
                    <a:p>
                      <a:r>
                        <a:rPr lang="en-US" sz="2400" dirty="0">
                          <a:solidFill>
                            <a:srgbClr val="000000"/>
                          </a:solidFill>
                          <a:effectLst/>
                        </a:rPr>
                        <a:t>4.38 minutes</a:t>
                      </a:r>
                    </a:p>
                  </a:txBody>
                  <a:tcPr anchor="ctr"/>
                </a:tc>
                <a:tc>
                  <a:txBody>
                    <a:bodyPr/>
                    <a:lstStyle/>
                    <a:p>
                      <a:r>
                        <a:rPr lang="en-US" sz="2400" dirty="0">
                          <a:solidFill>
                            <a:srgbClr val="000000"/>
                          </a:solidFill>
                          <a:effectLst/>
                        </a:rPr>
                        <a:t>1.01 minutes</a:t>
                      </a:r>
                    </a:p>
                  </a:txBody>
                  <a:tcPr anchor="ctr"/>
                </a:tc>
              </a:tr>
            </a:tbl>
          </a:graphicData>
        </a:graphic>
      </p:graphicFrame>
      <p:sp>
        <p:nvSpPr>
          <p:cNvPr id="3" name="Title 2"/>
          <p:cNvSpPr>
            <a:spLocks noGrp="1"/>
          </p:cNvSpPr>
          <p:nvPr>
            <p:ph type="title" idx="4294967295"/>
          </p:nvPr>
        </p:nvSpPr>
        <p:spPr>
          <a:xfrm>
            <a:off x="0" y="285750"/>
            <a:ext cx="11653838" cy="928688"/>
          </a:xfrm>
        </p:spPr>
        <p:txBody>
          <a:bodyPr/>
          <a:lstStyle/>
          <a:p>
            <a:r>
              <a:rPr lang="en-US" dirty="0" smtClean="0"/>
              <a:t>SLA in Hours per Month</a:t>
            </a:r>
            <a:endParaRPr lang="en-US" dirty="0"/>
          </a:p>
        </p:txBody>
      </p:sp>
    </p:spTree>
    <p:extLst>
      <p:ext uri="{BB962C8B-B14F-4D97-AF65-F5344CB8AC3E}">
        <p14:creationId xmlns:p14="http://schemas.microsoft.com/office/powerpoint/2010/main" val="168558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4746" y="176117"/>
            <a:ext cx="10514108" cy="730404"/>
          </a:xfrm>
        </p:spPr>
        <p:txBody>
          <a:bodyPr/>
          <a:lstStyle/>
          <a:p>
            <a:r>
              <a:rPr lang="en-US" sz="4400" dirty="0" smtClean="0"/>
              <a:t>Yes, </a:t>
            </a:r>
            <a:r>
              <a:rPr lang="en-US" sz="4400" dirty="0"/>
              <a:t>but can it support terabytes of data?</a:t>
            </a:r>
            <a:endParaRPr lang="en-US" dirty="0"/>
          </a:p>
        </p:txBody>
      </p:sp>
      <p:sp>
        <p:nvSpPr>
          <p:cNvPr id="8" name="TextBox 7"/>
          <p:cNvSpPr txBox="1"/>
          <p:nvPr/>
        </p:nvSpPr>
        <p:spPr>
          <a:xfrm>
            <a:off x="203883" y="6488867"/>
            <a:ext cx="7311457" cy="301727"/>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defTabSz="914367"/>
            <a:r>
              <a:rPr lang="en-US" sz="1372" i="1" dirty="0">
                <a:solidFill>
                  <a:srgbClr val="000000"/>
                </a:solidFill>
                <a:latin typeface="Segoe UI Light"/>
              </a:rPr>
              <a:t>* Based on Azure SQL Database Benchmark estimation and specific OLTP workload configuration</a:t>
            </a:r>
          </a:p>
        </p:txBody>
      </p:sp>
      <p:sp>
        <p:nvSpPr>
          <p:cNvPr id="9" name="Rectangle 8"/>
          <p:cNvSpPr/>
          <p:nvPr/>
        </p:nvSpPr>
        <p:spPr>
          <a:xfrm>
            <a:off x="4258018" y="2807000"/>
            <a:ext cx="7544909" cy="186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smtClean="0">
                <a:solidFill>
                  <a:srgbClr val="FFFFFF"/>
                </a:solidFill>
                <a:latin typeface="Segoe UI Light"/>
              </a:rPr>
              <a:t>Pure max data size</a:t>
            </a:r>
          </a:p>
          <a:p>
            <a:pPr defTabSz="914367">
              <a:lnSpc>
                <a:spcPts val="2353"/>
              </a:lnSpc>
            </a:pPr>
            <a:r>
              <a:rPr lang="en-US" sz="2400" dirty="0" smtClean="0">
                <a:solidFill>
                  <a:srgbClr val="FFFFFF"/>
                </a:solidFill>
                <a:latin typeface="Segoe UI Light"/>
              </a:rPr>
              <a:t>Active </a:t>
            </a:r>
            <a:r>
              <a:rPr lang="en-US" sz="2400" dirty="0">
                <a:solidFill>
                  <a:srgbClr val="FFFFFF"/>
                </a:solidFill>
                <a:latin typeface="Segoe UI Light"/>
              </a:rPr>
              <a:t>portion of total data </a:t>
            </a:r>
          </a:p>
          <a:p>
            <a:pPr defTabSz="914367">
              <a:lnSpc>
                <a:spcPts val="2353"/>
              </a:lnSpc>
            </a:pPr>
            <a:r>
              <a:rPr lang="en-US" sz="2400" dirty="0">
                <a:solidFill>
                  <a:srgbClr val="FFFFFF"/>
                </a:solidFill>
                <a:latin typeface="Segoe UI Light"/>
              </a:rPr>
              <a:t>Amount of transactional workload the app will generate</a:t>
            </a:r>
          </a:p>
          <a:p>
            <a:pPr defTabSz="914367">
              <a:lnSpc>
                <a:spcPts val="2353"/>
              </a:lnSpc>
            </a:pPr>
            <a:r>
              <a:rPr lang="en-US" sz="2400" dirty="0">
                <a:solidFill>
                  <a:srgbClr val="FFFFFF"/>
                </a:solidFill>
                <a:latin typeface="Segoe UI Light"/>
              </a:rPr>
              <a:t>Largest amount of data that needs to live in the same </a:t>
            </a:r>
            <a:r>
              <a:rPr lang="en-US" sz="2400" dirty="0" smtClean="0">
                <a:solidFill>
                  <a:srgbClr val="FFFFFF"/>
                </a:solidFill>
                <a:latin typeface="Segoe UI Light"/>
              </a:rPr>
              <a:t>database</a:t>
            </a:r>
            <a:endParaRPr lang="en-US" sz="2400" dirty="0">
              <a:solidFill>
                <a:srgbClr val="FFFFFF"/>
              </a:solidFill>
              <a:latin typeface="Segoe UI Light"/>
            </a:endParaRPr>
          </a:p>
        </p:txBody>
      </p:sp>
      <p:sp>
        <p:nvSpPr>
          <p:cNvPr id="10" name="Rectangle 9"/>
          <p:cNvSpPr/>
          <p:nvPr/>
        </p:nvSpPr>
        <p:spPr>
          <a:xfrm>
            <a:off x="4258018" y="1710852"/>
            <a:ext cx="7544909" cy="101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a:solidFill>
                  <a:srgbClr val="FFFFFF"/>
                </a:solidFill>
                <a:latin typeface="Segoe UI Light"/>
              </a:rPr>
              <a:t>DTU (throughput) currently up to 800 DTU or ~735 </a:t>
            </a:r>
            <a:r>
              <a:rPr lang="en-US" sz="2400" dirty="0" err="1">
                <a:solidFill>
                  <a:srgbClr val="FFFFFF"/>
                </a:solidFill>
                <a:latin typeface="Segoe UI Light"/>
              </a:rPr>
              <a:t>tx</a:t>
            </a:r>
            <a:r>
              <a:rPr lang="en-US" sz="2400" dirty="0">
                <a:solidFill>
                  <a:srgbClr val="FFFFFF"/>
                </a:solidFill>
                <a:latin typeface="Segoe UI Light"/>
              </a:rPr>
              <a:t>/second*</a:t>
            </a:r>
          </a:p>
          <a:p>
            <a:pPr defTabSz="914367">
              <a:lnSpc>
                <a:spcPts val="2353"/>
              </a:lnSpc>
            </a:pPr>
            <a:r>
              <a:rPr lang="en-US" sz="2400" dirty="0">
                <a:solidFill>
                  <a:srgbClr val="FFFFFF"/>
                </a:solidFill>
                <a:latin typeface="Segoe UI Light"/>
              </a:rPr>
              <a:t>Max DB size (up to 500GB)</a:t>
            </a:r>
          </a:p>
        </p:txBody>
      </p:sp>
      <p:sp>
        <p:nvSpPr>
          <p:cNvPr id="11" name="Rectangle 10"/>
          <p:cNvSpPr/>
          <p:nvPr/>
        </p:nvSpPr>
        <p:spPr>
          <a:xfrm>
            <a:off x="717452" y="2807001"/>
            <a:ext cx="3465865" cy="184604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smtClean="0">
                <a:solidFill>
                  <a:srgbClr val="FFFFFF"/>
                </a:solidFill>
                <a:latin typeface="Segoe UI Light"/>
              </a:rPr>
              <a:t>Business dimensions </a:t>
            </a:r>
            <a:r>
              <a:rPr lang="en-US" sz="2745" dirty="0">
                <a:solidFill>
                  <a:srgbClr val="FFFFFF"/>
                </a:solidFill>
                <a:latin typeface="Segoe UI Light"/>
              </a:rPr>
              <a:t>to consider</a:t>
            </a:r>
          </a:p>
        </p:txBody>
      </p:sp>
      <p:sp>
        <p:nvSpPr>
          <p:cNvPr id="12" name="Rectangle 11"/>
          <p:cNvSpPr/>
          <p:nvPr/>
        </p:nvSpPr>
        <p:spPr>
          <a:xfrm>
            <a:off x="717452" y="1710852"/>
            <a:ext cx="3465865" cy="10129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a:solidFill>
                  <a:srgbClr val="FFFFFF"/>
                </a:solidFill>
                <a:latin typeface="Segoe UI Light"/>
              </a:rPr>
              <a:t>SQL Database </a:t>
            </a:r>
          </a:p>
          <a:p>
            <a:pPr marL="672290" defTabSz="914367"/>
            <a:r>
              <a:rPr lang="en-US" sz="2745" dirty="0">
                <a:solidFill>
                  <a:srgbClr val="FFFFFF"/>
                </a:solidFill>
                <a:latin typeface="Segoe UI Light"/>
              </a:rPr>
              <a:t>scale up limits</a:t>
            </a:r>
          </a:p>
        </p:txBody>
      </p:sp>
      <p:grpSp>
        <p:nvGrpSpPr>
          <p:cNvPr id="13" name="Group 38"/>
          <p:cNvGrpSpPr>
            <a:grpSpLocks/>
          </p:cNvGrpSpPr>
          <p:nvPr/>
        </p:nvGrpSpPr>
        <p:grpSpPr bwMode="auto">
          <a:xfrm>
            <a:off x="837624" y="3295498"/>
            <a:ext cx="581716" cy="581716"/>
            <a:chOff x="-3781305" y="3065460"/>
            <a:chExt cx="1777999" cy="1777999"/>
          </a:xfrm>
          <a:solidFill>
            <a:schemeClr val="bg1"/>
          </a:solidFill>
        </p:grpSpPr>
        <p:sp>
          <p:nvSpPr>
            <p:cNvPr id="14"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15"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grpSp>
        <p:nvGrpSpPr>
          <p:cNvPr id="16" name="Group 38"/>
          <p:cNvGrpSpPr>
            <a:grpSpLocks/>
          </p:cNvGrpSpPr>
          <p:nvPr/>
        </p:nvGrpSpPr>
        <p:grpSpPr bwMode="auto">
          <a:xfrm>
            <a:off x="821724" y="1926475"/>
            <a:ext cx="581716" cy="581716"/>
            <a:chOff x="-3781305" y="3065460"/>
            <a:chExt cx="1777999" cy="1777999"/>
          </a:xfrm>
          <a:solidFill>
            <a:schemeClr val="bg1"/>
          </a:solidFill>
        </p:grpSpPr>
        <p:sp>
          <p:nvSpPr>
            <p:cNvPr id="17"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18"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sp>
        <p:nvSpPr>
          <p:cNvPr id="3" name="TextBox 2"/>
          <p:cNvSpPr txBox="1"/>
          <p:nvPr/>
        </p:nvSpPr>
        <p:spPr>
          <a:xfrm>
            <a:off x="540570" y="963832"/>
            <a:ext cx="9969541" cy="6698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79285" tIns="143428" rIns="179285" bIns="143428" rtlCol="0">
            <a:spAutoFit/>
          </a:bodyPr>
          <a:lstStyle/>
          <a:p>
            <a:pPr defTabSz="914367">
              <a:lnSpc>
                <a:spcPct val="90000"/>
              </a:lnSpc>
              <a:spcAft>
                <a:spcPts val="588"/>
              </a:spcAft>
            </a:pPr>
            <a:r>
              <a:rPr lang="en-US" sz="2745" i="1" dirty="0">
                <a:solidFill>
                  <a:srgbClr val="005695"/>
                </a:solidFill>
                <a:latin typeface="Segoe UI Light"/>
              </a:rPr>
              <a:t>With SQL Database scale out technology, hard limits are mitigated</a:t>
            </a:r>
          </a:p>
        </p:txBody>
      </p:sp>
      <p:sp>
        <p:nvSpPr>
          <p:cNvPr id="19" name="Rectangle 18"/>
          <p:cNvSpPr/>
          <p:nvPr/>
        </p:nvSpPr>
        <p:spPr>
          <a:xfrm>
            <a:off x="4258018" y="4890936"/>
            <a:ext cx="7544909" cy="1421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a:solidFill>
                  <a:srgbClr val="FFFFFF"/>
                </a:solidFill>
                <a:latin typeface="Segoe UI Light"/>
              </a:rPr>
              <a:t>100 S2 for 5000 DTUs (max </a:t>
            </a:r>
            <a:r>
              <a:rPr lang="en-US" sz="2400" dirty="0" err="1">
                <a:solidFill>
                  <a:srgbClr val="FFFFFF"/>
                </a:solidFill>
                <a:latin typeface="Segoe UI Light"/>
              </a:rPr>
              <a:t>db</a:t>
            </a:r>
            <a:r>
              <a:rPr lang="en-US" sz="2400" dirty="0">
                <a:solidFill>
                  <a:srgbClr val="FFFFFF"/>
                </a:solidFill>
                <a:latin typeface="Segoe UI Light"/>
              </a:rPr>
              <a:t> size 25TB) </a:t>
            </a:r>
            <a:r>
              <a:rPr lang="en-US" sz="2400" i="1" dirty="0">
                <a:solidFill>
                  <a:srgbClr val="FFFFFF"/>
                </a:solidFill>
                <a:latin typeface="Segoe UI Light"/>
              </a:rPr>
              <a:t>($90,000/12 months)</a:t>
            </a:r>
          </a:p>
          <a:p>
            <a:pPr defTabSz="914367">
              <a:lnSpc>
                <a:spcPts val="2353"/>
              </a:lnSpc>
            </a:pPr>
            <a:r>
              <a:rPr lang="en-US" sz="2400" dirty="0">
                <a:solidFill>
                  <a:srgbClr val="FFFFFF"/>
                </a:solidFill>
                <a:latin typeface="Segoe UI Light"/>
              </a:rPr>
              <a:t>25 P2 for 5000 DTUs (max </a:t>
            </a:r>
            <a:r>
              <a:rPr lang="en-US" sz="2400" dirty="0" err="1">
                <a:solidFill>
                  <a:srgbClr val="FFFFFF"/>
                </a:solidFill>
                <a:latin typeface="Segoe UI Light"/>
              </a:rPr>
              <a:t>db</a:t>
            </a:r>
            <a:r>
              <a:rPr lang="en-US" sz="2400" dirty="0">
                <a:solidFill>
                  <a:srgbClr val="FFFFFF"/>
                </a:solidFill>
                <a:latin typeface="Segoe UI Light"/>
              </a:rPr>
              <a:t> size 12.5TB) </a:t>
            </a:r>
            <a:r>
              <a:rPr lang="en-US" sz="2400" i="1" dirty="0">
                <a:solidFill>
                  <a:srgbClr val="FFFFFF"/>
                </a:solidFill>
                <a:latin typeface="Segoe UI Light"/>
              </a:rPr>
              <a:t>($279,000/12 months)</a:t>
            </a:r>
          </a:p>
        </p:txBody>
      </p:sp>
      <p:sp>
        <p:nvSpPr>
          <p:cNvPr id="20" name="Rectangle 19"/>
          <p:cNvSpPr/>
          <p:nvPr/>
        </p:nvSpPr>
        <p:spPr>
          <a:xfrm>
            <a:off x="717452" y="4868664"/>
            <a:ext cx="3465865" cy="1443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a:solidFill>
                  <a:srgbClr val="FFFFFF"/>
                </a:solidFill>
                <a:latin typeface="Segoe UI Light"/>
              </a:rPr>
              <a:t>Scale out options</a:t>
            </a:r>
          </a:p>
        </p:txBody>
      </p:sp>
      <p:grpSp>
        <p:nvGrpSpPr>
          <p:cNvPr id="21" name="Group 38"/>
          <p:cNvGrpSpPr>
            <a:grpSpLocks/>
          </p:cNvGrpSpPr>
          <p:nvPr/>
        </p:nvGrpSpPr>
        <p:grpSpPr bwMode="auto">
          <a:xfrm>
            <a:off x="821724" y="5315877"/>
            <a:ext cx="581716" cy="581716"/>
            <a:chOff x="-3781305" y="3065460"/>
            <a:chExt cx="1777999" cy="1777999"/>
          </a:xfrm>
          <a:solidFill>
            <a:schemeClr val="bg1"/>
          </a:solidFill>
        </p:grpSpPr>
        <p:sp>
          <p:nvSpPr>
            <p:cNvPr id="22"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23"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spTree>
    <p:extLst>
      <p:ext uri="{BB962C8B-B14F-4D97-AF65-F5344CB8AC3E}">
        <p14:creationId xmlns:p14="http://schemas.microsoft.com/office/powerpoint/2010/main" val="18034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1868" y="2240254"/>
            <a:ext cx="10224662" cy="4039360"/>
          </a:xfrm>
          <a:prstGeom prst="rect">
            <a:avLst/>
          </a:prstGeom>
          <a:solidFill>
            <a:schemeClr val="accent4">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itle 1"/>
          <p:cNvSpPr txBox="1">
            <a:spLocks/>
          </p:cNvSpPr>
          <p:nvPr/>
        </p:nvSpPr>
        <p:spPr>
          <a:xfrm>
            <a:off x="269240" y="449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5686" b="0" kern="1200" cap="none" spc="-100" baseline="0">
                <a:ln w="3175">
                  <a:noFill/>
                </a:ln>
                <a:solidFill>
                  <a:schemeClr val="accent2"/>
                </a:solidFill>
                <a:effectLst/>
                <a:latin typeface="+mj-lt"/>
                <a:ea typeface="+mn-ea"/>
                <a:cs typeface="Segoe UI" pitchFamily="34" charset="0"/>
              </a:defRPr>
            </a:lvl1pPr>
          </a:lstStyle>
          <a:p>
            <a:r>
              <a:rPr lang="en-US" sz="4400" dirty="0" smtClean="0"/>
              <a:t>Designed for predictable performance</a:t>
            </a:r>
            <a:endParaRPr lang="en-US" sz="4400" dirty="0">
              <a:solidFill>
                <a:srgbClr val="0070C0"/>
              </a:solidFill>
            </a:endParaRPr>
          </a:p>
        </p:txBody>
      </p:sp>
      <p:sp>
        <p:nvSpPr>
          <p:cNvPr id="24" name="Rectangle 23"/>
          <p:cNvSpPr/>
          <p:nvPr/>
        </p:nvSpPr>
        <p:spPr>
          <a:xfrm>
            <a:off x="571868" y="1206981"/>
            <a:ext cx="10224662" cy="13385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137160" rIns="182880" bIns="137160" rtlCol="0" anchor="ctr">
            <a:noAutofit/>
          </a:bodyPr>
          <a:lstStyle/>
          <a:p>
            <a:r>
              <a:rPr lang="en-US" sz="2800" dirty="0" smtClean="0">
                <a:latin typeface="+mj-lt"/>
              </a:rPr>
              <a:t>Database Throughput Unit (DTU) represents database power and replaces hardware specs</a:t>
            </a:r>
            <a:endParaRPr lang="en-US" sz="2800" dirty="0">
              <a:latin typeface="+mj-lt"/>
            </a:endParaRPr>
          </a:p>
        </p:txBody>
      </p:sp>
      <p:grpSp>
        <p:nvGrpSpPr>
          <p:cNvPr id="16" name="Group 15"/>
          <p:cNvGrpSpPr/>
          <p:nvPr/>
        </p:nvGrpSpPr>
        <p:grpSpPr>
          <a:xfrm>
            <a:off x="729893" y="2765013"/>
            <a:ext cx="3400837" cy="3333625"/>
            <a:chOff x="6021058" y="3730335"/>
            <a:chExt cx="2703390" cy="2573344"/>
          </a:xfrm>
        </p:grpSpPr>
        <p:sp>
          <p:nvSpPr>
            <p:cNvPr id="385" name="Rectangle 10"/>
            <p:cNvSpPr>
              <a:spLocks noChangeArrowheads="1"/>
            </p:cNvSpPr>
            <p:nvPr/>
          </p:nvSpPr>
          <p:spPr bwMode="auto">
            <a:xfrm>
              <a:off x="6053714" y="3730335"/>
              <a:ext cx="2670734" cy="2573344"/>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4" name="Group 13"/>
            <p:cNvGrpSpPr/>
            <p:nvPr/>
          </p:nvGrpSpPr>
          <p:grpSpPr>
            <a:xfrm>
              <a:off x="6982020" y="4232160"/>
              <a:ext cx="745775" cy="1555921"/>
              <a:chOff x="7205045" y="4706015"/>
              <a:chExt cx="495182" cy="1033105"/>
            </a:xfrm>
          </p:grpSpPr>
          <p:sp>
            <p:nvSpPr>
              <p:cNvPr id="220"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1"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2"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3"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4"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5"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6"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7"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8"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9"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0"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1"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2"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3"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4"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5"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6"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BCF2"/>
                  </a:solidFill>
                  <a:effectLst/>
                  <a:uLnTx/>
                  <a:uFillTx/>
                </a:endParaRPr>
              </a:p>
            </p:txBody>
          </p:sp>
          <p:sp>
            <p:nvSpPr>
              <p:cNvPr id="237"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8"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9"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0"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1"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2"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3"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4"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5"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6"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7"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8"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9"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50"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51"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grpSp>
        <p:sp>
          <p:nvSpPr>
            <p:cNvPr id="15" name="TextBox 14"/>
            <p:cNvSpPr txBox="1"/>
            <p:nvPr/>
          </p:nvSpPr>
          <p:spPr>
            <a:xfrm>
              <a:off x="6840022" y="3792149"/>
              <a:ext cx="1029769"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CPU</a:t>
              </a:r>
            </a:p>
          </p:txBody>
        </p:sp>
        <p:sp>
          <p:nvSpPr>
            <p:cNvPr id="382" name="TextBox 381"/>
            <p:cNvSpPr txBox="1"/>
            <p:nvPr/>
          </p:nvSpPr>
          <p:spPr>
            <a:xfrm>
              <a:off x="6021058" y="4670040"/>
              <a:ext cx="104599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read</a:t>
              </a:r>
            </a:p>
          </p:txBody>
        </p:sp>
        <p:sp>
          <p:nvSpPr>
            <p:cNvPr id="383" name="TextBox 382"/>
            <p:cNvSpPr txBox="1"/>
            <p:nvPr/>
          </p:nvSpPr>
          <p:spPr>
            <a:xfrm>
              <a:off x="7644985" y="4681764"/>
              <a:ext cx="10794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write</a:t>
              </a:r>
            </a:p>
          </p:txBody>
        </p:sp>
        <p:sp>
          <p:nvSpPr>
            <p:cNvPr id="384" name="TextBox 383"/>
            <p:cNvSpPr txBox="1"/>
            <p:nvPr/>
          </p:nvSpPr>
          <p:spPr>
            <a:xfrm>
              <a:off x="6638203" y="5758914"/>
              <a:ext cx="143340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memory</a:t>
              </a:r>
            </a:p>
          </p:txBody>
        </p:sp>
      </p:grpSp>
      <p:grpSp>
        <p:nvGrpSpPr>
          <p:cNvPr id="386" name="Group 385"/>
          <p:cNvGrpSpPr/>
          <p:nvPr/>
        </p:nvGrpSpPr>
        <p:grpSpPr>
          <a:xfrm>
            <a:off x="4309361" y="3976433"/>
            <a:ext cx="6365983" cy="1446550"/>
            <a:chOff x="4782974" y="5259039"/>
            <a:chExt cx="5355582" cy="1116643"/>
          </a:xfrm>
        </p:grpSpPr>
        <p:sp>
          <p:nvSpPr>
            <p:cNvPr id="387" name="TextBox 386"/>
            <p:cNvSpPr txBox="1"/>
            <p:nvPr/>
          </p:nvSpPr>
          <p:spPr>
            <a:xfrm>
              <a:off x="4782974" y="5259039"/>
              <a:ext cx="2070100" cy="48467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tx2">
                      <a:lumMod val="75000"/>
                    </a:schemeClr>
                  </a:solidFill>
                  <a:latin typeface="+mj-lt"/>
                </a:rPr>
                <a:t>Basic — 5 DTU</a:t>
              </a:r>
              <a:endParaRPr lang="en-US" sz="2400" dirty="0">
                <a:solidFill>
                  <a:schemeClr val="tx2">
                    <a:lumMod val="75000"/>
                  </a:schemeClr>
                </a:solidFill>
                <a:latin typeface="+mj-lt"/>
              </a:endParaRPr>
            </a:p>
          </p:txBody>
        </p:sp>
        <p:sp>
          <p:nvSpPr>
            <p:cNvPr id="388" name="TextBox 387"/>
            <p:cNvSpPr txBox="1"/>
            <p:nvPr/>
          </p:nvSpPr>
          <p:spPr>
            <a:xfrm>
              <a:off x="6483004" y="5259039"/>
              <a:ext cx="2070100" cy="111664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75000"/>
                    </a:schemeClr>
                  </a:solidFill>
                  <a:latin typeface="+mj-lt"/>
                </a:rPr>
                <a:t>S0 — 10 DTU</a:t>
              </a:r>
            </a:p>
            <a:p>
              <a:pPr>
                <a:lnSpc>
                  <a:spcPct val="90000"/>
                </a:lnSpc>
                <a:spcAft>
                  <a:spcPts val="600"/>
                </a:spcAft>
              </a:pPr>
              <a:r>
                <a:rPr lang="en-US" sz="2400" dirty="0" smtClean="0">
                  <a:solidFill>
                    <a:schemeClr val="tx2">
                      <a:lumMod val="75000"/>
                    </a:schemeClr>
                  </a:solidFill>
                  <a:latin typeface="+mj-lt"/>
                </a:rPr>
                <a:t>S1 — 20 DTU</a:t>
              </a:r>
            </a:p>
            <a:p>
              <a:pPr>
                <a:lnSpc>
                  <a:spcPct val="90000"/>
                </a:lnSpc>
                <a:spcAft>
                  <a:spcPts val="600"/>
                </a:spcAft>
              </a:pPr>
              <a:r>
                <a:rPr lang="en-US" sz="2400" dirty="0">
                  <a:solidFill>
                    <a:schemeClr val="tx2">
                      <a:lumMod val="75000"/>
                    </a:schemeClr>
                  </a:solidFill>
                  <a:latin typeface="+mj-lt"/>
                </a:rPr>
                <a:t>S2 </a:t>
              </a:r>
              <a:r>
                <a:rPr lang="en-US" sz="2400" dirty="0" smtClean="0">
                  <a:solidFill>
                    <a:schemeClr val="tx2">
                      <a:lumMod val="75000"/>
                    </a:schemeClr>
                  </a:solidFill>
                  <a:latin typeface="+mj-lt"/>
                </a:rPr>
                <a:t>— 50 DTU</a:t>
              </a:r>
              <a:endParaRPr lang="en-US" sz="2400" dirty="0">
                <a:solidFill>
                  <a:schemeClr val="tx2">
                    <a:lumMod val="75000"/>
                  </a:schemeClr>
                </a:solidFill>
                <a:latin typeface="+mj-lt"/>
              </a:endParaRPr>
            </a:p>
          </p:txBody>
        </p:sp>
        <p:sp>
          <p:nvSpPr>
            <p:cNvPr id="389" name="TextBox 388"/>
            <p:cNvSpPr txBox="1"/>
            <p:nvPr/>
          </p:nvSpPr>
          <p:spPr>
            <a:xfrm>
              <a:off x="8068456" y="5259039"/>
              <a:ext cx="2070100" cy="111664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75000"/>
                    </a:schemeClr>
                  </a:solidFill>
                  <a:latin typeface="+mj-lt"/>
                </a:rPr>
                <a:t>P</a:t>
              </a:r>
              <a:r>
                <a:rPr lang="en-US" sz="2400" dirty="0" smtClean="0">
                  <a:solidFill>
                    <a:schemeClr val="tx2">
                      <a:lumMod val="75000"/>
                    </a:schemeClr>
                  </a:solidFill>
                  <a:latin typeface="+mj-lt"/>
                </a:rPr>
                <a:t>1 — 100 DTU</a:t>
              </a:r>
            </a:p>
            <a:p>
              <a:pPr>
                <a:lnSpc>
                  <a:spcPct val="90000"/>
                </a:lnSpc>
                <a:spcAft>
                  <a:spcPts val="600"/>
                </a:spcAft>
              </a:pPr>
              <a:r>
                <a:rPr lang="en-US" sz="2400" dirty="0" smtClean="0">
                  <a:solidFill>
                    <a:schemeClr val="tx2">
                      <a:lumMod val="75000"/>
                    </a:schemeClr>
                  </a:solidFill>
                  <a:latin typeface="+mj-lt"/>
                </a:rPr>
                <a:t>P2 — 200 DTU</a:t>
              </a:r>
            </a:p>
            <a:p>
              <a:pPr>
                <a:lnSpc>
                  <a:spcPct val="90000"/>
                </a:lnSpc>
                <a:spcAft>
                  <a:spcPts val="600"/>
                </a:spcAft>
              </a:pPr>
              <a:r>
                <a:rPr lang="en-US" sz="2400" dirty="0">
                  <a:solidFill>
                    <a:schemeClr val="tx2">
                      <a:lumMod val="75000"/>
                    </a:schemeClr>
                  </a:solidFill>
                  <a:latin typeface="+mj-lt"/>
                </a:rPr>
                <a:t>P3 — </a:t>
              </a:r>
              <a:r>
                <a:rPr lang="en-US" sz="2400" dirty="0" smtClean="0">
                  <a:solidFill>
                    <a:schemeClr val="tx2">
                      <a:lumMod val="75000"/>
                    </a:schemeClr>
                  </a:solidFill>
                  <a:latin typeface="+mj-lt"/>
                </a:rPr>
                <a:t>800 </a:t>
              </a:r>
              <a:r>
                <a:rPr lang="en-US" sz="2400" dirty="0">
                  <a:solidFill>
                    <a:schemeClr val="tx2">
                      <a:lumMod val="75000"/>
                    </a:schemeClr>
                  </a:solidFill>
                  <a:latin typeface="+mj-lt"/>
                </a:rPr>
                <a:t>DTU</a:t>
              </a:r>
            </a:p>
          </p:txBody>
        </p:sp>
      </p:grpSp>
      <p:sp>
        <p:nvSpPr>
          <p:cNvPr id="20" name="Rectangle 19"/>
          <p:cNvSpPr/>
          <p:nvPr/>
        </p:nvSpPr>
        <p:spPr>
          <a:xfrm>
            <a:off x="3622396" y="2553710"/>
            <a:ext cx="7052949" cy="1323439"/>
          </a:xfrm>
          <a:prstGeom prst="rect">
            <a:avLst/>
          </a:prstGeom>
        </p:spPr>
        <p:txBody>
          <a:bodyPr wrap="square">
            <a:spAutoFit/>
          </a:bodyPr>
          <a:lstStyle/>
          <a:p>
            <a:pPr marL="571500" lvl="0">
              <a:lnSpc>
                <a:spcPts val="2400"/>
              </a:lnSpc>
            </a:pPr>
            <a:r>
              <a:rPr lang="en-US" sz="2400" dirty="0" smtClean="0">
                <a:solidFill>
                  <a:schemeClr val="tx2">
                    <a:lumMod val="75000"/>
                  </a:schemeClr>
                </a:solidFill>
                <a:latin typeface="Segoe UI Light"/>
              </a:rPr>
              <a:t>DTU is defined </a:t>
            </a:r>
            <a:r>
              <a:rPr lang="en-US" sz="2400" dirty="0">
                <a:solidFill>
                  <a:schemeClr val="tx2">
                    <a:lumMod val="75000"/>
                  </a:schemeClr>
                </a:solidFill>
                <a:latin typeface="Segoe UI Light"/>
              </a:rPr>
              <a:t>by the bounding box for the resources required by a database </a:t>
            </a:r>
            <a:r>
              <a:rPr lang="en-US" sz="2400" dirty="0" smtClean="0">
                <a:solidFill>
                  <a:schemeClr val="tx2">
                    <a:lumMod val="75000"/>
                  </a:schemeClr>
                </a:solidFill>
                <a:latin typeface="Segoe UI Light"/>
              </a:rPr>
              <a:t>workload and measures </a:t>
            </a:r>
            <a:r>
              <a:rPr lang="en-US" sz="2400" dirty="0">
                <a:solidFill>
                  <a:schemeClr val="tx2">
                    <a:lumMod val="75000"/>
                  </a:schemeClr>
                </a:solidFill>
                <a:latin typeface="Segoe UI Light"/>
              </a:rPr>
              <a:t>power across </a:t>
            </a:r>
            <a:r>
              <a:rPr lang="en-US" sz="2400" dirty="0" smtClean="0">
                <a:solidFill>
                  <a:schemeClr val="tx2">
                    <a:lumMod val="75000"/>
                  </a:schemeClr>
                </a:solidFill>
                <a:latin typeface="Segoe UI Light"/>
              </a:rPr>
              <a:t>the six performance levels.</a:t>
            </a:r>
            <a:endParaRPr lang="en-US" sz="2400" dirty="0">
              <a:solidFill>
                <a:schemeClr val="tx2">
                  <a:lumMod val="75000"/>
                </a:schemeClr>
              </a:solidFill>
              <a:latin typeface="Segoe UI Light"/>
            </a:endParaRPr>
          </a:p>
        </p:txBody>
      </p:sp>
    </p:spTree>
    <p:extLst>
      <p:ext uri="{BB962C8B-B14F-4D97-AF65-F5344CB8AC3E}">
        <p14:creationId xmlns:p14="http://schemas.microsoft.com/office/powerpoint/2010/main" val="221986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defTabSz="914325">
              <a:spcBef>
                <a:spcPts val="12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252000" lvl="1" indent="0" defTabSz="914325">
              <a:spcBef>
                <a:spcPts val="12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252000" lvl="1" indent="0" defTabSz="914325">
              <a:spcBef>
                <a:spcPts val="12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2178518" y="0"/>
            <a:ext cx="7834964" cy="268105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1200"/>
              </a:spcBef>
              <a:buNone/>
            </a:pP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a:t>
            </a:r>
            <a:r>
              <a:rPr lang="en-US" dirty="0" smtClean="0"/>
              <a:t>Interactively</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4" name="Subtitle 3"/>
          <p:cNvSpPr>
            <a:spLocks noGrp="1"/>
          </p:cNvSpPr>
          <p:nvPr>
            <p:ph type="subTitle" idx="4294967295"/>
          </p:nvPr>
        </p:nvSpPr>
        <p:spPr>
          <a:xfrm>
            <a:off x="0" y="0"/>
            <a:ext cx="12192000" cy="6858000"/>
          </a:xfrm>
        </p:spPr>
        <p:txBody>
          <a:bodyPr/>
          <a:lstStyle/>
          <a:p>
            <a:r>
              <a:rPr lang="en-US" dirty="0" smtClean="0"/>
              <a:t>Demo</a:t>
            </a:r>
          </a:p>
          <a:p>
            <a:r>
              <a:rPr lang="en-US" dirty="0" smtClean="0"/>
              <a:t>Provisioning SQL Database via PowerShell ARM</a:t>
            </a:r>
            <a:endParaRPr lang="en-US" dirty="0"/>
          </a:p>
        </p:txBody>
      </p:sp>
      <p:sp>
        <p:nvSpPr>
          <p:cNvPr id="3" name="Rectangle 2"/>
          <p:cNvSpPr/>
          <p:nvPr/>
        </p:nvSpPr>
        <p:spPr>
          <a:xfrm>
            <a:off x="3612151" y="5898634"/>
            <a:ext cx="4665829" cy="52322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800" dirty="0"/>
              <a:t>http://bit.ly/azurepowershell</a:t>
            </a:r>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6984746"/>
              </p:ext>
            </p:extLst>
          </p:nvPr>
        </p:nvGraphicFramePr>
        <p:xfrm>
          <a:off x="444499" y="1271568"/>
          <a:ext cx="11406986" cy="5405557"/>
        </p:xfrm>
        <a:graphic>
          <a:graphicData uri="http://schemas.openxmlformats.org/drawingml/2006/table">
            <a:tbl>
              <a:tblPr firstRow="1" bandRow="1">
                <a:tableStyleId>{8FD4443E-F989-4FC4-A0C8-D5A2AF1F390B}</a:tableStyleId>
              </a:tblPr>
              <a:tblGrid>
                <a:gridCol w="1485901"/>
                <a:gridCol w="1361522"/>
                <a:gridCol w="2052974"/>
                <a:gridCol w="1006822"/>
                <a:gridCol w="1824866"/>
                <a:gridCol w="823155"/>
                <a:gridCol w="951370"/>
                <a:gridCol w="1900376"/>
              </a:tblGrid>
              <a:tr h="568871">
                <a:tc rowSpan="2">
                  <a:txBody>
                    <a:bodyPr/>
                    <a:lstStyle/>
                    <a:p>
                      <a:r>
                        <a:rPr lang="en-US" dirty="0" smtClean="0"/>
                        <a:t>Service</a:t>
                      </a:r>
                      <a:r>
                        <a:rPr lang="en-US" baseline="0" dirty="0" smtClean="0"/>
                        <a:t> Tier</a:t>
                      </a:r>
                      <a:endParaRPr lang="en-US" b="0" dirty="0">
                        <a:latin typeface="+mj-lt"/>
                      </a:endParaRPr>
                    </a:p>
                  </a:txBody>
                  <a:tcPr/>
                </a:tc>
                <a:tc rowSpan="2">
                  <a:txBody>
                    <a:bodyPr/>
                    <a:lstStyle/>
                    <a:p>
                      <a:pPr marL="0" algn="l" defTabSz="914400" rtl="0" eaLnBrk="1" latinLnBrk="0" hangingPunct="1"/>
                      <a:r>
                        <a:rPr lang="en-US" sz="1800" kern="1200" dirty="0" err="1" smtClean="0"/>
                        <a:t>Perf</a:t>
                      </a:r>
                      <a:r>
                        <a:rPr lang="en-US" sz="1800" kern="1200" dirty="0" smtClean="0"/>
                        <a:t>.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kern="1200" dirty="0" smtClean="0"/>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kern="1200" dirty="0" smtClean="0"/>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kern="1200" dirty="0" smtClean="0"/>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2188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solidFill>
                          <a:srgbClr val="005D7E"/>
                        </a:solidFill>
                        <a:latin typeface="+mj-lt"/>
                      </a:endParaRPr>
                    </a:p>
                  </a:txBody>
                  <a:tcPr/>
                </a:tc>
                <a:tc>
                  <a:txBody>
                    <a:bodyPr/>
                    <a:lstStyle/>
                    <a:p>
                      <a:r>
                        <a:rPr lang="en-US" dirty="0" smtClean="0"/>
                        <a:t>Transaction </a:t>
                      </a:r>
                      <a:r>
                        <a:rPr lang="en-US" dirty="0" err="1" smtClean="0"/>
                        <a:t>Perf</a:t>
                      </a:r>
                      <a:r>
                        <a:rPr lang="en-US" dirty="0" smtClean="0"/>
                        <a:t>. Objective</a:t>
                      </a:r>
                      <a:endParaRPr lang="en-US" dirty="0">
                        <a:solidFill>
                          <a:srgbClr val="005D7E"/>
                        </a:solidFill>
                        <a:latin typeface="+mj-lt"/>
                      </a:endParaRPr>
                    </a:p>
                  </a:txBody>
                  <a:tcPr/>
                </a:tc>
                <a:tc>
                  <a:txBody>
                    <a:bodyPr/>
                    <a:lstStyle/>
                    <a:p>
                      <a:r>
                        <a:rPr lang="en-US" dirty="0" smtClean="0"/>
                        <a:t>DTU</a:t>
                      </a:r>
                      <a:endParaRPr lang="en-US" dirty="0">
                        <a:solidFill>
                          <a:srgbClr val="005D7E"/>
                        </a:solidFill>
                        <a:latin typeface="+mj-lt"/>
                      </a:endParaRPr>
                    </a:p>
                  </a:txBody>
                  <a:tcPr/>
                </a:tc>
                <a:tc>
                  <a:txBody>
                    <a:bodyPr/>
                    <a:lstStyle/>
                    <a:p>
                      <a:r>
                        <a:rPr lang="en-US" dirty="0" smtClean="0"/>
                        <a:t>PITR</a:t>
                      </a:r>
                      <a:endParaRPr lang="en-US" dirty="0">
                        <a:solidFill>
                          <a:srgbClr val="005D7E"/>
                        </a:solidFill>
                        <a:latin typeface="+mj-lt"/>
                      </a:endParaRPr>
                    </a:p>
                  </a:txBody>
                  <a:tcPr/>
                </a:tc>
                <a:tc>
                  <a:txBody>
                    <a:bodyPr/>
                    <a:lstStyle/>
                    <a:p>
                      <a:r>
                        <a:rPr lang="en-US" dirty="0" smtClean="0"/>
                        <a:t>DR / GEO-Rep</a:t>
                      </a:r>
                      <a:endParaRPr lang="en-US" dirty="0">
                        <a:solidFill>
                          <a:srgbClr val="005D7E"/>
                        </a:solidFill>
                        <a:latin typeface="+mj-lt"/>
                      </a:endParaRPr>
                    </a:p>
                  </a:txBody>
                  <a:tcPr/>
                </a:tc>
              </a:tr>
              <a:tr h="858405">
                <a:tc>
                  <a:txBody>
                    <a:bodyPr/>
                    <a:lstStyle/>
                    <a:p>
                      <a:r>
                        <a:rPr lang="en-US" sz="2400" dirty="0" smtClean="0"/>
                        <a:t>Basic</a:t>
                      </a:r>
                      <a:endParaRPr lang="en-US" sz="2400" dirty="0">
                        <a:solidFill>
                          <a:srgbClr val="005D7E"/>
                        </a:solidFill>
                        <a:latin typeface="+mj-lt"/>
                      </a:endParaRPr>
                    </a:p>
                  </a:txBody>
                  <a:tcPr/>
                </a:tc>
                <a:tc>
                  <a:txBody>
                    <a:bodyPr/>
                    <a:lstStyle/>
                    <a:p>
                      <a:r>
                        <a:rPr lang="en-US" sz="2400" dirty="0" smtClean="0"/>
                        <a:t>Basic</a:t>
                      </a:r>
                      <a:endParaRPr lang="en-US" sz="2400" dirty="0">
                        <a:solidFill>
                          <a:srgbClr val="005D7E"/>
                        </a:solidFill>
                        <a:latin typeface="+mj-lt"/>
                      </a:endParaRPr>
                    </a:p>
                  </a:txBody>
                  <a:tcPr/>
                </a:tc>
                <a:tc>
                  <a:txBody>
                    <a:bodyPr/>
                    <a:lstStyle/>
                    <a:p>
                      <a:r>
                        <a:rPr lang="en-US" sz="2000" dirty="0" smtClean="0"/>
                        <a:t>Small</a:t>
                      </a:r>
                      <a:r>
                        <a:rPr lang="en-US" sz="2000" baseline="0" dirty="0" smtClean="0"/>
                        <a:t> DB</a:t>
                      </a:r>
                      <a:endParaRPr lang="en-US" sz="2400" dirty="0">
                        <a:solidFill>
                          <a:srgbClr val="005D7E"/>
                        </a:solidFill>
                        <a:latin typeface="+mj-lt"/>
                      </a:endParaRPr>
                    </a:p>
                  </a:txBody>
                  <a:tcPr/>
                </a:tc>
                <a:tc>
                  <a:txBody>
                    <a:bodyPr/>
                    <a:lstStyle/>
                    <a:p>
                      <a:r>
                        <a:rPr lang="en-US" sz="2400" dirty="0" smtClean="0"/>
                        <a:t>2 GB</a:t>
                      </a:r>
                      <a:endParaRPr lang="en-US" sz="2400" dirty="0">
                        <a:solidFill>
                          <a:srgbClr val="005D7E"/>
                        </a:solidFill>
                        <a:latin typeface="+mj-lt"/>
                      </a:endParaRPr>
                    </a:p>
                  </a:txBody>
                  <a:tcPr/>
                </a:tc>
                <a:tc>
                  <a:txBody>
                    <a:bodyPr/>
                    <a:lstStyle/>
                    <a:p>
                      <a:r>
                        <a:rPr lang="en-US" sz="2400" dirty="0" smtClean="0"/>
                        <a:t>Reliability</a:t>
                      </a:r>
                      <a:r>
                        <a:rPr lang="en-US" sz="2400" baseline="0" dirty="0" smtClean="0"/>
                        <a:t> / Hr.</a:t>
                      </a:r>
                      <a:endParaRPr lang="en-US" sz="2400" dirty="0">
                        <a:solidFill>
                          <a:srgbClr val="005D7E"/>
                        </a:solidFill>
                        <a:latin typeface="+mj-lt"/>
                      </a:endParaRPr>
                    </a:p>
                  </a:txBody>
                  <a:tcPr/>
                </a:tc>
                <a:tc>
                  <a:txBody>
                    <a:bodyPr/>
                    <a:lstStyle/>
                    <a:p>
                      <a:r>
                        <a:rPr lang="en-US" sz="2400" dirty="0" smtClean="0"/>
                        <a:t>5</a:t>
                      </a:r>
                      <a:endParaRPr lang="en-US" sz="2400" dirty="0">
                        <a:solidFill>
                          <a:srgbClr val="005D7E"/>
                        </a:solidFill>
                        <a:latin typeface="+mj-lt"/>
                      </a:endParaRPr>
                    </a:p>
                  </a:txBody>
                  <a:tcPr/>
                </a:tc>
                <a:tc>
                  <a:txBody>
                    <a:bodyPr/>
                    <a:lstStyle/>
                    <a:p>
                      <a:r>
                        <a:rPr lang="en-US" sz="2400" dirty="0" smtClean="0"/>
                        <a:t>7 Days</a:t>
                      </a:r>
                      <a:endParaRPr lang="en-US" sz="2400" dirty="0">
                        <a:solidFill>
                          <a:srgbClr val="005D7E"/>
                        </a:solidFill>
                        <a:latin typeface="+mj-lt"/>
                      </a:endParaRPr>
                    </a:p>
                  </a:txBody>
                  <a:tcPr/>
                </a:tc>
                <a:tc>
                  <a:txBody>
                    <a:bodyPr/>
                    <a:lstStyle/>
                    <a:p>
                      <a:r>
                        <a:rPr lang="en-US" sz="2400" dirty="0" smtClean="0"/>
                        <a:t>DB Copy + Manual Export</a:t>
                      </a:r>
                      <a:endParaRPr lang="en-US" sz="2400" dirty="0">
                        <a:solidFill>
                          <a:srgbClr val="005D7E"/>
                        </a:solidFill>
                        <a:latin typeface="+mj-lt"/>
                      </a:endParaRPr>
                    </a:p>
                  </a:txBody>
                  <a:tcPr/>
                </a:tc>
              </a:tr>
              <a:tr h="918535">
                <a:tc>
                  <a:txBody>
                    <a:bodyPr/>
                    <a:lstStyle/>
                    <a:p>
                      <a:r>
                        <a:rPr lang="en-US" sz="2400" dirty="0" smtClean="0"/>
                        <a:t>Standard</a:t>
                      </a:r>
                      <a:endParaRPr lang="en-US" sz="2400" dirty="0">
                        <a:solidFill>
                          <a:srgbClr val="005D7E"/>
                        </a:solidFill>
                        <a:latin typeface="+mj-lt"/>
                      </a:endParaRPr>
                    </a:p>
                  </a:txBody>
                  <a:tcPr/>
                </a:tc>
                <a:tc>
                  <a:txBody>
                    <a:bodyPr/>
                    <a:lstStyle/>
                    <a:p>
                      <a:r>
                        <a:rPr lang="en-US" sz="2400" dirty="0" smtClean="0"/>
                        <a:t>S0</a:t>
                      </a:r>
                      <a:br>
                        <a:rPr lang="en-US" sz="2400" dirty="0" smtClean="0"/>
                      </a:br>
                      <a:r>
                        <a:rPr lang="en-US" sz="2400" dirty="0" smtClean="0"/>
                        <a:t>S1</a:t>
                      </a:r>
                      <a:br>
                        <a:rPr lang="en-US" sz="2400" dirty="0" smtClean="0"/>
                      </a:br>
                      <a:r>
                        <a:rPr lang="en-US" sz="2400" dirty="0" smtClean="0"/>
                        <a:t>S2</a:t>
                      </a:r>
                      <a:endParaRPr lang="en-US" sz="2400" dirty="0">
                        <a:solidFill>
                          <a:srgbClr val="005D7E"/>
                        </a:solidFill>
                        <a:latin typeface="+mj-lt"/>
                      </a:endParaRPr>
                    </a:p>
                  </a:txBody>
                  <a:tcPr/>
                </a:tc>
                <a:tc>
                  <a:txBody>
                    <a:bodyPr/>
                    <a:lstStyle/>
                    <a:p>
                      <a:r>
                        <a:rPr lang="en-US" sz="2000" dirty="0" err="1" smtClean="0"/>
                        <a:t>Wrkgp</a:t>
                      </a:r>
                      <a:r>
                        <a:rPr lang="en-US" sz="2000" dirty="0" smtClean="0"/>
                        <a:t>/cloud</a:t>
                      </a:r>
                      <a:r>
                        <a:rPr lang="en-US" sz="2000" baseline="0" dirty="0" smtClean="0"/>
                        <a:t> app, multiple concurrent  operations</a:t>
                      </a:r>
                      <a:endParaRPr lang="en-US" sz="2000" dirty="0">
                        <a:solidFill>
                          <a:srgbClr val="005D7E"/>
                        </a:solidFill>
                        <a:latin typeface="+mj-lt"/>
                      </a:endParaRPr>
                    </a:p>
                  </a:txBody>
                  <a:tcPr/>
                </a:tc>
                <a:tc>
                  <a:txBody>
                    <a:bodyPr/>
                    <a:lstStyle/>
                    <a:p>
                      <a:r>
                        <a:rPr lang="en-US" sz="2400" dirty="0" smtClean="0"/>
                        <a:t>250 GB</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Reliability</a:t>
                      </a:r>
                      <a:r>
                        <a:rPr lang="en-US" sz="2400" baseline="0" dirty="0" smtClean="0"/>
                        <a:t> / Min.</a:t>
                      </a:r>
                      <a:endParaRPr lang="en-US" sz="2400" dirty="0" smtClean="0">
                        <a:solidFill>
                          <a:srgbClr val="005D7E"/>
                        </a:solidFill>
                        <a:latin typeface="+mj-lt"/>
                      </a:endParaRPr>
                    </a:p>
                  </a:txBody>
                  <a:tcPr/>
                </a:tc>
                <a:tc>
                  <a:txBody>
                    <a:bodyPr/>
                    <a:lstStyle/>
                    <a:p>
                      <a:r>
                        <a:rPr lang="en-US" sz="2400" dirty="0" smtClean="0"/>
                        <a:t>10</a:t>
                      </a:r>
                      <a:br>
                        <a:rPr lang="en-US" sz="2400" dirty="0" smtClean="0"/>
                      </a:br>
                      <a:r>
                        <a:rPr lang="en-US" sz="2400" dirty="0" smtClean="0"/>
                        <a:t>20</a:t>
                      </a:r>
                      <a:br>
                        <a:rPr lang="en-US" sz="2400" dirty="0" smtClean="0"/>
                      </a:br>
                      <a:r>
                        <a:rPr lang="en-US" sz="2400" dirty="0" smtClean="0"/>
                        <a:t>50</a:t>
                      </a:r>
                      <a:endParaRPr lang="en-US" sz="2400" dirty="0">
                        <a:solidFill>
                          <a:srgbClr val="005D7E"/>
                        </a:solidFill>
                        <a:latin typeface="+mj-lt"/>
                      </a:endParaRPr>
                    </a:p>
                  </a:txBody>
                  <a:tcPr/>
                </a:tc>
                <a:tc>
                  <a:txBody>
                    <a:bodyPr/>
                    <a:lstStyle/>
                    <a:p>
                      <a:r>
                        <a:rPr lang="en-US" sz="2400" dirty="0" smtClean="0"/>
                        <a:t>14 Days</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DB Copy + Manual Export</a:t>
                      </a:r>
                      <a:endParaRPr lang="en-US" sz="2400" dirty="0" smtClean="0">
                        <a:solidFill>
                          <a:srgbClr val="005D7E"/>
                        </a:solidFill>
                        <a:latin typeface="+mj-lt"/>
                      </a:endParaRPr>
                    </a:p>
                  </a:txBody>
                  <a:tcPr/>
                </a:tc>
              </a:tr>
              <a:tr h="1350335">
                <a:tc>
                  <a:txBody>
                    <a:bodyPr/>
                    <a:lstStyle/>
                    <a:p>
                      <a:r>
                        <a:rPr lang="en-US" sz="2400" dirty="0" smtClean="0"/>
                        <a:t>Premium</a:t>
                      </a:r>
                      <a:endParaRPr lang="en-US" sz="2400" dirty="0">
                        <a:solidFill>
                          <a:srgbClr val="005D7E"/>
                        </a:solidFill>
                        <a:latin typeface="+mj-lt"/>
                      </a:endParaRPr>
                    </a:p>
                  </a:txBody>
                  <a:tcPr/>
                </a:tc>
                <a:tc>
                  <a:txBody>
                    <a:bodyPr/>
                    <a:lstStyle/>
                    <a:p>
                      <a:r>
                        <a:rPr lang="en-US" sz="2400" dirty="0" smtClean="0"/>
                        <a:t>P1</a:t>
                      </a:r>
                      <a:r>
                        <a:rPr lang="en-US" sz="2400" baseline="0" dirty="0" smtClean="0"/>
                        <a:t/>
                      </a:r>
                      <a:br>
                        <a:rPr lang="en-US" sz="2400" baseline="0" dirty="0" smtClean="0"/>
                      </a:br>
                      <a:r>
                        <a:rPr lang="en-US" sz="2400" baseline="0" dirty="0" smtClean="0"/>
                        <a:t>P2</a:t>
                      </a:r>
                      <a:br>
                        <a:rPr lang="en-US" sz="2400" baseline="0" dirty="0" smtClean="0"/>
                      </a:br>
                      <a:r>
                        <a:rPr lang="en-US" sz="2400" baseline="0" dirty="0" smtClean="0"/>
                        <a:t>P3</a:t>
                      </a:r>
                      <a:endParaRPr lang="en-US" sz="2400" dirty="0">
                        <a:solidFill>
                          <a:srgbClr val="005D7E"/>
                        </a:solidFill>
                        <a:latin typeface="+mj-lt"/>
                      </a:endParaRPr>
                    </a:p>
                  </a:txBody>
                  <a:tcPr/>
                </a:tc>
                <a:tc>
                  <a:txBody>
                    <a:bodyPr/>
                    <a:lstStyle/>
                    <a:p>
                      <a:r>
                        <a:rPr lang="en-US" sz="2000" dirty="0" smtClean="0"/>
                        <a:t>Mission</a:t>
                      </a:r>
                      <a:r>
                        <a:rPr lang="en-US" sz="2000" baseline="0" dirty="0" smtClean="0"/>
                        <a:t> Critical, High volume, Many concurrent Users</a:t>
                      </a:r>
                      <a:endParaRPr lang="en-US" sz="2000" dirty="0">
                        <a:solidFill>
                          <a:srgbClr val="005D7E"/>
                        </a:solidFill>
                        <a:latin typeface="+mj-lt"/>
                      </a:endParaRPr>
                    </a:p>
                  </a:txBody>
                  <a:tcPr/>
                </a:tc>
                <a:tc>
                  <a:txBody>
                    <a:bodyPr/>
                    <a:lstStyle/>
                    <a:p>
                      <a:r>
                        <a:rPr lang="en-US" sz="2400" dirty="0" smtClean="0"/>
                        <a:t>500 GB</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Reliability</a:t>
                      </a:r>
                      <a:r>
                        <a:rPr lang="en-US" sz="2400" baseline="0" dirty="0" smtClean="0"/>
                        <a:t> / sec.</a:t>
                      </a:r>
                      <a:endParaRPr lang="en-US" sz="2400" dirty="0" smtClean="0">
                        <a:solidFill>
                          <a:srgbClr val="005D7E"/>
                        </a:solidFill>
                        <a:latin typeface="+mj-lt"/>
                      </a:endParaRPr>
                    </a:p>
                  </a:txBody>
                  <a:tcPr/>
                </a:tc>
                <a:tc>
                  <a:txBody>
                    <a:bodyPr/>
                    <a:lstStyle/>
                    <a:p>
                      <a:r>
                        <a:rPr lang="en-US" sz="2400" dirty="0" smtClean="0"/>
                        <a:t>100</a:t>
                      </a:r>
                    </a:p>
                    <a:p>
                      <a:r>
                        <a:rPr lang="en-US" sz="2400" dirty="0" smtClean="0"/>
                        <a:t>200</a:t>
                      </a:r>
                    </a:p>
                    <a:p>
                      <a:r>
                        <a:rPr lang="en-US" sz="2400" dirty="0" smtClean="0"/>
                        <a:t>800</a:t>
                      </a:r>
                      <a:endParaRPr lang="en-US" sz="2400" dirty="0">
                        <a:solidFill>
                          <a:srgbClr val="005D7E"/>
                        </a:solidFill>
                        <a:latin typeface="+mj-lt"/>
                      </a:endParaRPr>
                    </a:p>
                  </a:txBody>
                  <a:tcPr/>
                </a:tc>
                <a:tc>
                  <a:txBody>
                    <a:bodyPr/>
                    <a:lstStyle/>
                    <a:p>
                      <a:r>
                        <a:rPr lang="en-US" sz="2400" dirty="0" smtClean="0"/>
                        <a:t>35 Days</a:t>
                      </a:r>
                      <a:endParaRPr lang="en-US" sz="2400" dirty="0">
                        <a:solidFill>
                          <a:srgbClr val="005D7E"/>
                        </a:solidFill>
                        <a:latin typeface="+mj-lt"/>
                      </a:endParaRPr>
                    </a:p>
                  </a:txBody>
                  <a:tcPr/>
                </a:tc>
                <a:tc>
                  <a:txBody>
                    <a:bodyPr/>
                    <a:lstStyle/>
                    <a:p>
                      <a:r>
                        <a:rPr lang="en-US" sz="2400" dirty="0" smtClean="0"/>
                        <a:t>Active Geo-replication</a:t>
                      </a:r>
                      <a:endParaRPr lang="en-US" sz="2400" dirty="0">
                        <a:solidFill>
                          <a:srgbClr val="005D7E"/>
                        </a:solidFill>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b"/>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endParaRPr lang="en-US" spc="-51" dirty="0">
              <a:solidFill>
                <a:schemeClr val="bg2"/>
              </a:solidFill>
              <a:latin typeface="+mj-lt"/>
            </a:endParaRP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pPr algn="l"/>
            <a:endParaRPr lang="en-US" altLang="zh-CN" sz="4000" dirty="0" smtClean="0">
              <a:solidFill>
                <a:schemeClr val="bg2"/>
              </a:solidFill>
              <a:latin typeface="+mj-lt"/>
              <a:sym typeface="Wingdings" panose="05000000000000000000" pitchFamily="2" charset="2"/>
            </a:endParaRPr>
          </a:p>
          <a:p>
            <a:pPr marL="571500" indent="-571500" algn="l">
              <a:buFont typeface="Wingdings" panose="05000000000000000000" pitchFamily="2" charset="2"/>
              <a:buChar char="à"/>
            </a:pPr>
            <a:r>
              <a:rPr lang="en-US" sz="4000" dirty="0" smtClean="0">
                <a:solidFill>
                  <a:schemeClr val="bg2"/>
                </a:solidFill>
                <a:sym typeface="Wingdings" panose="05000000000000000000" pitchFamily="2" charset="2"/>
              </a:rPr>
              <a:t>SQL Server: </a:t>
            </a:r>
            <a:r>
              <a:rPr lang="en-US" sz="4000" dirty="0" err="1" smtClean="0">
                <a:solidFill>
                  <a:schemeClr val="bg2"/>
                </a:solidFill>
                <a:sym typeface="Wingdings" panose="05000000000000000000" pitchFamily="2" charset="2"/>
              </a:rPr>
              <a:t>PaaS</a:t>
            </a:r>
            <a:r>
              <a:rPr lang="en-US" sz="4000" dirty="0" smtClean="0">
                <a:solidFill>
                  <a:schemeClr val="bg2"/>
                </a:solidFill>
                <a:sym typeface="Wingdings" panose="05000000000000000000" pitchFamily="2" charset="2"/>
              </a:rPr>
              <a:t> vs. </a:t>
            </a:r>
            <a:r>
              <a:rPr lang="en-US" sz="4000" dirty="0" err="1" smtClean="0">
                <a:solidFill>
                  <a:schemeClr val="bg2"/>
                </a:solidFill>
                <a:sym typeface="Wingdings" panose="05000000000000000000" pitchFamily="2" charset="2"/>
              </a:rPr>
              <a:t>IaaS</a:t>
            </a:r>
            <a:endParaRPr lang="en-US" sz="4000" dirty="0" smtClean="0">
              <a:solidFill>
                <a:schemeClr val="bg2"/>
              </a:solidFill>
              <a:sym typeface="Wingdings" panose="05000000000000000000" pitchFamily="2" charset="2"/>
            </a:endParaRPr>
          </a:p>
          <a:p>
            <a:pPr marL="571500" indent="-571500" algn="l">
              <a:buFont typeface="Wingdings" panose="05000000000000000000" pitchFamily="2" charset="2"/>
              <a:buChar char="à"/>
            </a:pPr>
            <a:r>
              <a:rPr lang="en-US" sz="4000" dirty="0" smtClean="0">
                <a:sym typeface="Wingdings" panose="05000000000000000000" pitchFamily="2" charset="2"/>
              </a:rPr>
              <a:t>Azure SQL Database Overview</a:t>
            </a:r>
            <a:endParaRPr lang="en-US" sz="4000" dirty="0" smtClean="0">
              <a:solidFill>
                <a:schemeClr val="bg1"/>
              </a:solidFill>
              <a:latin typeface="+mj-lt"/>
            </a:endParaRPr>
          </a:p>
          <a:p>
            <a:pPr marL="571500" indent="-571500" algn="l">
              <a:buFont typeface="Wingdings" panose="05000000000000000000" pitchFamily="2" charset="2"/>
              <a:buChar char="à"/>
            </a:pPr>
            <a:r>
              <a:rPr lang="en-US" sz="4000" dirty="0" smtClean="0">
                <a:sym typeface="Wingdings" panose="05000000000000000000" pitchFamily="2" charset="2"/>
              </a:rPr>
              <a:t>Scalability, HA, DR</a:t>
            </a:r>
          </a:p>
          <a:p>
            <a:pPr marL="571500" indent="-571500" algn="l">
              <a:buFont typeface="Wingdings" panose="05000000000000000000" pitchFamily="2" charset="2"/>
              <a:buChar char="à"/>
            </a:pPr>
            <a:r>
              <a:rPr lang="en-US" sz="4000" dirty="0" smtClean="0">
                <a:solidFill>
                  <a:schemeClr val="bg1"/>
                </a:solidFill>
                <a:latin typeface="+mj-lt"/>
                <a:sym typeface="Wingdings" panose="05000000000000000000" pitchFamily="2" charset="2"/>
              </a:rPr>
              <a:t>Hands On: </a:t>
            </a:r>
            <a:r>
              <a:rPr lang="en-US" sz="4000" dirty="0" smtClean="0">
                <a:sym typeface="Wingdings" panose="05000000000000000000" pitchFamily="2" charset="2"/>
              </a:rPr>
              <a:t>Deployment</a:t>
            </a:r>
            <a:r>
              <a:rPr lang="en-US" sz="4000" dirty="0" smtClean="0">
                <a:solidFill>
                  <a:schemeClr val="bg1"/>
                </a:solidFill>
                <a:latin typeface="+mj-lt"/>
                <a:sym typeface="Wingdings" panose="05000000000000000000" pitchFamily="2" charset="2"/>
              </a:rPr>
              <a:t> and Scaling</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6671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2400"/>
              </a:spcBef>
            </a:pPr>
            <a:r>
              <a:rPr lang="en-US" sz="4400" dirty="0"/>
              <a:t>login: [login]@[server]</a:t>
            </a:r>
          </a:p>
          <a:p>
            <a:pPr marL="252000" algn="l">
              <a:spcBef>
                <a:spcPts val="2400"/>
              </a:spcBef>
            </a:pPr>
            <a:r>
              <a:rPr lang="en-US" sz="4400" dirty="0" smtClean="0"/>
              <a:t>Idle </a:t>
            </a:r>
            <a:r>
              <a:rPr lang="en-US" sz="4400" dirty="0"/>
              <a:t>connections</a:t>
            </a:r>
          </a:p>
          <a:p>
            <a:pPr marL="252000" algn="l">
              <a:spcBef>
                <a:spcPts val="2400"/>
              </a:spcBef>
            </a:pPr>
            <a:r>
              <a:rPr lang="en-US" sz="4400" dirty="0" smtClean="0"/>
              <a:t>Long </a:t>
            </a:r>
            <a:r>
              <a:rPr lang="en-US" sz="4400" dirty="0"/>
              <a:t>running transactions</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864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1200"/>
              </a:spcBef>
            </a:pPr>
            <a:r>
              <a:rPr lang="en-US" sz="4400" dirty="0"/>
              <a:t>DoS </a:t>
            </a:r>
            <a:r>
              <a:rPr lang="en-US" sz="4400" dirty="0" smtClean="0"/>
              <a:t>guard</a:t>
            </a:r>
          </a:p>
          <a:p>
            <a:pPr marL="252000" algn="l">
              <a:spcBef>
                <a:spcPts val="1200"/>
              </a:spcBef>
            </a:pPr>
            <a:r>
              <a:rPr lang="en-US" sz="4400" dirty="0" smtClean="0"/>
              <a:t>Failover events</a:t>
            </a:r>
          </a:p>
          <a:p>
            <a:pPr marL="252000" algn="l">
              <a:spcBef>
                <a:spcPts val="1200"/>
              </a:spcBef>
            </a:pPr>
            <a:r>
              <a:rPr lang="en-US" sz="4400" dirty="0" smtClean="0"/>
              <a:t>Throttling</a:t>
            </a:r>
            <a:endParaRPr lang="en-US" sz="4400" dirty="0"/>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008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857555" y="530225"/>
            <a:ext cx="8476890" cy="6327775"/>
          </a:xfrm>
        </p:spPr>
        <p:txBody>
          <a:bodyPr>
            <a:noAutofit/>
          </a:bodyPr>
          <a:lstStyle/>
          <a:p>
            <a:pPr algn="l">
              <a:spcBef>
                <a:spcPts val="1200"/>
              </a:spcBef>
            </a:pPr>
            <a:r>
              <a:rPr lang="en-US" sz="4400" dirty="0"/>
              <a:t>Connection pooling and Retry </a:t>
            </a:r>
            <a:r>
              <a:rPr lang="en-US" sz="4400" dirty="0" smtClean="0"/>
              <a:t>logic</a:t>
            </a:r>
          </a:p>
          <a:p>
            <a:pPr algn="l">
              <a:spcBef>
                <a:spcPts val="1200"/>
              </a:spcBef>
            </a:pPr>
            <a:r>
              <a:rPr lang="en-US" sz="4400" dirty="0" smtClean="0"/>
              <a:t>Latency </a:t>
            </a:r>
            <a:r>
              <a:rPr lang="en-US" sz="4400" dirty="0"/>
              <a:t>introduced for </a:t>
            </a:r>
            <a:r>
              <a:rPr lang="en-US" sz="4400" dirty="0" smtClean="0"/>
              <a:t>updates</a:t>
            </a:r>
          </a:p>
          <a:p>
            <a:pPr algn="l">
              <a:spcBef>
                <a:spcPts val="1200"/>
              </a:spcBef>
            </a:pPr>
            <a:r>
              <a:rPr lang="en-US" sz="4400" dirty="0" smtClean="0"/>
              <a:t>No </a:t>
            </a:r>
            <a:r>
              <a:rPr lang="en-US" sz="4400" dirty="0"/>
              <a:t>cross-database dependencies</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0425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Auto </a:t>
            </a:r>
            <a:r>
              <a:rPr lang="en-US" sz="4000" spc="-51" dirty="0">
                <a:solidFill>
                  <a:schemeClr val="bg2"/>
                </a:solidFill>
                <a:latin typeface="+mj-lt"/>
              </a:rPr>
              <a:t>backups, transactional logs every 5 min</a:t>
            </a:r>
          </a:p>
          <a:p>
            <a:pPr marL="252000" lvl="1" indent="0" defTabSz="914325">
              <a:spcBef>
                <a:spcPts val="1200"/>
              </a:spcBef>
              <a:buNone/>
            </a:pPr>
            <a:r>
              <a:rPr lang="en-US" sz="4000" spc="-51" dirty="0">
                <a:solidFill>
                  <a:schemeClr val="bg2"/>
                </a:solidFill>
                <a:latin typeface="+mj-lt"/>
              </a:rPr>
              <a:t>Backups in Azure Storage and geo-replicated </a:t>
            </a:r>
          </a:p>
          <a:p>
            <a:pPr marL="252000" lvl="1" indent="0" defTabSz="914325">
              <a:spcBef>
                <a:spcPts val="1200"/>
              </a:spcBef>
              <a:buNone/>
            </a:pPr>
            <a:r>
              <a:rPr lang="en-US" sz="4000" spc="-51" dirty="0">
                <a:solidFill>
                  <a:schemeClr val="bg2"/>
                </a:solidFill>
                <a:latin typeface="+mj-lt"/>
              </a:rPr>
              <a:t>Creates a side-by-side copy, non-disruptive</a:t>
            </a:r>
          </a:p>
          <a:p>
            <a:pPr marL="252000" lvl="1" indent="0" defTabSz="914325">
              <a:spcBef>
                <a:spcPts val="1200"/>
              </a:spcBef>
              <a:buNone/>
            </a:pPr>
            <a:r>
              <a:rPr lang="en-US" sz="4000" spc="-51" dirty="0" smtClean="0">
                <a:solidFill>
                  <a:schemeClr val="bg2"/>
                </a:solidFill>
                <a:latin typeface="+mj-lt"/>
              </a:rPr>
              <a:t>Backups </a:t>
            </a:r>
            <a:r>
              <a:rPr lang="en-US" sz="4000" spc="-51" dirty="0">
                <a:solidFill>
                  <a:schemeClr val="bg2"/>
                </a:solidFill>
                <a:latin typeface="+mj-lt"/>
              </a:rPr>
              <a:t>retention policy</a:t>
            </a:r>
            <a:r>
              <a:rPr lang="en-US" sz="4000" spc="-51" dirty="0" smtClean="0">
                <a:solidFill>
                  <a:schemeClr val="bg2"/>
                </a:solidFill>
                <a:latin typeface="+mj-lt"/>
              </a:rPr>
              <a:t>: 7, 14 or 35 days</a:t>
            </a:r>
            <a:endParaRPr lang="en-US" sz="4000" spc="-51" dirty="0">
              <a:solidFill>
                <a:schemeClr val="bg2"/>
              </a:solidFill>
              <a:latin typeface="+mj-lt"/>
            </a:endParaRPr>
          </a:p>
          <a:p>
            <a:pPr marL="252000" lvl="1" indent="0" defTabSz="914325">
              <a:spcBef>
                <a:spcPts val="1200"/>
              </a:spcBef>
              <a:buNone/>
            </a:pPr>
            <a:r>
              <a:rPr lang="en-US" sz="4000" spc="-51" dirty="0">
                <a:solidFill>
                  <a:schemeClr val="bg2"/>
                </a:solidFill>
                <a:latin typeface="+mj-lt"/>
              </a:rPr>
              <a:t>Automated export of logical backups for long-term backup </a:t>
            </a:r>
            <a:r>
              <a:rPr lang="en-US" sz="4000" spc="-51" dirty="0" smtClean="0">
                <a:solidFill>
                  <a:schemeClr val="bg2"/>
                </a:solidFill>
                <a:latin typeface="+mj-lt"/>
              </a:rPr>
              <a:t>protection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Point-in-time restore - </a:t>
            </a:r>
            <a:r>
              <a:rPr lang="en-US" spc="-51" dirty="0">
                <a:solidFill>
                  <a:schemeClr val="bg2"/>
                </a:solidFill>
              </a:rPr>
              <a:t>“oops recovery”</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95967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Available </a:t>
            </a:r>
            <a:r>
              <a:rPr lang="en-US" sz="4000" spc="-51" dirty="0">
                <a:solidFill>
                  <a:schemeClr val="bg2"/>
                </a:solidFill>
                <a:latin typeface="+mj-lt"/>
              </a:rPr>
              <a:t>in </a:t>
            </a:r>
            <a:r>
              <a:rPr lang="en-US" sz="4000" spc="-51" dirty="0" smtClean="0">
                <a:solidFill>
                  <a:schemeClr val="bg2"/>
                </a:solidFill>
                <a:latin typeface="+mj-lt"/>
              </a:rPr>
              <a:t>all tiers: Basic</a:t>
            </a:r>
            <a:r>
              <a:rPr lang="en-US" sz="4000" spc="-51" dirty="0">
                <a:solidFill>
                  <a:schemeClr val="bg2"/>
                </a:solidFill>
                <a:latin typeface="+mj-lt"/>
              </a:rPr>
              <a:t>, </a:t>
            </a:r>
            <a:r>
              <a:rPr lang="en-US" sz="4000" spc="-51" dirty="0" smtClean="0">
                <a:solidFill>
                  <a:schemeClr val="bg2"/>
                </a:solidFill>
                <a:latin typeface="+mj-lt"/>
              </a:rPr>
              <a:t>Standard </a:t>
            </a:r>
            <a:r>
              <a:rPr lang="en-US" sz="4000" spc="-51" dirty="0">
                <a:solidFill>
                  <a:schemeClr val="bg2"/>
                </a:solidFill>
                <a:latin typeface="+mj-lt"/>
              </a:rPr>
              <a:t>and Premium</a:t>
            </a:r>
          </a:p>
          <a:p>
            <a:pPr marL="252000" lvl="1" indent="0" defTabSz="914325">
              <a:spcBef>
                <a:spcPts val="1200"/>
              </a:spcBef>
              <a:buNone/>
            </a:pPr>
            <a:r>
              <a:rPr lang="en-US" sz="4000" spc="-51" dirty="0">
                <a:solidFill>
                  <a:schemeClr val="bg2"/>
                </a:solidFill>
                <a:latin typeface="+mj-lt"/>
              </a:rPr>
              <a:t>Built on geo-redundant Azure Storage</a:t>
            </a:r>
          </a:p>
          <a:p>
            <a:pPr marL="252000" lvl="1" indent="0" defTabSz="914325">
              <a:spcBef>
                <a:spcPts val="1200"/>
              </a:spcBef>
              <a:buNone/>
            </a:pPr>
            <a:r>
              <a:rPr lang="en-US" sz="4000" spc="-51" dirty="0">
                <a:solidFill>
                  <a:schemeClr val="bg2"/>
                </a:solidFill>
                <a:latin typeface="+mj-lt"/>
              </a:rPr>
              <a:t>Recover to any Azure </a:t>
            </a:r>
            <a:r>
              <a:rPr lang="en-US" sz="4000" spc="-51" dirty="0" smtClean="0">
                <a:solidFill>
                  <a:schemeClr val="bg2"/>
                </a:solidFill>
                <a:latin typeface="+mj-lt"/>
              </a:rPr>
              <a:t>region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Geo-restore – </a:t>
            </a:r>
            <a:r>
              <a:rPr lang="en-US" spc="-51" dirty="0">
                <a:solidFill>
                  <a:schemeClr val="bg2"/>
                </a:solidFill>
              </a:rPr>
              <a:t>Emergency data recovery when you need it most</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1501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Opt-in for Standard &amp; Premium databases</a:t>
            </a:r>
          </a:p>
          <a:p>
            <a:pPr marL="252000" lvl="1" indent="0" defTabSz="914325">
              <a:spcBef>
                <a:spcPts val="1200"/>
              </a:spcBef>
              <a:buNone/>
            </a:pPr>
            <a:r>
              <a:rPr lang="en-US" sz="4000" spc="-51" dirty="0" smtClean="0">
                <a:solidFill>
                  <a:schemeClr val="bg2"/>
                </a:solidFill>
                <a:latin typeface="+mj-lt"/>
              </a:rPr>
              <a:t>Creates </a:t>
            </a:r>
            <a:r>
              <a:rPr lang="en-US" sz="4000" spc="-51" dirty="0">
                <a:solidFill>
                  <a:schemeClr val="bg2"/>
                </a:solidFill>
                <a:latin typeface="+mj-lt"/>
              </a:rPr>
              <a:t>a stand-by secondary</a:t>
            </a:r>
          </a:p>
          <a:p>
            <a:pPr marL="252000" lvl="1" indent="0" defTabSz="914325">
              <a:spcBef>
                <a:spcPts val="1200"/>
              </a:spcBef>
              <a:buNone/>
            </a:pPr>
            <a:r>
              <a:rPr lang="en-US" sz="4000" spc="-51" dirty="0">
                <a:solidFill>
                  <a:schemeClr val="bg2"/>
                </a:solidFill>
                <a:latin typeface="+mj-lt"/>
              </a:rPr>
              <a:t>Replicate to pre-paired Azure region</a:t>
            </a:r>
          </a:p>
          <a:p>
            <a:pPr marL="252000" lvl="1" indent="0" defTabSz="914325">
              <a:spcBef>
                <a:spcPts val="1200"/>
              </a:spcBef>
              <a:buNone/>
            </a:pPr>
            <a:r>
              <a:rPr lang="en-US" sz="4000" spc="-51" dirty="0">
                <a:solidFill>
                  <a:schemeClr val="bg2"/>
                </a:solidFill>
                <a:latin typeface="+mj-lt"/>
              </a:rPr>
              <a:t>Automatic data replication, asynchronous</a:t>
            </a:r>
          </a:p>
          <a:p>
            <a:pPr marL="252000" lvl="1" indent="0" defTabSz="914325">
              <a:spcBef>
                <a:spcPts val="1200"/>
              </a:spcBef>
              <a:buNone/>
            </a:pPr>
            <a:r>
              <a:rPr lang="en-US" sz="4000" spc="-51" dirty="0">
                <a:solidFill>
                  <a:schemeClr val="bg2"/>
                </a:solidFill>
                <a:latin typeface="+mj-lt"/>
              </a:rPr>
              <a:t>Opt-in via REST API, PowerShell or Azure Portal </a:t>
            </a:r>
          </a:p>
          <a:p>
            <a:pPr marL="252000" lvl="1" indent="0" defTabSz="914325">
              <a:spcBef>
                <a:spcPts val="1200"/>
              </a:spcBef>
              <a:buNone/>
            </a:pPr>
            <a:r>
              <a:rPr lang="en-US" sz="4000" spc="-51" dirty="0">
                <a:solidFill>
                  <a:schemeClr val="bg2"/>
                </a:solidFill>
                <a:latin typeface="+mj-lt"/>
              </a:rPr>
              <a:t>Microsoft-managed, RTO&lt;24h, RPO&lt;1 </a:t>
            </a:r>
            <a:r>
              <a:rPr lang="en-US" sz="4000" spc="-51" dirty="0" err="1">
                <a:solidFill>
                  <a:schemeClr val="bg2"/>
                </a:solidFill>
                <a:latin typeface="+mj-lt"/>
              </a:rPr>
              <a:t>hr</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Standard geo-replication</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02644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a:solidFill>
                  <a:schemeClr val="bg2"/>
                </a:solidFill>
                <a:latin typeface="+mj-lt"/>
              </a:rPr>
              <a:t>Self-service activation in Premium </a:t>
            </a:r>
          </a:p>
          <a:p>
            <a:pPr marL="252000" lvl="1" indent="0" defTabSz="914325">
              <a:spcBef>
                <a:spcPts val="1200"/>
              </a:spcBef>
              <a:buNone/>
            </a:pPr>
            <a:r>
              <a:rPr lang="en-US" sz="4000" spc="-51" dirty="0">
                <a:solidFill>
                  <a:schemeClr val="bg2"/>
                </a:solidFill>
                <a:latin typeface="+mj-lt"/>
              </a:rPr>
              <a:t>Create up to 4 readable </a:t>
            </a:r>
            <a:r>
              <a:rPr lang="en-US" sz="4000" spc="-51" dirty="0" err="1">
                <a:solidFill>
                  <a:schemeClr val="bg2"/>
                </a:solidFill>
                <a:latin typeface="+mj-lt"/>
              </a:rPr>
              <a:t>secondaries</a:t>
            </a:r>
            <a:endParaRPr lang="en-US" sz="4000" spc="-51" dirty="0">
              <a:solidFill>
                <a:schemeClr val="bg2"/>
              </a:solidFill>
              <a:latin typeface="+mj-lt"/>
            </a:endParaRPr>
          </a:p>
          <a:p>
            <a:pPr marL="252000" lvl="1" indent="0" defTabSz="914325">
              <a:spcBef>
                <a:spcPts val="1200"/>
              </a:spcBef>
              <a:buNone/>
            </a:pPr>
            <a:r>
              <a:rPr lang="en-US" sz="4000" spc="-51" dirty="0">
                <a:solidFill>
                  <a:schemeClr val="bg2"/>
                </a:solidFill>
                <a:latin typeface="+mj-lt"/>
              </a:rPr>
              <a:t>Replicate to any Azure region</a:t>
            </a:r>
          </a:p>
          <a:p>
            <a:pPr marL="252000" lvl="1" indent="0" defTabSz="914325">
              <a:spcBef>
                <a:spcPts val="1200"/>
              </a:spcBef>
              <a:buNone/>
            </a:pPr>
            <a:r>
              <a:rPr lang="en-US" sz="4000" spc="-51" dirty="0">
                <a:solidFill>
                  <a:schemeClr val="bg2"/>
                </a:solidFill>
                <a:latin typeface="+mj-lt"/>
              </a:rPr>
              <a:t>Automatic data replication, asynchronous</a:t>
            </a:r>
          </a:p>
          <a:p>
            <a:pPr marL="252000" lvl="1" indent="0" defTabSz="914325">
              <a:spcBef>
                <a:spcPts val="1200"/>
              </a:spcBef>
              <a:buNone/>
            </a:pPr>
            <a:r>
              <a:rPr lang="en-US" sz="4000" spc="-51" dirty="0">
                <a:solidFill>
                  <a:schemeClr val="bg2"/>
                </a:solidFill>
                <a:latin typeface="+mj-lt"/>
              </a:rPr>
              <a:t>REST API, PowerShell or Azure Portal </a:t>
            </a:r>
          </a:p>
          <a:p>
            <a:pPr marL="252000" lvl="1" indent="0" defTabSz="914325">
              <a:spcBef>
                <a:spcPts val="1200"/>
              </a:spcBef>
              <a:buNone/>
            </a:pPr>
            <a:r>
              <a:rPr lang="en-US" sz="4000" spc="-51" dirty="0">
                <a:solidFill>
                  <a:schemeClr val="bg2"/>
                </a:solidFill>
                <a:latin typeface="+mj-lt"/>
              </a:rPr>
              <a:t>RTO&lt;1h, RPO&lt;5m, you choose when to failover</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Active geo-replication</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20417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Automatic Failover on Premium</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413124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a:solidFill>
                  <a:schemeClr val="bg2"/>
                </a:solidFill>
                <a:latin typeface="+mj-lt"/>
              </a:rPr>
              <a:t>Configurable to track &amp; log database activity</a:t>
            </a:r>
          </a:p>
          <a:p>
            <a:pPr marL="252000" lvl="1" indent="0" defTabSz="914325">
              <a:spcBef>
                <a:spcPts val="1200"/>
              </a:spcBef>
              <a:buNone/>
            </a:pPr>
            <a:r>
              <a:rPr lang="en-US" sz="4000" spc="-51" dirty="0">
                <a:solidFill>
                  <a:schemeClr val="bg2"/>
                </a:solidFill>
                <a:latin typeface="+mj-lt"/>
              </a:rPr>
              <a:t>Dashboard views in the portal for at-a-glance insights</a:t>
            </a:r>
          </a:p>
          <a:p>
            <a:pPr marL="252000" lvl="1" indent="0" defTabSz="914325">
              <a:spcBef>
                <a:spcPts val="1200"/>
              </a:spcBef>
              <a:buNone/>
            </a:pPr>
            <a:r>
              <a:rPr lang="en-US" sz="4000" spc="-51" dirty="0">
                <a:solidFill>
                  <a:schemeClr val="bg2"/>
                </a:solidFill>
                <a:latin typeface="+mj-lt"/>
              </a:rPr>
              <a:t>Pre-defined Power View reports for deep visual analysis on Audit log data</a:t>
            </a:r>
          </a:p>
          <a:p>
            <a:pPr marL="252000" lvl="1" indent="0" defTabSz="914325">
              <a:spcBef>
                <a:spcPts val="1200"/>
              </a:spcBef>
              <a:buNone/>
            </a:pPr>
            <a:r>
              <a:rPr lang="en-US" sz="4000" spc="-51" dirty="0">
                <a:solidFill>
                  <a:schemeClr val="bg2"/>
                </a:solidFill>
                <a:latin typeface="+mj-lt"/>
              </a:rPr>
              <a:t>Audit logs reside in your Azure Storage account</a:t>
            </a:r>
          </a:p>
          <a:p>
            <a:pPr marL="252000" lvl="1" indent="0" defTabSz="914325">
              <a:spcBef>
                <a:spcPts val="1200"/>
              </a:spcBef>
              <a:buNone/>
            </a:pPr>
            <a:r>
              <a:rPr lang="en-US" sz="4000" spc="-51" dirty="0">
                <a:solidFill>
                  <a:schemeClr val="bg2"/>
                </a:solidFill>
                <a:latin typeface="+mj-lt"/>
              </a:rPr>
              <a:t>Available in Basic, Standard, and Premium</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Auditing</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305211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Analyze existing database</a:t>
            </a:r>
          </a:p>
          <a:p>
            <a:pPr marL="252000" lvl="1" indent="0" defTabSz="914325">
              <a:spcBef>
                <a:spcPts val="1200"/>
              </a:spcBef>
              <a:buNone/>
            </a:pPr>
            <a:r>
              <a:rPr lang="en-US" sz="4000" spc="-51" dirty="0" smtClean="0">
                <a:solidFill>
                  <a:schemeClr val="bg2"/>
                </a:solidFill>
                <a:latin typeface="+mj-lt"/>
              </a:rPr>
              <a:t>SQL Database Migration Wizard</a:t>
            </a:r>
            <a:endParaRPr lang="en-US" sz="4000" spc="-51" dirty="0">
              <a:solidFill>
                <a:schemeClr val="bg2"/>
              </a:solidFill>
              <a:latin typeface="+mj-lt"/>
            </a:endParaRPr>
          </a:p>
          <a:p>
            <a:pPr marL="252000" lvl="1" indent="0" defTabSz="914325">
              <a:spcBef>
                <a:spcPts val="1200"/>
              </a:spcBef>
              <a:buNone/>
            </a:pPr>
            <a:r>
              <a:rPr lang="en-US" sz="4000" spc="-51" dirty="0" smtClean="0">
                <a:solidFill>
                  <a:schemeClr val="bg2"/>
                </a:solidFill>
                <a:latin typeface="+mj-lt"/>
              </a:rPr>
              <a:t>Restore from backup using SSMS</a:t>
            </a:r>
          </a:p>
          <a:p>
            <a:pPr marL="252000" lvl="1" indent="0" defTabSz="914325">
              <a:spcBef>
                <a:spcPts val="1200"/>
              </a:spcBef>
              <a:buNone/>
            </a:pPr>
            <a:r>
              <a:rPr lang="en-US" sz="4000" spc="-51" dirty="0" smtClean="0">
                <a:solidFill>
                  <a:schemeClr val="bg2"/>
                </a:solidFill>
                <a:latin typeface="+mj-lt"/>
              </a:rPr>
              <a:t>Copy compressed </a:t>
            </a:r>
            <a:r>
              <a:rPr lang="en-US" sz="4000" spc="-51" dirty="0" err="1" smtClean="0">
                <a:solidFill>
                  <a:schemeClr val="bg2"/>
                </a:solidFill>
                <a:latin typeface="+mj-lt"/>
              </a:rPr>
              <a:t>bak</a:t>
            </a:r>
            <a:r>
              <a:rPr lang="en-US" sz="4000" spc="-51" dirty="0" smtClean="0">
                <a:solidFill>
                  <a:schemeClr val="bg2"/>
                </a:solidFill>
                <a:latin typeface="+mj-lt"/>
              </a:rPr>
              <a:t> to VM </a:t>
            </a:r>
            <a:r>
              <a:rPr lang="en-US" sz="4000" spc="-51" smtClean="0">
                <a:solidFill>
                  <a:schemeClr val="bg2"/>
                </a:solidFill>
                <a:latin typeface="+mj-lt"/>
              </a:rPr>
              <a:t>in Azure and </a:t>
            </a:r>
            <a:r>
              <a:rPr lang="en-US" sz="4000" spc="-51" dirty="0" smtClean="0">
                <a:solidFill>
                  <a:schemeClr val="bg2"/>
                </a:solidFill>
                <a:latin typeface="+mj-lt"/>
              </a:rPr>
              <a:t>Migrate</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Migration Process</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10384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15257002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t>Microsoft Azure Data Platform</a:t>
            </a:r>
            <a:endParaRPr lang="en-US" dirty="0"/>
          </a:p>
        </p:txBody>
      </p:sp>
      <p:pic>
        <p:nvPicPr>
          <p:cNvPr id="5" name="Picture 4"/>
          <p:cNvPicPr>
            <a:picLocks noChangeAspect="1"/>
          </p:cNvPicPr>
          <p:nvPr/>
        </p:nvPicPr>
        <p:blipFill>
          <a:blip r:embed="rId8">
            <a:biLevel thresh="25000"/>
          </a:blip>
          <a:stretch>
            <a:fillRect/>
          </a:stretch>
        </p:blipFill>
        <p:spPr>
          <a:xfrm>
            <a:off x="3557116" y="3103850"/>
            <a:ext cx="502418" cy="528745"/>
          </a:xfrm>
          <a:prstGeom prst="rect">
            <a:avLst/>
          </a:prstGeom>
        </p:spPr>
      </p:pic>
      <p:grpSp>
        <p:nvGrpSpPr>
          <p:cNvPr id="6" name="Group 5"/>
          <p:cNvGrpSpPr/>
          <p:nvPr/>
        </p:nvGrpSpPr>
        <p:grpSpPr>
          <a:xfrm>
            <a:off x="7173968" y="3175278"/>
            <a:ext cx="623553" cy="457317"/>
            <a:chOff x="4602527" y="2052785"/>
            <a:chExt cx="2986946" cy="2752430"/>
          </a:xfrm>
        </p:grpSpPr>
        <p:pic>
          <p:nvPicPr>
            <p:cNvPr id="7" name="Picture 6"/>
            <p:cNvPicPr>
              <a:picLocks noChangeAspect="1"/>
            </p:cNvPicPr>
            <p:nvPr/>
          </p:nvPicPr>
          <p:blipFill>
            <a:blip r:embed="rId9"/>
            <a:stretch>
              <a:fillRect/>
            </a:stretch>
          </p:blipFill>
          <p:spPr>
            <a:xfrm>
              <a:off x="4602527" y="2052785"/>
              <a:ext cx="2986946" cy="2752430"/>
            </a:xfrm>
            <a:prstGeom prst="rect">
              <a:avLst/>
            </a:prstGeom>
          </p:spPr>
        </p:pic>
        <p:pic>
          <p:nvPicPr>
            <p:cNvPr id="8" name="Picture 7"/>
            <p:cNvPicPr>
              <a:picLocks noChangeAspect="1"/>
            </p:cNvPicPr>
            <p:nvPr/>
          </p:nvPicPr>
          <p:blipFill>
            <a:blip r:embed="rId10"/>
            <a:stretch>
              <a:fillRect/>
            </a:stretch>
          </p:blipFill>
          <p:spPr>
            <a:xfrm>
              <a:off x="5526374" y="2386318"/>
              <a:ext cx="1139252" cy="1499882"/>
            </a:xfrm>
            <a:prstGeom prst="rect">
              <a:avLst/>
            </a:prstGeom>
          </p:spPr>
        </p:pic>
      </p:grpSp>
      <p:pic>
        <p:nvPicPr>
          <p:cNvPr id="9" name="Picture 8"/>
          <p:cNvPicPr>
            <a:picLocks noChangeAspect="1"/>
          </p:cNvPicPr>
          <p:nvPr/>
        </p:nvPicPr>
        <p:blipFill>
          <a:blip r:embed="rId11"/>
          <a:stretch>
            <a:fillRect/>
          </a:stretch>
        </p:blipFill>
        <p:spPr>
          <a:xfrm>
            <a:off x="11163719" y="3106083"/>
            <a:ext cx="396606" cy="526512"/>
          </a:xfrm>
          <a:prstGeom prst="rect">
            <a:avLst/>
          </a:prstGeom>
        </p:spPr>
      </p:pic>
      <p:pic>
        <p:nvPicPr>
          <p:cNvPr id="10" name="Picture 9"/>
          <p:cNvPicPr>
            <a:picLocks noChangeAspect="1"/>
          </p:cNvPicPr>
          <p:nvPr/>
        </p:nvPicPr>
        <p:blipFill>
          <a:blip r:embed="rId12"/>
          <a:stretch>
            <a:fillRect/>
          </a:stretch>
        </p:blipFill>
        <p:spPr>
          <a:xfrm>
            <a:off x="3397396" y="5543833"/>
            <a:ext cx="662138" cy="455167"/>
          </a:xfrm>
          <a:prstGeom prst="rect">
            <a:avLst/>
          </a:prstGeom>
        </p:spPr>
      </p:pic>
      <p:pic>
        <p:nvPicPr>
          <p:cNvPr id="11" name="Picture 10"/>
          <p:cNvPicPr>
            <a:picLocks noChangeAspect="1"/>
          </p:cNvPicPr>
          <p:nvPr/>
        </p:nvPicPr>
        <p:blipFill>
          <a:blip r:embed="rId13"/>
          <a:stretch>
            <a:fillRect/>
          </a:stretch>
        </p:blipFill>
        <p:spPr>
          <a:xfrm>
            <a:off x="7173969" y="5540035"/>
            <a:ext cx="623553" cy="458965"/>
          </a:xfrm>
          <a:prstGeom prst="rect">
            <a:avLst/>
          </a:prstGeom>
        </p:spPr>
      </p:pic>
    </p:spTree>
    <p:extLst>
      <p:ext uri="{BB962C8B-B14F-4D97-AF65-F5344CB8AC3E}">
        <p14:creationId xmlns:p14="http://schemas.microsoft.com/office/powerpoint/2010/main" val="2018677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p>
          <a:p>
            <a:pPr marL="252000" lvl="1" indent="0" defTabSz="914325">
              <a:spcBef>
                <a:spcPts val="120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r>
              <a:rPr lang="en-US" sz="4400" dirty="0" smtClean="0">
                <a:solidFill>
                  <a:schemeClr val="bg1"/>
                </a:solidFill>
                <a:latin typeface="+mj-lt"/>
              </a:rPr>
              <a:t>)</a:t>
            </a:r>
          </a:p>
          <a:p>
            <a:pPr marL="252000" lvl="1" indent="0" defTabSz="914325">
              <a:spcBef>
                <a:spcPts val="1200"/>
              </a:spcBef>
              <a:buNone/>
            </a:pPr>
            <a:r>
              <a:rPr lang="en-US" sz="4400" dirty="0" smtClean="0">
                <a:solidFill>
                  <a:schemeClr val="bg1"/>
                </a:solidFill>
                <a:latin typeface="+mj-lt"/>
              </a:rPr>
              <a:t>Visual Studio IDE for database development</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dirty="0" smtClean="0">
                <a:solidFill>
                  <a:schemeClr val="bg1"/>
                </a:solidFill>
                <a:latin typeface="+mj-lt"/>
              </a:rPr>
              <a:t>Use </a:t>
            </a:r>
            <a:r>
              <a:rPr lang="en-US" sz="4400" dirty="0">
                <a:solidFill>
                  <a:schemeClr val="bg1"/>
                </a:solidFill>
                <a:latin typeface="+mj-lt"/>
              </a:rPr>
              <a:t>command, distributed transactions, distributed views</a:t>
            </a:r>
          </a:p>
          <a:p>
            <a:pPr marL="252000" lvl="1" indent="0" defTabSz="914325">
              <a:spcBef>
                <a:spcPts val="1200"/>
              </a:spcBef>
              <a:buNone/>
            </a:pPr>
            <a:r>
              <a:rPr lang="en-US" sz="4400" dirty="0">
                <a:solidFill>
                  <a:schemeClr val="bg1"/>
                </a:solidFill>
                <a:latin typeface="+mj-lt"/>
              </a:rPr>
              <a:t>Service Broker</a:t>
            </a:r>
          </a:p>
          <a:p>
            <a:pPr marL="252000" lvl="1" indent="0" defTabSz="914325">
              <a:spcBef>
                <a:spcPts val="1200"/>
              </a:spcBef>
              <a:buNone/>
            </a:pPr>
            <a:r>
              <a:rPr lang="en-US" sz="4400" dirty="0">
                <a:solidFill>
                  <a:schemeClr val="bg1"/>
                </a:solidFill>
                <a:latin typeface="+mj-lt"/>
              </a:rPr>
              <a:t>Common Language Runtime (CLR)</a:t>
            </a:r>
          </a:p>
          <a:p>
            <a:pPr marL="252000" lvl="1" indent="0" defTabSz="914325">
              <a:spcBef>
                <a:spcPts val="1200"/>
              </a:spcBef>
              <a:buNone/>
            </a:pPr>
            <a:r>
              <a:rPr lang="en-US" sz="4400" dirty="0">
                <a:solidFill>
                  <a:schemeClr val="bg1"/>
                </a:solidFill>
                <a:latin typeface="+mj-lt"/>
              </a:rPr>
              <a:t>SQL Agent</a:t>
            </a:r>
          </a:p>
          <a:p>
            <a:pPr marL="252000" lvl="1" indent="0" defTabSz="914325">
              <a:spcBef>
                <a:spcPts val="1200"/>
              </a:spcBef>
              <a:buNone/>
            </a:pPr>
            <a:r>
              <a:rPr lang="en-US" sz="4400" dirty="0">
                <a:solidFill>
                  <a:schemeClr val="bg1"/>
                </a:solidFill>
                <a:latin typeface="+mj-lt"/>
              </a:rPr>
              <a:t>SQL Profiler</a:t>
            </a:r>
          </a:p>
          <a:p>
            <a:pPr marL="252000" lvl="1" indent="0" defTabSz="914325">
              <a:spcBef>
                <a:spcPts val="1200"/>
              </a:spcBef>
              <a:buNone/>
            </a:pPr>
            <a:r>
              <a:rPr lang="en-US" sz="4400" dirty="0">
                <a:solidFill>
                  <a:schemeClr val="bg1"/>
                </a:solidFill>
                <a:latin typeface="+mj-lt"/>
              </a:rPr>
              <a:t>Native </a:t>
            </a:r>
            <a:r>
              <a:rPr lang="en-US" sz="4400" dirty="0" smtClean="0">
                <a:solidFill>
                  <a:schemeClr val="bg1"/>
                </a:solidFill>
                <a:latin typeface="+mj-lt"/>
              </a:rPr>
              <a:t>Encryption, but has Row-Level Encryption</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pic>
        <p:nvPicPr>
          <p:cNvPr id="4" name="Picture 3"/>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Run </a:t>
            </a:r>
            <a:r>
              <a:rPr lang="en-US" sz="4400" smtClean="0"/>
              <a:t>Simple Performance Benchmark </a:t>
            </a:r>
            <a:r>
              <a:rPr lang="en-US" sz="4400" dirty="0" smtClean="0"/>
              <a:t>Test</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Elastic Scale</a:t>
            </a:r>
            <a:endParaRPr lang="en-US" sz="6000" dirty="0"/>
          </a:p>
        </p:txBody>
      </p:sp>
      <p:pic>
        <p:nvPicPr>
          <p:cNvPr id="3" name="Picture 2"/>
          <p:cNvPicPr>
            <a:picLocks noChangeAspect="1"/>
          </p:cNvPicPr>
          <p:nvPr/>
        </p:nvPicPr>
        <p:blipFill>
          <a:blip r:embed="rId3">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226118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0" y="530225"/>
            <a:ext cx="12192000" cy="6327775"/>
          </a:xfrm>
        </p:spPr>
        <p:txBody>
          <a:bodyPr>
            <a:noAutofit/>
          </a:bodyPr>
          <a:lstStyle/>
          <a:p>
            <a:pPr marL="252000" algn="l">
              <a:spcBef>
                <a:spcPts val="1200"/>
              </a:spcBef>
            </a:pPr>
            <a:r>
              <a:rPr lang="en-US" sz="4400" dirty="0"/>
              <a:t>Elastic Scale across thousands of databases via custom </a:t>
            </a:r>
            <a:r>
              <a:rPr lang="en-US" sz="4400" dirty="0" err="1"/>
              <a:t>sharding</a:t>
            </a:r>
            <a:endParaRPr lang="en-US" sz="4400" dirty="0"/>
          </a:p>
          <a:p>
            <a:pPr marL="252000" algn="l">
              <a:spcBef>
                <a:spcPts val="1200"/>
              </a:spcBef>
            </a:pPr>
            <a:r>
              <a:rPr lang="en-US" sz="4400" dirty="0"/>
              <a:t>Scale out via .</a:t>
            </a:r>
            <a:r>
              <a:rPr lang="en-US" sz="4400" dirty="0" smtClean="0"/>
              <a:t>NET </a:t>
            </a:r>
            <a:r>
              <a:rPr lang="en-US" sz="4400" dirty="0"/>
              <a:t>Client libraries </a:t>
            </a:r>
            <a:r>
              <a:rPr lang="en-US" sz="4400" dirty="0" smtClean="0"/>
              <a:t>consumed </a:t>
            </a:r>
            <a:r>
              <a:rPr lang="en-US" sz="4400" dirty="0"/>
              <a:t>by customer applications to support </a:t>
            </a:r>
            <a:r>
              <a:rPr lang="en-US" sz="4400" dirty="0" err="1"/>
              <a:t>sharded</a:t>
            </a:r>
            <a:r>
              <a:rPr lang="en-US" sz="4400" dirty="0"/>
              <a:t> database pattern</a:t>
            </a:r>
          </a:p>
          <a:p>
            <a:pPr marL="252000" algn="l">
              <a:spcBef>
                <a:spcPts val="1200"/>
              </a:spcBef>
            </a:pPr>
            <a:r>
              <a:rPr lang="en-US" sz="4400" dirty="0"/>
              <a:t>Enables developer and manageability functions</a:t>
            </a:r>
          </a:p>
          <a:p>
            <a:pPr marL="252000" algn="l">
              <a:spcBef>
                <a:spcPts val="1200"/>
              </a:spcBef>
            </a:pPr>
            <a:r>
              <a:rPr lang="en-US" sz="4400" dirty="0"/>
              <a:t>Supports split, merge, and move operations on data</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97707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25" y="0"/>
            <a:ext cx="12201525" cy="3863975"/>
          </a:xfrm>
        </p:spPr>
        <p:txBody>
          <a:bodyPr>
            <a:normAutofit/>
          </a:bodyPr>
          <a:lstStyle/>
          <a:p>
            <a:pPr marL="0" indent="0">
              <a:buNone/>
            </a:pPr>
            <a:r>
              <a:rPr lang="en-US" sz="4800" dirty="0" smtClean="0"/>
              <a:t>Vertical: Scale-up or scale-down</a:t>
            </a:r>
          </a:p>
          <a:p>
            <a:pPr marL="0" indent="0">
              <a:buNone/>
            </a:pPr>
            <a:r>
              <a:rPr lang="en-US" sz="4800" dirty="0" smtClean="0"/>
              <a:t>Horizontal: Scale-out or scale-in</a:t>
            </a:r>
            <a:endParaRPr lang="en-US" sz="4800" dirty="0"/>
          </a:p>
        </p:txBody>
      </p:sp>
      <p:sp>
        <p:nvSpPr>
          <p:cNvPr id="5" name="Can 4"/>
          <p:cNvSpPr/>
          <p:nvPr/>
        </p:nvSpPr>
        <p:spPr bwMode="auto">
          <a:xfrm>
            <a:off x="1903428" y="485870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6" name="Can 5"/>
          <p:cNvSpPr/>
          <p:nvPr/>
        </p:nvSpPr>
        <p:spPr bwMode="auto">
          <a:xfrm>
            <a:off x="1903428" y="4233672"/>
            <a:ext cx="979648" cy="1604963"/>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Standard</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Can 6"/>
          <p:cNvSpPr/>
          <p:nvPr/>
        </p:nvSpPr>
        <p:spPr bwMode="auto">
          <a:xfrm>
            <a:off x="1903428" y="3608640"/>
            <a:ext cx="979648" cy="2229995"/>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Premium</a:t>
            </a:r>
            <a:endParaRPr lang="en-US" sz="1600" baseline="-25000" dirty="0">
              <a:solidFill>
                <a:schemeClr val="bg1"/>
              </a:solidFill>
              <a:latin typeface="+mj-lt"/>
            </a:endParaRPr>
          </a:p>
        </p:txBody>
      </p:sp>
      <p:sp>
        <p:nvSpPr>
          <p:cNvPr id="8" name="Can 7"/>
          <p:cNvSpPr/>
          <p:nvPr/>
        </p:nvSpPr>
        <p:spPr bwMode="auto">
          <a:xfrm>
            <a:off x="3253692" y="485731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9" name="Can 8"/>
          <p:cNvSpPr/>
          <p:nvPr/>
        </p:nvSpPr>
        <p:spPr bwMode="auto">
          <a:xfrm>
            <a:off x="4603956" y="485592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0" name="Can 9"/>
          <p:cNvSpPr/>
          <p:nvPr/>
        </p:nvSpPr>
        <p:spPr bwMode="auto">
          <a:xfrm>
            <a:off x="5954220" y="485453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1" name="Can 10"/>
          <p:cNvSpPr/>
          <p:nvPr/>
        </p:nvSpPr>
        <p:spPr bwMode="auto">
          <a:xfrm>
            <a:off x="7304484" y="485314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2" name="Can 11"/>
          <p:cNvSpPr/>
          <p:nvPr/>
        </p:nvSpPr>
        <p:spPr bwMode="auto">
          <a:xfrm>
            <a:off x="8654748" y="485175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3" name="Can 12"/>
          <p:cNvSpPr/>
          <p:nvPr/>
        </p:nvSpPr>
        <p:spPr bwMode="auto">
          <a:xfrm>
            <a:off x="10005012" y="485036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4" name="Can 13"/>
          <p:cNvSpPr/>
          <p:nvPr/>
        </p:nvSpPr>
        <p:spPr bwMode="auto">
          <a:xfrm>
            <a:off x="7304484" y="3608640"/>
            <a:ext cx="979648" cy="2229995"/>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Premium</a:t>
            </a:r>
            <a:endParaRPr lang="en-US" sz="1600" baseline="-25000" dirty="0">
              <a:solidFill>
                <a:schemeClr val="bg1"/>
              </a:solidFill>
              <a:latin typeface="+mj-lt"/>
            </a:endParaRPr>
          </a:p>
        </p:txBody>
      </p:sp>
      <p:sp>
        <p:nvSpPr>
          <p:cNvPr id="16" name="Can 15"/>
          <p:cNvSpPr/>
          <p:nvPr/>
        </p:nvSpPr>
        <p:spPr bwMode="auto">
          <a:xfrm>
            <a:off x="4603956" y="4226722"/>
            <a:ext cx="979648" cy="1604963"/>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Standard</a:t>
            </a:r>
            <a:endParaRPr lang="en-US" sz="1600" baseline="-25000" dirty="0">
              <a:solidFill>
                <a:schemeClr val="bg1"/>
              </a:solidFill>
              <a:latin typeface="+mj-lt"/>
            </a:endParaRPr>
          </a:p>
        </p:txBody>
      </p:sp>
      <p:cxnSp>
        <p:nvCxnSpPr>
          <p:cNvPr id="18" name="Straight Arrow Connector 17"/>
          <p:cNvCxnSpPr/>
          <p:nvPr/>
        </p:nvCxnSpPr>
        <p:spPr>
          <a:xfrm>
            <a:off x="1460880" y="3702192"/>
            <a:ext cx="0" cy="2042890"/>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24877" y="5927600"/>
            <a:ext cx="1311578" cy="369332"/>
          </a:xfrm>
          <a:prstGeom prst="rect">
            <a:avLst/>
          </a:prstGeom>
          <a:noFill/>
        </p:spPr>
        <p:txBody>
          <a:bodyPr wrap="none" rtlCol="0">
            <a:spAutoFit/>
          </a:bodyPr>
          <a:lstStyle/>
          <a:p>
            <a:r>
              <a:rPr lang="en-US" dirty="0" smtClean="0">
                <a:solidFill>
                  <a:schemeClr val="bg1"/>
                </a:solidFill>
                <a:latin typeface="+mj-lt"/>
              </a:rPr>
              <a:t>Scale out/in</a:t>
            </a:r>
            <a:endParaRPr lang="en-US" dirty="0">
              <a:solidFill>
                <a:schemeClr val="bg1"/>
              </a:solidFill>
              <a:latin typeface="+mj-lt"/>
            </a:endParaRPr>
          </a:p>
        </p:txBody>
      </p:sp>
      <p:cxnSp>
        <p:nvCxnSpPr>
          <p:cNvPr id="20" name="Straight Arrow Connector 19"/>
          <p:cNvCxnSpPr/>
          <p:nvPr/>
        </p:nvCxnSpPr>
        <p:spPr>
          <a:xfrm flipH="1">
            <a:off x="1576672" y="5927600"/>
            <a:ext cx="9407988" cy="45688"/>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465735" y="4538971"/>
            <a:ext cx="1620957" cy="369332"/>
          </a:xfrm>
          <a:prstGeom prst="rect">
            <a:avLst/>
          </a:prstGeom>
          <a:noFill/>
        </p:spPr>
        <p:txBody>
          <a:bodyPr wrap="none" rtlCol="0">
            <a:spAutoFit/>
          </a:bodyPr>
          <a:lstStyle/>
          <a:p>
            <a:r>
              <a:rPr lang="en-US" dirty="0" smtClean="0">
                <a:solidFill>
                  <a:schemeClr val="bg1"/>
                </a:solidFill>
                <a:latin typeface="+mj-lt"/>
              </a:rPr>
              <a:t>Scale up/down</a:t>
            </a:r>
            <a:endParaRPr lang="en-US" dirty="0">
              <a:solidFill>
                <a:schemeClr val="bg1"/>
              </a:solidFill>
              <a:latin typeface="+mj-lt"/>
            </a:endParaRPr>
          </a:p>
        </p:txBody>
      </p:sp>
      <p:sp>
        <p:nvSpPr>
          <p:cNvPr id="22" name="Title 3"/>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Scalability options in Azure SQL DB</a:t>
            </a:r>
          </a:p>
        </p:txBody>
      </p:sp>
      <p:pic>
        <p:nvPicPr>
          <p:cNvPr id="23" name="Picture 22"/>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36860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solidFill>
                  <a:srgbClr val="FFFFFF"/>
                </a:solidFill>
              </a:rPr>
              <a:t>Microsoft Azure Data Platform</a:t>
            </a:r>
            <a:endParaRPr lang="en-US" dirty="0">
              <a:solidFill>
                <a:srgbClr val="FFFFFF"/>
              </a:solidFill>
            </a:endParaRPr>
          </a:p>
        </p:txBody>
      </p:sp>
      <p:sp>
        <p:nvSpPr>
          <p:cNvPr id="4" name="Rectangle 3"/>
          <p:cNvSpPr/>
          <p:nvPr/>
        </p:nvSpPr>
        <p:spPr>
          <a:xfrm>
            <a:off x="4300365" y="3917325"/>
            <a:ext cx="3773876"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p:cNvSpPr/>
          <p:nvPr/>
        </p:nvSpPr>
        <p:spPr>
          <a:xfrm>
            <a:off x="462988" y="1331650"/>
            <a:ext cx="11362068"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p:cNvSpPr/>
          <p:nvPr/>
        </p:nvSpPr>
        <p:spPr>
          <a:xfrm>
            <a:off x="462988" y="4004695"/>
            <a:ext cx="3860437"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70776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843" y="969484"/>
            <a:ext cx="10774497" cy="1415772"/>
          </a:xfrm>
          <a:prstGeom prst="rect">
            <a:avLst/>
          </a:prstGeom>
          <a:noFill/>
        </p:spPr>
        <p:txBody>
          <a:bodyPr wrap="square" rtlCol="0">
            <a:spAutoFit/>
          </a:bodyPr>
          <a:lstStyle/>
          <a:p>
            <a:r>
              <a:rPr lang="en-US" sz="4400" dirty="0" smtClean="0">
                <a:solidFill>
                  <a:schemeClr val="bg1"/>
                </a:solidFill>
              </a:rPr>
              <a:t>Thanks to Microsoft for the great slides!</a:t>
            </a:r>
          </a:p>
          <a:p>
            <a:r>
              <a:rPr lang="en-US" sz="2400" dirty="0" smtClean="0">
                <a:solidFill>
                  <a:schemeClr val="bg1"/>
                </a:solidFill>
              </a:rPr>
              <a:t>https</a:t>
            </a:r>
            <a:r>
              <a:rPr lang="en-US" sz="2400" dirty="0">
                <a:solidFill>
                  <a:schemeClr val="bg1"/>
                </a:solidFill>
              </a:rPr>
              <a:t>://github.com/Azure-Readiness</a:t>
            </a:r>
            <a:endParaRPr lang="en-US" sz="2400" dirty="0" smtClean="0">
              <a:solidFill>
                <a:schemeClr val="bg1"/>
              </a:solidFill>
            </a:endParaRPr>
          </a:p>
          <a:p>
            <a:endParaRPr lang="en-US" dirty="0"/>
          </a:p>
        </p:txBody>
      </p:sp>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22600"/>
            <a:ext cx="6180138" cy="812800"/>
          </a:xfrm>
        </p:spPr>
        <p:txBody>
          <a:bodyPr>
            <a:noAutofit/>
          </a:bodyPr>
          <a:lstStyle/>
          <a:p>
            <a:pPr marL="72000" algn="ctr"/>
            <a:r>
              <a:rPr lang="en-US" sz="6600" dirty="0">
                <a:solidFill>
                  <a:schemeClr val="bg2"/>
                </a:solidFill>
              </a:rPr>
              <a:t>SQL Database</a:t>
            </a:r>
          </a:p>
        </p:txBody>
      </p:sp>
      <p:sp>
        <p:nvSpPr>
          <p:cNvPr id="12" name="Title 1"/>
          <p:cNvSpPr txBox="1">
            <a:spLocks/>
          </p:cNvSpPr>
          <p:nvPr/>
        </p:nvSpPr>
        <p:spPr>
          <a:xfrm>
            <a:off x="6096001" y="3022600"/>
            <a:ext cx="6096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lgn="ctr"/>
            <a:r>
              <a:rPr lang="en-US" sz="6600" dirty="0" smtClean="0">
                <a:solidFill>
                  <a:schemeClr val="bg2"/>
                </a:solidFill>
              </a:rPr>
              <a:t>SQL IaaS</a:t>
            </a:r>
            <a:endParaRPr lang="en-US" sz="6600" dirty="0"/>
          </a:p>
        </p:txBody>
      </p:sp>
      <p:sp>
        <p:nvSpPr>
          <p:cNvPr id="10"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t>Why (at least) two offerings of SQL in Azure?</a:t>
            </a:r>
            <a:endParaRPr lang="en-US" dirty="0"/>
          </a:p>
        </p:txBody>
      </p:sp>
    </p:spTree>
    <p:extLst>
      <p:ext uri="{BB962C8B-B14F-4D97-AF65-F5344CB8AC3E}">
        <p14:creationId xmlns:p14="http://schemas.microsoft.com/office/powerpoint/2010/main" val="329530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smtClean="0">
                <a:gradFill>
                  <a:gsLst>
                    <a:gs pos="0">
                      <a:srgbClr val="FFFFFF"/>
                    </a:gs>
                    <a:gs pos="100000">
                      <a:srgbClr val="FFFFFF"/>
                    </a:gs>
                  </a:gsLst>
                  <a:lin ang="5400000" scaled="0"/>
                </a:gradFill>
                <a:latin typeface="+mj-lt"/>
              </a:rPr>
              <a:t>When you </a:t>
            </a:r>
            <a:r>
              <a:rPr lang="en-US" sz="3200" dirty="0">
                <a:gradFill>
                  <a:gsLst>
                    <a:gs pos="0">
                      <a:srgbClr val="FFFFFF"/>
                    </a:gs>
                    <a:gs pos="100000">
                      <a:srgbClr val="FFFFFF"/>
                    </a:gs>
                  </a:gsLst>
                  <a:lin ang="5400000" scaled="0"/>
                </a:gradFill>
                <a:latin typeface="+mj-lt"/>
              </a:rPr>
              <a:t>want reduced </a:t>
            </a:r>
            <a:r>
              <a:rPr lang="en-US" sz="3200" dirty="0" smtClean="0">
                <a:gradFill>
                  <a:gsLst>
                    <a:gs pos="0">
                      <a:srgbClr val="FFFFFF"/>
                    </a:gs>
                    <a:gs pos="100000">
                      <a:srgbClr val="FFFFFF"/>
                    </a:gs>
                  </a:gsLst>
                  <a:lin ang="5400000" scaled="0"/>
                </a:gradFill>
                <a:latin typeface="+mj-lt"/>
              </a:rPr>
              <a:t>overhead and possibly need </a:t>
            </a:r>
            <a:r>
              <a:rPr lang="en-US" sz="3200" dirty="0">
                <a:gradFill>
                  <a:gsLst>
                    <a:gs pos="0">
                      <a:srgbClr val="FFFFFF"/>
                    </a:gs>
                    <a:gs pos="100000">
                      <a:srgbClr val="FFFFFF"/>
                    </a:gs>
                  </a:gsLst>
                  <a:lin ang="5400000" scaled="0"/>
                </a:gradFill>
                <a:latin typeface="+mj-lt"/>
              </a:rPr>
              <a:t>elastic </a:t>
            </a:r>
            <a:r>
              <a:rPr lang="en-US" sz="3200" dirty="0" smtClean="0">
                <a:gradFill>
                  <a:gsLst>
                    <a:gs pos="0">
                      <a:srgbClr val="FFFFFF"/>
                    </a:gs>
                    <a:gs pos="100000">
                      <a:srgbClr val="FFFFFF"/>
                    </a:gs>
                  </a:gsLst>
                  <a:lin ang="5400000" scaled="0"/>
                </a:gradFill>
                <a:latin typeface="+mj-lt"/>
              </a:rPr>
              <a:t>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Customer does not want to add additional IT resources for support and maintenance.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Avoiding CAPEX and OPEX</a:t>
            </a:r>
            <a:r>
              <a:rPr lang="en-US" sz="3200" dirty="0" smtClean="0">
                <a:gradFill>
                  <a:gsLst>
                    <a:gs pos="0">
                      <a:srgbClr val="FFFFFF"/>
                    </a:gs>
                    <a:gs pos="100000">
                      <a:srgbClr val="FFFFFF"/>
                    </a:gs>
                  </a:gsLst>
                  <a:lin ang="5400000" scaled="0"/>
                </a:gradFill>
                <a:latin typeface="+mj-lt"/>
              </a:rPr>
              <a:t>.</a:t>
            </a:r>
            <a:endParaRPr lang="en-US" sz="3200" dirty="0">
              <a:gradFill>
                <a:gsLst>
                  <a:gs pos="0">
                    <a:srgbClr val="FFFFFF"/>
                  </a:gs>
                  <a:gs pos="100000">
                    <a:srgbClr val="FFFFFF"/>
                  </a:gs>
                </a:gsLst>
                <a:lin ang="5400000" scaled="0"/>
              </a:gradFill>
              <a:latin typeface="+mj-lt"/>
            </a:endParaRP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Existing applications which requires full box product functionality.</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Customer has ecosystem of IT resources for support and maintenance.</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Removing CAPEX</a:t>
            </a:r>
            <a:r>
              <a:rPr lang="en-US" sz="3200" dirty="0" smtClean="0">
                <a:gradFill>
                  <a:gsLst>
                    <a:gs pos="0">
                      <a:srgbClr val="FFFFFF"/>
                    </a:gs>
                    <a:gs pos="100000">
                      <a:srgbClr val="FFFFFF"/>
                    </a:gs>
                  </a:gsLst>
                  <a:lin ang="5400000" scaled="0"/>
                </a:gradFill>
                <a:latin typeface="+mj-lt"/>
              </a:rPr>
              <a:t>.</a:t>
            </a:r>
            <a:endParaRPr lang="en-US" sz="3200" dirty="0">
              <a:gradFill>
                <a:gsLst>
                  <a:gs pos="0">
                    <a:srgbClr val="FFFFFF"/>
                  </a:gs>
                  <a:gs pos="100000">
                    <a:srgbClr val="FFFFFF"/>
                  </a:gs>
                </a:gsLst>
                <a:lin ang="5400000" scaled="0"/>
              </a:gradFill>
              <a:latin typeface="+mj-lt"/>
            </a:endParaRP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Tree>
    <p:extLst>
      <p:ext uri="{BB962C8B-B14F-4D97-AF65-F5344CB8AC3E}">
        <p14:creationId xmlns:p14="http://schemas.microsoft.com/office/powerpoint/2010/main" val="36241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pPr marL="72000"/>
            <a:r>
              <a:rPr lang="en-US" dirty="0" smtClean="0">
                <a:solidFill>
                  <a:schemeClr val="bg2"/>
                </a:solidFill>
              </a:rPr>
              <a:t>Other features SQL IaaS supports that SQL Database doesn’t (yet)</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endParaRPr lang="en-US" sz="3200" dirty="0">
              <a:gradFill>
                <a:gsLst>
                  <a:gs pos="0">
                    <a:srgbClr val="FFFFFF"/>
                  </a:gs>
                  <a:gs pos="100000">
                    <a:srgbClr val="FFFFFF"/>
                  </a:gs>
                </a:gsLst>
                <a:lin ang="5400000" scaled="0"/>
              </a:gradFill>
              <a:latin typeface="+mj-lt"/>
            </a:endParaRPr>
          </a:p>
        </p:txBody>
      </p:sp>
      <p:sp>
        <p:nvSpPr>
          <p:cNvPr id="9" name="Rectangle 8"/>
          <p:cNvSpPr/>
          <p:nvPr/>
        </p:nvSpPr>
        <p:spPr bwMode="auto">
          <a:xfrm>
            <a:off x="0" y="1"/>
            <a:ext cx="12192000"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Full SQL Server </a:t>
            </a:r>
            <a:r>
              <a:rPr lang="en-US" sz="4000" dirty="0" smtClean="0">
                <a:gradFill>
                  <a:gsLst>
                    <a:gs pos="0">
                      <a:srgbClr val="FFFFFF"/>
                    </a:gs>
                    <a:gs pos="100000">
                      <a:srgbClr val="FFFFFF"/>
                    </a:gs>
                  </a:gsLst>
                  <a:lin ang="5400000" scaled="0"/>
                </a:gradFill>
                <a:latin typeface="+mj-lt"/>
              </a:rPr>
              <a:t>functionality</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(for instance </a:t>
            </a:r>
            <a:r>
              <a:rPr lang="en-US" sz="4000" dirty="0" err="1" smtClean="0">
                <a:gradFill>
                  <a:gsLst>
                    <a:gs pos="0">
                      <a:srgbClr val="FFFFFF"/>
                    </a:gs>
                    <a:gs pos="100000">
                      <a:srgbClr val="FFFFFF"/>
                    </a:gs>
                  </a:gsLst>
                  <a:lin ang="5400000" scaled="0"/>
                </a:gradFill>
                <a:latin typeface="+mj-lt"/>
              </a:rPr>
              <a:t>FullText</a:t>
            </a:r>
            <a:r>
              <a:rPr lang="en-US" sz="4000" dirty="0" smtClean="0">
                <a:gradFill>
                  <a:gsLst>
                    <a:gs pos="0">
                      <a:srgbClr val="FFFFFF"/>
                    </a:gs>
                    <a:gs pos="100000">
                      <a:srgbClr val="FFFFFF"/>
                    </a:gs>
                  </a:gsLst>
                  <a:lin ang="5400000" scaled="0"/>
                </a:gradFill>
                <a:latin typeface="+mj-lt"/>
              </a:rPr>
              <a:t> Search)</a:t>
            </a:r>
            <a:endParaRPr lang="en-US" sz="4000" dirty="0">
              <a:gradFill>
                <a:gsLst>
                  <a:gs pos="0">
                    <a:srgbClr val="FFFFFF"/>
                  </a:gs>
                  <a:gs pos="100000">
                    <a:srgbClr val="FFFFFF"/>
                  </a:gs>
                </a:gsLst>
                <a:lin ang="5400000" scaled="0"/>
              </a:gradFill>
              <a:latin typeface="+mj-lt"/>
            </a:endParaRPr>
          </a:p>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Windows authentication </a:t>
            </a:r>
            <a:r>
              <a:rPr lang="en-US" sz="4000" dirty="0" smtClean="0">
                <a:gradFill>
                  <a:gsLst>
                    <a:gs pos="0">
                      <a:srgbClr val="FFFFFF"/>
                    </a:gs>
                    <a:gs pos="100000">
                      <a:srgbClr val="FFFFFF"/>
                    </a:gs>
                  </a:gsLst>
                  <a:lin ang="5400000" scaled="0"/>
                </a:gradFill>
                <a:latin typeface="+mj-lt"/>
              </a:rPr>
              <a:t>available</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a:t>
            </a:r>
            <a:r>
              <a:rPr lang="en-US" sz="4000" dirty="0">
                <a:gradFill>
                  <a:gsLst>
                    <a:gs pos="0">
                      <a:srgbClr val="FFFFFF"/>
                    </a:gs>
                    <a:gs pos="100000">
                      <a:srgbClr val="FFFFFF"/>
                    </a:gs>
                  </a:gsLst>
                  <a:lin ang="5400000" scaled="0"/>
                </a:gradFill>
                <a:latin typeface="+mj-lt"/>
              </a:rPr>
              <a:t>requires VM to be joined to on-premises domain)</a:t>
            </a:r>
          </a:p>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Larger database sizes </a:t>
            </a:r>
            <a:r>
              <a:rPr lang="en-US" sz="4000" dirty="0" smtClean="0">
                <a:gradFill>
                  <a:gsLst>
                    <a:gs pos="0">
                      <a:srgbClr val="FFFFFF"/>
                    </a:gs>
                    <a:gs pos="100000">
                      <a:srgbClr val="FFFFFF"/>
                    </a:gs>
                  </a:gsLst>
                  <a:lin ang="5400000" scaled="0"/>
                </a:gradFill>
                <a:latin typeface="+mj-lt"/>
              </a:rPr>
              <a:t>possible</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(16TB</a:t>
            </a:r>
            <a:r>
              <a:rPr lang="en-US" sz="4000" dirty="0">
                <a:gradFill>
                  <a:gsLst>
                    <a:gs pos="0">
                      <a:srgbClr val="FFFFFF"/>
                    </a:gs>
                    <a:gs pos="100000">
                      <a:srgbClr val="FFFFFF"/>
                    </a:gs>
                  </a:gsLst>
                  <a:lin ang="5400000" scaled="0"/>
                </a:gradFill>
                <a:latin typeface="+mj-lt"/>
              </a:rPr>
              <a:t>)</a:t>
            </a:r>
          </a:p>
        </p:txBody>
      </p:sp>
    </p:spTree>
    <p:extLst>
      <p:ext uri="{BB962C8B-B14F-4D97-AF65-F5344CB8AC3E}">
        <p14:creationId xmlns:p14="http://schemas.microsoft.com/office/powerpoint/2010/main" val="4804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192000" cy="6858000"/>
          </a:xfrm>
        </p:spPr>
        <p:txBody>
          <a:bodyPr>
            <a:noAutofit/>
          </a:bodyPr>
          <a:lstStyle/>
          <a:p>
            <a:pPr marL="252000" algn="l">
              <a:spcBef>
                <a:spcPts val="2400"/>
              </a:spcBef>
            </a:pPr>
            <a:r>
              <a:rPr lang="en-US" sz="4400" dirty="0" smtClean="0"/>
              <a:t>Run any SQL product on cloud VM </a:t>
            </a:r>
          </a:p>
          <a:p>
            <a:pPr marL="252000" algn="l">
              <a:spcBef>
                <a:spcPts val="2400"/>
              </a:spcBef>
            </a:pPr>
            <a:r>
              <a:rPr lang="en-US" sz="4400" dirty="0" smtClean="0"/>
              <a:t>Support for SQL Server, Oracle, </a:t>
            </a:r>
            <a:r>
              <a:rPr lang="en-US" sz="4400" dirty="0" err="1" smtClean="0"/>
              <a:t>MySql</a:t>
            </a:r>
            <a:endParaRPr lang="en-US" sz="4400" dirty="0" smtClean="0"/>
          </a:p>
          <a:p>
            <a:pPr marL="252000" algn="l">
              <a:spcBef>
                <a:spcPts val="2400"/>
              </a:spcBef>
            </a:pPr>
            <a:r>
              <a:rPr lang="en-US" sz="4400" dirty="0" smtClean="0"/>
              <a:t>Ready to go VM images available in Gallery</a:t>
            </a:r>
          </a:p>
          <a:p>
            <a:pPr marL="252000" algn="l">
              <a:spcBef>
                <a:spcPts val="2400"/>
              </a:spcBef>
            </a:pPr>
            <a:r>
              <a:rPr lang="en-US" sz="4400" dirty="0" smtClean="0"/>
              <a:t>Persistent storage using attached disk in blob storage</a:t>
            </a:r>
          </a:p>
          <a:p>
            <a:pPr marL="252000" algn="l">
              <a:spcBef>
                <a:spcPts val="2400"/>
              </a:spcBef>
            </a:pPr>
            <a:r>
              <a:rPr lang="en-US" sz="4400" dirty="0" smtClean="0"/>
              <a:t>Has all the benefits and powers of VMs combined with the full features of a SQL Engine</a:t>
            </a:r>
            <a:endParaRPr lang="en-US" sz="4400" dirty="0"/>
          </a:p>
        </p:txBody>
      </p:sp>
      <p:grpSp>
        <p:nvGrpSpPr>
          <p:cNvPr id="8" name="Group 7"/>
          <p:cNvGrpSpPr/>
          <p:nvPr/>
        </p:nvGrpSpPr>
        <p:grpSpPr>
          <a:xfrm>
            <a:off x="11171841" y="72570"/>
            <a:ext cx="933073" cy="859814"/>
            <a:chOff x="4602527" y="2052785"/>
            <a:chExt cx="2986946" cy="2752430"/>
          </a:xfrm>
        </p:grpSpPr>
        <p:pic>
          <p:nvPicPr>
            <p:cNvPr id="9" name="Picture 8"/>
            <p:cNvPicPr>
              <a:picLocks noChangeAspect="1"/>
            </p:cNvPicPr>
            <p:nvPr/>
          </p:nvPicPr>
          <p:blipFill>
            <a:blip r:embed="rId2"/>
            <a:stretch>
              <a:fillRect/>
            </a:stretch>
          </p:blipFill>
          <p:spPr>
            <a:xfrm>
              <a:off x="4602527" y="2052785"/>
              <a:ext cx="2986946" cy="2752430"/>
            </a:xfrm>
            <a:prstGeom prst="rect">
              <a:avLst/>
            </a:prstGeom>
          </p:spPr>
        </p:pic>
        <p:pic>
          <p:nvPicPr>
            <p:cNvPr id="10" name="Picture 9"/>
            <p:cNvPicPr>
              <a:picLocks noChangeAspect="1"/>
            </p:cNvPicPr>
            <p:nvPr/>
          </p:nvPicPr>
          <p:blipFill>
            <a:blip r:embed="rId3"/>
            <a:stretch>
              <a:fillRect/>
            </a:stretch>
          </p:blipFill>
          <p:spPr>
            <a:xfrm>
              <a:off x="5526374" y="2386318"/>
              <a:ext cx="1139252" cy="1499882"/>
            </a:xfrm>
            <a:prstGeom prst="rect">
              <a:avLst/>
            </a:prstGeom>
          </p:spPr>
        </p:pic>
      </p:grpSp>
    </p:spTree>
    <p:extLst>
      <p:ext uri="{BB962C8B-B14F-4D97-AF65-F5344CB8AC3E}">
        <p14:creationId xmlns:p14="http://schemas.microsoft.com/office/powerpoint/2010/main" val="165852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Autofit/>
          </a:bodyPr>
          <a:lstStyle/>
          <a:p>
            <a:r>
              <a:rPr lang="en-US" dirty="0" smtClean="0"/>
              <a:t>Additional Database options in Azure</a:t>
            </a:r>
            <a:endParaRPr lang="en-US" dirty="0"/>
          </a:p>
        </p:txBody>
      </p:sp>
      <p:sp>
        <p:nvSpPr>
          <p:cNvPr id="3" name="Content Placeholder 2"/>
          <p:cNvSpPr>
            <a:spLocks noGrp="1"/>
          </p:cNvSpPr>
          <p:nvPr>
            <p:ph idx="4294967295"/>
          </p:nvPr>
        </p:nvSpPr>
        <p:spPr>
          <a:xfrm>
            <a:off x="0" y="0"/>
            <a:ext cx="12192000" cy="6858000"/>
          </a:xfrm>
        </p:spPr>
        <p:txBody>
          <a:bodyPr>
            <a:noAutofit/>
          </a:bodyPr>
          <a:lstStyle/>
          <a:p>
            <a:pPr marL="251994" algn="l">
              <a:spcBef>
                <a:spcPts val="2400"/>
              </a:spcBef>
            </a:pPr>
            <a:r>
              <a:rPr lang="en-US" sz="3800" dirty="0"/>
              <a:t>Azure </a:t>
            </a:r>
            <a:r>
              <a:rPr lang="en-US" sz="3800" b="1" dirty="0"/>
              <a:t>Table Service </a:t>
            </a:r>
            <a:r>
              <a:rPr lang="en-US" sz="3800" dirty="0"/>
              <a:t>is a “Big Table” entity </a:t>
            </a:r>
            <a:r>
              <a:rPr lang="en-US" sz="3800" dirty="0" smtClean="0"/>
              <a:t>store.</a:t>
            </a:r>
            <a:endParaRPr lang="en-US" sz="3800" dirty="0"/>
          </a:p>
          <a:p>
            <a:pPr marL="251994" algn="l">
              <a:spcBef>
                <a:spcPts val="2400"/>
              </a:spcBef>
            </a:pPr>
            <a:r>
              <a:rPr lang="en-US" sz="3800" b="1" dirty="0" err="1"/>
              <a:t>MongoDB</a:t>
            </a:r>
            <a:r>
              <a:rPr lang="en-US" sz="3800" b="1" dirty="0"/>
              <a:t> </a:t>
            </a:r>
            <a:r>
              <a:rPr lang="en-US" sz="3800" dirty="0" smtClean="0"/>
              <a:t>is a document </a:t>
            </a:r>
            <a:r>
              <a:rPr lang="en-US" sz="3800" dirty="0"/>
              <a:t>(JSON) </a:t>
            </a:r>
            <a:r>
              <a:rPr lang="en-US" sz="3800" dirty="0" smtClean="0"/>
              <a:t>store.</a:t>
            </a:r>
            <a:endParaRPr lang="en-US" sz="3800" dirty="0"/>
          </a:p>
          <a:p>
            <a:pPr marL="251994" algn="l">
              <a:spcBef>
                <a:spcPts val="2400"/>
              </a:spcBef>
            </a:pPr>
            <a:r>
              <a:rPr lang="en-US" sz="3800" b="1" dirty="0"/>
              <a:t>Cassandra </a:t>
            </a:r>
            <a:r>
              <a:rPr lang="en-US" sz="3800" dirty="0"/>
              <a:t>is a columnar store with excellent </a:t>
            </a:r>
            <a:r>
              <a:rPr lang="en-US" sz="3800" dirty="0" smtClean="0"/>
              <a:t>replication.</a:t>
            </a:r>
            <a:endParaRPr lang="en-US" sz="3800" dirty="0"/>
          </a:p>
          <a:p>
            <a:pPr marL="251994" algn="l">
              <a:spcBef>
                <a:spcPts val="2400"/>
              </a:spcBef>
            </a:pPr>
            <a:r>
              <a:rPr lang="en-US" sz="3800" b="1" dirty="0" err="1"/>
              <a:t>HBase</a:t>
            </a:r>
            <a:r>
              <a:rPr lang="en-US" sz="3800" dirty="0"/>
              <a:t> is a Big Data (Hadoop) store available in </a:t>
            </a:r>
            <a:r>
              <a:rPr lang="en-US" sz="3800" b="1" dirty="0" err="1" smtClean="0"/>
              <a:t>HDInsight</a:t>
            </a:r>
            <a:r>
              <a:rPr lang="en-US" sz="3800" dirty="0" smtClean="0"/>
              <a:t>.</a:t>
            </a:r>
          </a:p>
          <a:p>
            <a:pPr marL="251994" algn="l">
              <a:spcBef>
                <a:spcPts val="2400"/>
              </a:spcBef>
            </a:pPr>
            <a:r>
              <a:rPr lang="en-US" sz="3800" b="1" dirty="0" smtClean="0"/>
              <a:t>Oracle VM</a:t>
            </a:r>
            <a:r>
              <a:rPr lang="en-US" sz="3800" dirty="0" smtClean="0"/>
              <a:t>s are supported in Azure.</a:t>
            </a:r>
          </a:p>
          <a:p>
            <a:pPr marL="251994" algn="l">
              <a:spcBef>
                <a:spcPts val="2400"/>
              </a:spcBef>
            </a:pPr>
            <a:r>
              <a:rPr lang="en-US" sz="3800" b="1" dirty="0" smtClean="0"/>
              <a:t>MySQL </a:t>
            </a:r>
            <a:r>
              <a:rPr lang="en-US" sz="3800" dirty="0" smtClean="0"/>
              <a:t>is offered from the partner </a:t>
            </a:r>
            <a:r>
              <a:rPr lang="en-US" sz="3800" dirty="0" err="1" smtClean="0"/>
              <a:t>ClearDB</a:t>
            </a:r>
            <a:r>
              <a:rPr lang="en-US" sz="3800" dirty="0" smtClean="0"/>
              <a:t>.</a:t>
            </a:r>
          </a:p>
        </p:txBody>
      </p:sp>
    </p:spTree>
    <p:extLst>
      <p:ext uri="{BB962C8B-B14F-4D97-AF65-F5344CB8AC3E}">
        <p14:creationId xmlns:p14="http://schemas.microsoft.com/office/powerpoint/2010/main" val="37002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grpSp>
        <p:nvGrpSpPr>
          <p:cNvPr id="5" name="Group 4"/>
          <p:cNvGrpSpPr/>
          <p:nvPr/>
        </p:nvGrpSpPr>
        <p:grpSpPr>
          <a:xfrm>
            <a:off x="11171841" y="72570"/>
            <a:ext cx="933073" cy="859814"/>
            <a:chOff x="4602527" y="2052785"/>
            <a:chExt cx="2986946" cy="2752430"/>
          </a:xfrm>
        </p:grpSpPr>
        <p:pic>
          <p:nvPicPr>
            <p:cNvPr id="6" name="Picture 5"/>
            <p:cNvPicPr>
              <a:picLocks noChangeAspect="1"/>
            </p:cNvPicPr>
            <p:nvPr/>
          </p:nvPicPr>
          <p:blipFill>
            <a:blip r:embed="rId3"/>
            <a:stretch>
              <a:fillRect/>
            </a:stretch>
          </p:blipFill>
          <p:spPr>
            <a:xfrm>
              <a:off x="4602527" y="2052785"/>
              <a:ext cx="2986946" cy="2752430"/>
            </a:xfrm>
            <a:prstGeom prst="rect">
              <a:avLst/>
            </a:prstGeom>
          </p:spPr>
        </p:pic>
        <p:pic>
          <p:nvPicPr>
            <p:cNvPr id="7" name="Picture 6"/>
            <p:cNvPicPr>
              <a:picLocks noChangeAspect="1"/>
            </p:cNvPicPr>
            <p:nvPr/>
          </p:nvPicPr>
          <p:blipFill>
            <a:blip r:embed="rId4"/>
            <a:stretch>
              <a:fillRect/>
            </a:stretch>
          </p:blipFill>
          <p:spPr>
            <a:xfrm>
              <a:off x="5526374" y="2386318"/>
              <a:ext cx="1139252" cy="1499882"/>
            </a:xfrm>
            <a:prstGeom prst="rect">
              <a:avLst/>
            </a:prstGeom>
          </p:spPr>
        </p:pic>
      </p:grpSp>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H_p7anBwEe4kkbTIFxF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LOMFnMz0KZB7pqgQcy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5W7Mm0N5E.DJsaE91Okj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3R9GduSe06bPjwHDHK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_xIuQbqpEqxFZ.vr55J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RmiCY5QCEqqXBSxbeFc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fOazAkI3kWTbX87hFqk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s7ppoVzESK3tpKHx0ae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cc7uV7sL0Wy8jQcqHHE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GkGY5rQHUaG1X3FTfIf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6bRDR5SB0qQhHBQ4Wad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DefrQSf3k.zpE8zW8fVa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aAwaZw_pEyq_dvNS7rB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lv06cYhfE61zXdj2hm9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mNYaFJjakev5N1oUMllA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Z.8NmUUa9rs7j.088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XRYXMNMpEyGu8rlLqzL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lIdLFYRAky.k1hN_4Y8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y_UMaJuvEyKQp7DBbg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rvsUVVdKUyEW_QY2eqX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VCKdmvi0q5UxkOOQ5M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ppSv8rnB0aj0WhyQKWg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QvOkKTBaUOHT0LECZsT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r48.q34mkSB1ObD..ib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PN Template Titles &amp; Transitions 16x9">
  <a:themeElements>
    <a:clrScheme name="MPN Green Color Palette 1">
      <a:dk1>
        <a:srgbClr val="969696"/>
      </a:dk1>
      <a:lt1>
        <a:srgbClr val="FFFFFF"/>
      </a:lt1>
      <a:dk2>
        <a:srgbClr val="969696"/>
      </a:dk2>
      <a:lt2>
        <a:srgbClr val="F2F2F2"/>
      </a:lt2>
      <a:accent1>
        <a:srgbClr val="008272"/>
      </a:accent1>
      <a:accent2>
        <a:srgbClr val="7FBA00"/>
      </a:accent2>
      <a:accent3>
        <a:srgbClr val="BAD80A"/>
      </a:accent3>
      <a:accent4>
        <a:srgbClr val="FFF100"/>
      </a:accent4>
      <a:accent5>
        <a:srgbClr val="7F7F7F"/>
      </a:accent5>
      <a:accent6>
        <a:srgbClr val="FFFFFF"/>
      </a:accent6>
      <a:hlink>
        <a:srgbClr val="7FBA00"/>
      </a:hlink>
      <a:folHlink>
        <a:srgbClr val="BAD80A"/>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1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TechEd_2013_Template_r0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fee586e5-3c92-48eb-9898-42915e590ada"/>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8662</TotalTime>
  <Words>3329</Words>
  <Application>Microsoft Office PowerPoint</Application>
  <PresentationFormat>Widescreen</PresentationFormat>
  <Paragraphs>450</Paragraphs>
  <Slides>37</Slides>
  <Notes>31</Notes>
  <HiddenSlides>2</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37</vt:i4>
      </vt:variant>
    </vt:vector>
  </HeadingPairs>
  <TitlesOfParts>
    <vt:vector size="50" baseType="lpstr">
      <vt:lpstr>Arial</vt:lpstr>
      <vt:lpstr>Calibri</vt:lpstr>
      <vt:lpstr>Consolas</vt:lpstr>
      <vt:lpstr>Segoe UI</vt:lpstr>
      <vt:lpstr>Segoe UI Light</vt:lpstr>
      <vt:lpstr>Wingdings</vt:lpstr>
      <vt:lpstr>Azure Medium</vt:lpstr>
      <vt:lpstr>Metro Template Light 16x9</vt:lpstr>
      <vt:lpstr>2_MSVID_Product_Brand_template_16-9_WHITE_Cyan-accent</vt:lpstr>
      <vt:lpstr>MPN Template Titles &amp; Transitions 16x9</vt:lpstr>
      <vt:lpstr>1_Metro Template Light 16x9</vt:lpstr>
      <vt:lpstr>TechEd_2013_Template_r09</vt:lpstr>
      <vt:lpstr>think-cell Slide</vt:lpstr>
      <vt:lpstr>Migrating SQL Database to Azure</vt:lpstr>
      <vt:lpstr>Agenda</vt:lpstr>
      <vt:lpstr>PowerPoint Presentation</vt:lpstr>
      <vt:lpstr>SQL Database</vt:lpstr>
      <vt:lpstr>SQL Database</vt:lpstr>
      <vt:lpstr>Other features SQL IaaS supports that SQL Database doesn’t (yet)</vt:lpstr>
      <vt:lpstr>Run SQL on VM</vt:lpstr>
      <vt:lpstr>Additional Database options in Azure</vt:lpstr>
      <vt:lpstr>PowerPoint Presentation</vt:lpstr>
      <vt:lpstr>PowerPoint Presentation</vt:lpstr>
      <vt:lpstr>A Server is not a machine</vt:lpstr>
      <vt:lpstr>PowerPoint Presentation</vt:lpstr>
      <vt:lpstr>PowerPoint Presentation</vt:lpstr>
      <vt:lpstr>SLA in Hours per Month</vt:lpstr>
      <vt:lpstr>Yes, but can it support terabytes of data?</vt:lpstr>
      <vt:lpstr>PowerPoint Presentation</vt:lpstr>
      <vt:lpstr>PowerPoint Presentation</vt:lpstr>
      <vt:lpstr>PowerPoint Presentation</vt:lpstr>
      <vt:lpstr>PowerPoint Presentation</vt:lpstr>
      <vt:lpstr>SQL Database Considerations and Best Practices</vt:lpstr>
      <vt:lpstr>SQL Database Considerations and Best Practices</vt:lpstr>
      <vt:lpstr>SQL Database Considerations and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Scale</vt:lpstr>
      <vt:lpstr>SQL Database Considerations and Best Practices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Sergii Kryshtop</cp:lastModifiedBy>
  <cp:revision>547</cp:revision>
  <cp:lastPrinted>2014-03-26T17:46:13Z</cp:lastPrinted>
  <dcterms:created xsi:type="dcterms:W3CDTF">2014-03-19T23:21:38Z</dcterms:created>
  <dcterms:modified xsi:type="dcterms:W3CDTF">2015-04-25T00:30:15Z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