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538" r:id="rId6"/>
    <p:sldId id="516" r:id="rId7"/>
    <p:sldId id="574" r:id="rId8"/>
    <p:sldId id="575" r:id="rId9"/>
    <p:sldId id="598" r:id="rId10"/>
    <p:sldId id="599" r:id="rId11"/>
    <p:sldId id="600" r:id="rId12"/>
    <p:sldId id="601" r:id="rId13"/>
    <p:sldId id="576" r:id="rId14"/>
    <p:sldId id="577" r:id="rId15"/>
    <p:sldId id="578" r:id="rId16"/>
    <p:sldId id="579" r:id="rId17"/>
    <p:sldId id="580" r:id="rId18"/>
    <p:sldId id="581" r:id="rId19"/>
    <p:sldId id="582" r:id="rId20"/>
    <p:sldId id="583" r:id="rId21"/>
    <p:sldId id="602" r:id="rId22"/>
    <p:sldId id="603" r:id="rId23"/>
    <p:sldId id="604" r:id="rId24"/>
    <p:sldId id="585" r:id="rId25"/>
    <p:sldId id="586" r:id="rId26"/>
    <p:sldId id="587" r:id="rId27"/>
    <p:sldId id="589" r:id="rId28"/>
    <p:sldId id="590" r:id="rId29"/>
    <p:sldId id="591" r:id="rId30"/>
    <p:sldId id="592" r:id="rId31"/>
    <p:sldId id="593" r:id="rId32"/>
    <p:sldId id="594" r:id="rId33"/>
    <p:sldId id="595" r:id="rId34"/>
    <p:sldId id="596" r:id="rId35"/>
    <p:sldId id="531" r:id="rId36"/>
    <p:sldId id="535" r:id="rId37"/>
    <p:sldId id="495"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74"/>
            <p14:sldId id="575"/>
            <p14:sldId id="598"/>
            <p14:sldId id="599"/>
            <p14:sldId id="600"/>
            <p14:sldId id="601"/>
            <p14:sldId id="576"/>
            <p14:sldId id="577"/>
            <p14:sldId id="578"/>
            <p14:sldId id="579"/>
            <p14:sldId id="580"/>
            <p14:sldId id="581"/>
            <p14:sldId id="582"/>
            <p14:sldId id="583"/>
            <p14:sldId id="602"/>
            <p14:sldId id="603"/>
            <p14:sldId id="604"/>
            <p14:sldId id="585"/>
            <p14:sldId id="586"/>
            <p14:sldId id="587"/>
            <p14:sldId id="589"/>
            <p14:sldId id="590"/>
            <p14:sldId id="591"/>
            <p14:sldId id="592"/>
            <p14:sldId id="593"/>
            <p14:sldId id="594"/>
            <p14:sldId id="595"/>
            <p14:sldId id="596"/>
          </p14:sldIdLst>
        </p14:section>
        <p14:section name="Virtual Networks" id="{0DCC1F4F-3C43-448F-AEEB-EC60FF65E578}">
          <p14:sldIdLst>
            <p14:sldId id="531"/>
            <p14:sldId id="535"/>
          </p14:sldIdLst>
        </p14:section>
        <p14:section name="Closing" id="{20E1A705-EE69-4D2A-9982-B6E322B5AA11}">
          <p14:sldIdLst>
            <p14:sldId id="4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012456"/>
    <a:srgbClr val="19396C"/>
    <a:srgbClr val="081C23"/>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80898" autoAdjust="0"/>
  </p:normalViewPr>
  <p:slideViewPr>
    <p:cSldViewPr snapToGrid="0">
      <p:cViewPr varScale="1">
        <p:scale>
          <a:sx n="54" d="100"/>
          <a:sy n="54" d="100"/>
        </p:scale>
        <p:origin x="162" y="240"/>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4/25/2015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99164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38598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4148241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1410907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14</a:t>
            </a:fld>
            <a:endParaRPr lang="en-US"/>
          </a:p>
        </p:txBody>
      </p:sp>
    </p:spTree>
    <p:extLst>
      <p:ext uri="{BB962C8B-B14F-4D97-AF65-F5344CB8AC3E}">
        <p14:creationId xmlns:p14="http://schemas.microsoft.com/office/powerpoint/2010/main" val="2201366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236114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2951364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4064844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18</a:t>
            </a:fld>
            <a:endParaRPr lang="en-US" dirty="0"/>
          </a:p>
        </p:txBody>
      </p:sp>
    </p:spTree>
    <p:extLst>
      <p:ext uri="{BB962C8B-B14F-4D97-AF65-F5344CB8AC3E}">
        <p14:creationId xmlns:p14="http://schemas.microsoft.com/office/powerpoint/2010/main" val="2381758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dirty="0"/>
          </a:p>
        </p:txBody>
      </p:sp>
    </p:spTree>
    <p:extLst>
      <p:ext uri="{BB962C8B-B14F-4D97-AF65-F5344CB8AC3E}">
        <p14:creationId xmlns:p14="http://schemas.microsoft.com/office/powerpoint/2010/main" val="19763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747278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432993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625691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4087733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184480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3889408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2491135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1461947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29</a:t>
            </a:fld>
            <a:endParaRPr lang="en-US"/>
          </a:p>
        </p:txBody>
      </p:sp>
    </p:spTree>
    <p:extLst>
      <p:ext uri="{BB962C8B-B14F-4D97-AF65-F5344CB8AC3E}">
        <p14:creationId xmlns:p14="http://schemas.microsoft.com/office/powerpoint/2010/main" val="3375377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30</a:t>
            </a:fld>
            <a:endParaRPr lang="en-US"/>
          </a:p>
        </p:txBody>
      </p:sp>
    </p:spTree>
    <p:extLst>
      <p:ext uri="{BB962C8B-B14F-4D97-AF65-F5344CB8AC3E}">
        <p14:creationId xmlns:p14="http://schemas.microsoft.com/office/powerpoint/2010/main" val="6198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31</a:t>
            </a:fld>
            <a:endParaRPr lang="en-US"/>
          </a:p>
        </p:txBody>
      </p:sp>
    </p:spTree>
    <p:extLst>
      <p:ext uri="{BB962C8B-B14F-4D97-AF65-F5344CB8AC3E}">
        <p14:creationId xmlns:p14="http://schemas.microsoft.com/office/powerpoint/2010/main" val="1008793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32</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4/25/2015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16897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2699089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dirty="0"/>
          </a:p>
        </p:txBody>
      </p:sp>
    </p:spTree>
    <p:extLst>
      <p:ext uri="{BB962C8B-B14F-4D97-AF65-F5344CB8AC3E}">
        <p14:creationId xmlns:p14="http://schemas.microsoft.com/office/powerpoint/2010/main" val="212783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892009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2201268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198416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 Id="rId9" Type="http://schemas.openxmlformats.org/officeDocument/2006/relationships/image" Target="../media/image4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7.xml"/><Relationship Id="rId16"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157940" y="1566623"/>
            <a:ext cx="11034445" cy="3044388"/>
          </a:xfrm>
        </p:spPr>
        <p:txBody>
          <a:bodyPr>
            <a:noAutofit/>
          </a:bodyPr>
          <a:lstStyle/>
          <a:p>
            <a:pPr algn="l"/>
            <a:r>
              <a:rPr lang="en-US" altLang="zh-CN" sz="9600" dirty="0" smtClean="0">
                <a:solidFill>
                  <a:schemeClr val="bg1"/>
                </a:solidFill>
              </a:rPr>
              <a:t>Automating Azure VMs with PowerShell</a:t>
            </a:r>
            <a:endParaRPr lang="en-US" sz="9600" dirty="0">
              <a:solidFill>
                <a:schemeClr val="bg1"/>
              </a:solidFill>
            </a:endParaRPr>
          </a:p>
        </p:txBody>
      </p:sp>
      <p:sp>
        <p:nvSpPr>
          <p:cNvPr id="3" name="Subtitle 2"/>
          <p:cNvSpPr>
            <a:spLocks noGrp="1"/>
          </p:cNvSpPr>
          <p:nvPr>
            <p:ph type="subTitle" idx="1"/>
          </p:nvPr>
        </p:nvSpPr>
        <p:spPr>
          <a:xfrm>
            <a:off x="300504" y="4571218"/>
            <a:ext cx="11034445" cy="1655762"/>
          </a:xfrm>
        </p:spPr>
        <p:txBody>
          <a:bodyPr>
            <a:normAutofit fontScale="85000" lnSpcReduction="20000"/>
          </a:bodyPr>
          <a:lstStyle/>
          <a:p>
            <a:pPr algn="l"/>
            <a:r>
              <a:rPr lang="en-US" sz="4400" b="1" dirty="0" err="1" smtClean="0">
                <a:solidFill>
                  <a:srgbClr val="FFC000"/>
                </a:solidFill>
                <a:latin typeface="+mj-lt"/>
              </a:rPr>
              <a:t>Feschenko</a:t>
            </a:r>
            <a:r>
              <a:rPr lang="en-US" sz="4400" b="1" dirty="0" smtClean="0">
                <a:solidFill>
                  <a:srgbClr val="FFC000"/>
                </a:solidFill>
                <a:latin typeface="+mj-lt"/>
              </a:rPr>
              <a:t> Alexander</a:t>
            </a:r>
          </a:p>
          <a:p>
            <a:r>
              <a:rPr lang="en-US" sz="2800" dirty="0" smtClean="0">
                <a:solidFill>
                  <a:schemeClr val="bg1"/>
                </a:solidFill>
                <a:latin typeface="+mj-lt"/>
              </a:rPr>
              <a:t>Senior Software Engineer @ EPAM Systems</a:t>
            </a:r>
          </a:p>
          <a:p>
            <a:r>
              <a:rPr lang="en-US" sz="2800" dirty="0" smtClean="0">
                <a:solidFill>
                  <a:schemeClr val="bg1"/>
                </a:solidFill>
                <a:latin typeface="+mj-lt"/>
              </a:rPr>
              <a:t>Blog: feschenkoalex.blogspot.com</a:t>
            </a:r>
          </a:p>
          <a:p>
            <a:r>
              <a:rPr lang="en-US" sz="2800" dirty="0" smtClean="0">
                <a:solidFill>
                  <a:schemeClr val="bg1"/>
                </a:solidFill>
                <a:latin typeface="+mj-lt"/>
              </a:rPr>
              <a:t>Email: feschenko.alex@gmail.com</a:t>
            </a: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pic>
        <p:nvPicPr>
          <p:cNvPr id="7" name="Picture 2" descr="http://global.azurebootcamp.net/wp-content/uploads/2014/11/2015-logo-inverted-250x16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5536" y="150987"/>
            <a:ext cx="2544787" cy="17202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1011" y="4406081"/>
            <a:ext cx="3820989" cy="1496883"/>
          </a:xfrm>
          <a:prstGeom prst="rect">
            <a:avLst/>
          </a:prstGeom>
        </p:spPr>
      </p:pic>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Management</a:t>
            </a:r>
            <a:endParaRPr lang="en-US" sz="5400" dirty="0">
              <a:solidFill>
                <a:schemeClr val="bg1"/>
              </a:solidFill>
            </a:endParaRPr>
          </a:p>
        </p:txBody>
      </p:sp>
      <p:sp>
        <p:nvSpPr>
          <p:cNvPr id="13" name="Text Placeholder 4"/>
          <p:cNvSpPr txBox="1">
            <a:spLocks/>
          </p:cNvSpPr>
          <p:nvPr/>
        </p:nvSpPr>
        <p:spPr>
          <a:xfrm>
            <a:off x="1795069" y="152337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Quick VM Provisioning Mode</a:t>
            </a:r>
            <a:endParaRPr kumimoji="0" lang="en-US" sz="20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cs typeface="+mn-cs"/>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cs typeface="+mn-cs"/>
              </a:rPr>
              <a:t>Supports VM Creation in a Single </a:t>
            </a:r>
            <a:r>
              <a:rPr kumimoji="0" lang="en-US" sz="1333" b="0" i="0" u="none" strike="noStrike" kern="1200" cap="none" spc="0" normalizeH="0" baseline="0" noProof="0" dirty="0" err="1">
                <a:ln>
                  <a:noFill/>
                </a:ln>
                <a:solidFill>
                  <a:schemeClr val="bg1"/>
                </a:solidFill>
                <a:effectLst/>
                <a:uLnTx/>
                <a:uFillTx/>
                <a:latin typeface="Segoe UI"/>
                <a:ea typeface="+mn-ea"/>
              </a:rPr>
              <a:t>Cmdlet</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4" name="Rectangle 13"/>
          <p:cNvSpPr>
            <a:spLocks noChangeAspect="1"/>
          </p:cNvSpPr>
          <p:nvPr/>
        </p:nvSpPr>
        <p:spPr bwMode="auto">
          <a:xfrm>
            <a:off x="704637" y="1523372"/>
            <a:ext cx="1091407" cy="1091407"/>
          </a:xfrm>
          <a:prstGeom prst="rect">
            <a:avLst/>
          </a:prstGeom>
          <a:solidFill>
            <a:srgbClr val="A5A5A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704641" y="2765543"/>
            <a:ext cx="1089659" cy="1089660"/>
          </a:xfrm>
          <a:prstGeom prst="rect">
            <a:avLst/>
          </a:prstGeom>
          <a:solidFill>
            <a:srgbClr val="5B9BD5"/>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a:spLocks/>
          </p:cNvSpPr>
          <p:nvPr/>
        </p:nvSpPr>
        <p:spPr bwMode="auto">
          <a:xfrm>
            <a:off x="704641" y="4005968"/>
            <a:ext cx="1089659" cy="1089660"/>
          </a:xfrm>
          <a:prstGeom prst="rect">
            <a:avLst/>
          </a:prstGeom>
          <a:solidFill>
            <a:srgbClr val="ED7D31"/>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Text Placeholder 4"/>
          <p:cNvSpPr txBox="1">
            <a:spLocks/>
          </p:cNvSpPr>
          <p:nvPr/>
        </p:nvSpPr>
        <p:spPr>
          <a:xfrm>
            <a:off x="1795069" y="4005968"/>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Create Multiple Pre-Defined VMs in a Batch</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New-</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AzureVM</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-VMs $vm1, $vm2, $vm3</a:t>
            </a:r>
          </a:p>
        </p:txBody>
      </p:sp>
      <p:sp>
        <p:nvSpPr>
          <p:cNvPr id="18" name="Text Placeholder 4"/>
          <p:cNvSpPr txBox="1">
            <a:spLocks/>
          </p:cNvSpPr>
          <p:nvPr/>
        </p:nvSpPr>
        <p:spPr>
          <a:xfrm>
            <a:off x="1795069" y="276554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Advanced Provisioning Configuration Mode</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cs typeface="+mn-cs"/>
              </a:rPr>
              <a:t>Provision With: Endpoints, Data Disks</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rPr>
              <a:t>Configure: Cache Settings for OS/Data Disks and Subnet Names</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9" name="Freeform 6"/>
          <p:cNvSpPr>
            <a:spLocks noChangeAspect="1" noEditPoints="1"/>
          </p:cNvSpPr>
          <p:nvPr/>
        </p:nvSpPr>
        <p:spPr bwMode="black">
          <a:xfrm>
            <a:off x="1017249" y="4253737"/>
            <a:ext cx="464444" cy="594123"/>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0" name="Freeform 7"/>
          <p:cNvSpPr>
            <a:spLocks noEditPoints="1"/>
          </p:cNvSpPr>
          <p:nvPr/>
        </p:nvSpPr>
        <p:spPr bwMode="black">
          <a:xfrm>
            <a:off x="904144" y="2964648"/>
            <a:ext cx="690654" cy="69145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21" name="Freeform 11"/>
          <p:cNvSpPr>
            <a:spLocks noEditPoints="1"/>
          </p:cNvSpPr>
          <p:nvPr/>
        </p:nvSpPr>
        <p:spPr bwMode="black">
          <a:xfrm>
            <a:off x="942308" y="1761122"/>
            <a:ext cx="616066" cy="615907"/>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41677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the current storage account</a:t>
            </a:r>
            <a:endParaRPr lang="en-US" sz="5400" dirty="0">
              <a:solidFill>
                <a:schemeClr val="bg1"/>
              </a:solidFill>
            </a:endParaRPr>
          </a:p>
        </p:txBody>
      </p:sp>
      <p:sp>
        <p:nvSpPr>
          <p:cNvPr id="12" name="Text Placeholder 4"/>
          <p:cNvSpPr txBox="1">
            <a:spLocks/>
          </p:cNvSpPr>
          <p:nvPr/>
        </p:nvSpPr>
        <p:spPr>
          <a:xfrm>
            <a:off x="1744935" y="155345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Returns Storage Account</a:t>
            </a:r>
            <a:endParaRPr kumimoji="0" lang="en-US" sz="20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cs typeface="+mn-cs"/>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solidFill>
                <a:effectLst/>
                <a:uLnTx/>
                <a:uFillTx/>
                <a:latin typeface="Segoe UI"/>
                <a:ea typeface="+mn-ea"/>
                <a:cs typeface="+mn-cs"/>
              </a:rPr>
              <a:t>AzureStorageAccount</a:t>
            </a:r>
            <a:r>
              <a:rPr kumimoji="0" lang="en-US" sz="1333" b="0" i="0" u="none" strike="noStrike" kern="1200" cap="none" spc="0" normalizeH="0" baseline="0" noProof="0" dirty="0">
                <a:ln>
                  <a:noFill/>
                </a:ln>
                <a:solidFill>
                  <a:schemeClr val="bg1"/>
                </a:solidFill>
                <a:effectLst/>
                <a:uLnTx/>
                <a:uFillTx/>
                <a:latin typeface="Segoe UI"/>
                <a:ea typeface="+mn-ea"/>
                <a:cs typeface="+mn-cs"/>
              </a:rPr>
              <a:t> | Select </a:t>
            </a:r>
            <a:r>
              <a:rPr kumimoji="0" lang="en-US" sz="1333" b="0" i="0" u="none" strike="noStrike" kern="1200" cap="none" spc="0" normalizeH="0" baseline="0" noProof="0" dirty="0" err="1">
                <a:ln>
                  <a:noFill/>
                </a:ln>
                <a:solidFill>
                  <a:schemeClr val="bg1"/>
                </a:solidFill>
                <a:effectLst/>
                <a:uLnTx/>
                <a:uFillTx/>
                <a:latin typeface="Segoe UI"/>
                <a:ea typeface="+mn-ea"/>
              </a:rPr>
              <a:t>StorageAccountName</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2" name="Rectangle 21"/>
          <p:cNvSpPr>
            <a:spLocks noChangeAspect="1"/>
          </p:cNvSpPr>
          <p:nvPr/>
        </p:nvSpPr>
        <p:spPr bwMode="auto">
          <a:xfrm>
            <a:off x="654503" y="1553452"/>
            <a:ext cx="1091407" cy="1091407"/>
          </a:xfrm>
          <a:prstGeom prst="rect">
            <a:avLst/>
          </a:prstGeom>
          <a:solidFill>
            <a:srgbClr val="4472C4"/>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a:spLocks/>
          </p:cNvSpPr>
          <p:nvPr/>
        </p:nvSpPr>
        <p:spPr bwMode="auto">
          <a:xfrm>
            <a:off x="654508" y="2795623"/>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p:cNvSpPr>
            <a:spLocks/>
          </p:cNvSpPr>
          <p:nvPr/>
        </p:nvSpPr>
        <p:spPr bwMode="auto">
          <a:xfrm>
            <a:off x="654508" y="40360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4"/>
          <p:cNvSpPr txBox="1">
            <a:spLocks/>
          </p:cNvSpPr>
          <p:nvPr/>
        </p:nvSpPr>
        <p:spPr>
          <a:xfrm>
            <a:off x="1744935" y="4036048"/>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250"/>
              </a:spcAft>
              <a:buClrTx/>
              <a:buSzTx/>
              <a:buFont typeface="Wingdings" pitchFamily="2" charset="2"/>
              <a:buNone/>
              <a:tabLst/>
              <a:defRPr/>
            </a:pP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Cmdlets</a:t>
            </a: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like New-</a:t>
            </a: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AzureQuickVM</a:t>
            </a: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will use this Account</a:t>
            </a:r>
            <a:endParaRPr kumimoji="0" lang="en-US" sz="1333" b="0" i="0" u="none" strike="noStrike" kern="1200" cap="none" spc="0" normalizeH="0" baseline="0" noProof="0" dirty="0">
              <a:ln>
                <a:noFill/>
              </a:ln>
              <a:solidFill>
                <a:srgbClr val="525051">
                  <a:alpha val="99000"/>
                </a:srgbClr>
              </a:solidFill>
              <a:effectLst/>
              <a:uLnTx/>
              <a:uFillTx/>
              <a:latin typeface="Segoe UI"/>
              <a:ea typeface="+mn-ea"/>
              <a:cs typeface="+mn-cs"/>
            </a:endParaRPr>
          </a:p>
        </p:txBody>
      </p:sp>
      <p:sp>
        <p:nvSpPr>
          <p:cNvPr id="26" name="Text Placeholder 4"/>
          <p:cNvSpPr txBox="1">
            <a:spLocks/>
          </p:cNvSpPr>
          <p:nvPr/>
        </p:nvSpPr>
        <p:spPr>
          <a:xfrm>
            <a:off x="1744935" y="279562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Sets the Current Storage Account</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Set-</a:t>
            </a:r>
            <a:r>
              <a:rPr kumimoji="0" lang="en-US" sz="1333" b="0" i="0" u="none" strike="noStrike" kern="0" cap="none" spc="0" normalizeH="0" baseline="0" noProof="0" dirty="0" err="1">
                <a:ln>
                  <a:solidFill>
                    <a:prstClr val="white">
                      <a:alpha val="0"/>
                    </a:prstClr>
                  </a:solidFill>
                </a:ln>
                <a:solidFill>
                  <a:schemeClr val="bg1"/>
                </a:solidFill>
                <a:effectLst/>
                <a:uLnTx/>
                <a:uFillTx/>
                <a:latin typeface="Segoe UI"/>
                <a:ea typeface="+mn-ea"/>
                <a:cs typeface="Arial" pitchFamily="34" charset="0"/>
              </a:rPr>
              <a:t>AzureSubscription</a:t>
            </a: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 'somesub1' -</a:t>
            </a:r>
            <a:r>
              <a:rPr kumimoji="0" lang="en-US" sz="1333" b="0" i="0" u="none" strike="noStrike" kern="0" cap="none" spc="0" normalizeH="0" baseline="0" noProof="0" dirty="0" err="1">
                <a:ln>
                  <a:solidFill>
                    <a:prstClr val="white">
                      <a:alpha val="0"/>
                    </a:prstClr>
                  </a:solidFill>
                </a:ln>
                <a:solidFill>
                  <a:schemeClr val="bg1"/>
                </a:solidFill>
                <a:effectLst/>
                <a:uLnTx/>
                <a:uFillTx/>
                <a:latin typeface="Segoe UI"/>
                <a:ea typeface="+mn-ea"/>
                <a:cs typeface="Arial" pitchFamily="34" charset="0"/>
              </a:rPr>
              <a:t>CurrentStorageAccount</a:t>
            </a: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 '</a:t>
            </a:r>
            <a:r>
              <a:rPr kumimoji="0" lang="en-US" sz="1333" b="0" i="0" u="none" strike="noStrike" kern="0" cap="none" spc="0" normalizeH="0" baseline="0" noProof="0" dirty="0" err="1">
                <a:ln>
                  <a:solidFill>
                    <a:prstClr val="white">
                      <a:alpha val="0"/>
                    </a:prstClr>
                  </a:solidFill>
                </a:ln>
                <a:solidFill>
                  <a:schemeClr val="bg1"/>
                </a:solidFill>
                <a:effectLst/>
                <a:uLnTx/>
                <a:uFillTx/>
                <a:latin typeface="Segoe UI"/>
                <a:ea typeface="+mn-ea"/>
                <a:cs typeface="Arial" pitchFamily="34" charset="0"/>
              </a:rPr>
              <a:t>mystorage</a:t>
            </a:r>
            <a:r>
              <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rPr>
              <a:t>‘</a:t>
            </a:r>
          </a:p>
        </p:txBody>
      </p:sp>
      <p:sp>
        <p:nvSpPr>
          <p:cNvPr id="27" name="Freeform 79"/>
          <p:cNvSpPr>
            <a:spLocks/>
          </p:cNvSpPr>
          <p:nvPr/>
        </p:nvSpPr>
        <p:spPr bwMode="black">
          <a:xfrm>
            <a:off x="896927" y="1876906"/>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8" name="Freeform 22"/>
          <p:cNvSpPr>
            <a:spLocks noChangeAspect="1"/>
          </p:cNvSpPr>
          <p:nvPr/>
        </p:nvSpPr>
        <p:spPr bwMode="black">
          <a:xfrm rot="20542397">
            <a:off x="995103" y="4233714"/>
            <a:ext cx="408468" cy="694327"/>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9" name="Freeform 25"/>
          <p:cNvSpPr>
            <a:spLocks noEditPoints="1"/>
          </p:cNvSpPr>
          <p:nvPr/>
        </p:nvSpPr>
        <p:spPr bwMode="black">
          <a:xfrm>
            <a:off x="904327" y="3045103"/>
            <a:ext cx="590021" cy="59070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146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Information needed to create a VM</a:t>
            </a:r>
            <a:endParaRPr lang="en-US" sz="5400" dirty="0">
              <a:solidFill>
                <a:schemeClr val="bg1"/>
              </a:solidFill>
            </a:endParaRPr>
          </a:p>
        </p:txBody>
      </p:sp>
      <p:sp>
        <p:nvSpPr>
          <p:cNvPr id="13" name="Text Placeholder 4"/>
          <p:cNvSpPr txBox="1">
            <a:spLocks/>
          </p:cNvSpPr>
          <p:nvPr/>
        </p:nvSpPr>
        <p:spPr>
          <a:xfrm>
            <a:off x="2260967" y="1553453"/>
            <a:ext cx="7683614" cy="1615348"/>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015782" rtl="0" eaLnBrk="1" fontAlgn="auto" latinLnBrk="0" hangingPunct="1">
              <a:lnSpc>
                <a:spcPct val="10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00AEEF">
                    <a:alpha val="99000"/>
                  </a:srgbClr>
                </a:solidFill>
                <a:effectLst/>
                <a:uLnTx/>
                <a:uFillTx/>
                <a:latin typeface="Segoe UI Light" pitchFamily="34" charset="0"/>
                <a:ea typeface="+mn-ea"/>
                <a:cs typeface="Segoe UI Light" pitchFamily="34" charset="0"/>
              </a:rPr>
              <a:t>Image Name</a:t>
            </a:r>
          </a:p>
          <a:p>
            <a:pPr marL="0" marR="0" lvl="0" indent="0" algn="l" defTabSz="1015782"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AzureVMImage</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 select </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ImageName</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a:t>
            </a:r>
          </a:p>
          <a:p>
            <a:pPr marL="0" marR="0" lvl="0" indent="0" algn="l" defTabSz="1015782" rtl="0" eaLnBrk="1" fontAlgn="auto" latinLnBrk="0" hangingPunct="1">
              <a:lnSpc>
                <a:spcPct val="10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00AEEF">
                    <a:alpha val="99000"/>
                  </a:srgbClr>
                </a:solidFill>
                <a:effectLst/>
                <a:uLnTx/>
                <a:uFillTx/>
                <a:latin typeface="Segoe UI Light" pitchFamily="34" charset="0"/>
                <a:ea typeface="+mn-ea"/>
                <a:cs typeface="Segoe UI Light" pitchFamily="34" charset="0"/>
              </a:rPr>
              <a:t>Disk Name</a:t>
            </a:r>
          </a:p>
          <a:p>
            <a:pPr marL="0" marR="0" lvl="0" indent="0" algn="l" defTabSz="1015782"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AzureDisk</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 select </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DiskName</a:t>
            </a:r>
            <a:endPar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endParaRPr>
          </a:p>
        </p:txBody>
      </p:sp>
      <p:sp>
        <p:nvSpPr>
          <p:cNvPr id="14" name="Rectangle 13"/>
          <p:cNvSpPr>
            <a:spLocks noChangeAspect="1"/>
          </p:cNvSpPr>
          <p:nvPr/>
        </p:nvSpPr>
        <p:spPr bwMode="auto">
          <a:xfrm>
            <a:off x="644477" y="1553452"/>
            <a:ext cx="1617937" cy="1617937"/>
          </a:xfrm>
          <a:prstGeom prst="rect">
            <a:avLst/>
          </a:prstGeom>
          <a:ln/>
        </p:spPr>
        <p:style>
          <a:lnRef idx="1">
            <a:schemeClr val="accent4"/>
          </a:lnRef>
          <a:fillRef idx="3">
            <a:schemeClr val="accent4"/>
          </a:fillRef>
          <a:effectRef idx="2">
            <a:schemeClr val="accent4"/>
          </a:effectRef>
          <a:fontRef idx="minor">
            <a:schemeClr val="lt1"/>
          </a:fontRef>
        </p:style>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644483" y="3394885"/>
            <a:ext cx="1615346" cy="1615348"/>
          </a:xfrm>
          <a:prstGeom prst="rect">
            <a:avLst/>
          </a:prstGeom>
          <a:solidFill>
            <a:srgbClr val="70AD47"/>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Text Placeholder 4"/>
          <p:cNvSpPr txBox="1">
            <a:spLocks/>
          </p:cNvSpPr>
          <p:nvPr/>
        </p:nvSpPr>
        <p:spPr>
          <a:xfrm>
            <a:off x="2260967" y="3394885"/>
            <a:ext cx="7683614" cy="1615348"/>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1015782" rtl="0" eaLnBrk="1" fontAlgn="auto" latinLnBrk="0" hangingPunct="1">
              <a:lnSpc>
                <a:spcPct val="10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00AEEF">
                    <a:alpha val="99000"/>
                  </a:srgbClr>
                </a:solidFill>
                <a:effectLst/>
                <a:uLnTx/>
                <a:uFillTx/>
                <a:latin typeface="Segoe UI Light" pitchFamily="34" charset="0"/>
                <a:ea typeface="+mn-ea"/>
                <a:cs typeface="Segoe UI Light" pitchFamily="34" charset="0"/>
              </a:rPr>
              <a:t>Data Center Location</a:t>
            </a:r>
          </a:p>
          <a:p>
            <a:pPr marL="0" marR="0" lvl="0" indent="0" algn="l" defTabSz="1015782"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Get-</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AzureLocation</a:t>
            </a:r>
            <a:endPar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endParaRPr>
          </a:p>
        </p:txBody>
      </p:sp>
      <p:sp>
        <p:nvSpPr>
          <p:cNvPr id="17" name="Freeform 29"/>
          <p:cNvSpPr>
            <a:spLocks noEditPoints="1"/>
          </p:cNvSpPr>
          <p:nvPr/>
        </p:nvSpPr>
        <p:spPr bwMode="black">
          <a:xfrm>
            <a:off x="1065499" y="3744501"/>
            <a:ext cx="773314" cy="916116"/>
          </a:xfrm>
          <a:custGeom>
            <a:avLst/>
            <a:gdLst>
              <a:gd name="T0" fmla="*/ 951 w 1016"/>
              <a:gd name="T1" fmla="*/ 942 h 1203"/>
              <a:gd name="T2" fmla="*/ 565 w 1016"/>
              <a:gd name="T3" fmla="*/ 942 h 1203"/>
              <a:gd name="T4" fmla="*/ 788 w 1016"/>
              <a:gd name="T5" fmla="*/ 360 h 1203"/>
              <a:gd name="T6" fmla="*/ 794 w 1016"/>
              <a:gd name="T7" fmla="*/ 299 h 1203"/>
              <a:gd name="T8" fmla="*/ 794 w 1016"/>
              <a:gd name="T9" fmla="*/ 289 h 1203"/>
              <a:gd name="T10" fmla="*/ 505 w 1016"/>
              <a:gd name="T11" fmla="*/ 0 h 1203"/>
              <a:gd name="T12" fmla="*/ 217 w 1016"/>
              <a:gd name="T13" fmla="*/ 289 h 1203"/>
              <a:gd name="T14" fmla="*/ 217 w 1016"/>
              <a:gd name="T15" fmla="*/ 310 h 1203"/>
              <a:gd name="T16" fmla="*/ 223 w 1016"/>
              <a:gd name="T17" fmla="*/ 360 h 1203"/>
              <a:gd name="T18" fmla="*/ 444 w 1016"/>
              <a:gd name="T19" fmla="*/ 942 h 1203"/>
              <a:gd name="T20" fmla="*/ 65 w 1016"/>
              <a:gd name="T21" fmla="*/ 942 h 1203"/>
              <a:gd name="T22" fmla="*/ 0 w 1016"/>
              <a:gd name="T23" fmla="*/ 1203 h 1203"/>
              <a:gd name="T24" fmla="*/ 1016 w 1016"/>
              <a:gd name="T25" fmla="*/ 1203 h 1203"/>
              <a:gd name="T26" fmla="*/ 951 w 1016"/>
              <a:gd name="T27" fmla="*/ 942 h 1203"/>
              <a:gd name="T28" fmla="*/ 414 w 1016"/>
              <a:gd name="T29" fmla="*/ 256 h 1203"/>
              <a:gd name="T30" fmla="*/ 506 w 1016"/>
              <a:gd name="T31" fmla="*/ 164 h 1203"/>
              <a:gd name="T32" fmla="*/ 599 w 1016"/>
              <a:gd name="T33" fmla="*/ 256 h 1203"/>
              <a:gd name="T34" fmla="*/ 506 w 1016"/>
              <a:gd name="T35" fmla="*/ 348 h 1203"/>
              <a:gd name="T36" fmla="*/ 414 w 1016"/>
              <a:gd name="T37" fmla="*/ 256 h 1203"/>
              <a:gd name="T38" fmla="*/ 99 w 1016"/>
              <a:gd name="T39" fmla="*/ 985 h 1203"/>
              <a:gd name="T40" fmla="*/ 460 w 1016"/>
              <a:gd name="T41" fmla="*/ 985 h 1203"/>
              <a:gd name="T42" fmla="*/ 504 w 1016"/>
              <a:gd name="T43" fmla="*/ 1100 h 1203"/>
              <a:gd name="T44" fmla="*/ 548 w 1016"/>
              <a:gd name="T45" fmla="*/ 985 h 1203"/>
              <a:gd name="T46" fmla="*/ 917 w 1016"/>
              <a:gd name="T47" fmla="*/ 985 h 1203"/>
              <a:gd name="T48" fmla="*/ 961 w 1016"/>
              <a:gd name="T49" fmla="*/ 1159 h 1203"/>
              <a:gd name="T50" fmla="*/ 55 w 1016"/>
              <a:gd name="T51" fmla="*/ 1159 h 1203"/>
              <a:gd name="T52" fmla="*/ 99 w 1016"/>
              <a:gd name="T53" fmla="*/ 985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6" h="1203">
                <a:moveTo>
                  <a:pt x="951" y="942"/>
                </a:moveTo>
                <a:cubicBezTo>
                  <a:pt x="565" y="942"/>
                  <a:pt x="565" y="942"/>
                  <a:pt x="565" y="942"/>
                </a:cubicBezTo>
                <a:cubicBezTo>
                  <a:pt x="788" y="360"/>
                  <a:pt x="788" y="360"/>
                  <a:pt x="788" y="360"/>
                </a:cubicBezTo>
                <a:cubicBezTo>
                  <a:pt x="792" y="339"/>
                  <a:pt x="794" y="318"/>
                  <a:pt x="794" y="299"/>
                </a:cubicBezTo>
                <a:cubicBezTo>
                  <a:pt x="794" y="296"/>
                  <a:pt x="794" y="292"/>
                  <a:pt x="794" y="289"/>
                </a:cubicBezTo>
                <a:cubicBezTo>
                  <a:pt x="794" y="129"/>
                  <a:pt x="664" y="0"/>
                  <a:pt x="505" y="0"/>
                </a:cubicBezTo>
                <a:cubicBezTo>
                  <a:pt x="346" y="0"/>
                  <a:pt x="217" y="129"/>
                  <a:pt x="217" y="289"/>
                </a:cubicBezTo>
                <a:cubicBezTo>
                  <a:pt x="217" y="297"/>
                  <a:pt x="217" y="304"/>
                  <a:pt x="217" y="310"/>
                </a:cubicBezTo>
                <a:cubicBezTo>
                  <a:pt x="217" y="326"/>
                  <a:pt x="219" y="343"/>
                  <a:pt x="223" y="360"/>
                </a:cubicBezTo>
                <a:cubicBezTo>
                  <a:pt x="335" y="657"/>
                  <a:pt x="403" y="835"/>
                  <a:pt x="444" y="942"/>
                </a:cubicBezTo>
                <a:cubicBezTo>
                  <a:pt x="65" y="942"/>
                  <a:pt x="65" y="942"/>
                  <a:pt x="65" y="942"/>
                </a:cubicBezTo>
                <a:cubicBezTo>
                  <a:pt x="0" y="1203"/>
                  <a:pt x="0" y="1203"/>
                  <a:pt x="0" y="1203"/>
                </a:cubicBezTo>
                <a:cubicBezTo>
                  <a:pt x="1016" y="1203"/>
                  <a:pt x="1016" y="1203"/>
                  <a:pt x="1016" y="1203"/>
                </a:cubicBezTo>
                <a:lnTo>
                  <a:pt x="951" y="942"/>
                </a:lnTo>
                <a:close/>
                <a:moveTo>
                  <a:pt x="414" y="256"/>
                </a:moveTo>
                <a:cubicBezTo>
                  <a:pt x="414" y="205"/>
                  <a:pt x="456" y="164"/>
                  <a:pt x="506" y="164"/>
                </a:cubicBezTo>
                <a:cubicBezTo>
                  <a:pt x="557" y="164"/>
                  <a:pt x="599" y="205"/>
                  <a:pt x="599" y="256"/>
                </a:cubicBezTo>
                <a:cubicBezTo>
                  <a:pt x="599" y="307"/>
                  <a:pt x="557" y="348"/>
                  <a:pt x="506" y="348"/>
                </a:cubicBezTo>
                <a:cubicBezTo>
                  <a:pt x="456" y="348"/>
                  <a:pt x="414" y="307"/>
                  <a:pt x="414" y="256"/>
                </a:cubicBezTo>
                <a:close/>
                <a:moveTo>
                  <a:pt x="99" y="985"/>
                </a:moveTo>
                <a:cubicBezTo>
                  <a:pt x="460" y="985"/>
                  <a:pt x="460" y="985"/>
                  <a:pt x="460" y="985"/>
                </a:cubicBezTo>
                <a:cubicBezTo>
                  <a:pt x="504" y="1100"/>
                  <a:pt x="504" y="1100"/>
                  <a:pt x="504" y="1100"/>
                </a:cubicBezTo>
                <a:cubicBezTo>
                  <a:pt x="520" y="1060"/>
                  <a:pt x="534" y="1021"/>
                  <a:pt x="548" y="985"/>
                </a:cubicBezTo>
                <a:cubicBezTo>
                  <a:pt x="917" y="985"/>
                  <a:pt x="917" y="985"/>
                  <a:pt x="917" y="985"/>
                </a:cubicBezTo>
                <a:cubicBezTo>
                  <a:pt x="961" y="1159"/>
                  <a:pt x="961" y="1159"/>
                  <a:pt x="961" y="1159"/>
                </a:cubicBezTo>
                <a:cubicBezTo>
                  <a:pt x="55" y="1159"/>
                  <a:pt x="55" y="1159"/>
                  <a:pt x="55" y="1159"/>
                </a:cubicBezTo>
                <a:lnTo>
                  <a:pt x="99" y="9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18" name="Freeform 110"/>
          <p:cNvSpPr>
            <a:spLocks noEditPoints="1"/>
          </p:cNvSpPr>
          <p:nvPr/>
        </p:nvSpPr>
        <p:spPr bwMode="black">
          <a:xfrm>
            <a:off x="1122405" y="2028504"/>
            <a:ext cx="662080" cy="667833"/>
          </a:xfrm>
          <a:custGeom>
            <a:avLst/>
            <a:gdLst>
              <a:gd name="T0" fmla="*/ 9 w 70"/>
              <a:gd name="T1" fmla="*/ 68 h 70"/>
              <a:gd name="T2" fmla="*/ 10 w 70"/>
              <a:gd name="T3" fmla="*/ 66 h 70"/>
              <a:gd name="T4" fmla="*/ 4 w 70"/>
              <a:gd name="T5" fmla="*/ 60 h 70"/>
              <a:gd name="T6" fmla="*/ 2 w 70"/>
              <a:gd name="T7" fmla="*/ 61 h 70"/>
              <a:gd name="T8" fmla="*/ 0 w 70"/>
              <a:gd name="T9" fmla="*/ 68 h 70"/>
              <a:gd name="T10" fmla="*/ 2 w 70"/>
              <a:gd name="T11" fmla="*/ 70 h 70"/>
              <a:gd name="T12" fmla="*/ 9 w 70"/>
              <a:gd name="T13" fmla="*/ 68 h 70"/>
              <a:gd name="T14" fmla="*/ 64 w 70"/>
              <a:gd name="T15" fmla="*/ 6 h 70"/>
              <a:gd name="T16" fmla="*/ 52 w 70"/>
              <a:gd name="T17" fmla="*/ 4 h 70"/>
              <a:gd name="T18" fmla="*/ 49 w 70"/>
              <a:gd name="T19" fmla="*/ 7 h 70"/>
              <a:gd name="T20" fmla="*/ 49 w 70"/>
              <a:gd name="T21" fmla="*/ 11 h 70"/>
              <a:gd name="T22" fmla="*/ 60 w 70"/>
              <a:gd name="T23" fmla="*/ 21 h 70"/>
              <a:gd name="T24" fmla="*/ 63 w 70"/>
              <a:gd name="T25" fmla="*/ 21 h 70"/>
              <a:gd name="T26" fmla="*/ 66 w 70"/>
              <a:gd name="T27" fmla="*/ 18 h 70"/>
              <a:gd name="T28" fmla="*/ 64 w 70"/>
              <a:gd name="T29" fmla="*/ 6 h 70"/>
              <a:gd name="T30" fmla="*/ 22 w 70"/>
              <a:gd name="T31" fmla="*/ 62 h 70"/>
              <a:gd name="T32" fmla="*/ 19 w 70"/>
              <a:gd name="T33" fmla="*/ 62 h 70"/>
              <a:gd name="T34" fmla="*/ 8 w 70"/>
              <a:gd name="T35" fmla="*/ 51 h 70"/>
              <a:gd name="T36" fmla="*/ 8 w 70"/>
              <a:gd name="T37" fmla="*/ 48 h 70"/>
              <a:gd name="T38" fmla="*/ 42 w 70"/>
              <a:gd name="T39" fmla="*/ 14 h 70"/>
              <a:gd name="T40" fmla="*/ 45 w 70"/>
              <a:gd name="T41" fmla="*/ 14 h 70"/>
              <a:gd name="T42" fmla="*/ 56 w 70"/>
              <a:gd name="T43" fmla="*/ 25 h 70"/>
              <a:gd name="T44" fmla="*/ 56 w 70"/>
              <a:gd name="T45" fmla="*/ 28 h 70"/>
              <a:gd name="T46" fmla="*/ 22 w 70"/>
              <a:gd name="T47" fmla="*/ 6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70">
                <a:moveTo>
                  <a:pt x="9" y="68"/>
                </a:moveTo>
                <a:cubicBezTo>
                  <a:pt x="10" y="67"/>
                  <a:pt x="11" y="67"/>
                  <a:pt x="10" y="66"/>
                </a:cubicBezTo>
                <a:cubicBezTo>
                  <a:pt x="4" y="60"/>
                  <a:pt x="4" y="60"/>
                  <a:pt x="4" y="60"/>
                </a:cubicBezTo>
                <a:cubicBezTo>
                  <a:pt x="4" y="59"/>
                  <a:pt x="3" y="60"/>
                  <a:pt x="2" y="61"/>
                </a:cubicBezTo>
                <a:cubicBezTo>
                  <a:pt x="0" y="68"/>
                  <a:pt x="0" y="68"/>
                  <a:pt x="0" y="68"/>
                </a:cubicBezTo>
                <a:cubicBezTo>
                  <a:pt x="0" y="69"/>
                  <a:pt x="1" y="70"/>
                  <a:pt x="2" y="70"/>
                </a:cubicBezTo>
                <a:lnTo>
                  <a:pt x="9" y="68"/>
                </a:lnTo>
                <a:close/>
                <a:moveTo>
                  <a:pt x="64" y="6"/>
                </a:moveTo>
                <a:cubicBezTo>
                  <a:pt x="58" y="0"/>
                  <a:pt x="52" y="4"/>
                  <a:pt x="52" y="4"/>
                </a:cubicBezTo>
                <a:cubicBezTo>
                  <a:pt x="51" y="5"/>
                  <a:pt x="50" y="6"/>
                  <a:pt x="49" y="7"/>
                </a:cubicBezTo>
                <a:cubicBezTo>
                  <a:pt x="48" y="8"/>
                  <a:pt x="48" y="10"/>
                  <a:pt x="49" y="11"/>
                </a:cubicBezTo>
                <a:cubicBezTo>
                  <a:pt x="60" y="21"/>
                  <a:pt x="60" y="21"/>
                  <a:pt x="60" y="21"/>
                </a:cubicBezTo>
                <a:cubicBezTo>
                  <a:pt x="60" y="22"/>
                  <a:pt x="62" y="22"/>
                  <a:pt x="63" y="21"/>
                </a:cubicBezTo>
                <a:cubicBezTo>
                  <a:pt x="64" y="20"/>
                  <a:pt x="65" y="19"/>
                  <a:pt x="66" y="18"/>
                </a:cubicBezTo>
                <a:cubicBezTo>
                  <a:pt x="66" y="18"/>
                  <a:pt x="70" y="12"/>
                  <a:pt x="64" y="6"/>
                </a:cubicBezTo>
                <a:moveTo>
                  <a:pt x="22" y="62"/>
                </a:moveTo>
                <a:cubicBezTo>
                  <a:pt x="21" y="63"/>
                  <a:pt x="20" y="63"/>
                  <a:pt x="19" y="62"/>
                </a:cubicBezTo>
                <a:cubicBezTo>
                  <a:pt x="8" y="51"/>
                  <a:pt x="8" y="51"/>
                  <a:pt x="8" y="51"/>
                </a:cubicBezTo>
                <a:cubicBezTo>
                  <a:pt x="7" y="51"/>
                  <a:pt x="7" y="49"/>
                  <a:pt x="8" y="48"/>
                </a:cubicBezTo>
                <a:cubicBezTo>
                  <a:pt x="42" y="14"/>
                  <a:pt x="42" y="14"/>
                  <a:pt x="42" y="14"/>
                </a:cubicBezTo>
                <a:cubicBezTo>
                  <a:pt x="43" y="13"/>
                  <a:pt x="44" y="13"/>
                  <a:pt x="45" y="14"/>
                </a:cubicBezTo>
                <a:cubicBezTo>
                  <a:pt x="56" y="25"/>
                  <a:pt x="56" y="25"/>
                  <a:pt x="56" y="25"/>
                </a:cubicBezTo>
                <a:cubicBezTo>
                  <a:pt x="57" y="26"/>
                  <a:pt x="57" y="27"/>
                  <a:pt x="56" y="28"/>
                </a:cubicBezTo>
                <a:lnTo>
                  <a:pt x="22" y="62"/>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Tree>
    <p:extLst>
      <p:ext uri="{BB962C8B-B14F-4D97-AF65-F5344CB8AC3E}">
        <p14:creationId xmlns:p14="http://schemas.microsoft.com/office/powerpoint/2010/main" val="91597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Simple VM creation</a:t>
            </a:r>
            <a:endParaRPr lang="en-US" sz="5400" dirty="0">
              <a:solidFill>
                <a:schemeClr val="bg1"/>
              </a:solidFill>
            </a:endParaRPr>
          </a:p>
        </p:txBody>
      </p:sp>
      <p:sp>
        <p:nvSpPr>
          <p:cNvPr id="9" name="Rectangle 8"/>
          <p:cNvSpPr/>
          <p:nvPr/>
        </p:nvSpPr>
        <p:spPr>
          <a:xfrm>
            <a:off x="543398" y="1259766"/>
            <a:ext cx="10317079" cy="4607095"/>
          </a:xfrm>
          <a:prstGeom prst="rect">
            <a:avLst/>
          </a:prstGeom>
        </p:spPr>
        <p:txBody>
          <a:bodyPr wrap="square">
            <a:spAutoFit/>
          </a:bodyPr>
          <a:lstStyle/>
          <a:p>
            <a:r>
              <a:rPr lang="en-US" sz="2667" dirty="0">
                <a:solidFill>
                  <a:schemeClr val="accent2"/>
                </a:solidFill>
              </a:rPr>
              <a:t>First Virtual Machine in a NEW Cloud </a:t>
            </a:r>
            <a:r>
              <a:rPr lang="en-US" sz="2667" dirty="0" smtClean="0">
                <a:solidFill>
                  <a:schemeClr val="accent2"/>
                </a:solidFill>
              </a:rPr>
              <a:t>Service (-</a:t>
            </a:r>
            <a:r>
              <a:rPr lang="en-US" sz="2667" dirty="0">
                <a:solidFill>
                  <a:schemeClr val="accent2"/>
                </a:solidFill>
              </a:rPr>
              <a:t>Location </a:t>
            </a:r>
            <a:r>
              <a:rPr lang="en-US" sz="2667" dirty="0" smtClean="0">
                <a:solidFill>
                  <a:schemeClr val="accent2"/>
                </a:solidFill>
              </a:rPr>
              <a:t>specified)</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$vm1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-Location</a:t>
            </a:r>
            <a:r>
              <a:rPr lang="en-US" sz="2667" dirty="0">
                <a:solidFill>
                  <a:schemeClr val="bg2"/>
                </a:solidFill>
                <a:latin typeface="Consolas" panose="020B0609020204030204" pitchFamily="49" charset="0"/>
                <a:cs typeface="Consolas" panose="020B0609020204030204" pitchFamily="49" charset="0"/>
              </a:rPr>
              <a:t> $location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solidFill>
                <a:schemeClr val="accent2"/>
              </a:solidFill>
            </a:endParaRPr>
          </a:p>
          <a:p>
            <a:r>
              <a:rPr lang="en-US" sz="2667" dirty="0">
                <a:solidFill>
                  <a:schemeClr val="accent2"/>
                </a:solidFill>
              </a:rPr>
              <a:t>New Virtual Machine in an Existing Cloud </a:t>
            </a:r>
            <a:r>
              <a:rPr lang="en-US" sz="2667" dirty="0" smtClean="0">
                <a:solidFill>
                  <a:schemeClr val="accent2"/>
                </a:solidFill>
              </a:rPr>
              <a:t>Service(no </a:t>
            </a:r>
            <a:r>
              <a:rPr lang="ru-RU" sz="2667" dirty="0" smtClean="0">
                <a:solidFill>
                  <a:schemeClr val="accent2"/>
                </a:solidFill>
              </a:rPr>
              <a:t>-</a:t>
            </a:r>
            <a:r>
              <a:rPr lang="en-US" sz="2667" dirty="0" smtClean="0">
                <a:solidFill>
                  <a:schemeClr val="accent2"/>
                </a:solidFill>
              </a:rPr>
              <a:t>Location)</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$vm2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p>
          <a:p>
            <a:r>
              <a:rPr lang="en-US" sz="2667" dirty="0">
                <a:solidFill>
                  <a:schemeClr val="accent2"/>
                </a:solidFill>
              </a:rPr>
              <a:t>Creating a Linux Virtual Machine in an Existing Cloud Service</a:t>
            </a:r>
            <a:endParaRPr lang="en-US" sz="2667" dirty="0"/>
          </a:p>
          <a:p>
            <a:r>
              <a:rPr lang="en-US" sz="2667" b="1" dirty="0" smtClean="0">
                <a:solidFill>
                  <a:schemeClr val="bg2"/>
                </a:solidFill>
                <a:latin typeface="Consolas" panose="020B0609020204030204" pitchFamily="49" charset="0"/>
                <a:cs typeface="Consolas" panose="020B0609020204030204" pitchFamily="49" charset="0"/>
              </a:rPr>
              <a:t>New-</a:t>
            </a:r>
            <a:r>
              <a:rPr lang="en-US" sz="2667" b="1" dirty="0" err="1" smtClean="0">
                <a:solidFill>
                  <a:schemeClr val="bg2"/>
                </a:solidFill>
                <a:latin typeface="Consolas" panose="020B0609020204030204" pitchFamily="49" charset="0"/>
                <a:cs typeface="Consolas" panose="020B0609020204030204" pitchFamily="49" charset="0"/>
              </a:rPr>
              <a:t>AzureQuickVM</a:t>
            </a:r>
            <a:r>
              <a:rPr lang="en-US" sz="2667" dirty="0" smtClean="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-Linux</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$vm3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LinuxUser</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lu</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r>
              <a:rPr lang="en-US" sz="2667"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564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Discovery</a:t>
            </a:r>
            <a:endParaRPr lang="en-US" sz="5400" dirty="0">
              <a:solidFill>
                <a:schemeClr val="bg1"/>
              </a:solidFill>
            </a:endParaRPr>
          </a:p>
        </p:txBody>
      </p:sp>
      <p:sp>
        <p:nvSpPr>
          <p:cNvPr id="4" name="Rectangle 3"/>
          <p:cNvSpPr/>
          <p:nvPr/>
        </p:nvSpPr>
        <p:spPr>
          <a:xfrm>
            <a:off x="819955" y="1305548"/>
            <a:ext cx="9521780" cy="4832092"/>
          </a:xfrm>
          <a:prstGeom prst="rect">
            <a:avLst/>
          </a:prstGeom>
        </p:spPr>
        <p:txBody>
          <a:bodyPr wrap="square">
            <a:spAutoFit/>
          </a:bodyPr>
          <a:lstStyle/>
          <a:p>
            <a:r>
              <a:rPr lang="en-US" sz="2800" dirty="0">
                <a:solidFill>
                  <a:schemeClr val="accent2"/>
                </a:solidFill>
              </a:rPr>
              <a:t>Retrieve Cloud Services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b="1" dirty="0" smtClean="0">
                <a:solidFill>
                  <a:schemeClr val="bg2"/>
                </a:solidFill>
                <a:latin typeface="Consolas" panose="020B0609020204030204" pitchFamily="49" charset="0"/>
                <a:cs typeface="Consolas" panose="020B0609020204030204" pitchFamily="49" charset="0"/>
              </a:rPr>
              <a:t>  </a:t>
            </a:r>
            <a:endParaRPr lang="en-US" sz="2800" b="1" dirty="0">
              <a:solidFill>
                <a:schemeClr val="bg2"/>
              </a:solidFill>
              <a:latin typeface="Consolas" panose="020B0609020204030204" pitchFamily="49" charset="0"/>
              <a:cs typeface="Consolas" panose="020B0609020204030204" pitchFamily="49" charset="0"/>
            </a:endParaRPr>
          </a:p>
          <a:p>
            <a:endParaRPr lang="en-US" sz="2800" b="1" dirty="0"/>
          </a:p>
          <a:p>
            <a:r>
              <a:rPr lang="en-US" sz="2800" dirty="0">
                <a:solidFill>
                  <a:schemeClr val="accent2"/>
                </a:solidFill>
              </a:rPr>
              <a:t>Retrieve Virtual Machines for Service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r>
              <a:rPr lang="en-US" sz="2800" dirty="0">
                <a:solidFill>
                  <a:schemeClr val="bg2"/>
                </a:solidFill>
                <a:latin typeface="Consolas" panose="020B0609020204030204" pitchFamily="49" charset="0"/>
                <a:cs typeface="Consolas" panose="020B0609020204030204" pitchFamily="49" charset="0"/>
              </a:rPr>
              <a:t> </a:t>
            </a:r>
          </a:p>
          <a:p>
            <a:endParaRPr lang="en-US" sz="2800" dirty="0"/>
          </a:p>
          <a:p>
            <a:r>
              <a:rPr lang="en-US" sz="2800" dirty="0">
                <a:solidFill>
                  <a:schemeClr val="accent2"/>
                </a:solidFill>
              </a:rPr>
              <a:t>Retrieve Status for All VMs in </a:t>
            </a:r>
            <a:r>
              <a:rPr lang="en-US" sz="2800" dirty="0" err="1">
                <a:solidFill>
                  <a:schemeClr val="accent2"/>
                </a:solidFill>
              </a:rPr>
              <a:t>Subsription</a:t>
            </a:r>
            <a:endParaRPr lang="en-US" sz="2800" dirty="0"/>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dirty="0" smtClean="0">
                <a:solidFill>
                  <a:schemeClr val="bg2"/>
                </a:solidFill>
                <a:latin typeface="Consolas" panose="020B0609020204030204" pitchFamily="49" charset="0"/>
                <a:cs typeface="Consolas" panose="020B0609020204030204" pitchFamily="49" charset="0"/>
              </a:rPr>
              <a:t> </a:t>
            </a:r>
            <a:r>
              <a:rPr lang="en-US" sz="2800" dirty="0">
                <a:solidFill>
                  <a:schemeClr val="bg2"/>
                </a:solidFill>
                <a:latin typeface="Consolas" panose="020B0609020204030204" pitchFamily="49" charset="0"/>
                <a:cs typeface="Consolas" panose="020B0609020204030204" pitchFamily="49" charset="0"/>
              </a:rPr>
              <a:t>| </a:t>
            </a:r>
            <a:r>
              <a:rPr lang="en-US" sz="2800" b="1" dirty="0" err="1">
                <a:solidFill>
                  <a:schemeClr val="bg2"/>
                </a:solidFill>
                <a:latin typeface="Consolas" panose="020B0609020204030204" pitchFamily="49" charset="0"/>
                <a:cs typeface="Consolas" panose="020B0609020204030204" pitchFamily="49" charset="0"/>
              </a:rPr>
              <a:t>foreach</a:t>
            </a:r>
            <a:r>
              <a:rPr lang="en-US" sz="2800" dirty="0">
                <a:solidFill>
                  <a:schemeClr val="bg2"/>
                </a:solidFill>
                <a:latin typeface="Consolas" panose="020B0609020204030204" pitchFamily="49" charset="0"/>
                <a:cs typeface="Consolas" panose="020B0609020204030204" pitchFamily="49" charset="0"/>
              </a:rPr>
              <a:t> { </a:t>
            </a:r>
          </a:p>
          <a:p>
            <a:r>
              <a:rPr lang="en-US" sz="2800" dirty="0">
                <a:solidFill>
                  <a:schemeClr val="bg2"/>
                </a:solidFill>
                <a:latin typeface="Consolas" panose="020B0609020204030204" pitchFamily="49" charset="0"/>
                <a:cs typeface="Consolas" panose="020B0609020204030204" pitchFamily="49" charset="0"/>
              </a:rPr>
              <a:t>  $_ | </a:t>
            </a:r>
            <a:r>
              <a:rPr lang="en-US" sz="2800" b="1" dirty="0">
                <a:solidFill>
                  <a:schemeClr val="bg2"/>
                </a:solidFill>
                <a:latin typeface="Consolas" panose="020B0609020204030204" pitchFamily="49" charset="0"/>
                <a:cs typeface="Consolas" panose="020B0609020204030204" pitchFamily="49" charset="0"/>
              </a:rPr>
              <a:t>Get-</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 </a:t>
            </a:r>
            <a:r>
              <a:rPr lang="en-US" sz="2800" b="1" dirty="0" err="1">
                <a:solidFill>
                  <a:schemeClr val="bg2"/>
                </a:solidFill>
                <a:latin typeface="Consolas" panose="020B0609020204030204" pitchFamily="49" charset="0"/>
                <a:cs typeface="Consolas" panose="020B0609020204030204" pitchFamily="49" charset="0"/>
              </a:rPr>
              <a:t>ft</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Name, </a:t>
            </a:r>
            <a:r>
              <a:rPr lang="en-US" sz="2800" dirty="0" err="1">
                <a:solidFill>
                  <a:schemeClr val="bg2"/>
                </a:solidFill>
                <a:latin typeface="Consolas" panose="020B0609020204030204" pitchFamily="49" charset="0"/>
                <a:cs typeface="Consolas" panose="020B0609020204030204" pitchFamily="49" charset="0"/>
              </a:rPr>
              <a:t>InstanceStatus</a:t>
            </a:r>
            <a:endParaRPr lang="en-US" sz="2800" dirty="0">
              <a:solidFill>
                <a:schemeClr val="bg2"/>
              </a:solidFill>
              <a:latin typeface="Consolas" panose="020B0609020204030204" pitchFamily="49" charset="0"/>
              <a:cs typeface="Consolas" panose="020B0609020204030204" pitchFamily="49" charset="0"/>
            </a:endParaRPr>
          </a:p>
          <a:p>
            <a:r>
              <a:rPr lang="en-US" sz="28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99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Common settings</a:t>
            </a:r>
            <a:endParaRPr lang="en-US" sz="5400" dirty="0">
              <a:solidFill>
                <a:schemeClr val="bg1"/>
              </a:solidFill>
            </a:endParaRPr>
          </a:p>
        </p:txBody>
      </p:sp>
      <p:sp>
        <p:nvSpPr>
          <p:cNvPr id="5" name="Text Placeholder 4"/>
          <p:cNvSpPr txBox="1">
            <a:spLocks/>
          </p:cNvSpPr>
          <p:nvPr/>
        </p:nvSpPr>
        <p:spPr>
          <a:xfrm>
            <a:off x="1724882" y="170385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Name</a:t>
            </a:r>
            <a:endParaRPr kumimoji="0" lang="en-US" sz="20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cs typeface="+mn-cs"/>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rPr>
              <a:t>The name of the Virtual Machine</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6" name="Rectangle 5"/>
          <p:cNvSpPr>
            <a:spLocks noChangeAspect="1"/>
          </p:cNvSpPr>
          <p:nvPr/>
        </p:nvSpPr>
        <p:spPr bwMode="auto">
          <a:xfrm>
            <a:off x="634450" y="1703852"/>
            <a:ext cx="1091407" cy="1091407"/>
          </a:xfrm>
          <a:prstGeom prst="rect">
            <a:avLst/>
          </a:prstGeom>
          <a:solidFill>
            <a:srgbClr val="5B9BD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7" name="Rectangle 6"/>
          <p:cNvSpPr>
            <a:spLocks/>
          </p:cNvSpPr>
          <p:nvPr/>
        </p:nvSpPr>
        <p:spPr bwMode="auto">
          <a:xfrm>
            <a:off x="634455" y="2946023"/>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8" name="Rectangle 7"/>
          <p:cNvSpPr>
            <a:spLocks/>
          </p:cNvSpPr>
          <p:nvPr/>
        </p:nvSpPr>
        <p:spPr bwMode="auto">
          <a:xfrm>
            <a:off x="634455" y="41864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9" name="Text Placeholder 4"/>
          <p:cNvSpPr txBox="1">
            <a:spLocks/>
          </p:cNvSpPr>
          <p:nvPr/>
        </p:nvSpPr>
        <p:spPr>
          <a:xfrm>
            <a:off x="1724882" y="4186448"/>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InstanceSize</a:t>
            </a:r>
            <a:endPar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ExtraSmall</a:t>
            </a:r>
            <a:r>
              <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rPr>
              <a:t>, Small, Medium, Large, </a:t>
            </a:r>
            <a:r>
              <a:rPr kumimoji="0" lang="en-US" sz="1333" b="0" i="0" u="none" strike="noStrike" kern="1200" cap="none" spc="0" normalizeH="0" baseline="0" noProof="0" dirty="0" err="1">
                <a:ln>
                  <a:noFill/>
                </a:ln>
                <a:solidFill>
                  <a:schemeClr val="bg1">
                    <a:alpha val="99000"/>
                  </a:schemeClr>
                </a:solidFill>
                <a:effectLst/>
                <a:uLnTx/>
                <a:uFillTx/>
                <a:latin typeface="Segoe UI"/>
                <a:ea typeface="+mn-ea"/>
                <a:cs typeface="+mn-cs"/>
              </a:rPr>
              <a:t>ExtraLarge</a:t>
            </a:r>
            <a:endParaRPr kumimoji="0" lang="en-US" sz="1333" b="0" i="0" u="none" strike="noStrike" kern="1200" cap="none" spc="0" normalizeH="0" baseline="0" noProof="0" dirty="0">
              <a:ln>
                <a:noFill/>
              </a:ln>
              <a:solidFill>
                <a:schemeClr val="bg1">
                  <a:alpha val="99000"/>
                </a:schemeClr>
              </a:solidFill>
              <a:effectLst/>
              <a:uLnTx/>
              <a:uFillTx/>
              <a:latin typeface="Segoe UI"/>
              <a:ea typeface="+mn-ea"/>
              <a:cs typeface="+mn-cs"/>
            </a:endParaRPr>
          </a:p>
        </p:txBody>
      </p:sp>
      <p:sp>
        <p:nvSpPr>
          <p:cNvPr id="10" name="Text Placeholder 4"/>
          <p:cNvSpPr txBox="1">
            <a:spLocks/>
          </p:cNvSpPr>
          <p:nvPr/>
        </p:nvSpPr>
        <p:spPr>
          <a:xfrm>
            <a:off x="1724882" y="2946023"/>
            <a:ext cx="820967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20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AvailabilitySetName</a:t>
            </a:r>
            <a:endParaRPr kumimoji="0" lang="en-US" sz="20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1333" b="0" i="0" u="none" strike="noStrike" kern="1200" cap="none" spc="0" normalizeH="0" baseline="0" noProof="0" dirty="0">
                <a:ln>
                  <a:noFill/>
                </a:ln>
                <a:solidFill>
                  <a:schemeClr val="bg1"/>
                </a:solidFill>
                <a:effectLst/>
                <a:uLnTx/>
                <a:uFillTx/>
                <a:latin typeface="Segoe UI"/>
                <a:ea typeface="+mn-ea"/>
              </a:rPr>
              <a:t>The availability set (used for high availability)</a:t>
            </a:r>
            <a:endParaRPr kumimoji="0" lang="en-US" sz="1333"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1" name="Freeform 17"/>
          <p:cNvSpPr>
            <a:spLocks noChangeAspect="1" noEditPoints="1"/>
          </p:cNvSpPr>
          <p:nvPr/>
        </p:nvSpPr>
        <p:spPr bwMode="black">
          <a:xfrm>
            <a:off x="884382" y="1965792"/>
            <a:ext cx="591542" cy="567528"/>
          </a:xfrm>
          <a:custGeom>
            <a:avLst/>
            <a:gdLst>
              <a:gd name="T0" fmla="*/ 169 w 459"/>
              <a:gd name="T1" fmla="*/ 64 h 440"/>
              <a:gd name="T2" fmla="*/ 275 w 459"/>
              <a:gd name="T3" fmla="*/ 169 h 440"/>
              <a:gd name="T4" fmla="*/ 169 w 459"/>
              <a:gd name="T5" fmla="*/ 275 h 440"/>
              <a:gd name="T6" fmla="*/ 64 w 459"/>
              <a:gd name="T7" fmla="*/ 169 h 440"/>
              <a:gd name="T8" fmla="*/ 169 w 459"/>
              <a:gd name="T9" fmla="*/ 64 h 440"/>
              <a:gd name="T10" fmla="*/ 169 w 459"/>
              <a:gd name="T11" fmla="*/ 0 h 440"/>
              <a:gd name="T12" fmla="*/ 0 w 459"/>
              <a:gd name="T13" fmla="*/ 169 h 440"/>
              <a:gd name="T14" fmla="*/ 169 w 459"/>
              <a:gd name="T15" fmla="*/ 339 h 440"/>
              <a:gd name="T16" fmla="*/ 279 w 459"/>
              <a:gd name="T17" fmla="*/ 299 h 440"/>
              <a:gd name="T18" fmla="*/ 410 w 459"/>
              <a:gd name="T19" fmla="*/ 430 h 440"/>
              <a:gd name="T20" fmla="*/ 449 w 459"/>
              <a:gd name="T21" fmla="*/ 430 h 440"/>
              <a:gd name="T22" fmla="*/ 449 w 459"/>
              <a:gd name="T23" fmla="*/ 430 h 440"/>
              <a:gd name="T24" fmla="*/ 449 w 459"/>
              <a:gd name="T25" fmla="*/ 391 h 440"/>
              <a:gd name="T26" fmla="*/ 314 w 459"/>
              <a:gd name="T27" fmla="*/ 257 h 440"/>
              <a:gd name="T28" fmla="*/ 339 w 459"/>
              <a:gd name="T29" fmla="*/ 169 h 440"/>
              <a:gd name="T30" fmla="*/ 169 w 459"/>
              <a:gd name="T31"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9" h="440">
                <a:moveTo>
                  <a:pt x="169" y="64"/>
                </a:moveTo>
                <a:cubicBezTo>
                  <a:pt x="228" y="64"/>
                  <a:pt x="275" y="111"/>
                  <a:pt x="275" y="169"/>
                </a:cubicBezTo>
                <a:cubicBezTo>
                  <a:pt x="275" y="227"/>
                  <a:pt x="228" y="275"/>
                  <a:pt x="169" y="275"/>
                </a:cubicBezTo>
                <a:cubicBezTo>
                  <a:pt x="111" y="275"/>
                  <a:pt x="64" y="227"/>
                  <a:pt x="64" y="169"/>
                </a:cubicBezTo>
                <a:cubicBezTo>
                  <a:pt x="64" y="111"/>
                  <a:pt x="111" y="64"/>
                  <a:pt x="169" y="64"/>
                </a:cubicBezTo>
                <a:close/>
                <a:moveTo>
                  <a:pt x="169" y="0"/>
                </a:moveTo>
                <a:cubicBezTo>
                  <a:pt x="76" y="0"/>
                  <a:pt x="0" y="76"/>
                  <a:pt x="0" y="169"/>
                </a:cubicBezTo>
                <a:cubicBezTo>
                  <a:pt x="0" y="263"/>
                  <a:pt x="76" y="339"/>
                  <a:pt x="169" y="339"/>
                </a:cubicBezTo>
                <a:cubicBezTo>
                  <a:pt x="211" y="339"/>
                  <a:pt x="249" y="324"/>
                  <a:pt x="279" y="299"/>
                </a:cubicBezTo>
                <a:cubicBezTo>
                  <a:pt x="410" y="430"/>
                  <a:pt x="410" y="430"/>
                  <a:pt x="410" y="430"/>
                </a:cubicBezTo>
                <a:cubicBezTo>
                  <a:pt x="421" y="440"/>
                  <a:pt x="438" y="440"/>
                  <a:pt x="449" y="430"/>
                </a:cubicBezTo>
                <a:cubicBezTo>
                  <a:pt x="449" y="430"/>
                  <a:pt x="449" y="430"/>
                  <a:pt x="449" y="430"/>
                </a:cubicBezTo>
                <a:cubicBezTo>
                  <a:pt x="459" y="419"/>
                  <a:pt x="459" y="402"/>
                  <a:pt x="449" y="391"/>
                </a:cubicBezTo>
                <a:cubicBezTo>
                  <a:pt x="314" y="257"/>
                  <a:pt x="314" y="257"/>
                  <a:pt x="314" y="257"/>
                </a:cubicBezTo>
                <a:cubicBezTo>
                  <a:pt x="330" y="232"/>
                  <a:pt x="339" y="201"/>
                  <a:pt x="339" y="169"/>
                </a:cubicBezTo>
                <a:cubicBezTo>
                  <a:pt x="339" y="76"/>
                  <a:pt x="263" y="0"/>
                  <a:pt x="169" y="0"/>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12" name="Freeform 23"/>
          <p:cNvSpPr>
            <a:spLocks noEditPoints="1"/>
          </p:cNvSpPr>
          <p:nvPr/>
        </p:nvSpPr>
        <p:spPr bwMode="black">
          <a:xfrm>
            <a:off x="898747" y="4450814"/>
            <a:ext cx="561072" cy="560927"/>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13" name="Freeform 79"/>
          <p:cNvSpPr>
            <a:spLocks noEditPoints="1"/>
          </p:cNvSpPr>
          <p:nvPr/>
        </p:nvSpPr>
        <p:spPr bwMode="black">
          <a:xfrm>
            <a:off x="952857" y="3209881"/>
            <a:ext cx="452853" cy="561943"/>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02443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Provisioning options</a:t>
            </a:r>
            <a:endParaRPr lang="en-US" sz="5400" dirty="0">
              <a:solidFill>
                <a:schemeClr val="bg1"/>
              </a:solidFill>
            </a:endParaRPr>
          </a:p>
        </p:txBody>
      </p:sp>
      <p:sp>
        <p:nvSpPr>
          <p:cNvPr id="14" name="Text Placeholder 4"/>
          <p:cNvSpPr txBox="1">
            <a:spLocks/>
          </p:cNvSpPr>
          <p:nvPr/>
        </p:nvSpPr>
        <p:spPr>
          <a:xfrm>
            <a:off x="2281515" y="1690992"/>
            <a:ext cx="7376765"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015782">
              <a:lnSpc>
                <a:spcPct val="100000"/>
              </a:lnSpc>
              <a:spcBef>
                <a:spcPts val="640"/>
              </a:spcBef>
              <a:buSzTx/>
            </a:pPr>
            <a:r>
              <a:rPr lang="en-US" sz="2000" spc="-58" dirty="0" smtClean="0">
                <a:solidFill>
                  <a:srgbClr val="00AEEF">
                    <a:alpha val="99000"/>
                  </a:srgbClr>
                </a:solidFill>
                <a:latin typeface="+mn-lt"/>
                <a:cs typeface="Segoe UI Light" pitchFamily="34" charset="0"/>
              </a:rPr>
              <a:t>Add-</a:t>
            </a:r>
            <a:r>
              <a:rPr lang="en-US" sz="2000" spc="-58" dirty="0" err="1" smtClean="0">
                <a:solidFill>
                  <a:srgbClr val="00AEEF">
                    <a:alpha val="99000"/>
                  </a:srgbClr>
                </a:solidFill>
                <a:latin typeface="+mn-lt"/>
                <a:cs typeface="Segoe UI Light" pitchFamily="34" charset="0"/>
              </a:rPr>
              <a:t>AzureProvisioningConfig</a:t>
            </a:r>
            <a:endParaRPr lang="en-US" sz="2000" spc="-58" dirty="0">
              <a:solidFill>
                <a:srgbClr val="00AEEF">
                  <a:alpha val="99000"/>
                </a:srgbClr>
              </a:solidFill>
              <a:latin typeface="+mn-lt"/>
              <a:cs typeface="Segoe UI Light" pitchFamily="34" charset="0"/>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-Windows -Password $</a:t>
            </a:r>
            <a:r>
              <a:rPr lang="en-US" sz="1333" dirty="0" err="1">
                <a:solidFill>
                  <a:schemeClr val="bg1">
                    <a:alpha val="99000"/>
                  </a:schemeClr>
                </a:solidFill>
                <a:latin typeface="+mn-lt"/>
              </a:rPr>
              <a:t>pwd</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a:t>
            </a:r>
            <a:r>
              <a:rPr lang="en-US" sz="1333" dirty="0" err="1">
                <a:solidFill>
                  <a:schemeClr val="bg1">
                    <a:alpha val="99000"/>
                  </a:schemeClr>
                </a:solidFill>
                <a:latin typeface="+mn-lt"/>
              </a:rPr>
              <a:t>WindowsDomain</a:t>
            </a:r>
            <a:r>
              <a:rPr lang="en-US" sz="1333" dirty="0">
                <a:solidFill>
                  <a:schemeClr val="bg1">
                    <a:alpha val="99000"/>
                  </a:schemeClr>
                </a:solidFill>
                <a:latin typeface="+mn-lt"/>
              </a:rPr>
              <a:t> -Password $</a:t>
            </a:r>
            <a:r>
              <a:rPr lang="en-US" sz="1333" dirty="0" err="1">
                <a:solidFill>
                  <a:schemeClr val="bg1">
                    <a:alpha val="99000"/>
                  </a:schemeClr>
                </a:solidFill>
                <a:latin typeface="+mn-lt"/>
              </a:rPr>
              <a:t>pwd</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-Domain $</a:t>
            </a:r>
            <a:r>
              <a:rPr lang="en-US" sz="1333" dirty="0" err="1">
                <a:solidFill>
                  <a:schemeClr val="bg1">
                    <a:alpha val="99000"/>
                  </a:schemeClr>
                </a:solidFill>
                <a:latin typeface="+mn-lt"/>
              </a:rPr>
              <a:t>dom</a:t>
            </a:r>
            <a:r>
              <a:rPr lang="en-US" sz="1333" dirty="0">
                <a:solidFill>
                  <a:schemeClr val="bg1">
                    <a:alpha val="99000"/>
                  </a:schemeClr>
                </a:solidFill>
                <a:latin typeface="+mn-lt"/>
              </a:rPr>
              <a:t>, -</a:t>
            </a:r>
            <a:r>
              <a:rPr lang="en-US" sz="1333" dirty="0" err="1">
                <a:solidFill>
                  <a:schemeClr val="bg1">
                    <a:alpha val="99000"/>
                  </a:schemeClr>
                </a:solidFill>
                <a:latin typeface="+mn-lt"/>
              </a:rPr>
              <a:t>JoinDomain</a:t>
            </a:r>
            <a:r>
              <a:rPr lang="en-US" sz="1333" dirty="0">
                <a:solidFill>
                  <a:schemeClr val="bg1">
                    <a:alpha val="99000"/>
                  </a:schemeClr>
                </a:solidFill>
                <a:latin typeface="+mn-lt"/>
              </a:rPr>
              <a:t> $</a:t>
            </a:r>
            <a:r>
              <a:rPr lang="en-US" sz="1333" dirty="0" err="1">
                <a:solidFill>
                  <a:schemeClr val="bg1">
                    <a:alpha val="99000"/>
                  </a:schemeClr>
                </a:solidFill>
                <a:latin typeface="+mn-lt"/>
              </a:rPr>
              <a:t>fqdn</a:t>
            </a:r>
            <a:r>
              <a:rPr lang="en-US" sz="1333" dirty="0">
                <a:solidFill>
                  <a:schemeClr val="bg1">
                    <a:alpha val="99000"/>
                  </a:schemeClr>
                </a:solidFill>
                <a:latin typeface="+mn-lt"/>
              </a:rPr>
              <a:t>, -</a:t>
            </a:r>
            <a:r>
              <a:rPr lang="en-US" sz="1333" dirty="0" err="1">
                <a:solidFill>
                  <a:schemeClr val="bg1">
                    <a:alpha val="99000"/>
                  </a:schemeClr>
                </a:solidFill>
                <a:latin typeface="+mn-lt"/>
              </a:rPr>
              <a:t>DomainUser</a:t>
            </a:r>
            <a:r>
              <a:rPr lang="en-US" sz="1333" dirty="0">
                <a:solidFill>
                  <a:schemeClr val="bg1">
                    <a:alpha val="99000"/>
                  </a:schemeClr>
                </a:solidFill>
                <a:latin typeface="+mn-lt"/>
              </a:rPr>
              <a:t> $</a:t>
            </a:r>
            <a:r>
              <a:rPr lang="en-US" sz="1333" dirty="0" err="1">
                <a:solidFill>
                  <a:schemeClr val="bg1">
                    <a:alpha val="99000"/>
                  </a:schemeClr>
                </a:solidFill>
                <a:latin typeface="+mn-lt"/>
              </a:rPr>
              <a:t>domUser</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DomainPassword</a:t>
            </a:r>
            <a:r>
              <a:rPr lang="en-US" sz="1333" dirty="0">
                <a:solidFill>
                  <a:schemeClr val="bg1">
                    <a:alpha val="99000"/>
                  </a:schemeClr>
                </a:solidFill>
                <a:latin typeface="+mn-lt"/>
              </a:rPr>
              <a:t> $</a:t>
            </a:r>
            <a:r>
              <a:rPr lang="en-US" sz="1333" dirty="0" err="1">
                <a:solidFill>
                  <a:schemeClr val="bg1">
                    <a:alpha val="99000"/>
                  </a:schemeClr>
                </a:solidFill>
                <a:latin typeface="+mn-lt"/>
              </a:rPr>
              <a:t>domPwd</a:t>
            </a:r>
            <a:r>
              <a:rPr lang="en-US" sz="1333" dirty="0">
                <a:solidFill>
                  <a:schemeClr val="bg1">
                    <a:alpha val="99000"/>
                  </a:schemeClr>
                </a:solidFill>
                <a:latin typeface="+mn-lt"/>
              </a:rPr>
              <a:t> -</a:t>
            </a:r>
            <a:r>
              <a:rPr lang="en-US" sz="1333" dirty="0" err="1">
                <a:solidFill>
                  <a:schemeClr val="bg1">
                    <a:alpha val="99000"/>
                  </a:schemeClr>
                </a:solidFill>
                <a:latin typeface="+mn-lt"/>
              </a:rPr>
              <a:t>MachineObjectOU</a:t>
            </a:r>
            <a:r>
              <a:rPr lang="en-US" sz="1333" dirty="0">
                <a:solidFill>
                  <a:schemeClr val="bg1">
                    <a:alpha val="99000"/>
                  </a:schemeClr>
                </a:solidFill>
                <a:latin typeface="+mn-lt"/>
              </a:rPr>
              <a:t> $</a:t>
            </a:r>
            <a:r>
              <a:rPr lang="en-US" sz="1333" dirty="0" err="1">
                <a:solidFill>
                  <a:schemeClr val="bg1">
                    <a:alpha val="99000"/>
                  </a:schemeClr>
                </a:solidFill>
                <a:latin typeface="+mn-lt"/>
              </a:rPr>
              <a:t>ou</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a:t>
            </a:r>
            <a:r>
              <a:rPr lang="en-US" sz="1333" dirty="0" err="1">
                <a:solidFill>
                  <a:schemeClr val="bg1">
                    <a:alpha val="99000"/>
                  </a:schemeClr>
                </a:solidFill>
                <a:latin typeface="+mn-lt"/>
              </a:rPr>
              <a:t>DisableAutomaticUpdates</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a:t>
            </a:r>
            <a:r>
              <a:rPr lang="en-US" sz="1333" dirty="0" err="1">
                <a:solidFill>
                  <a:schemeClr val="bg1">
                    <a:alpha val="99000"/>
                  </a:schemeClr>
                </a:solidFill>
                <a:latin typeface="+mn-lt"/>
              </a:rPr>
              <a:t>NoRDPEndpoint</a:t>
            </a:r>
            <a:r>
              <a:rPr lang="en-US" sz="1333" dirty="0">
                <a:solidFill>
                  <a:schemeClr val="bg1">
                    <a:alpha val="99000"/>
                  </a:schemeClr>
                </a:solidFill>
                <a:latin typeface="+mn-lt"/>
              </a:rPr>
              <a:t>, -</a:t>
            </a:r>
            <a:r>
              <a:rPr lang="en-US" sz="1333" dirty="0" err="1">
                <a:solidFill>
                  <a:schemeClr val="bg1">
                    <a:alpha val="99000"/>
                  </a:schemeClr>
                </a:solidFill>
                <a:latin typeface="+mn-lt"/>
              </a:rPr>
              <a:t>TimeZone</a:t>
            </a:r>
            <a:r>
              <a:rPr lang="en-US" sz="1333" dirty="0">
                <a:solidFill>
                  <a:schemeClr val="bg1">
                    <a:alpha val="99000"/>
                  </a:schemeClr>
                </a:solidFill>
                <a:latin typeface="+mn-lt"/>
              </a:rPr>
              <a:t>, Certificates</a:t>
            </a:r>
          </a:p>
        </p:txBody>
      </p:sp>
      <p:sp>
        <p:nvSpPr>
          <p:cNvPr id="15" name="Rectangle 14"/>
          <p:cNvSpPr>
            <a:spLocks noChangeAspect="1"/>
          </p:cNvSpPr>
          <p:nvPr/>
        </p:nvSpPr>
        <p:spPr bwMode="auto">
          <a:xfrm>
            <a:off x="659749" y="1690992"/>
            <a:ext cx="1623218" cy="16232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6" name="Freeform 18"/>
          <p:cNvSpPr>
            <a:spLocks noEditPoints="1"/>
          </p:cNvSpPr>
          <p:nvPr/>
        </p:nvSpPr>
        <p:spPr bwMode="black">
          <a:xfrm>
            <a:off x="1140964" y="2067559"/>
            <a:ext cx="713187" cy="87008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Text Placeholder 4"/>
          <p:cNvSpPr txBox="1">
            <a:spLocks/>
          </p:cNvSpPr>
          <p:nvPr/>
        </p:nvSpPr>
        <p:spPr>
          <a:xfrm>
            <a:off x="2280063" y="3859466"/>
            <a:ext cx="7378217"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015782">
              <a:lnSpc>
                <a:spcPct val="100000"/>
              </a:lnSpc>
              <a:spcBef>
                <a:spcPts val="640"/>
              </a:spcBef>
              <a:buSzTx/>
            </a:pPr>
            <a:r>
              <a:rPr lang="en-US" sz="2000" spc="-58" dirty="0" smtClean="0">
                <a:solidFill>
                  <a:srgbClr val="00AEEF">
                    <a:alpha val="99000"/>
                  </a:srgbClr>
                </a:solidFill>
                <a:latin typeface="+mn-lt"/>
                <a:cs typeface="Segoe UI Light" pitchFamily="34" charset="0"/>
              </a:rPr>
              <a:t>Add-</a:t>
            </a:r>
            <a:r>
              <a:rPr lang="en-US" sz="2000" spc="-58" dirty="0" err="1" smtClean="0">
                <a:solidFill>
                  <a:srgbClr val="00AEEF">
                    <a:alpha val="99000"/>
                  </a:srgbClr>
                </a:solidFill>
                <a:latin typeface="+mn-lt"/>
                <a:cs typeface="Segoe UI Light" pitchFamily="34" charset="0"/>
              </a:rPr>
              <a:t>AzureProvisioningConfig</a:t>
            </a:r>
            <a:endParaRPr lang="en-US" sz="2000" spc="-58" dirty="0">
              <a:solidFill>
                <a:srgbClr val="00AEEF">
                  <a:alpha val="99000"/>
                </a:srgbClr>
              </a:solidFill>
              <a:latin typeface="+mn-lt"/>
              <a:cs typeface="Segoe UI Light" pitchFamily="34" charset="0"/>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Linux </a:t>
            </a: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LinuxUser</a:t>
            </a:r>
            <a:r>
              <a:rPr lang="en-US" sz="1333" dirty="0">
                <a:solidFill>
                  <a:schemeClr val="bg1">
                    <a:alpha val="99000"/>
                  </a:schemeClr>
                </a:solidFill>
                <a:latin typeface="+mn-lt"/>
              </a:rPr>
              <a:t> $user -Password $</a:t>
            </a:r>
            <a:r>
              <a:rPr lang="en-US" sz="1333" dirty="0" err="1">
                <a:solidFill>
                  <a:schemeClr val="bg1">
                    <a:alpha val="99000"/>
                  </a:schemeClr>
                </a:solidFill>
                <a:latin typeface="+mn-lt"/>
              </a:rPr>
              <a:t>pwd</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DisableSSH</a:t>
            </a:r>
            <a:r>
              <a:rPr lang="en-US" sz="1333" dirty="0">
                <a:solidFill>
                  <a:schemeClr val="bg1">
                    <a:alpha val="99000"/>
                  </a:schemeClr>
                </a:solidFill>
                <a:latin typeface="+mn-lt"/>
              </a:rPr>
              <a:t> , -</a:t>
            </a:r>
            <a:r>
              <a:rPr lang="en-US" sz="1333" dirty="0" err="1">
                <a:solidFill>
                  <a:schemeClr val="bg1">
                    <a:alpha val="99000"/>
                  </a:schemeClr>
                </a:solidFill>
                <a:latin typeface="+mn-lt"/>
              </a:rPr>
              <a:t>NoSSHEndpoint</a:t>
            </a:r>
            <a:endParaRPr lang="en-US" sz="1333" dirty="0">
              <a:solidFill>
                <a:schemeClr val="bg1">
                  <a:alpha val="99000"/>
                </a:schemeClr>
              </a:solidFill>
              <a:latin typeface="+mn-lt"/>
            </a:endParaRPr>
          </a:p>
          <a:p>
            <a:pPr defTabSz="1015782" fontAlgn="ctr">
              <a:lnSpc>
                <a:spcPct val="100000"/>
              </a:lnSpc>
              <a:spcBef>
                <a:spcPts val="0"/>
              </a:spcBef>
              <a:spcAft>
                <a:spcPct val="0"/>
              </a:spcAft>
              <a:buSzTx/>
              <a:tabLst>
                <a:tab pos="253886" algn="l"/>
              </a:tabLst>
            </a:pPr>
            <a:r>
              <a:rPr lang="en-US" sz="1333" dirty="0">
                <a:solidFill>
                  <a:schemeClr val="bg1">
                    <a:alpha val="99000"/>
                  </a:schemeClr>
                </a:solidFill>
                <a:latin typeface="+mn-lt"/>
              </a:rPr>
              <a:t>  -</a:t>
            </a:r>
            <a:r>
              <a:rPr lang="en-US" sz="1333" dirty="0" err="1">
                <a:solidFill>
                  <a:schemeClr val="bg1">
                    <a:alpha val="99000"/>
                  </a:schemeClr>
                </a:solidFill>
                <a:latin typeface="+mn-lt"/>
              </a:rPr>
              <a:t>SSHKeyPairs</a:t>
            </a:r>
            <a:r>
              <a:rPr lang="en-US" sz="1333" dirty="0">
                <a:solidFill>
                  <a:schemeClr val="bg1">
                    <a:alpha val="99000"/>
                  </a:schemeClr>
                </a:solidFill>
                <a:latin typeface="+mn-lt"/>
              </a:rPr>
              <a:t>, -</a:t>
            </a:r>
            <a:r>
              <a:rPr lang="en-US" sz="1333" dirty="0" err="1">
                <a:solidFill>
                  <a:schemeClr val="bg1">
                    <a:alpha val="99000"/>
                  </a:schemeClr>
                </a:solidFill>
                <a:latin typeface="+mn-lt"/>
              </a:rPr>
              <a:t>SSHPublicKeys</a:t>
            </a:r>
            <a:r>
              <a:rPr lang="en-US" sz="1333" dirty="0">
                <a:solidFill>
                  <a:schemeClr val="bg1">
                    <a:alpha val="99000"/>
                  </a:schemeClr>
                </a:solidFill>
                <a:latin typeface="+mn-lt"/>
              </a:rPr>
              <a:t> </a:t>
            </a:r>
          </a:p>
        </p:txBody>
      </p:sp>
      <p:sp>
        <p:nvSpPr>
          <p:cNvPr id="18" name="Rectangle 17"/>
          <p:cNvSpPr>
            <a:spLocks noChangeAspect="1"/>
          </p:cNvSpPr>
          <p:nvPr/>
        </p:nvSpPr>
        <p:spPr bwMode="auto">
          <a:xfrm>
            <a:off x="658297" y="3859466"/>
            <a:ext cx="1623218" cy="162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9" name="Freeform 18"/>
          <p:cNvSpPr>
            <a:spLocks noEditPoints="1"/>
          </p:cNvSpPr>
          <p:nvPr/>
        </p:nvSpPr>
        <p:spPr bwMode="black">
          <a:xfrm>
            <a:off x="1139513" y="4236033"/>
            <a:ext cx="713187" cy="87008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pic>
        <p:nvPicPr>
          <p:cNvPr id="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670" y="4036074"/>
            <a:ext cx="12700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6121" y="1867600"/>
            <a:ext cx="1413098"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480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VM configuration</a:t>
            </a:r>
            <a:endParaRPr lang="en-US" sz="5400" dirty="0">
              <a:solidFill>
                <a:schemeClr val="bg1"/>
              </a:solidFill>
            </a:endParaRPr>
          </a:p>
        </p:txBody>
      </p:sp>
      <p:sp>
        <p:nvSpPr>
          <p:cNvPr id="11" name="Rectangle 10"/>
          <p:cNvSpPr/>
          <p:nvPr/>
        </p:nvSpPr>
        <p:spPr>
          <a:xfrm>
            <a:off x="704045" y="1289501"/>
            <a:ext cx="10758151" cy="5016758"/>
          </a:xfrm>
          <a:prstGeom prst="rect">
            <a:avLst/>
          </a:prstGeom>
        </p:spPr>
        <p:txBody>
          <a:bodyPr wrap="square">
            <a:spAutoFit/>
          </a:bodyPr>
          <a:lstStyle/>
          <a:p>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$vm1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InstanceSize</a:t>
            </a:r>
            <a:r>
              <a:rPr lang="en-US" sz="3200" dirty="0">
                <a:solidFill>
                  <a:schemeClr val="bg2"/>
                </a:solidFill>
                <a:latin typeface="Consolas" pitchFamily="49" charset="0"/>
                <a:cs typeface="Consolas" pitchFamily="49" charset="0"/>
              </a:rPr>
              <a:t> Medium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ImageName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img</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Add-</a:t>
            </a:r>
            <a:r>
              <a:rPr lang="en-US" sz="3200" b="1" dirty="0" err="1">
                <a:solidFill>
                  <a:schemeClr val="bg2"/>
                </a:solidFill>
                <a:latin typeface="Consolas" pitchFamily="49" charset="0"/>
                <a:cs typeface="Consolas" pitchFamily="49" charset="0"/>
              </a:rPr>
              <a:t>AzureProvisioningConfig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-Windows</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-Password</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pwd</a:t>
            </a:r>
            <a:r>
              <a:rPr lang="en-US" sz="3200" dirty="0">
                <a:solidFill>
                  <a:schemeClr val="bg2"/>
                </a:solidFill>
                <a:latin typeface="Consolas" pitchFamily="49" charset="0"/>
                <a:cs typeface="Consolas" pitchFamily="49" charset="0"/>
              </a:rPr>
              <a:t> | </a:t>
            </a:r>
          </a:p>
          <a:p>
            <a:r>
              <a:rPr lang="nn-NO" sz="3200" dirty="0">
                <a:solidFill>
                  <a:schemeClr val="bg2"/>
                </a:solidFill>
                <a:latin typeface="Consolas" pitchFamily="49" charset="0"/>
                <a:cs typeface="Consolas" pitchFamily="49" charset="0"/>
              </a:rPr>
              <a:t> </a:t>
            </a:r>
            <a:r>
              <a:rPr lang="nn-NO" sz="3200" b="1" dirty="0">
                <a:solidFill>
                  <a:schemeClr val="bg2"/>
                </a:solidFill>
                <a:latin typeface="Consolas" pitchFamily="49" charset="0"/>
                <a:cs typeface="Consolas" pitchFamily="49" charset="0"/>
              </a:rPr>
              <a:t>Add-AzureDataDisk</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-CreateNew</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-DiskLabel</a:t>
            </a:r>
            <a:r>
              <a:rPr lang="nn-NO" sz="3200" dirty="0">
                <a:solidFill>
                  <a:schemeClr val="bg2"/>
                </a:solidFill>
                <a:latin typeface="Consolas" pitchFamily="49" charset="0"/>
                <a:cs typeface="Consolas" pitchFamily="49" charset="0"/>
              </a:rPr>
              <a:t> 'data' </a:t>
            </a:r>
            <a:r>
              <a:rPr lang="nn-NO" sz="3200" i="1" dirty="0">
                <a:solidFill>
                  <a:schemeClr val="bg2"/>
                </a:solidFill>
                <a:latin typeface="Consolas" pitchFamily="49" charset="0"/>
                <a:cs typeface="Consolas" pitchFamily="49" charset="0"/>
              </a:rPr>
              <a:t>-DiskSizeInGB</a:t>
            </a:r>
            <a:r>
              <a:rPr lang="nn-NO" sz="3200" dirty="0">
                <a:solidFill>
                  <a:schemeClr val="bg2"/>
                </a:solidFill>
                <a:latin typeface="Consolas" pitchFamily="49" charset="0"/>
                <a:cs typeface="Consolas" pitchFamily="49" charset="0"/>
              </a:rPr>
              <a:t> 10 </a:t>
            </a:r>
            <a:r>
              <a:rPr lang="nn-NO" sz="3200" i="1" dirty="0">
                <a:solidFill>
                  <a:schemeClr val="bg2"/>
                </a:solidFill>
                <a:latin typeface="Consolas" pitchFamily="49" charset="0"/>
                <a:cs typeface="Consolas" pitchFamily="49" charset="0"/>
              </a:rPr>
              <a:t>-LUN</a:t>
            </a:r>
            <a:r>
              <a:rPr lang="nn-NO" sz="3200" dirty="0">
                <a:solidFill>
                  <a:schemeClr val="bg2"/>
                </a:solidFill>
                <a:latin typeface="Consolas" pitchFamily="49" charset="0"/>
                <a:cs typeface="Consolas" pitchFamily="49" charset="0"/>
              </a:rPr>
              <a:t> 0 | </a:t>
            </a:r>
          </a:p>
          <a:p>
            <a:r>
              <a:rPr lang="en-US" sz="3200" b="1" dirty="0">
                <a:solidFill>
                  <a:schemeClr val="bg2"/>
                </a:solidFill>
                <a:latin typeface="Consolas" pitchFamily="49" charset="0"/>
                <a:cs typeface="Consolas" pitchFamily="49" charset="0"/>
              </a:rPr>
              <a:t> Add-</a:t>
            </a:r>
            <a:r>
              <a:rPr lang="en-US" sz="3200" b="1" dirty="0" err="1">
                <a:solidFill>
                  <a:schemeClr val="bg2"/>
                </a:solidFill>
                <a:latin typeface="Consolas" pitchFamily="49" charset="0"/>
                <a:cs typeface="Consolas" pitchFamily="49" charset="0"/>
              </a:rPr>
              <a:t>AzureEndpoint</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'web'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PublicPort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LocalPort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-Protocol</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tcp</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ServiceName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newSvc</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-Location</a:t>
            </a:r>
            <a:r>
              <a:rPr lang="en-US" sz="3200" dirty="0">
                <a:solidFill>
                  <a:schemeClr val="bg2"/>
                </a:solidFill>
                <a:latin typeface="Consolas" pitchFamily="49" charset="0"/>
                <a:cs typeface="Consolas" pitchFamily="49" charset="0"/>
              </a:rPr>
              <a:t> $location</a:t>
            </a:r>
          </a:p>
        </p:txBody>
      </p:sp>
    </p:spTree>
    <p:extLst>
      <p:ext uri="{BB962C8B-B14F-4D97-AF65-F5344CB8AC3E}">
        <p14:creationId xmlns:p14="http://schemas.microsoft.com/office/powerpoint/2010/main" val="41059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10685020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752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9442" y="165370"/>
            <a:ext cx="11034445" cy="123666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altLang="zh-CN" sz="4000" dirty="0" smtClean="0">
                <a:solidFill>
                  <a:schemeClr val="bg2"/>
                </a:solidFill>
                <a:latin typeface="+mj-lt"/>
                <a:sym typeface="Wingdings" panose="05000000000000000000" pitchFamily="2" charset="2"/>
              </a:rPr>
              <a:t>Intro to Windows Azure PowerShell</a:t>
            </a:r>
            <a:endParaRPr lang="en-US" sz="4000" dirty="0" smtClean="0">
              <a:solidFill>
                <a:schemeClr val="bg2"/>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Automating </a:t>
            </a:r>
            <a:r>
              <a:rPr lang="en-US" sz="4000" dirty="0">
                <a:solidFill>
                  <a:schemeClr val="bg1"/>
                </a:solidFill>
                <a:latin typeface="+mj-lt"/>
                <a:sym typeface="Wingdings" panose="05000000000000000000" pitchFamily="2" charset="2"/>
              </a:rPr>
              <a:t>Azure virtual machines. Base </a:t>
            </a:r>
            <a:r>
              <a:rPr lang="en-US" sz="4000" dirty="0" err="1">
                <a:solidFill>
                  <a:schemeClr val="bg1"/>
                </a:solidFill>
                <a:latin typeface="+mj-lt"/>
                <a:sym typeface="Wingdings" panose="05000000000000000000" pitchFamily="2" charset="2"/>
              </a:rPr>
              <a:t>cmdlets</a:t>
            </a:r>
            <a:r>
              <a:rPr lang="en-US" sz="4000" dirty="0">
                <a:solidFill>
                  <a:schemeClr val="bg1"/>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description</a:t>
            </a:r>
            <a:endParaRPr lang="en-US" sz="4000" dirty="0" smtClean="0">
              <a:solidFill>
                <a:schemeClr val="bg1"/>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Demo Session. Create and configure virtual machine. Provision and configure frontend and backend parts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Migrating applications to the Cloud with Azure </a:t>
            </a:r>
            <a:r>
              <a:rPr lang="en-US" sz="4000" dirty="0" err="1" smtClean="0">
                <a:solidFill>
                  <a:schemeClr val="bg1"/>
                </a:solidFill>
                <a:latin typeface="+mj-lt"/>
                <a:sym typeface="Wingdings" panose="05000000000000000000" pitchFamily="2" charset="2"/>
              </a:rPr>
              <a:t>IaaS</a:t>
            </a:r>
            <a:endParaRPr lang="en-US" sz="4000" dirty="0" smtClean="0">
              <a:solidFill>
                <a:schemeClr val="bg1"/>
              </a:solidFill>
              <a:latin typeface="+mj-lt"/>
              <a:sym typeface="Wingdings" panose="05000000000000000000" pitchFamily="2" charset="2"/>
            </a:endParaRPr>
          </a:p>
          <a:p>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disk layout</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13337"/>
            <a:ext cx="9511410" cy="349476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Arrow Connector 12"/>
          <p:cNvCxnSpPr>
            <a:stCxn id="7" idx="2"/>
          </p:cNvCxnSpPr>
          <p:nvPr/>
        </p:nvCxnSpPr>
        <p:spPr>
          <a:xfrm>
            <a:off x="3273767" y="2986305"/>
            <a:ext cx="452413" cy="1311375"/>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9" name="Rectangle 8"/>
          <p:cNvSpPr/>
          <p:nvPr/>
        </p:nvSpPr>
        <p:spPr bwMode="auto">
          <a:xfrm>
            <a:off x="4457399" y="1321482"/>
            <a:ext cx="3375427" cy="1649896"/>
          </a:xfrm>
          <a:prstGeom prst="rect">
            <a:avLst/>
          </a:prstGeom>
          <a:solidFill>
            <a:schemeClr val="tx1"/>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Temporary Storage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Local (Not 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D:</a:t>
            </a:r>
          </a:p>
        </p:txBody>
      </p:sp>
      <p:cxnSp>
        <p:nvCxnSpPr>
          <p:cNvPr id="10" name="Straight Arrow Connector 9"/>
          <p:cNvCxnSpPr>
            <a:stCxn id="9" idx="2"/>
          </p:cNvCxnSpPr>
          <p:nvPr/>
        </p:nvCxnSpPr>
        <p:spPr>
          <a:xfrm flipH="1">
            <a:off x="5280660" y="2971378"/>
            <a:ext cx="864453" cy="132630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11" name="Rectangle 10"/>
          <p:cNvSpPr/>
          <p:nvPr/>
        </p:nvSpPr>
        <p:spPr bwMode="auto">
          <a:xfrm>
            <a:off x="8060272" y="1336408"/>
            <a:ext cx="3809008" cy="1634970"/>
          </a:xfrm>
          <a:prstGeom prst="rect">
            <a:avLst/>
          </a:prstGeom>
          <a:solidFill>
            <a:schemeClr val="accent6">
              <a:lumMod val="75000"/>
            </a:schemeClr>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Data Disk(s)</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SCSI</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Customer Defined Letter</a:t>
            </a:r>
          </a:p>
        </p:txBody>
      </p:sp>
      <p:cxnSp>
        <p:nvCxnSpPr>
          <p:cNvPr id="12" name="Straight Arrow Connector 11"/>
          <p:cNvCxnSpPr>
            <a:stCxn id="11" idx="2"/>
          </p:cNvCxnSpPr>
          <p:nvPr/>
        </p:nvCxnSpPr>
        <p:spPr>
          <a:xfrm flipH="1">
            <a:off x="7406640" y="2971378"/>
            <a:ext cx="2558136" cy="1497752"/>
          </a:xfrm>
          <a:prstGeom prst="straightConnector1">
            <a:avLst/>
          </a:prstGeom>
          <a:ln w="57150">
            <a:solidFill>
              <a:srgbClr val="FFC000"/>
            </a:solidFill>
            <a:tailEnd type="arrow"/>
          </a:ln>
        </p:spPr>
        <p:style>
          <a:lnRef idx="3">
            <a:schemeClr val="accent2"/>
          </a:lnRef>
          <a:fillRef idx="0">
            <a:schemeClr val="accent2"/>
          </a:fillRef>
          <a:effectRef idx="2">
            <a:schemeClr val="accent2"/>
          </a:effectRef>
          <a:fontRef idx="minor">
            <a:schemeClr val="tx1"/>
          </a:fontRef>
        </p:style>
      </p:cxnSp>
      <p:sp>
        <p:nvSpPr>
          <p:cNvPr id="7" name="Rectangle 6"/>
          <p:cNvSpPr/>
          <p:nvPr/>
        </p:nvSpPr>
        <p:spPr bwMode="auto">
          <a:xfrm>
            <a:off x="2365310" y="1336408"/>
            <a:ext cx="1816914" cy="1649897"/>
          </a:xfrm>
          <a:prstGeom prst="rect">
            <a:avLst/>
          </a:prstGeom>
          <a:solidFill>
            <a:schemeClr val="accent2"/>
          </a:soli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defTabSz="913870"/>
            <a:r>
              <a:rPr lang="en-US" sz="2199" b="1" u="sng" dirty="0">
                <a:solidFill>
                  <a:srgbClr val="FFFFFF">
                    <a:alpha val="98824"/>
                  </a:srgbClr>
                </a:solidFill>
                <a:latin typeface="Segoe UI" pitchFamily="34" charset="0"/>
                <a:ea typeface="Segoe UI" pitchFamily="34" charset="0"/>
                <a:cs typeface="Segoe UI" pitchFamily="34" charset="0"/>
              </a:rPr>
              <a:t>OS Disk</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Persistent</a:t>
            </a:r>
          </a:p>
          <a:p>
            <a:pPr marL="342814" indent="-342814" defTabSz="913870">
              <a:buFont typeface="Arial" pitchFamily="34" charset="0"/>
              <a:buChar char="•"/>
            </a:pPr>
            <a:r>
              <a:rPr lang="en-US" sz="2199" dirty="0">
                <a:solidFill>
                  <a:srgbClr val="FFFFFF">
                    <a:alpha val="98824"/>
                  </a:srgbClr>
                </a:solidFill>
                <a:latin typeface="Segoe UI" pitchFamily="34" charset="0"/>
                <a:ea typeface="Segoe UI" pitchFamily="34" charset="0"/>
                <a:cs typeface="Segoe UI" pitchFamily="34" charset="0"/>
              </a:rPr>
              <a:t>SATA</a:t>
            </a:r>
          </a:p>
          <a:p>
            <a:pPr marL="342814" indent="-342814" defTabSz="913870">
              <a:buFont typeface="Arial" pitchFamily="34" charset="0"/>
              <a:buChar char="•"/>
            </a:pPr>
            <a:r>
              <a:rPr lang="en-US" sz="2199" b="1" dirty="0">
                <a:solidFill>
                  <a:srgbClr val="FFFFFF">
                    <a:alpha val="98824"/>
                  </a:srgbClr>
                </a:solidFill>
                <a:latin typeface="Segoe UI" pitchFamily="34" charset="0"/>
                <a:ea typeface="Segoe UI" pitchFamily="34" charset="0"/>
                <a:cs typeface="Segoe UI" pitchFamily="34" charset="0"/>
              </a:rPr>
              <a:t>Drive C:</a:t>
            </a:r>
          </a:p>
        </p:txBody>
      </p:sp>
    </p:spTree>
    <p:custDataLst>
      <p:tags r:id="rId1"/>
    </p:custDataLst>
    <p:extLst>
      <p:ext uri="{BB962C8B-B14F-4D97-AF65-F5344CB8AC3E}">
        <p14:creationId xmlns:p14="http://schemas.microsoft.com/office/powerpoint/2010/main" val="961362333"/>
      </p:ext>
    </p:extLst>
  </p:cSld>
  <p:clrMapOvr>
    <a:masterClrMapping/>
  </p:clrMapOvr>
  <p:transition advTm="166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Data disk creation</a:t>
            </a:r>
            <a:endParaRPr lang="en-US" sz="5400" dirty="0">
              <a:solidFill>
                <a:schemeClr val="bg1"/>
              </a:solidFill>
            </a:endParaRPr>
          </a:p>
        </p:txBody>
      </p:sp>
      <p:sp>
        <p:nvSpPr>
          <p:cNvPr id="10" name="Rectangle 9"/>
          <p:cNvSpPr/>
          <p:nvPr/>
        </p:nvSpPr>
        <p:spPr>
          <a:xfrm>
            <a:off x="405883" y="1285524"/>
            <a:ext cx="11079079" cy="4862293"/>
          </a:xfrm>
          <a:prstGeom prst="rect">
            <a:avLst/>
          </a:prstGeom>
        </p:spPr>
        <p:txBody>
          <a:bodyPr wrap="square">
            <a:spAutoFit/>
          </a:bodyPr>
          <a:lstStyle/>
          <a:p>
            <a:r>
              <a:rPr lang="en-US" sz="2667" b="1" dirty="0">
                <a:solidFill>
                  <a:schemeClr val="accent2"/>
                </a:solidFill>
              </a:rPr>
              <a:t>New Virtual Machine Creation with Data Disk</a:t>
            </a:r>
          </a:p>
          <a:p>
            <a:r>
              <a:rPr lang="en-US" sz="2333" b="1" dirty="0" smtClean="0">
                <a:solidFill>
                  <a:schemeClr val="bg2"/>
                </a:solidFill>
                <a:latin typeface="Consolas" panose="020B0609020204030204" pitchFamily="49" charset="0"/>
                <a:cs typeface="Consolas" panose="020B0609020204030204" pitchFamily="49" charset="0"/>
              </a:rPr>
              <a:t>New-</a:t>
            </a:r>
            <a:r>
              <a:rPr lang="en-US" sz="2333" b="1" dirty="0" err="1" smtClean="0">
                <a:solidFill>
                  <a:schemeClr val="bg2"/>
                </a:solidFill>
                <a:latin typeface="Consolas" panose="020B0609020204030204" pitchFamily="49" charset="0"/>
                <a:cs typeface="Consolas" panose="020B0609020204030204" pitchFamily="49" charset="0"/>
              </a:rPr>
              <a:t>AzureVMConfig</a:t>
            </a:r>
            <a:r>
              <a:rPr lang="en-US" sz="2333" dirty="0" smtClean="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-Name</a:t>
            </a:r>
            <a:r>
              <a:rPr lang="en-US" sz="2333" dirty="0">
                <a:solidFill>
                  <a:schemeClr val="bg2"/>
                </a:solidFill>
                <a:latin typeface="Consolas" panose="020B0609020204030204" pitchFamily="49" charset="0"/>
                <a:cs typeface="Consolas" panose="020B0609020204030204" pitchFamily="49" charset="0"/>
              </a:rPr>
              <a:t> 'myvm1'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InstanceSize</a:t>
            </a:r>
            <a:r>
              <a:rPr lang="en-US" sz="2333" dirty="0">
                <a:solidFill>
                  <a:schemeClr val="bg2"/>
                </a:solidFill>
                <a:latin typeface="Consolas" panose="020B0609020204030204" pitchFamily="49" charset="0"/>
                <a:cs typeface="Consolas" panose="020B0609020204030204" pitchFamily="49" charset="0"/>
              </a:rPr>
              <a:t> 'Small'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ImageName</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img</a:t>
            </a:r>
            <a:r>
              <a:rPr lang="en-US" sz="2333" dirty="0">
                <a:solidFill>
                  <a:schemeClr val="bg2"/>
                </a:solidFill>
                <a:latin typeface="Consolas" panose="020B0609020204030204" pitchFamily="49" charset="0"/>
                <a:cs typeface="Consolas" panose="020B0609020204030204" pitchFamily="49" charset="0"/>
              </a:rPr>
              <a:t>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Add-</a:t>
            </a:r>
            <a:r>
              <a:rPr lang="en-US" sz="2333" b="1" dirty="0" err="1">
                <a:solidFill>
                  <a:schemeClr val="bg2"/>
                </a:solidFill>
                <a:latin typeface="Consolas" panose="020B0609020204030204" pitchFamily="49" charset="0"/>
                <a:cs typeface="Consolas" panose="020B0609020204030204" pitchFamily="49" charset="0"/>
              </a:rPr>
              <a:t>AzureProvisioningConfig</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-Windows</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-Password</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pwd</a:t>
            </a:r>
            <a:r>
              <a:rPr lang="en-US" sz="2333" dirty="0">
                <a:solidFill>
                  <a:schemeClr val="bg2"/>
                </a:solidFill>
                <a:latin typeface="Consolas" panose="020B0609020204030204" pitchFamily="49" charset="0"/>
                <a:cs typeface="Consolas" panose="020B0609020204030204" pitchFamily="49" charset="0"/>
              </a:rPr>
              <a:t>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Add-</a:t>
            </a:r>
            <a:r>
              <a:rPr lang="en-US" sz="2333" b="1" dirty="0" err="1">
                <a:solidFill>
                  <a:schemeClr val="bg2"/>
                </a:solidFill>
                <a:latin typeface="Consolas" panose="020B0609020204030204" pitchFamily="49" charset="0"/>
                <a:cs typeface="Consolas" panose="020B0609020204030204" pitchFamily="49" charset="0"/>
              </a:rPr>
              <a:t>AzureDataDisk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CreateNew</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DiskSizeInGB</a:t>
            </a:r>
            <a:r>
              <a:rPr lang="en-US" sz="2333" dirty="0">
                <a:solidFill>
                  <a:schemeClr val="bg2"/>
                </a:solidFill>
                <a:latin typeface="Consolas" panose="020B0609020204030204" pitchFamily="49" charset="0"/>
                <a:cs typeface="Consolas" panose="020B0609020204030204" pitchFamily="49" charset="0"/>
              </a:rPr>
              <a:t> 10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DiskLabel</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myddisk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-LUN</a:t>
            </a:r>
            <a:r>
              <a:rPr lang="en-US" sz="2333" dirty="0">
                <a:solidFill>
                  <a:schemeClr val="bg2"/>
                </a:solidFill>
                <a:latin typeface="Consolas" panose="020B0609020204030204" pitchFamily="49" charset="0"/>
                <a:cs typeface="Consolas" panose="020B0609020204030204" pitchFamily="49" charset="0"/>
              </a:rPr>
              <a:t> 0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New-</a:t>
            </a:r>
            <a:r>
              <a:rPr lang="en-US" sz="2333" b="1" dirty="0" err="1">
                <a:solidFill>
                  <a:schemeClr val="bg2"/>
                </a:solidFill>
                <a:latin typeface="Consolas" panose="020B0609020204030204" pitchFamily="49" charset="0"/>
                <a:cs typeface="Consolas" panose="020B0609020204030204" pitchFamily="49" charset="0"/>
              </a:rPr>
              <a:t>AzureVM</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ServiceName</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cloudSvcName</a:t>
            </a:r>
            <a:endParaRPr lang="en-US" sz="2333" dirty="0">
              <a:solidFill>
                <a:schemeClr val="bg2"/>
              </a:solidFill>
              <a:latin typeface="Consolas" panose="020B0609020204030204" pitchFamily="49" charset="0"/>
              <a:cs typeface="Consolas" panose="020B0609020204030204" pitchFamily="49" charset="0"/>
            </a:endParaRPr>
          </a:p>
          <a:p>
            <a:endParaRPr lang="en-US" sz="2333" dirty="0"/>
          </a:p>
          <a:p>
            <a:r>
              <a:rPr lang="en-US" sz="2667" b="1" dirty="0">
                <a:solidFill>
                  <a:schemeClr val="accent2"/>
                </a:solidFill>
              </a:rPr>
              <a:t>Add new Data Disk to existing Virtual Machine</a:t>
            </a:r>
          </a:p>
          <a:p>
            <a:r>
              <a:rPr lang="en-US" sz="2333" b="1" dirty="0" smtClean="0">
                <a:solidFill>
                  <a:schemeClr val="bg2"/>
                </a:solidFill>
                <a:latin typeface="Consolas" panose="020B0609020204030204" pitchFamily="49" charset="0"/>
                <a:cs typeface="Consolas" panose="020B0609020204030204" pitchFamily="49" charset="0"/>
              </a:rPr>
              <a:t>Get-</a:t>
            </a:r>
            <a:r>
              <a:rPr lang="en-US" sz="2333" b="1" dirty="0" err="1" smtClean="0">
                <a:solidFill>
                  <a:schemeClr val="bg2"/>
                </a:solidFill>
                <a:latin typeface="Consolas" panose="020B0609020204030204" pitchFamily="49" charset="0"/>
                <a:cs typeface="Consolas" panose="020B0609020204030204" pitchFamily="49" charset="0"/>
              </a:rPr>
              <a:t>AzureVM</a:t>
            </a:r>
            <a:r>
              <a:rPr lang="en-US" sz="2333" dirty="0" smtClean="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ServiceName</a:t>
            </a:r>
            <a:r>
              <a:rPr lang="en-US" sz="2333" dirty="0">
                <a:solidFill>
                  <a:schemeClr val="bg2"/>
                </a:solidFill>
                <a:latin typeface="Consolas" panose="020B0609020204030204" pitchFamily="49" charset="0"/>
                <a:cs typeface="Consolas" panose="020B0609020204030204" pitchFamily="49" charset="0"/>
              </a:rPr>
              <a:t> 'myvm1'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Add-</a:t>
            </a:r>
            <a:r>
              <a:rPr lang="en-US" sz="2333" b="1" dirty="0" err="1">
                <a:solidFill>
                  <a:schemeClr val="bg2"/>
                </a:solidFill>
                <a:latin typeface="Consolas" panose="020B0609020204030204" pitchFamily="49" charset="0"/>
                <a:cs typeface="Consolas" panose="020B0609020204030204" pitchFamily="49" charset="0"/>
              </a:rPr>
              <a:t>AzureDataDisk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CreateNew</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DiskSizeInGB</a:t>
            </a:r>
            <a:r>
              <a:rPr lang="en-US" sz="2333" dirty="0">
                <a:solidFill>
                  <a:schemeClr val="bg2"/>
                </a:solidFill>
                <a:latin typeface="Consolas" panose="020B0609020204030204" pitchFamily="49" charset="0"/>
                <a:cs typeface="Consolas" panose="020B0609020204030204" pitchFamily="49" charset="0"/>
              </a:rPr>
              <a:t> 10  </a:t>
            </a:r>
            <a:r>
              <a:rPr lang="en-US" sz="2333" i="1" dirty="0">
                <a:solidFill>
                  <a:schemeClr val="bg2"/>
                </a:solidFill>
                <a:latin typeface="Consolas" panose="020B0609020204030204" pitchFamily="49" charset="0"/>
                <a:cs typeface="Consolas" panose="020B0609020204030204" pitchFamily="49" charset="0"/>
              </a:rPr>
              <a:t>-</a:t>
            </a:r>
            <a:r>
              <a:rPr lang="en-US" sz="2333" i="1" dirty="0" err="1">
                <a:solidFill>
                  <a:schemeClr val="bg2"/>
                </a:solidFill>
                <a:latin typeface="Consolas" panose="020B0609020204030204" pitchFamily="49" charset="0"/>
                <a:cs typeface="Consolas" panose="020B0609020204030204" pitchFamily="49" charset="0"/>
              </a:rPr>
              <a:t>DiskLabel</a:t>
            </a:r>
            <a:r>
              <a:rPr lang="en-US" sz="2333" dirty="0">
                <a:solidFill>
                  <a:schemeClr val="bg2"/>
                </a:solidFill>
                <a:latin typeface="Consolas" panose="020B0609020204030204" pitchFamily="49" charset="0"/>
                <a:cs typeface="Consolas" panose="020B0609020204030204" pitchFamily="49" charset="0"/>
              </a:rPr>
              <a:t> '</a:t>
            </a:r>
            <a:r>
              <a:rPr lang="en-US" sz="2333" dirty="0" err="1">
                <a:solidFill>
                  <a:schemeClr val="bg2"/>
                </a:solidFill>
                <a:latin typeface="Consolas" panose="020B0609020204030204" pitchFamily="49" charset="0"/>
                <a:cs typeface="Consolas" panose="020B0609020204030204" pitchFamily="49" charset="0"/>
              </a:rPr>
              <a:t>myddisk</a:t>
            </a:r>
            <a:r>
              <a:rPr lang="en-US" sz="2333" dirty="0">
                <a:solidFill>
                  <a:schemeClr val="bg2"/>
                </a:solidFill>
                <a:latin typeface="Consolas" panose="020B0609020204030204" pitchFamily="49" charset="0"/>
                <a:cs typeface="Consolas" panose="020B0609020204030204" pitchFamily="49" charset="0"/>
              </a:rPr>
              <a:t>' </a:t>
            </a:r>
            <a:r>
              <a:rPr lang="en-US" sz="2333" i="1" dirty="0">
                <a:solidFill>
                  <a:schemeClr val="bg2"/>
                </a:solidFill>
                <a:latin typeface="Consolas" panose="020B0609020204030204" pitchFamily="49" charset="0"/>
                <a:cs typeface="Consolas" panose="020B0609020204030204" pitchFamily="49" charset="0"/>
              </a:rPr>
              <a:t>-LUN</a:t>
            </a:r>
            <a:r>
              <a:rPr lang="en-US" sz="2333" dirty="0">
                <a:solidFill>
                  <a:schemeClr val="bg2"/>
                </a:solidFill>
                <a:latin typeface="Consolas" panose="020B0609020204030204" pitchFamily="49" charset="0"/>
                <a:cs typeface="Consolas" panose="020B0609020204030204" pitchFamily="49" charset="0"/>
              </a:rPr>
              <a:t> 1 |</a:t>
            </a:r>
          </a:p>
          <a:p>
            <a:r>
              <a:rPr lang="en-US" sz="2333" dirty="0">
                <a:solidFill>
                  <a:schemeClr val="bg2"/>
                </a:solidFill>
                <a:latin typeface="Consolas" panose="020B0609020204030204" pitchFamily="49" charset="0"/>
                <a:cs typeface="Consolas" panose="020B0609020204030204" pitchFamily="49" charset="0"/>
              </a:rPr>
              <a:t>  </a:t>
            </a:r>
            <a:r>
              <a:rPr lang="en-US" sz="2333" b="1" dirty="0">
                <a:solidFill>
                  <a:schemeClr val="bg2"/>
                </a:solidFill>
                <a:latin typeface="Consolas" panose="020B0609020204030204" pitchFamily="49" charset="0"/>
                <a:cs typeface="Consolas" panose="020B0609020204030204" pitchFamily="49" charset="0"/>
              </a:rPr>
              <a:t>Update-</a:t>
            </a:r>
            <a:r>
              <a:rPr lang="en-US" sz="2333" b="1" dirty="0" err="1">
                <a:solidFill>
                  <a:schemeClr val="bg2"/>
                </a:solidFill>
                <a:latin typeface="Consolas" panose="020B0609020204030204" pitchFamily="49" charset="0"/>
                <a:cs typeface="Consolas" panose="020B0609020204030204" pitchFamily="49" charset="0"/>
              </a:rPr>
              <a:t>AzureVM</a:t>
            </a:r>
            <a:r>
              <a:rPr lang="en-US" sz="2333"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4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Disk and image repository</a:t>
            </a:r>
            <a:endParaRPr lang="en-US" sz="5400" dirty="0">
              <a:solidFill>
                <a:schemeClr val="bg1"/>
              </a:solidFill>
            </a:endParaRPr>
          </a:p>
        </p:txBody>
      </p:sp>
      <p:grpSp>
        <p:nvGrpSpPr>
          <p:cNvPr id="4" name="Group 3"/>
          <p:cNvGrpSpPr/>
          <p:nvPr/>
        </p:nvGrpSpPr>
        <p:grpSpPr>
          <a:xfrm>
            <a:off x="677389" y="1879737"/>
            <a:ext cx="9533104" cy="3418294"/>
            <a:chOff x="490863" y="1344864"/>
            <a:chExt cx="11439724" cy="4101953"/>
          </a:xfrm>
        </p:grpSpPr>
        <p:sp>
          <p:nvSpPr>
            <p:cNvPr id="5" name="Rectangle 4"/>
            <p:cNvSpPr/>
            <p:nvPr/>
          </p:nvSpPr>
          <p:spPr bwMode="auto">
            <a:xfrm>
              <a:off x="519114" y="1344864"/>
              <a:ext cx="2965052" cy="1970765"/>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Images</a:t>
              </a:r>
              <a:endParaRPr kumimoji="0" lang="en-US" sz="2333"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6"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7"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8"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9" name="TextBox 8"/>
            <p:cNvSpPr txBox="1"/>
            <p:nvPr/>
          </p:nvSpPr>
          <p:spPr>
            <a:xfrm>
              <a:off x="3656648" y="1344864"/>
              <a:ext cx="8273939" cy="1945381"/>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'Microsoft'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Microsoft</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'User'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Custom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'Partner'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Partner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 $_.OS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'Windows' }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Return only Windows OS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Remove-</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myimg</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DeleteVHD</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Delete image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Add-</a:t>
              </a:r>
              <a:r>
                <a:rPr kumimoji="0" lang="en-US" sz="1167"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-OS</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'Windows'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0" u="none" strike="noStrike" kern="0" cap="none" spc="0" normalizeH="0" baseline="0" noProof="0" dirty="0" err="1">
                  <a:ln>
                    <a:noFill/>
                  </a:ln>
                  <a:solidFill>
                    <a:schemeClr val="bg1"/>
                  </a:solidFill>
                  <a:effectLst/>
                  <a:uLnTx/>
                  <a:uFillTx/>
                  <a:latin typeface="Segoe UI"/>
                  <a:cs typeface="Segoe UI Light" pitchFamily="34" charset="0"/>
                </a:rPr>
                <a:t>MyWinImage</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167"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167" b="0" i="1" u="none" strike="noStrike" kern="0" cap="none" spc="0" normalizeH="0" baseline="0" noProof="0" dirty="0" err="1">
                  <a:ln>
                    <a:noFill/>
                  </a:ln>
                  <a:solidFill>
                    <a:schemeClr val="bg1"/>
                  </a:solidFill>
                  <a:effectLst/>
                  <a:uLnTx/>
                  <a:uFillTx/>
                  <a:latin typeface="Segoe UI"/>
                  <a:cs typeface="Segoe UI Light" pitchFamily="34" charset="0"/>
                </a:rPr>
                <a:t>MediaLocation</a:t>
              </a:r>
              <a:r>
                <a:rPr kumimoji="0" lang="en-US" sz="1167" b="0" i="0" u="none" strike="noStrike" kern="0" cap="none" spc="0" normalizeH="0" baseline="0" noProof="0" dirty="0">
                  <a:ln>
                    <a:noFill/>
                  </a:ln>
                  <a:solidFill>
                    <a:schemeClr val="bg1"/>
                  </a:solidFill>
                  <a:effectLst/>
                  <a:uLnTx/>
                  <a:uFillTx/>
                  <a:latin typeface="Segoe UI"/>
                  <a:cs typeface="Segoe UI Light" pitchFamily="34" charset="0"/>
                </a:rPr>
                <a:t> 'http://storageaccount/vhds/winimage.vhd' </a:t>
              </a:r>
              <a:r>
                <a:rPr kumimoji="0" lang="en-US" sz="1167" b="1" i="0" u="none" strike="noStrike" kern="0" cap="none" spc="0" normalizeH="0" baseline="0" noProof="0" dirty="0">
                  <a:ln>
                    <a:noFill/>
                  </a:ln>
                  <a:solidFill>
                    <a:schemeClr val="bg1"/>
                  </a:solidFill>
                  <a:effectLst/>
                  <a:uLnTx/>
                  <a:uFillTx/>
                  <a:latin typeface="Segoe UI"/>
                  <a:cs typeface="Segoe UI Light" pitchFamily="34" charset="0"/>
                </a:rPr>
                <a:t># Add Existing VM Image from Storage</a:t>
              </a:r>
            </a:p>
          </p:txBody>
        </p:sp>
        <p:sp>
          <p:nvSpPr>
            <p:cNvPr id="11"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11"/>
            <p:cNvSpPr/>
            <p:nvPr/>
          </p:nvSpPr>
          <p:spPr bwMode="auto">
            <a:xfrm>
              <a:off x="519113" y="3471713"/>
              <a:ext cx="2965052" cy="1975104"/>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Disks</a:t>
              </a:r>
            </a:p>
          </p:txBody>
        </p:sp>
        <p:sp>
          <p:nvSpPr>
            <p:cNvPr id="13" name="Freeform 79"/>
            <p:cNvSpPr>
              <a:spLocks noEditPoints="1"/>
            </p:cNvSpPr>
            <p:nvPr/>
          </p:nvSpPr>
          <p:spPr bwMode="black">
            <a:xfrm>
              <a:off x="968485"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4" name="Freeform 79"/>
            <p:cNvSpPr>
              <a:spLocks noEditPoints="1"/>
            </p:cNvSpPr>
            <p:nvPr/>
          </p:nvSpPr>
          <p:spPr bwMode="black">
            <a:xfrm>
              <a:off x="1544522"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5" name="Freeform 79"/>
            <p:cNvSpPr>
              <a:spLocks noEditPoints="1"/>
            </p:cNvSpPr>
            <p:nvPr/>
          </p:nvSpPr>
          <p:spPr bwMode="black">
            <a:xfrm>
              <a:off x="2096663" y="3910189"/>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6" name="Freeform 79"/>
            <p:cNvSpPr>
              <a:spLocks noEditPoints="1"/>
            </p:cNvSpPr>
            <p:nvPr/>
          </p:nvSpPr>
          <p:spPr bwMode="black">
            <a:xfrm>
              <a:off x="2639970" y="3899876"/>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TextBox 16"/>
            <p:cNvSpPr txBox="1"/>
            <p:nvPr/>
          </p:nvSpPr>
          <p:spPr>
            <a:xfrm>
              <a:off x="3656648" y="3471713"/>
              <a:ext cx="8273939" cy="1975104"/>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Where </a:t>
              </a:r>
              <a:r>
                <a:rPr kumimoji="0" lang="en-US" sz="1167" b="0" i="0" u="none" strike="noStrike" kern="0" cap="none" spc="0" normalizeH="0" baseline="0" noProof="0" dirty="0">
                  <a:ln>
                    <a:noFill/>
                  </a:ln>
                  <a:solidFill>
                    <a:schemeClr val="bg1"/>
                  </a:solidFill>
                  <a:effectLst/>
                  <a:uLnTx/>
                  <a:uFillTx/>
                  <a:latin typeface="Segoe UI"/>
                </a:rPr>
                <a:t>{ $_.</a:t>
              </a:r>
              <a:r>
                <a:rPr kumimoji="0" lang="en-US" sz="1167" b="0" i="0" u="none" strike="noStrike" kern="0" cap="none" spc="0" normalizeH="0" baseline="0" noProof="0" dirty="0" err="1">
                  <a:ln>
                    <a:noFill/>
                  </a:ln>
                  <a:solidFill>
                    <a:schemeClr val="bg1"/>
                  </a:solidFill>
                  <a:effectLst/>
                  <a:uLnTx/>
                  <a:uFillTx/>
                  <a:latin typeface="Segoe UI"/>
                </a:rPr>
                <a:t>AttachedTo</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eq</a:t>
              </a:r>
              <a:r>
                <a:rPr kumimoji="0" lang="en-US" sz="1167" b="0" i="0" u="none" strike="noStrike" kern="0" cap="none" spc="0" normalizeH="0" baseline="0" noProof="0" dirty="0">
                  <a:ln>
                    <a:noFill/>
                  </a:ln>
                  <a:solidFill>
                    <a:schemeClr val="bg1"/>
                  </a:solidFill>
                  <a:effectLst/>
                  <a:uLnTx/>
                  <a:uFillTx/>
                  <a:latin typeface="Segoe UI"/>
                </a:rPr>
                <a:t> $null } </a:t>
              </a:r>
              <a:r>
                <a:rPr kumimoji="0" lang="en-US" sz="1167" b="1" i="0" u="none" strike="noStrike" kern="0" cap="none" spc="0" normalizeH="0" baseline="0" noProof="0" dirty="0">
                  <a:ln>
                    <a:noFill/>
                  </a:ln>
                  <a:solidFill>
                    <a:schemeClr val="bg1"/>
                  </a:solidFill>
                  <a:effectLst/>
                  <a:uLnTx/>
                  <a:uFillTx/>
                  <a:latin typeface="Segoe UI"/>
                </a:rPr>
                <a:t># Return all not attached to a VM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Where </a:t>
              </a:r>
              <a:r>
                <a:rPr kumimoji="0" lang="en-US" sz="1167" b="0" i="0" u="none" strike="noStrike" kern="0" cap="none" spc="0" normalizeH="0" baseline="0" noProof="0" dirty="0">
                  <a:ln>
                    <a:noFill/>
                  </a:ln>
                  <a:solidFill>
                    <a:schemeClr val="bg1"/>
                  </a:solidFill>
                  <a:effectLst/>
                  <a:uLnTx/>
                  <a:uFillTx/>
                  <a:latin typeface="Segoe UI"/>
                </a:rPr>
                <a:t>{ $_.OS -</a:t>
              </a:r>
              <a:r>
                <a:rPr kumimoji="0" lang="en-US" sz="1167" b="0" i="0" u="none" strike="noStrike" kern="0" cap="none" spc="0" normalizeH="0" baseline="0" noProof="0" dirty="0" err="1">
                  <a:ln>
                    <a:noFill/>
                  </a:ln>
                  <a:solidFill>
                    <a:schemeClr val="bg1"/>
                  </a:solidFill>
                  <a:effectLst/>
                  <a:uLnTx/>
                  <a:uFillTx/>
                  <a:latin typeface="Segoe UI"/>
                </a:rPr>
                <a:t>eq</a:t>
              </a:r>
              <a:r>
                <a:rPr kumimoji="0" lang="en-US" sz="1167" b="0" i="0" u="none" strike="noStrike" kern="0" cap="none" spc="0" normalizeH="0" baseline="0" noProof="0" dirty="0">
                  <a:ln>
                    <a:noFill/>
                  </a:ln>
                  <a:solidFill>
                    <a:schemeClr val="bg1"/>
                  </a:solidFill>
                  <a:effectLst/>
                  <a:uLnTx/>
                  <a:uFillTx/>
                  <a:latin typeface="Segoe UI"/>
                </a:rPr>
                <a:t> $null } </a:t>
              </a:r>
              <a:r>
                <a:rPr kumimoji="0" lang="en-US" sz="1167" b="1" i="0" u="none" strike="noStrike" kern="0" cap="none" spc="0" normalizeH="0" baseline="0" noProof="0" dirty="0">
                  <a:ln>
                    <a:noFill/>
                  </a:ln>
                  <a:solidFill>
                    <a:schemeClr val="bg1"/>
                  </a:solidFill>
                  <a:effectLst/>
                  <a:uLnTx/>
                  <a:uFillTx/>
                  <a:latin typeface="Segoe UI"/>
                </a:rPr>
                <a:t># Return only data disks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Get-</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 Where </a:t>
              </a:r>
              <a:r>
                <a:rPr kumimoji="0" lang="en-US" sz="1167" b="0" i="0" u="none" strike="noStrike" kern="0" cap="none" spc="0" normalizeH="0" baseline="0" noProof="0" dirty="0">
                  <a:ln>
                    <a:noFill/>
                  </a:ln>
                  <a:solidFill>
                    <a:schemeClr val="bg1"/>
                  </a:solidFill>
                  <a:effectLst/>
                  <a:uLnTx/>
                  <a:uFillTx/>
                  <a:latin typeface="Segoe UI"/>
                </a:rPr>
                <a:t>{ $_.OS -</a:t>
              </a:r>
              <a:r>
                <a:rPr kumimoji="0" lang="en-US" sz="1167" b="0" i="0" u="none" strike="noStrike" kern="0" cap="none" spc="0" normalizeH="0" baseline="0" noProof="0" dirty="0" err="1">
                  <a:ln>
                    <a:noFill/>
                  </a:ln>
                  <a:solidFill>
                    <a:schemeClr val="bg1"/>
                  </a:solidFill>
                  <a:effectLst/>
                  <a:uLnTx/>
                  <a:uFillTx/>
                  <a:latin typeface="Segoe UI"/>
                </a:rPr>
                <a:t>eq</a:t>
              </a:r>
              <a:r>
                <a:rPr kumimoji="0" lang="en-US" sz="1167" b="0" i="0" u="none" strike="noStrike" kern="0" cap="none" spc="0" normalizeH="0" baseline="0" noProof="0" dirty="0">
                  <a:ln>
                    <a:noFill/>
                  </a:ln>
                  <a:solidFill>
                    <a:schemeClr val="bg1"/>
                  </a:solidFill>
                  <a:effectLst/>
                  <a:uLnTx/>
                  <a:uFillTx/>
                  <a:latin typeface="Segoe UI"/>
                </a:rPr>
                <a:t> 'Windows' } </a:t>
              </a:r>
              <a:r>
                <a:rPr kumimoji="0" lang="en-US" sz="1167" b="1" i="0" u="none" strike="noStrike" kern="0" cap="none" spc="0" normalizeH="0" baseline="0" noProof="0" dirty="0">
                  <a:ln>
                    <a:noFill/>
                  </a:ln>
                  <a:solidFill>
                    <a:schemeClr val="bg1"/>
                  </a:solidFill>
                  <a:effectLst/>
                  <a:uLnTx/>
                  <a:uFillTx/>
                  <a:latin typeface="Segoe UI"/>
                </a:rPr>
                <a:t># Return only Windows OS disks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Remove-</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a:ln>
                    <a:noFill/>
                  </a:ln>
                  <a:solidFill>
                    <a:schemeClr val="bg1"/>
                  </a:solidFill>
                  <a:effectLst/>
                  <a:uLnTx/>
                  <a:uFillTx/>
                  <a:latin typeface="Segoe UI"/>
                </a:rPr>
                <a:t>-</a:t>
              </a:r>
              <a:r>
                <a:rPr kumimoji="0" lang="en-US" sz="1167" b="0" i="0" u="none" strike="noStrike" kern="0" cap="none" spc="0" normalizeH="0" baseline="0" noProof="0" dirty="0" err="1">
                  <a:ln>
                    <a:noFill/>
                  </a:ln>
                  <a:solidFill>
                    <a:schemeClr val="bg1"/>
                  </a:solidFill>
                  <a:effectLst/>
                  <a:uLnTx/>
                  <a:uFillTx/>
                  <a:latin typeface="Segoe UI"/>
                </a:rPr>
                <a:t>DiskName</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mydisk</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DeleteVHD</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1" i="0" u="none" strike="noStrike" kern="0" cap="none" spc="0" normalizeH="0" baseline="0" noProof="0" dirty="0">
                  <a:ln>
                    <a:noFill/>
                  </a:ln>
                  <a:solidFill>
                    <a:schemeClr val="bg1"/>
                  </a:solidFill>
                  <a:effectLst/>
                  <a:uLnTx/>
                  <a:uFillTx/>
                  <a:latin typeface="Segoe UI"/>
                </a:rPr>
                <a:t># Delete disk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Add-</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a:ln>
                    <a:noFill/>
                  </a:ln>
                  <a:solidFill>
                    <a:schemeClr val="bg1"/>
                  </a:solidFill>
                  <a:effectLst/>
                  <a:uLnTx/>
                  <a:uFillTx/>
                  <a:latin typeface="Segoe UI"/>
                </a:rPr>
                <a:t>-OS 'Windows' -</a:t>
              </a:r>
              <a:r>
                <a:rPr kumimoji="0" lang="en-US" sz="1167" b="0" i="0" u="none" strike="noStrike" kern="0" cap="none" spc="0" normalizeH="0" baseline="0" noProof="0" dirty="0" err="1">
                  <a:ln>
                    <a:noFill/>
                  </a:ln>
                  <a:solidFill>
                    <a:schemeClr val="bg1"/>
                  </a:solidFill>
                  <a:effectLst/>
                  <a:uLnTx/>
                  <a:uFillTx/>
                  <a:latin typeface="Segoe UI"/>
                </a:rPr>
                <a:t>DiskName</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MyWinDisk</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MediaLocation</a:t>
              </a:r>
              <a:r>
                <a:rPr kumimoji="0" lang="en-US" sz="1167" b="0" i="0" u="none" strike="noStrike" kern="0" cap="none" spc="0" normalizeH="0" baseline="0" noProof="0" dirty="0">
                  <a:ln>
                    <a:noFill/>
                  </a:ln>
                  <a:solidFill>
                    <a:schemeClr val="bg1"/>
                  </a:solidFill>
                  <a:effectLst/>
                  <a:uLnTx/>
                  <a:uFillTx/>
                  <a:latin typeface="Segoe UI"/>
                </a:rPr>
                <a:t> 'http://storageaccount/vhds/winosdisk.vhd‘</a:t>
              </a:r>
              <a:r>
                <a:rPr kumimoji="0" lang="en-US" sz="1167" b="1" i="0" u="none" strike="noStrike" kern="0" cap="none" spc="0" normalizeH="0" baseline="0" noProof="0" dirty="0">
                  <a:ln>
                    <a:noFill/>
                  </a:ln>
                  <a:solidFill>
                    <a:schemeClr val="bg1"/>
                  </a:solidFill>
                  <a:effectLst/>
                  <a:uLnTx/>
                  <a:uFillTx/>
                  <a:latin typeface="Segoe UI"/>
                </a:rPr>
                <a:t> # Add Existing OS Disk from Storage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Add-</a:t>
              </a:r>
              <a:r>
                <a:rPr kumimoji="0" lang="en-US" sz="1167" b="1" i="0" u="none" strike="noStrike" kern="0" cap="none" spc="0" normalizeH="0" baseline="0" noProof="0" dirty="0" err="1">
                  <a:ln>
                    <a:noFill/>
                  </a:ln>
                  <a:solidFill>
                    <a:schemeClr val="bg1"/>
                  </a:solidFill>
                  <a:effectLst/>
                  <a:uLnTx/>
                  <a:uFillTx/>
                  <a:latin typeface="Segoe UI"/>
                </a:rPr>
                <a:t>AzureDisk</a:t>
              </a:r>
              <a:r>
                <a:rPr kumimoji="0" lang="en-US" sz="1167" b="1"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a:ln>
                    <a:noFill/>
                  </a:ln>
                  <a:solidFill>
                    <a:schemeClr val="bg1"/>
                  </a:solidFill>
                  <a:effectLst/>
                  <a:uLnTx/>
                  <a:uFillTx/>
                  <a:latin typeface="Segoe UI"/>
                </a:rPr>
                <a:t>-</a:t>
              </a:r>
              <a:r>
                <a:rPr kumimoji="0" lang="en-US" sz="1167" b="0" i="0" u="none" strike="noStrike" kern="0" cap="none" spc="0" normalizeH="0" baseline="0" noProof="0" dirty="0" err="1">
                  <a:ln>
                    <a:noFill/>
                  </a:ln>
                  <a:solidFill>
                    <a:schemeClr val="bg1"/>
                  </a:solidFill>
                  <a:effectLst/>
                  <a:uLnTx/>
                  <a:uFillTx/>
                  <a:latin typeface="Segoe UI"/>
                </a:rPr>
                <a:t>DiskName</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MyDataDisk</a:t>
              </a:r>
              <a:r>
                <a:rPr kumimoji="0" lang="en-US" sz="1167" b="0" i="0" u="none" strike="noStrike" kern="0" cap="none" spc="0" normalizeH="0" baseline="0" noProof="0" dirty="0">
                  <a:ln>
                    <a:noFill/>
                  </a:ln>
                  <a:solidFill>
                    <a:schemeClr val="bg1"/>
                  </a:solidFill>
                  <a:effectLst/>
                  <a:uLnTx/>
                  <a:uFillTx/>
                  <a:latin typeface="Segoe UI"/>
                </a:rPr>
                <a:t>' -</a:t>
              </a:r>
              <a:r>
                <a:rPr kumimoji="0" lang="en-US" sz="1167" b="0" i="0" u="none" strike="noStrike" kern="0" cap="none" spc="0" normalizeH="0" baseline="0" noProof="0" dirty="0" err="1">
                  <a:ln>
                    <a:noFill/>
                  </a:ln>
                  <a:solidFill>
                    <a:schemeClr val="bg1"/>
                  </a:solidFill>
                  <a:effectLst/>
                  <a:uLnTx/>
                  <a:uFillTx/>
                  <a:latin typeface="Segoe UI"/>
                </a:rPr>
                <a:t>MediaLocation</a:t>
              </a:r>
              <a:r>
                <a:rPr kumimoji="0" lang="en-US" sz="1167" b="0" i="0" u="none" strike="noStrike" kern="0" cap="none" spc="0" normalizeH="0" baseline="0" noProof="0" dirty="0">
                  <a:ln>
                    <a:noFill/>
                  </a:ln>
                  <a:solidFill>
                    <a:schemeClr val="bg1"/>
                  </a:solidFill>
                  <a:effectLst/>
                  <a:uLnTx/>
                  <a:uFillTx/>
                  <a:latin typeface="Segoe UI"/>
                </a:rPr>
                <a:t> 'http://storageaccount/vhds/datadisk.vhd‘</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167" b="1" i="0" u="none" strike="noStrike" kern="0" cap="none" spc="0" normalizeH="0" baseline="0" noProof="0" dirty="0">
                  <a:ln>
                    <a:noFill/>
                  </a:ln>
                  <a:solidFill>
                    <a:schemeClr val="bg1"/>
                  </a:solidFill>
                  <a:effectLst/>
                  <a:uLnTx/>
                  <a:uFillTx/>
                  <a:latin typeface="Segoe UI"/>
                </a:rPr>
                <a:t># Add Existing Data Disk from Storage </a:t>
              </a:r>
            </a:p>
          </p:txBody>
        </p:sp>
        <p:sp>
          <p:nvSpPr>
            <p:cNvPr id="18" name="Rectangle 17"/>
            <p:cNvSpPr/>
            <p:nvPr/>
          </p:nvSpPr>
          <p:spPr>
            <a:xfrm>
              <a:off x="490863" y="2247649"/>
              <a:ext cx="301467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Microsoft, Partner and User</a:t>
              </a:r>
            </a:p>
          </p:txBody>
        </p:sp>
        <p:sp>
          <p:nvSpPr>
            <p:cNvPr id="19" name="Rectangle 18"/>
            <p:cNvSpPr/>
            <p:nvPr/>
          </p:nvSpPr>
          <p:spPr>
            <a:xfrm>
              <a:off x="816232" y="4441897"/>
              <a:ext cx="251261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42040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Customer Manager Architecture</a:t>
            </a:r>
            <a:endParaRPr lang="en-US" sz="5400" dirty="0">
              <a:solidFill>
                <a:schemeClr val="bg1"/>
              </a:solidFill>
            </a:endParaRPr>
          </a:p>
        </p:txBody>
      </p:sp>
      <p:sp>
        <p:nvSpPr>
          <p:cNvPr id="4" name="Cloud large"/>
          <p:cNvSpPr>
            <a:spLocks/>
          </p:cNvSpPr>
          <p:nvPr/>
        </p:nvSpPr>
        <p:spPr bwMode="black">
          <a:xfrm>
            <a:off x="0" y="1185788"/>
            <a:ext cx="10234909" cy="5048620"/>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2162592"/>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4325243"/>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922896" y="3131037"/>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753089" y="3278816"/>
            <a:ext cx="904415" cy="369332"/>
          </a:xfrm>
          <a:prstGeom prst="rect">
            <a:avLst/>
          </a:prstGeom>
          <a:noFill/>
        </p:spPr>
        <p:txBody>
          <a:bodyPr wrap="none" rtlCol="0">
            <a:spAutoFit/>
          </a:bodyPr>
          <a:lstStyle/>
          <a:p>
            <a:r>
              <a:rPr lang="en-US" dirty="0" smtClean="0">
                <a:solidFill>
                  <a:srgbClr val="CCFF66"/>
                </a:solidFill>
              </a:rPr>
              <a:t>IISVM1</a:t>
            </a:r>
            <a:endParaRPr lang="en-US" dirty="0">
              <a:solidFill>
                <a:srgbClr val="CCFF66"/>
              </a:solidFill>
            </a:endParaRPr>
          </a:p>
        </p:txBody>
      </p:sp>
      <p:sp>
        <p:nvSpPr>
          <p:cNvPr id="10" name="TextBox 9"/>
          <p:cNvSpPr txBox="1"/>
          <p:nvPr/>
        </p:nvSpPr>
        <p:spPr>
          <a:xfrm>
            <a:off x="4753088" y="5449669"/>
            <a:ext cx="904415" cy="369332"/>
          </a:xfrm>
          <a:prstGeom prst="rect">
            <a:avLst/>
          </a:prstGeom>
          <a:noFill/>
        </p:spPr>
        <p:txBody>
          <a:bodyPr wrap="none" rtlCol="0">
            <a:spAutoFit/>
          </a:bodyPr>
          <a:lstStyle/>
          <a:p>
            <a:r>
              <a:rPr lang="en-US" dirty="0" smtClean="0">
                <a:solidFill>
                  <a:srgbClr val="CCFF66"/>
                </a:solidFill>
              </a:rPr>
              <a:t>IISVM2</a:t>
            </a:r>
            <a:endParaRPr lang="en-US" dirty="0">
              <a:solidFill>
                <a:srgbClr val="CCFF66"/>
              </a:solidFill>
            </a:endParaRPr>
          </a:p>
        </p:txBody>
      </p:sp>
      <p:sp>
        <p:nvSpPr>
          <p:cNvPr id="11" name="TextBox 10"/>
          <p:cNvSpPr txBox="1"/>
          <p:nvPr/>
        </p:nvSpPr>
        <p:spPr>
          <a:xfrm>
            <a:off x="2074732" y="4242821"/>
            <a:ext cx="1234505" cy="369332"/>
          </a:xfrm>
          <a:prstGeom prst="rect">
            <a:avLst/>
          </a:prstGeom>
          <a:noFill/>
        </p:spPr>
        <p:txBody>
          <a:bodyPr wrap="none" rtlCol="0">
            <a:spAutoFit/>
          </a:bodyPr>
          <a:lstStyle/>
          <a:p>
            <a:r>
              <a:rPr lang="en-US" dirty="0" err="1" smtClean="0">
                <a:solidFill>
                  <a:srgbClr val="CCFF66"/>
                </a:solidFill>
              </a:rPr>
              <a:t>SQLServer</a:t>
            </a:r>
            <a:endParaRPr lang="en-US" dirty="0">
              <a:solidFill>
                <a:srgbClr val="CCFF66"/>
              </a:solidFill>
            </a:endParaRPr>
          </a:p>
        </p:txBody>
      </p:sp>
      <p:cxnSp>
        <p:nvCxnSpPr>
          <p:cNvPr id="13" name="Straight Connector 12"/>
          <p:cNvCxnSpPr>
            <a:endCxn id="8" idx="3"/>
          </p:cNvCxnSpPr>
          <p:nvPr/>
        </p:nvCxnSpPr>
        <p:spPr>
          <a:xfrm flipH="1">
            <a:off x="3372468" y="2741653"/>
            <a:ext cx="1108043" cy="968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3"/>
          </p:cNvCxnSpPr>
          <p:nvPr/>
        </p:nvCxnSpPr>
        <p:spPr>
          <a:xfrm flipH="1" flipV="1">
            <a:off x="3372468" y="3710099"/>
            <a:ext cx="1108043" cy="119420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0"/>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rot="5400000">
            <a:off x="6886282" y="3528069"/>
            <a:ext cx="912935" cy="60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16" idx="2"/>
            <a:endCxn id="5" idx="3"/>
          </p:cNvCxnSpPr>
          <p:nvPr/>
        </p:nvCxnSpPr>
        <p:spPr>
          <a:xfrm flipH="1" flipV="1">
            <a:off x="5930083" y="2741654"/>
            <a:ext cx="1108043" cy="109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7" idx="3"/>
          </p:cNvCxnSpPr>
          <p:nvPr/>
        </p:nvCxnSpPr>
        <p:spPr>
          <a:xfrm flipH="1">
            <a:off x="5930083" y="3832694"/>
            <a:ext cx="1108043" cy="107161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051" y="4242821"/>
            <a:ext cx="1601913" cy="369332"/>
          </a:xfrm>
          <a:prstGeom prst="rect">
            <a:avLst/>
          </a:prstGeom>
          <a:noFill/>
        </p:spPr>
        <p:txBody>
          <a:bodyPr wrap="none" rtlCol="0">
            <a:spAutoFit/>
          </a:bodyPr>
          <a:lstStyle/>
          <a:p>
            <a:r>
              <a:rPr lang="en-US" dirty="0" smtClean="0">
                <a:solidFill>
                  <a:srgbClr val="CCFF66"/>
                </a:solidFill>
              </a:rPr>
              <a:t>Load Balancer</a:t>
            </a:r>
            <a:endParaRPr lang="en-US" dirty="0">
              <a:solidFill>
                <a:srgbClr val="CCFF66"/>
              </a:solidFill>
            </a:endParaRPr>
          </a:p>
        </p:txBody>
      </p:sp>
      <p:pic>
        <p:nvPicPr>
          <p:cNvPr id="27" name="Picture 20"/>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0413396" y="923952"/>
            <a:ext cx="1425677" cy="145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8121768" y="960097"/>
            <a:ext cx="2329548" cy="738664"/>
          </a:xfrm>
          <a:prstGeom prst="rect">
            <a:avLst/>
          </a:prstGeom>
          <a:noFill/>
        </p:spPr>
        <p:txBody>
          <a:bodyPr wrap="none" rtlCol="0">
            <a:spAutoFit/>
          </a:bodyPr>
          <a:lstStyle/>
          <a:p>
            <a:r>
              <a:rPr lang="en-US" sz="1400" dirty="0" smtClean="0">
                <a:solidFill>
                  <a:srgbClr val="FFC000"/>
                </a:solidFill>
              </a:rPr>
              <a:t>PowerShell script. Performs</a:t>
            </a:r>
          </a:p>
          <a:p>
            <a:r>
              <a:rPr lang="en-US" sz="1400" dirty="0" smtClean="0">
                <a:solidFill>
                  <a:srgbClr val="FFC000"/>
                </a:solidFill>
              </a:rPr>
              <a:t>automated deployment </a:t>
            </a:r>
          </a:p>
          <a:p>
            <a:r>
              <a:rPr lang="en-US" sz="1400" dirty="0" smtClean="0">
                <a:solidFill>
                  <a:srgbClr val="FFC000"/>
                </a:solidFill>
              </a:rPr>
              <a:t>and VM configuring</a:t>
            </a:r>
            <a:endParaRPr lang="en-US" sz="1400" dirty="0">
              <a:solidFill>
                <a:srgbClr val="FFC000"/>
              </a:solidFill>
            </a:endParaRPr>
          </a:p>
        </p:txBody>
      </p:sp>
      <p:pic>
        <p:nvPicPr>
          <p:cNvPr id="2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6403852" y="1491142"/>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56977" y="1310943"/>
            <a:ext cx="2173159" cy="307777"/>
          </a:xfrm>
          <a:prstGeom prst="rect">
            <a:avLst/>
          </a:prstGeom>
          <a:noFill/>
        </p:spPr>
        <p:txBody>
          <a:bodyPr wrap="none" rtlCol="0">
            <a:spAutoFit/>
          </a:bodyPr>
          <a:lstStyle/>
          <a:p>
            <a:r>
              <a:rPr lang="en-US" sz="1400" dirty="0" smtClean="0">
                <a:solidFill>
                  <a:srgbClr val="CCFF66"/>
                </a:solidFill>
              </a:rPr>
              <a:t>Service Management API</a:t>
            </a:r>
            <a:endParaRPr lang="en-US" sz="1400" dirty="0">
              <a:solidFill>
                <a:srgbClr val="CCFF66"/>
              </a:solidFill>
            </a:endParaRPr>
          </a:p>
        </p:txBody>
      </p:sp>
      <p:cxnSp>
        <p:nvCxnSpPr>
          <p:cNvPr id="34" name="Curved Connector 33"/>
          <p:cNvCxnSpPr>
            <a:stCxn id="27" idx="2"/>
          </p:cNvCxnSpPr>
          <p:nvPr/>
        </p:nvCxnSpPr>
        <p:spPr>
          <a:xfrm rot="5400000">
            <a:off x="8696269" y="1418459"/>
            <a:ext cx="1464619" cy="3395314"/>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7" idx="1"/>
          </p:cNvCxnSpPr>
          <p:nvPr/>
        </p:nvCxnSpPr>
        <p:spPr>
          <a:xfrm rot="10800000" flipV="1">
            <a:off x="7730922" y="1653880"/>
            <a:ext cx="2682475" cy="729926"/>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a:stretch>
            <a:fillRect/>
          </a:stretch>
        </p:blipFill>
        <p:spPr>
          <a:xfrm>
            <a:off x="9784922" y="4982665"/>
            <a:ext cx="1172555" cy="1311244"/>
          </a:xfrm>
          <a:prstGeom prst="rect">
            <a:avLst/>
          </a:prstGeom>
        </p:spPr>
      </p:pic>
      <p:pic>
        <p:nvPicPr>
          <p:cNvPr id="38" name="Picture 37"/>
          <p:cNvPicPr>
            <a:picLocks noChangeAspect="1"/>
          </p:cNvPicPr>
          <p:nvPr/>
        </p:nvPicPr>
        <p:blipFill>
          <a:blip r:embed="rId8"/>
          <a:stretch>
            <a:fillRect/>
          </a:stretch>
        </p:blipFill>
        <p:spPr>
          <a:xfrm>
            <a:off x="9942835" y="5638287"/>
            <a:ext cx="840757" cy="993622"/>
          </a:xfrm>
          <a:prstGeom prst="rect">
            <a:avLst/>
          </a:prstGeom>
        </p:spPr>
      </p:pic>
      <p:pic>
        <p:nvPicPr>
          <p:cNvPr id="39" name="Picture 38"/>
          <p:cNvPicPr>
            <a:picLocks noChangeAspect="1"/>
          </p:cNvPicPr>
          <p:nvPr/>
        </p:nvPicPr>
        <p:blipFill>
          <a:blip r:embed="rId9"/>
          <a:stretch>
            <a:fillRect/>
          </a:stretch>
        </p:blipFill>
        <p:spPr>
          <a:xfrm>
            <a:off x="11005603" y="5753639"/>
            <a:ext cx="351782" cy="961538"/>
          </a:xfrm>
          <a:prstGeom prst="rect">
            <a:avLst/>
          </a:prstGeom>
        </p:spPr>
      </p:pic>
      <p:cxnSp>
        <p:nvCxnSpPr>
          <p:cNvPr id="41" name="Curved Connector 40"/>
          <p:cNvCxnSpPr>
            <a:stCxn id="37" idx="1"/>
          </p:cNvCxnSpPr>
          <p:nvPr/>
        </p:nvCxnSpPr>
        <p:spPr>
          <a:xfrm rot="10800000">
            <a:off x="7940842" y="4068793"/>
            <a:ext cx="1844080" cy="1569494"/>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74685" y="6378579"/>
            <a:ext cx="968150" cy="307777"/>
          </a:xfrm>
          <a:prstGeom prst="rect">
            <a:avLst/>
          </a:prstGeom>
          <a:noFill/>
        </p:spPr>
        <p:txBody>
          <a:bodyPr wrap="none" rtlCol="0">
            <a:spAutoFit/>
          </a:bodyPr>
          <a:lstStyle/>
          <a:p>
            <a:r>
              <a:rPr lang="en-US" sz="1400" dirty="0" smtClean="0">
                <a:solidFill>
                  <a:srgbClr val="FFC000"/>
                </a:solidFill>
              </a:rPr>
              <a:t>End Users</a:t>
            </a:r>
            <a:endParaRPr lang="en-US" sz="1400" dirty="0">
              <a:solidFill>
                <a:srgbClr val="FFC000"/>
              </a:solidFill>
            </a:endParaRPr>
          </a:p>
        </p:txBody>
      </p:sp>
      <p:sp>
        <p:nvSpPr>
          <p:cNvPr id="43" name="TextBox 42"/>
          <p:cNvSpPr txBox="1"/>
          <p:nvPr/>
        </p:nvSpPr>
        <p:spPr>
          <a:xfrm>
            <a:off x="1922895" y="2729855"/>
            <a:ext cx="1682255"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DB</a:t>
            </a:r>
          </a:p>
          <a:p>
            <a:r>
              <a:rPr lang="en-US" sz="1200" dirty="0" smtClean="0">
                <a:solidFill>
                  <a:srgbClr val="FFC000"/>
                </a:solidFill>
              </a:rPr>
              <a:t>deployed</a:t>
            </a:r>
            <a:endParaRPr lang="en-US" sz="1200" dirty="0">
              <a:solidFill>
                <a:srgbClr val="FFC000"/>
              </a:solidFill>
            </a:endParaRPr>
          </a:p>
        </p:txBody>
      </p:sp>
      <p:sp>
        <p:nvSpPr>
          <p:cNvPr id="44" name="TextBox 43"/>
          <p:cNvSpPr txBox="1"/>
          <p:nvPr/>
        </p:nvSpPr>
        <p:spPr>
          <a:xfrm>
            <a:off x="4440037" y="1774637"/>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
        <p:nvSpPr>
          <p:cNvPr id="45" name="TextBox 44"/>
          <p:cNvSpPr txBox="1"/>
          <p:nvPr/>
        </p:nvSpPr>
        <p:spPr>
          <a:xfrm>
            <a:off x="4507077" y="3922876"/>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Tree>
    <p:extLst>
      <p:ext uri="{BB962C8B-B14F-4D97-AF65-F5344CB8AC3E}">
        <p14:creationId xmlns:p14="http://schemas.microsoft.com/office/powerpoint/2010/main" val="4066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Automating </a:t>
            </a:r>
            <a:r>
              <a:rPr lang="en-US" altLang="zh-CN" sz="5400" dirty="0" err="1" smtClean="0"/>
              <a:t>CustomerManager</a:t>
            </a:r>
            <a:r>
              <a:rPr lang="en-US" altLang="zh-CN" sz="5400" dirty="0" smtClean="0"/>
              <a:t> App</a:t>
            </a:r>
            <a:endParaRPr lang="en-US" sz="5400" dirty="0">
              <a:solidFill>
                <a:schemeClr val="bg1"/>
              </a:solidFill>
            </a:endParaRPr>
          </a:p>
        </p:txBody>
      </p:sp>
      <p:sp>
        <p:nvSpPr>
          <p:cNvPr id="3"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Provision 2 frontend servers and 1 backend</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Remote PowerShell to VMs and configure its parameters: web server, firewall rules, app pools, etc.</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Compile and build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Deploy the package to frontend servers. Point frontend to SQL VM</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Run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and observe results</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8251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PowerShell</a:t>
            </a:r>
            <a:endParaRPr lang="en-US" sz="4400" dirty="0">
              <a:latin typeface="+mj-lt"/>
            </a:endParaRPr>
          </a:p>
        </p:txBody>
      </p:sp>
    </p:spTree>
    <p:extLst>
      <p:ext uri="{BB962C8B-B14F-4D97-AF65-F5344CB8AC3E}">
        <p14:creationId xmlns:p14="http://schemas.microsoft.com/office/powerpoint/2010/main" val="16743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solidFill>
                  <a:schemeClr val="bg1"/>
                </a:solidFill>
              </a:rPr>
              <a:t>Migrating apps to the Cloud</a:t>
            </a:r>
            <a:endParaRPr lang="en-US" sz="9600" dirty="0">
              <a:solidFill>
                <a:schemeClr val="bg1"/>
              </a:solidFill>
            </a:endParaRPr>
          </a:p>
        </p:txBody>
      </p:sp>
    </p:spTree>
    <p:extLst>
      <p:ext uri="{BB962C8B-B14F-4D97-AF65-F5344CB8AC3E}">
        <p14:creationId xmlns:p14="http://schemas.microsoft.com/office/powerpoint/2010/main" val="26720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Migration Approaches</a:t>
            </a:r>
            <a:endParaRPr lang="en-US" sz="5400" dirty="0">
              <a:solidFill>
                <a:schemeClr val="bg1"/>
              </a:solidFill>
            </a:endParaRPr>
          </a:p>
        </p:txBody>
      </p:sp>
      <p:sp>
        <p:nvSpPr>
          <p:cNvPr id="5" name="TextBox 4"/>
          <p:cNvSpPr txBox="1"/>
          <p:nvPr/>
        </p:nvSpPr>
        <p:spPr>
          <a:xfrm>
            <a:off x="308987" y="1199415"/>
            <a:ext cx="8213274" cy="769441"/>
          </a:xfrm>
          <a:prstGeom prst="rect">
            <a:avLst/>
          </a:prstGeom>
          <a:noFill/>
        </p:spPr>
        <p:txBody>
          <a:bodyPr wrap="none" rtlCol="0">
            <a:spAutoFit/>
          </a:bodyPr>
          <a:lstStyle/>
          <a:p>
            <a:r>
              <a:rPr lang="en-US" sz="4400" dirty="0" smtClean="0">
                <a:solidFill>
                  <a:srgbClr val="CCFF66"/>
                </a:solidFill>
                <a:latin typeface="+mj-lt"/>
              </a:rPr>
              <a:t>Build Virtual Machine in the Cloud</a:t>
            </a:r>
            <a:endParaRPr lang="en-US" sz="800" dirty="0">
              <a:solidFill>
                <a:srgbClr val="CCFF66"/>
              </a:solidFill>
              <a:latin typeface="+mj-lt"/>
            </a:endParaRPr>
          </a:p>
        </p:txBody>
      </p:sp>
      <p:sp>
        <p:nvSpPr>
          <p:cNvPr id="6" name="TextBox 5"/>
          <p:cNvSpPr txBox="1"/>
          <p:nvPr/>
        </p:nvSpPr>
        <p:spPr>
          <a:xfrm>
            <a:off x="308986" y="3677492"/>
            <a:ext cx="8848063" cy="769441"/>
          </a:xfrm>
          <a:prstGeom prst="rect">
            <a:avLst/>
          </a:prstGeom>
          <a:noFill/>
        </p:spPr>
        <p:txBody>
          <a:bodyPr wrap="none" rtlCol="0">
            <a:spAutoFit/>
          </a:bodyPr>
          <a:lstStyle/>
          <a:p>
            <a:r>
              <a:rPr lang="en-US" sz="4400" dirty="0" smtClean="0">
                <a:solidFill>
                  <a:srgbClr val="CCFF66"/>
                </a:solidFill>
                <a:latin typeface="+mj-lt"/>
              </a:rPr>
              <a:t>Migrating an existing virtual machine</a:t>
            </a:r>
            <a:endParaRPr lang="en-US" sz="800" dirty="0">
              <a:solidFill>
                <a:srgbClr val="CCFF66"/>
              </a:solidFill>
              <a:latin typeface="+mj-lt"/>
            </a:endParaRPr>
          </a:p>
        </p:txBody>
      </p:sp>
      <p:sp>
        <p:nvSpPr>
          <p:cNvPr id="7" name="TextBox 6"/>
          <p:cNvSpPr txBox="1"/>
          <p:nvPr/>
        </p:nvSpPr>
        <p:spPr>
          <a:xfrm>
            <a:off x="308987" y="2077499"/>
            <a:ext cx="6753772" cy="523220"/>
          </a:xfrm>
          <a:prstGeom prst="rect">
            <a:avLst/>
          </a:prstGeom>
          <a:noFill/>
        </p:spPr>
        <p:txBody>
          <a:bodyPr wrap="none" rtlCol="0">
            <a:spAutoFit/>
          </a:bodyPr>
          <a:lstStyle/>
          <a:p>
            <a:r>
              <a:rPr lang="en-US" sz="2800" dirty="0" smtClean="0">
                <a:solidFill>
                  <a:schemeClr val="accent1">
                    <a:lumMod val="60000"/>
                    <a:lumOff val="40000"/>
                  </a:schemeClr>
                </a:solidFill>
              </a:rPr>
              <a:t>Lowers upload time and dependency risk</a:t>
            </a:r>
            <a:endParaRPr lang="en-US" sz="400" dirty="0">
              <a:solidFill>
                <a:schemeClr val="accent1">
                  <a:lumMod val="60000"/>
                  <a:lumOff val="40000"/>
                </a:schemeClr>
              </a:solidFill>
            </a:endParaRPr>
          </a:p>
        </p:txBody>
      </p:sp>
      <p:sp>
        <p:nvSpPr>
          <p:cNvPr id="8" name="TextBox 7"/>
          <p:cNvSpPr txBox="1"/>
          <p:nvPr/>
        </p:nvSpPr>
        <p:spPr>
          <a:xfrm>
            <a:off x="308986" y="4662080"/>
            <a:ext cx="10581743" cy="523220"/>
          </a:xfrm>
          <a:prstGeom prst="rect">
            <a:avLst/>
          </a:prstGeom>
          <a:noFill/>
        </p:spPr>
        <p:txBody>
          <a:bodyPr wrap="none" rtlCol="0">
            <a:spAutoFit/>
          </a:bodyPr>
          <a:lstStyle/>
          <a:p>
            <a:r>
              <a:rPr lang="en-US" sz="2800" dirty="0" smtClean="0">
                <a:solidFill>
                  <a:schemeClr val="accent1">
                    <a:lumMod val="60000"/>
                    <a:lumOff val="40000"/>
                  </a:schemeClr>
                </a:solidFill>
              </a:rPr>
              <a:t>Application, configuration and data in an installed working state</a:t>
            </a:r>
            <a:endParaRPr lang="en-US" sz="400" dirty="0">
              <a:solidFill>
                <a:schemeClr val="accent1">
                  <a:lumMod val="60000"/>
                  <a:lumOff val="40000"/>
                </a:schemeClr>
              </a:solidFill>
            </a:endParaRPr>
          </a:p>
        </p:txBody>
      </p:sp>
      <p:sp>
        <p:nvSpPr>
          <p:cNvPr id="9" name="TextBox 8"/>
          <p:cNvSpPr txBox="1"/>
          <p:nvPr/>
        </p:nvSpPr>
        <p:spPr>
          <a:xfrm>
            <a:off x="308986" y="2720177"/>
            <a:ext cx="9214254" cy="523220"/>
          </a:xfrm>
          <a:prstGeom prst="rect">
            <a:avLst/>
          </a:prstGeom>
          <a:noFill/>
        </p:spPr>
        <p:txBody>
          <a:bodyPr wrap="none" rtlCol="0">
            <a:spAutoFit/>
          </a:bodyPr>
          <a:lstStyle/>
          <a:p>
            <a:r>
              <a:rPr lang="en-US" sz="2800" dirty="0" smtClean="0">
                <a:solidFill>
                  <a:schemeClr val="accent4">
                    <a:lumMod val="60000"/>
                    <a:lumOff val="40000"/>
                  </a:schemeClr>
                </a:solidFill>
              </a:rPr>
              <a:t>Requires upload and installation of application and data</a:t>
            </a:r>
            <a:endParaRPr lang="en-US" sz="400" dirty="0">
              <a:solidFill>
                <a:schemeClr val="accent4">
                  <a:lumMod val="60000"/>
                  <a:lumOff val="40000"/>
                </a:schemeClr>
              </a:solidFill>
            </a:endParaRPr>
          </a:p>
        </p:txBody>
      </p:sp>
      <p:sp>
        <p:nvSpPr>
          <p:cNvPr id="10" name="TextBox 9"/>
          <p:cNvSpPr txBox="1"/>
          <p:nvPr/>
        </p:nvSpPr>
        <p:spPr>
          <a:xfrm>
            <a:off x="308986" y="5295703"/>
            <a:ext cx="10934269" cy="954107"/>
          </a:xfrm>
          <a:prstGeom prst="rect">
            <a:avLst/>
          </a:prstGeom>
          <a:noFill/>
        </p:spPr>
        <p:txBody>
          <a:bodyPr wrap="square" rtlCol="0">
            <a:spAutoFit/>
          </a:bodyPr>
          <a:lstStyle/>
          <a:p>
            <a:r>
              <a:rPr lang="en-US" sz="2800" dirty="0" smtClean="0">
                <a:solidFill>
                  <a:schemeClr val="accent4">
                    <a:lumMod val="60000"/>
                    <a:lumOff val="40000"/>
                  </a:schemeClr>
                </a:solidFill>
              </a:rPr>
              <a:t>Requires uploading a large amount of data and higher risk of drivers or other hardware dependencies on VM not available in the cloud</a:t>
            </a:r>
            <a:endParaRPr lang="en-US" sz="400" dirty="0">
              <a:solidFill>
                <a:schemeClr val="accent4">
                  <a:lumMod val="60000"/>
                  <a:lumOff val="40000"/>
                </a:schemeClr>
              </a:solidFill>
            </a:endParaRPr>
          </a:p>
        </p:txBody>
      </p:sp>
    </p:spTree>
    <p:extLst>
      <p:ext uri="{BB962C8B-B14F-4D97-AF65-F5344CB8AC3E}">
        <p14:creationId xmlns:p14="http://schemas.microsoft.com/office/powerpoint/2010/main" val="9733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Multi-VM application</a:t>
            </a:r>
            <a:endParaRPr lang="en-US" sz="5400" dirty="0">
              <a:solidFill>
                <a:schemeClr val="bg1"/>
              </a:solidFill>
            </a:endParaRPr>
          </a:p>
        </p:txBody>
      </p:sp>
      <p:sp>
        <p:nvSpPr>
          <p:cNvPr id="11" name="Rounded Rectangle 10"/>
          <p:cNvSpPr/>
          <p:nvPr/>
        </p:nvSpPr>
        <p:spPr>
          <a:xfrm>
            <a:off x="1661375" y="3245476"/>
            <a:ext cx="8680360" cy="3490175"/>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12" name="TextBox 11"/>
          <p:cNvSpPr txBox="1"/>
          <p:nvPr/>
        </p:nvSpPr>
        <p:spPr>
          <a:xfrm>
            <a:off x="308987" y="1078979"/>
            <a:ext cx="7896521" cy="584775"/>
          </a:xfrm>
          <a:prstGeom prst="rect">
            <a:avLst/>
          </a:prstGeom>
          <a:noFill/>
        </p:spPr>
        <p:txBody>
          <a:bodyPr wrap="none" rtlCol="0">
            <a:spAutoFit/>
          </a:bodyPr>
          <a:lstStyle/>
          <a:p>
            <a:r>
              <a:rPr lang="en-US" sz="3200" dirty="0" smtClean="0">
                <a:solidFill>
                  <a:schemeClr val="accent4">
                    <a:lumMod val="60000"/>
                    <a:lumOff val="40000"/>
                  </a:schemeClr>
                </a:solidFill>
              </a:rPr>
              <a:t>Cloud Service Acts as a Network Boundary</a:t>
            </a:r>
            <a:endParaRPr lang="en-US" sz="500" dirty="0">
              <a:solidFill>
                <a:schemeClr val="accent4">
                  <a:lumMod val="60000"/>
                  <a:lumOff val="40000"/>
                </a:schemeClr>
              </a:solidFill>
            </a:endParaRPr>
          </a:p>
        </p:txBody>
      </p:sp>
      <p:sp>
        <p:nvSpPr>
          <p:cNvPr id="13" name="TextBox 12"/>
          <p:cNvSpPr txBox="1"/>
          <p:nvPr/>
        </p:nvSpPr>
        <p:spPr>
          <a:xfrm>
            <a:off x="308987" y="1663754"/>
            <a:ext cx="11883014" cy="830997"/>
          </a:xfrm>
          <a:prstGeom prst="rect">
            <a:avLst/>
          </a:prstGeom>
          <a:noFill/>
        </p:spPr>
        <p:txBody>
          <a:bodyPr wrap="square" rtlCol="0">
            <a:spAutoFit/>
          </a:bodyPr>
          <a:lstStyle/>
          <a:p>
            <a:r>
              <a:rPr lang="en-US" sz="2400" dirty="0" smtClean="0">
                <a:solidFill>
                  <a:srgbClr val="CCFF66"/>
                </a:solidFill>
              </a:rPr>
              <a:t>All VMs in the same service can communicate directly.</a:t>
            </a:r>
          </a:p>
          <a:p>
            <a:r>
              <a:rPr lang="en-US" sz="2400" dirty="0" smtClean="0">
                <a:solidFill>
                  <a:srgbClr val="CCFF66"/>
                </a:solidFill>
              </a:rPr>
              <a:t>Name resolution between VMs is automatic with Windows Azure provided DNS</a:t>
            </a:r>
            <a:endParaRPr lang="en-US" sz="300" dirty="0">
              <a:solidFill>
                <a:srgbClr val="CCFF66"/>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349" y="5691903"/>
            <a:ext cx="780290" cy="78029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491" y="4600418"/>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247" y="4600418"/>
            <a:ext cx="780290" cy="780290"/>
          </a:xfrm>
          <a:prstGeom prst="rect">
            <a:avLst/>
          </a:prstGeom>
        </p:spPr>
      </p:pic>
      <p:sp>
        <p:nvSpPr>
          <p:cNvPr id="17" name="TextBox 16"/>
          <p:cNvSpPr txBox="1"/>
          <p:nvPr/>
        </p:nvSpPr>
        <p:spPr>
          <a:xfrm>
            <a:off x="2678806" y="4795933"/>
            <a:ext cx="1752403" cy="584775"/>
          </a:xfrm>
          <a:prstGeom prst="rect">
            <a:avLst/>
          </a:prstGeom>
          <a:noFill/>
        </p:spPr>
        <p:txBody>
          <a:bodyPr wrap="none" rtlCol="0">
            <a:spAutoFit/>
          </a:bodyPr>
          <a:lstStyle/>
          <a:p>
            <a:r>
              <a:rPr lang="en-US" sz="1600" dirty="0" smtClean="0"/>
              <a:t>VM Name: iisvm1</a:t>
            </a:r>
          </a:p>
          <a:p>
            <a:r>
              <a:rPr lang="en-US" sz="1600" dirty="0" smtClean="0"/>
              <a:t>10.1.5.6</a:t>
            </a:r>
            <a:endParaRPr lang="en-US" sz="1600" dirty="0"/>
          </a:p>
        </p:txBody>
      </p:sp>
      <p:sp>
        <p:nvSpPr>
          <p:cNvPr id="18" name="TextBox 17"/>
          <p:cNvSpPr txBox="1"/>
          <p:nvPr/>
        </p:nvSpPr>
        <p:spPr>
          <a:xfrm>
            <a:off x="8016295" y="4795932"/>
            <a:ext cx="1752403" cy="584775"/>
          </a:xfrm>
          <a:prstGeom prst="rect">
            <a:avLst/>
          </a:prstGeom>
          <a:noFill/>
        </p:spPr>
        <p:txBody>
          <a:bodyPr wrap="none" rtlCol="0">
            <a:spAutoFit/>
          </a:bodyPr>
          <a:lstStyle/>
          <a:p>
            <a:r>
              <a:rPr lang="en-US" sz="1600" dirty="0" smtClean="0"/>
              <a:t>VM Name: iisvm2</a:t>
            </a:r>
          </a:p>
          <a:p>
            <a:r>
              <a:rPr lang="en-US" sz="1600" dirty="0" smtClean="0"/>
              <a:t>10.1.5.7</a:t>
            </a:r>
            <a:endParaRPr lang="en-US" sz="1600" dirty="0"/>
          </a:p>
        </p:txBody>
      </p:sp>
      <p:sp>
        <p:nvSpPr>
          <p:cNvPr id="19" name="TextBox 18"/>
          <p:cNvSpPr txBox="1"/>
          <p:nvPr/>
        </p:nvSpPr>
        <p:spPr>
          <a:xfrm>
            <a:off x="6738783" y="6099921"/>
            <a:ext cx="1808508" cy="584775"/>
          </a:xfrm>
          <a:prstGeom prst="rect">
            <a:avLst/>
          </a:prstGeom>
          <a:noFill/>
        </p:spPr>
        <p:txBody>
          <a:bodyPr wrap="none" rtlCol="0">
            <a:spAutoFit/>
          </a:bodyPr>
          <a:lstStyle/>
          <a:p>
            <a:r>
              <a:rPr lang="en-US" sz="1600" dirty="0" smtClean="0"/>
              <a:t>VM Name: sqlvm1</a:t>
            </a:r>
          </a:p>
          <a:p>
            <a:r>
              <a:rPr lang="en-US" sz="1600" dirty="0" smtClean="0"/>
              <a:t>10.1.5.8</a:t>
            </a:r>
            <a:endParaRPr lang="en-US" sz="1600" dirty="0"/>
          </a:p>
        </p:txBody>
      </p:sp>
      <p:sp>
        <p:nvSpPr>
          <p:cNvPr id="20" name="Up-Down Arrow 19"/>
          <p:cNvSpPr/>
          <p:nvPr/>
        </p:nvSpPr>
        <p:spPr>
          <a:xfrm rot="5400000">
            <a:off x="5898601" y="4125780"/>
            <a:ext cx="390927" cy="169529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1" name="TextBox 20"/>
          <p:cNvSpPr txBox="1"/>
          <p:nvPr/>
        </p:nvSpPr>
        <p:spPr>
          <a:xfrm>
            <a:off x="5839773" y="4808811"/>
            <a:ext cx="482824" cy="338554"/>
          </a:xfrm>
          <a:prstGeom prst="rect">
            <a:avLst/>
          </a:prstGeom>
          <a:noFill/>
        </p:spPr>
        <p:txBody>
          <a:bodyPr wrap="none" rtlCol="0">
            <a:spAutoFit/>
          </a:bodyPr>
          <a:lstStyle/>
          <a:p>
            <a:r>
              <a:rPr lang="en-US" sz="1600" dirty="0" smtClean="0"/>
              <a:t>DIP</a:t>
            </a:r>
            <a:endParaRPr lang="en-US" sz="1600" dirty="0"/>
          </a:p>
        </p:txBody>
      </p:sp>
      <p:sp>
        <p:nvSpPr>
          <p:cNvPr id="22" name="Up-Down Arrow 21"/>
          <p:cNvSpPr/>
          <p:nvPr/>
        </p:nvSpPr>
        <p:spPr>
          <a:xfrm rot="8128096">
            <a:off x="5110458" y="5246577"/>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3" name="TextBox 22"/>
          <p:cNvSpPr txBox="1"/>
          <p:nvPr/>
        </p:nvSpPr>
        <p:spPr>
          <a:xfrm rot="2728096">
            <a:off x="5042601" y="5694016"/>
            <a:ext cx="601607" cy="338554"/>
          </a:xfrm>
          <a:prstGeom prst="rect">
            <a:avLst/>
          </a:prstGeom>
          <a:noFill/>
        </p:spPr>
        <p:txBody>
          <a:bodyPr wrap="square" rtlCol="0">
            <a:spAutoFit/>
          </a:bodyPr>
          <a:lstStyle/>
          <a:p>
            <a:r>
              <a:rPr lang="en-US" sz="1600" dirty="0" smtClean="0"/>
              <a:t>DIP</a:t>
            </a:r>
            <a:endParaRPr lang="en-US" sz="1600" dirty="0"/>
          </a:p>
        </p:txBody>
      </p:sp>
      <p:sp>
        <p:nvSpPr>
          <p:cNvPr id="24" name="Up-Down Arrow 23"/>
          <p:cNvSpPr/>
          <p:nvPr/>
        </p:nvSpPr>
        <p:spPr>
          <a:xfrm rot="3518362">
            <a:off x="6809980" y="5062992"/>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5" name="TextBox 24"/>
          <p:cNvSpPr txBox="1"/>
          <p:nvPr/>
        </p:nvSpPr>
        <p:spPr>
          <a:xfrm rot="19718362">
            <a:off x="6742123" y="5458915"/>
            <a:ext cx="601607" cy="338554"/>
          </a:xfrm>
          <a:prstGeom prst="rect">
            <a:avLst/>
          </a:prstGeom>
          <a:noFill/>
        </p:spPr>
        <p:txBody>
          <a:bodyPr wrap="square" rtlCol="0">
            <a:spAutoFit/>
          </a:bodyPr>
          <a:lstStyle/>
          <a:p>
            <a:r>
              <a:rPr lang="en-US" sz="1600" dirty="0" smtClean="0"/>
              <a:t>DIP</a:t>
            </a:r>
            <a:endParaRPr lang="en-US" sz="1600" dirty="0"/>
          </a:p>
        </p:txBody>
      </p:sp>
      <p:sp>
        <p:nvSpPr>
          <p:cNvPr id="26" name="TextBox 25"/>
          <p:cNvSpPr txBox="1"/>
          <p:nvPr/>
        </p:nvSpPr>
        <p:spPr>
          <a:xfrm>
            <a:off x="1800897" y="3525439"/>
            <a:ext cx="3688830" cy="584775"/>
          </a:xfrm>
          <a:prstGeom prst="rect">
            <a:avLst/>
          </a:prstGeom>
          <a:noFill/>
        </p:spPr>
        <p:txBody>
          <a:bodyPr wrap="none" rtlCol="0">
            <a:spAutoFit/>
          </a:bodyPr>
          <a:lstStyle/>
          <a:p>
            <a:r>
              <a:rPr lang="en-US" sz="1600" dirty="0" smtClean="0">
                <a:solidFill>
                  <a:srgbClr val="3E3D4D"/>
                </a:solidFill>
              </a:rPr>
              <a:t>Cloud Service</a:t>
            </a:r>
          </a:p>
          <a:p>
            <a:r>
              <a:rPr lang="en-US" sz="1600" dirty="0" smtClean="0">
                <a:solidFill>
                  <a:srgbClr val="3E3D4D"/>
                </a:solidFill>
              </a:rPr>
              <a:t>Name: bootcamp2015kh.cloudapp.net</a:t>
            </a:r>
            <a:endParaRPr lang="en-US" sz="1600" dirty="0">
              <a:solidFill>
                <a:srgbClr val="3E3D4D"/>
              </a:soli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3919" y="3692313"/>
            <a:ext cx="780290" cy="780290"/>
          </a:xfrm>
          <a:prstGeom prst="rect">
            <a:avLst/>
          </a:prstGeom>
        </p:spPr>
      </p:pic>
      <p:sp>
        <p:nvSpPr>
          <p:cNvPr id="28" name="TextBox 27"/>
          <p:cNvSpPr txBox="1"/>
          <p:nvPr/>
        </p:nvSpPr>
        <p:spPr>
          <a:xfrm>
            <a:off x="6453105" y="3725410"/>
            <a:ext cx="1479892" cy="584775"/>
          </a:xfrm>
          <a:prstGeom prst="rect">
            <a:avLst/>
          </a:prstGeom>
          <a:noFill/>
        </p:spPr>
        <p:txBody>
          <a:bodyPr wrap="none" rtlCol="0">
            <a:spAutoFit/>
          </a:bodyPr>
          <a:lstStyle/>
          <a:p>
            <a:r>
              <a:rPr lang="en-US" sz="1600" dirty="0" smtClean="0"/>
              <a:t>Load Balancer</a:t>
            </a:r>
          </a:p>
          <a:p>
            <a:r>
              <a:rPr lang="en-US" sz="1600" dirty="0" smtClean="0"/>
              <a:t>Public IP</a:t>
            </a:r>
            <a:endParaRPr lang="en-US" sz="1600" dirty="0"/>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3514" y="2534545"/>
            <a:ext cx="549133" cy="5491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3820" y="2532595"/>
            <a:ext cx="549133" cy="54913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4271" y="2543662"/>
            <a:ext cx="549133" cy="549133"/>
          </a:xfrm>
          <a:prstGeom prst="rect">
            <a:avLst/>
          </a:prstGeom>
        </p:spPr>
      </p:pic>
      <p:cxnSp>
        <p:nvCxnSpPr>
          <p:cNvPr id="32" name="Straight Connector 31"/>
          <p:cNvCxnSpPr/>
          <p:nvPr/>
        </p:nvCxnSpPr>
        <p:spPr>
          <a:xfrm>
            <a:off x="5199094" y="3031102"/>
            <a:ext cx="814871" cy="639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p:cNvCxnSpPr>
          <p:nvPr/>
        </p:nvCxnSpPr>
        <p:spPr>
          <a:xfrm flipH="1">
            <a:off x="6160288" y="3081728"/>
            <a:ext cx="68099" cy="52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6322597" y="3081728"/>
            <a:ext cx="976894" cy="6105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7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Configuration</a:t>
            </a:r>
            <a:endParaRPr lang="en-US" sz="5400" dirty="0">
              <a:solidFill>
                <a:schemeClr val="bg1"/>
              </a:solidFill>
            </a:endParaRPr>
          </a:p>
        </p:txBody>
      </p:sp>
      <p:sp>
        <p:nvSpPr>
          <p:cNvPr id="11" name="TextBox 10"/>
          <p:cNvSpPr txBox="1"/>
          <p:nvPr/>
        </p:nvSpPr>
        <p:spPr>
          <a:xfrm>
            <a:off x="308987" y="1199415"/>
            <a:ext cx="9893093" cy="769441"/>
          </a:xfrm>
          <a:prstGeom prst="rect">
            <a:avLst/>
          </a:prstGeom>
          <a:noFill/>
        </p:spPr>
        <p:txBody>
          <a:bodyPr wrap="none" rtlCol="0">
            <a:spAutoFit/>
          </a:bodyPr>
          <a:lstStyle/>
          <a:p>
            <a:r>
              <a:rPr lang="en-US" sz="4400" dirty="0" smtClean="0">
                <a:solidFill>
                  <a:srgbClr val="CCFF66"/>
                </a:solidFill>
                <a:latin typeface="+mj-lt"/>
              </a:rPr>
              <a:t>Windows Azure supports VHD file format</a:t>
            </a:r>
            <a:endParaRPr lang="en-US" sz="800" dirty="0">
              <a:solidFill>
                <a:srgbClr val="CCFF66"/>
              </a:solidFill>
              <a:latin typeface="+mj-lt"/>
            </a:endParaRPr>
          </a:p>
        </p:txBody>
      </p:sp>
      <p:sp>
        <p:nvSpPr>
          <p:cNvPr id="12" name="TextBox 11"/>
          <p:cNvSpPr txBox="1"/>
          <p:nvPr/>
        </p:nvSpPr>
        <p:spPr>
          <a:xfrm>
            <a:off x="308986" y="2697217"/>
            <a:ext cx="10341293" cy="769441"/>
          </a:xfrm>
          <a:prstGeom prst="rect">
            <a:avLst/>
          </a:prstGeom>
          <a:noFill/>
        </p:spPr>
        <p:txBody>
          <a:bodyPr wrap="none" rtlCol="0">
            <a:spAutoFit/>
          </a:bodyPr>
          <a:lstStyle/>
          <a:p>
            <a:r>
              <a:rPr lang="en-US" sz="4400" dirty="0" smtClean="0">
                <a:solidFill>
                  <a:srgbClr val="CCFF66"/>
                </a:solidFill>
                <a:latin typeface="+mj-lt"/>
              </a:rPr>
              <a:t>Upload existing VHDs using CSUpload.exe	</a:t>
            </a:r>
            <a:endParaRPr lang="en-US" sz="800" dirty="0">
              <a:solidFill>
                <a:srgbClr val="CCFF66"/>
              </a:solidFill>
              <a:latin typeface="+mj-lt"/>
            </a:endParaRPr>
          </a:p>
        </p:txBody>
      </p:sp>
      <p:sp>
        <p:nvSpPr>
          <p:cNvPr id="13" name="TextBox 12"/>
          <p:cNvSpPr txBox="1"/>
          <p:nvPr/>
        </p:nvSpPr>
        <p:spPr>
          <a:xfrm>
            <a:off x="308987" y="2077499"/>
            <a:ext cx="11019363" cy="523220"/>
          </a:xfrm>
          <a:prstGeom prst="rect">
            <a:avLst/>
          </a:prstGeom>
          <a:noFill/>
        </p:spPr>
        <p:txBody>
          <a:bodyPr wrap="none" rtlCol="0">
            <a:spAutoFit/>
          </a:bodyPr>
          <a:lstStyle/>
          <a:p>
            <a:r>
              <a:rPr lang="en-US" sz="2800" dirty="0" smtClean="0">
                <a:solidFill>
                  <a:schemeClr val="tx1">
                    <a:lumMod val="60000"/>
                    <a:lumOff val="40000"/>
                  </a:schemeClr>
                </a:solidFill>
              </a:rPr>
              <a:t>Other formats will have to be converted or migrated before upload</a:t>
            </a:r>
            <a:endParaRPr lang="en-US" sz="400" dirty="0">
              <a:solidFill>
                <a:schemeClr val="tx1">
                  <a:lumMod val="60000"/>
                  <a:lumOff val="40000"/>
                </a:schemeClr>
              </a:solidFill>
            </a:endParaRPr>
          </a:p>
        </p:txBody>
      </p:sp>
      <p:sp>
        <p:nvSpPr>
          <p:cNvPr id="14" name="TextBox 13"/>
          <p:cNvSpPr txBox="1"/>
          <p:nvPr/>
        </p:nvSpPr>
        <p:spPr>
          <a:xfrm>
            <a:off x="308986" y="3471775"/>
            <a:ext cx="8058616" cy="1384995"/>
          </a:xfrm>
          <a:prstGeom prst="rect">
            <a:avLst/>
          </a:prstGeom>
          <a:noFill/>
        </p:spPr>
        <p:txBody>
          <a:bodyPr wrap="none" rtlCol="0">
            <a:spAutoFit/>
          </a:bodyPr>
          <a:lstStyle/>
          <a:p>
            <a:r>
              <a:rPr lang="en-US" sz="2800" dirty="0" smtClean="0">
                <a:solidFill>
                  <a:schemeClr val="tx1">
                    <a:lumMod val="60000"/>
                    <a:lumOff val="40000"/>
                  </a:schemeClr>
                </a:solidFill>
              </a:rPr>
              <a:t>Supports resuming failed transfers</a:t>
            </a:r>
          </a:p>
          <a:p>
            <a:r>
              <a:rPr lang="en-US" sz="2800" dirty="0" smtClean="0">
                <a:solidFill>
                  <a:schemeClr val="tx1">
                    <a:lumMod val="60000"/>
                    <a:lumOff val="40000"/>
                  </a:schemeClr>
                </a:solidFill>
              </a:rPr>
              <a:t>Converting from dynamic to fixed disk on Upload</a:t>
            </a:r>
          </a:p>
          <a:p>
            <a:r>
              <a:rPr lang="en-US" sz="2800" dirty="0" smtClean="0">
                <a:solidFill>
                  <a:schemeClr val="tx1">
                    <a:lumMod val="60000"/>
                    <a:lumOff val="40000"/>
                  </a:schemeClr>
                </a:solidFill>
              </a:rPr>
              <a:t>Efficient upload – does not send empty bytes</a:t>
            </a:r>
            <a:endParaRPr lang="en-US" sz="400" dirty="0">
              <a:solidFill>
                <a:schemeClr val="tx1">
                  <a:lumMod val="60000"/>
                  <a:lumOff val="40000"/>
                </a:schemeClr>
              </a:solidFill>
            </a:endParaRPr>
          </a:p>
        </p:txBody>
      </p:sp>
      <p:sp>
        <p:nvSpPr>
          <p:cNvPr id="15" name="TextBox 14"/>
          <p:cNvSpPr txBox="1"/>
          <p:nvPr/>
        </p:nvSpPr>
        <p:spPr>
          <a:xfrm>
            <a:off x="308985" y="4846466"/>
            <a:ext cx="9284849" cy="769441"/>
          </a:xfrm>
          <a:prstGeom prst="rect">
            <a:avLst/>
          </a:prstGeom>
          <a:noFill/>
        </p:spPr>
        <p:txBody>
          <a:bodyPr wrap="none" rtlCol="0">
            <a:spAutoFit/>
          </a:bodyPr>
          <a:lstStyle/>
          <a:p>
            <a:r>
              <a:rPr lang="en-US" sz="4400" dirty="0" smtClean="0">
                <a:solidFill>
                  <a:srgbClr val="CCFF66"/>
                </a:solidFill>
                <a:latin typeface="+mj-lt"/>
              </a:rPr>
              <a:t>Things to do before uploading OS disk</a:t>
            </a:r>
            <a:endParaRPr lang="en-US" sz="800" dirty="0">
              <a:solidFill>
                <a:srgbClr val="CCFF66"/>
              </a:solidFill>
              <a:latin typeface="+mj-lt"/>
            </a:endParaRPr>
          </a:p>
        </p:txBody>
      </p:sp>
      <p:sp>
        <p:nvSpPr>
          <p:cNvPr id="16" name="TextBox 15"/>
          <p:cNvSpPr txBox="1"/>
          <p:nvPr/>
        </p:nvSpPr>
        <p:spPr>
          <a:xfrm>
            <a:off x="308984" y="5621024"/>
            <a:ext cx="3731406" cy="523220"/>
          </a:xfrm>
          <a:prstGeom prst="rect">
            <a:avLst/>
          </a:prstGeom>
          <a:noFill/>
        </p:spPr>
        <p:txBody>
          <a:bodyPr wrap="none" rtlCol="0">
            <a:spAutoFit/>
          </a:bodyPr>
          <a:lstStyle/>
          <a:p>
            <a:r>
              <a:rPr lang="en-US" sz="2800" dirty="0" smtClean="0">
                <a:solidFill>
                  <a:schemeClr val="tx1">
                    <a:lumMod val="60000"/>
                    <a:lumOff val="40000"/>
                  </a:schemeClr>
                </a:solidFill>
              </a:rPr>
              <a:t>Enable Remote Access</a:t>
            </a:r>
            <a:endParaRPr lang="en-US" sz="400" dirty="0">
              <a:solidFill>
                <a:schemeClr val="tx1">
                  <a:lumMod val="60000"/>
                  <a:lumOff val="40000"/>
                </a:schemeClr>
              </a:solidFill>
            </a:endParaRPr>
          </a:p>
        </p:txBody>
      </p:sp>
    </p:spTree>
    <p:extLst>
      <p:ext uri="{BB962C8B-B14F-4D97-AF65-F5344CB8AC3E}">
        <p14:creationId xmlns:p14="http://schemas.microsoft.com/office/powerpoint/2010/main" val="2680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842" y="-331422"/>
            <a:ext cx="12013513" cy="1306806"/>
          </a:xfrm>
        </p:spPr>
        <p:txBody>
          <a:bodyPr>
            <a:normAutofit/>
          </a:bodyPr>
          <a:lstStyle/>
          <a:p>
            <a:pPr algn="ctr"/>
            <a:r>
              <a:rPr lang="en-US" altLang="zh-CN" sz="5400" dirty="0" smtClean="0"/>
              <a:t>Service Management API</a:t>
            </a:r>
            <a:endParaRPr lang="en-US" sz="5400" dirty="0">
              <a:solidFill>
                <a:schemeClr val="bg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7" y="1273513"/>
            <a:ext cx="4175961" cy="532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913" y="1273514"/>
            <a:ext cx="3414379" cy="532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7318763" y="1566519"/>
            <a:ext cx="4403739" cy="4033222"/>
            <a:chOff x="8847437" y="1551212"/>
            <a:chExt cx="5284487" cy="4839867"/>
          </a:xfrm>
        </p:grpSpPr>
        <p:sp>
          <p:nvSpPr>
            <p:cNvPr id="6" name="Rectangle 5"/>
            <p:cNvSpPr/>
            <p:nvPr/>
          </p:nvSpPr>
          <p:spPr bwMode="auto">
            <a:xfrm>
              <a:off x="8847437" y="1551212"/>
              <a:ext cx="5284487" cy="1014984"/>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Provides programmatic access to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platform functionality </a:t>
              </a:r>
            </a:p>
          </p:txBody>
        </p:sp>
        <p:sp>
          <p:nvSpPr>
            <p:cNvPr id="7" name="Rectangle 6"/>
            <p:cNvSpPr/>
            <p:nvPr/>
          </p:nvSpPr>
          <p:spPr bwMode="auto">
            <a:xfrm>
              <a:off x="8847437" y="2826173"/>
              <a:ext cx="5284487" cy="1014984"/>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Used to deploy, </a:t>
              </a:r>
              <a:r>
                <a:rPr lang="en-US" sz="1500" dirty="0" smtClean="0">
                  <a:gradFill>
                    <a:gsLst>
                      <a:gs pos="0">
                        <a:srgbClr val="FFFFFF"/>
                      </a:gs>
                      <a:gs pos="100000">
                        <a:srgbClr val="FFFFFF"/>
                      </a:gs>
                    </a:gsLst>
                    <a:lin ang="5400000" scaled="0"/>
                  </a:gradFill>
                  <a:ea typeface="Segoe UI" pitchFamily="34" charset="0"/>
                  <a:cs typeface="Segoe UI" pitchFamily="34" charset="0"/>
                </a:rPr>
                <a:t>manage, and </a:t>
              </a:r>
              <a:r>
                <a:rPr lang="en-US" sz="1500" dirty="0">
                  <a:gradFill>
                    <a:gsLst>
                      <a:gs pos="0">
                        <a:srgbClr val="FFFFFF"/>
                      </a:gs>
                      <a:gs pos="100000">
                        <a:srgbClr val="FFFFFF"/>
                      </a:gs>
                    </a:gsLst>
                    <a:lin ang="5400000" scaled="0"/>
                  </a:gradFill>
                  <a:ea typeface="Segoe UI" pitchFamily="34" charset="0"/>
                  <a:cs typeface="Segoe UI" pitchFamily="34" charset="0"/>
                </a:rPr>
                <a:t>monitor applications</a:t>
              </a:r>
            </a:p>
          </p:txBody>
        </p:sp>
        <p:sp>
          <p:nvSpPr>
            <p:cNvPr id="8" name="Rectangle 7"/>
            <p:cNvSpPr/>
            <p:nvPr/>
          </p:nvSpPr>
          <p:spPr bwMode="auto">
            <a:xfrm>
              <a:off x="8847437" y="4101134"/>
              <a:ext cx="5284487" cy="1014984"/>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Powerful REST API, performed over SSL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and mutually authenticated using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X.509 certificates</a:t>
              </a:r>
            </a:p>
          </p:txBody>
        </p:sp>
        <p:sp>
          <p:nvSpPr>
            <p:cNvPr id="9" name="Rectangle 8"/>
            <p:cNvSpPr/>
            <p:nvPr/>
          </p:nvSpPr>
          <p:spPr bwMode="auto">
            <a:xfrm>
              <a:off x="8847437" y="5376095"/>
              <a:ext cx="5284487" cy="1014984"/>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76200" tIns="38100" rIns="38100" bIns="76200" numCol="1" spcCol="0" rtlCol="0" fromWordArt="0" anchor="b" anchorCtr="0" forceAA="0" compatLnSpc="1">
              <a:prstTxWarp prst="textNoShape">
                <a:avLst/>
              </a:prstTxWarp>
              <a:noAutofit/>
            </a:bodyPr>
            <a:lstStyle/>
            <a:p>
              <a:pPr defTabSz="76171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May be accessed from within application running in Windows Azure, or directly over </a:t>
              </a:r>
              <a:br>
                <a:rPr lang="en-US" sz="1500" dirty="0">
                  <a:gradFill>
                    <a:gsLst>
                      <a:gs pos="0">
                        <a:srgbClr val="FFFFFF"/>
                      </a:gs>
                      <a:gs pos="100000">
                        <a:srgbClr val="FFFFFF"/>
                      </a:gs>
                    </a:gsLst>
                    <a:lin ang="5400000" scaled="0"/>
                  </a:gradFill>
                  <a:ea typeface="Segoe UI" pitchFamily="34" charset="0"/>
                  <a:cs typeface="Segoe UI" pitchFamily="34" charset="0"/>
                </a:rPr>
              </a:br>
              <a:r>
                <a:rPr lang="en-US" sz="1500" dirty="0">
                  <a:gradFill>
                    <a:gsLst>
                      <a:gs pos="0">
                        <a:srgbClr val="FFFFFF"/>
                      </a:gs>
                      <a:gs pos="100000">
                        <a:srgbClr val="FFFFFF"/>
                      </a:gs>
                    </a:gsLst>
                    <a:lin ang="5400000" scaled="0"/>
                  </a:gradFill>
                  <a:ea typeface="Segoe UI" pitchFamily="34" charset="0"/>
                  <a:cs typeface="Segoe UI" pitchFamily="34" charset="0"/>
                </a:rPr>
                <a:t>the Internet from any application</a:t>
              </a:r>
            </a:p>
          </p:txBody>
        </p:sp>
      </p:gr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simple virtual machine</a:t>
            </a:r>
            <a:endParaRPr lang="en-US" sz="5400" dirty="0">
              <a:solidFill>
                <a:schemeClr val="bg1"/>
              </a:solidFill>
            </a:endParaRPr>
          </a:p>
        </p:txBody>
      </p:sp>
      <p:sp>
        <p:nvSpPr>
          <p:cNvPr id="9" name="Rectangle 8"/>
          <p:cNvSpPr/>
          <p:nvPr/>
        </p:nvSpPr>
        <p:spPr>
          <a:xfrm>
            <a:off x="283335" y="1120462"/>
            <a:ext cx="3348507" cy="5512158"/>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Rectangle 9"/>
          <p:cNvSpPr/>
          <p:nvPr/>
        </p:nvSpPr>
        <p:spPr>
          <a:xfrm>
            <a:off x="8293994" y="1120462"/>
            <a:ext cx="3307724" cy="551215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1552" y="1262129"/>
            <a:ext cx="780290" cy="780290"/>
          </a:xfrm>
          <a:prstGeom prst="rect">
            <a:avLst/>
          </a:prstGeom>
        </p:spPr>
      </p:pic>
      <p:sp>
        <p:nvSpPr>
          <p:cNvPr id="18" name="TextBox 17"/>
          <p:cNvSpPr txBox="1"/>
          <p:nvPr/>
        </p:nvSpPr>
        <p:spPr>
          <a:xfrm>
            <a:off x="283335" y="1262129"/>
            <a:ext cx="2743443" cy="1477328"/>
          </a:xfrm>
          <a:prstGeom prst="rect">
            <a:avLst/>
          </a:prstGeom>
          <a:noFill/>
        </p:spPr>
        <p:txBody>
          <a:bodyPr wrap="none" rtlCol="0">
            <a:spAutoFit/>
          </a:bodyPr>
          <a:lstStyle/>
          <a:p>
            <a:r>
              <a:rPr lang="en-US" dirty="0" smtClean="0"/>
              <a:t>On Premises VM</a:t>
            </a:r>
          </a:p>
          <a:p>
            <a:r>
              <a:rPr lang="en-US" dirty="0" smtClean="0"/>
              <a:t>Machine Name: APPSRV1</a:t>
            </a:r>
          </a:p>
          <a:p>
            <a:r>
              <a:rPr lang="en-US" dirty="0" smtClean="0"/>
              <a:t>Memory: 8Gb</a:t>
            </a:r>
          </a:p>
          <a:p>
            <a:r>
              <a:rPr lang="en-US" dirty="0" smtClean="0"/>
              <a:t>Cores: 4</a:t>
            </a:r>
          </a:p>
          <a:p>
            <a:r>
              <a:rPr lang="en-US" dirty="0" smtClean="0"/>
              <a:t>Ports: 80/443 http/https</a:t>
            </a:r>
            <a:endParaRPr lang="en-US" dirty="0"/>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3486396"/>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4390066"/>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5293736"/>
            <a:ext cx="780290" cy="780290"/>
          </a:xfrm>
          <a:prstGeom prst="rect">
            <a:avLst/>
          </a:prstGeom>
        </p:spPr>
      </p:pic>
      <p:sp>
        <p:nvSpPr>
          <p:cNvPr id="22" name="TextBox 21"/>
          <p:cNvSpPr txBox="1"/>
          <p:nvPr/>
        </p:nvSpPr>
        <p:spPr>
          <a:xfrm>
            <a:off x="973472" y="3508306"/>
            <a:ext cx="2492990" cy="584775"/>
          </a:xfrm>
          <a:prstGeom prst="rect">
            <a:avLst/>
          </a:prstGeom>
          <a:noFill/>
        </p:spPr>
        <p:txBody>
          <a:bodyPr wrap="none" rtlCol="0">
            <a:spAutoFit/>
          </a:bodyPr>
          <a:lstStyle/>
          <a:p>
            <a:r>
              <a:rPr lang="en-US" sz="1600" dirty="0" smtClean="0"/>
              <a:t>Guest: C:\</a:t>
            </a:r>
          </a:p>
          <a:p>
            <a:r>
              <a:rPr lang="en-US" sz="1600" dirty="0" smtClean="0"/>
              <a:t>Host: C:\VMs\APP-OS.vhd</a:t>
            </a:r>
            <a:endParaRPr lang="en-US" sz="1600" dirty="0"/>
          </a:p>
        </p:txBody>
      </p:sp>
      <p:sp>
        <p:nvSpPr>
          <p:cNvPr id="23" name="TextBox 22"/>
          <p:cNvSpPr txBox="1"/>
          <p:nvPr/>
        </p:nvSpPr>
        <p:spPr>
          <a:xfrm>
            <a:off x="986351" y="4428850"/>
            <a:ext cx="2682145" cy="584775"/>
          </a:xfrm>
          <a:prstGeom prst="rect">
            <a:avLst/>
          </a:prstGeom>
          <a:noFill/>
        </p:spPr>
        <p:txBody>
          <a:bodyPr wrap="none" rtlCol="0">
            <a:spAutoFit/>
          </a:bodyPr>
          <a:lstStyle/>
          <a:p>
            <a:r>
              <a:rPr lang="en-US" sz="1600" dirty="0" smtClean="0"/>
              <a:t>Guest: D:\</a:t>
            </a:r>
          </a:p>
          <a:p>
            <a:r>
              <a:rPr lang="en-US" sz="1600" dirty="0" smtClean="0"/>
              <a:t>Host: D:\VMs\APP-Data.vhd</a:t>
            </a:r>
            <a:endParaRPr lang="en-US" sz="1600" dirty="0"/>
          </a:p>
        </p:txBody>
      </p:sp>
      <p:sp>
        <p:nvSpPr>
          <p:cNvPr id="24" name="TextBox 23"/>
          <p:cNvSpPr txBox="1"/>
          <p:nvPr/>
        </p:nvSpPr>
        <p:spPr>
          <a:xfrm>
            <a:off x="986351" y="5358130"/>
            <a:ext cx="2643672" cy="584775"/>
          </a:xfrm>
          <a:prstGeom prst="rect">
            <a:avLst/>
          </a:prstGeom>
          <a:noFill/>
        </p:spPr>
        <p:txBody>
          <a:bodyPr wrap="none" rtlCol="0">
            <a:spAutoFit/>
          </a:bodyPr>
          <a:lstStyle/>
          <a:p>
            <a:r>
              <a:rPr lang="en-US" sz="1600" dirty="0" smtClean="0"/>
              <a:t>Guest: E:\</a:t>
            </a:r>
          </a:p>
          <a:p>
            <a:r>
              <a:rPr lang="en-US" sz="1600" dirty="0" smtClean="0"/>
              <a:t>Host: E:\VMs\APP-Logs.vhd</a:t>
            </a:r>
            <a:endParaRPr lang="en-US" sz="1600" dirty="0"/>
          </a:p>
        </p:txBody>
      </p:sp>
      <p:sp>
        <p:nvSpPr>
          <p:cNvPr id="25" name="TextBox 24"/>
          <p:cNvSpPr txBox="1"/>
          <p:nvPr/>
        </p:nvSpPr>
        <p:spPr>
          <a:xfrm>
            <a:off x="8416026" y="1126539"/>
            <a:ext cx="3063659" cy="646331"/>
          </a:xfrm>
          <a:prstGeom prst="rect">
            <a:avLst/>
          </a:prstGeom>
          <a:noFill/>
        </p:spPr>
        <p:txBody>
          <a:bodyPr wrap="none" rtlCol="0">
            <a:spAutoFit/>
          </a:bodyPr>
          <a:lstStyle/>
          <a:p>
            <a:r>
              <a:rPr lang="en-US" dirty="0" smtClean="0">
                <a:solidFill>
                  <a:schemeClr val="bg1"/>
                </a:solidFill>
              </a:rPr>
              <a:t>Cloud Service</a:t>
            </a:r>
          </a:p>
          <a:p>
            <a:r>
              <a:rPr lang="en-US" dirty="0" smtClean="0">
                <a:solidFill>
                  <a:schemeClr val="bg1"/>
                </a:solidFill>
              </a:rPr>
              <a:t>Name: myapp.cloudapp.net</a:t>
            </a:r>
            <a:endParaRPr lang="en-US" dirty="0">
              <a:solidFill>
                <a:schemeClr val="bg1"/>
              </a:solidFill>
            </a:endParaRPr>
          </a:p>
        </p:txBody>
      </p:sp>
      <p:sp>
        <p:nvSpPr>
          <p:cNvPr id="26" name="Rectangle 25"/>
          <p:cNvSpPr/>
          <p:nvPr/>
        </p:nvSpPr>
        <p:spPr>
          <a:xfrm>
            <a:off x="8416026" y="2000793"/>
            <a:ext cx="3063659" cy="451591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0412" y="2135746"/>
            <a:ext cx="780290" cy="780290"/>
          </a:xfrm>
          <a:prstGeom prst="rect">
            <a:avLst/>
          </a:prstGeom>
        </p:spPr>
      </p:pic>
      <p:sp>
        <p:nvSpPr>
          <p:cNvPr id="28" name="TextBox 27"/>
          <p:cNvSpPr txBox="1"/>
          <p:nvPr/>
        </p:nvSpPr>
        <p:spPr>
          <a:xfrm>
            <a:off x="8567692" y="2063091"/>
            <a:ext cx="1777218" cy="1169551"/>
          </a:xfrm>
          <a:prstGeom prst="rect">
            <a:avLst/>
          </a:prstGeom>
          <a:noFill/>
        </p:spPr>
        <p:txBody>
          <a:bodyPr wrap="none" rtlCol="0">
            <a:spAutoFit/>
          </a:bodyPr>
          <a:lstStyle/>
          <a:p>
            <a:r>
              <a:rPr lang="en-US" sz="1400" dirty="0" smtClean="0"/>
              <a:t>Virtual Machine</a:t>
            </a:r>
          </a:p>
          <a:p>
            <a:r>
              <a:rPr lang="en-US" sz="1400" dirty="0" smtClean="0"/>
              <a:t>Role Name: appsrv1</a:t>
            </a:r>
          </a:p>
          <a:p>
            <a:r>
              <a:rPr lang="en-US" sz="1400" dirty="0" smtClean="0"/>
              <a:t>4 cores</a:t>
            </a:r>
          </a:p>
          <a:p>
            <a:r>
              <a:rPr lang="en-US" sz="1400" dirty="0" smtClean="0"/>
              <a:t>7 Gb RAM</a:t>
            </a:r>
          </a:p>
          <a:p>
            <a:r>
              <a:rPr lang="en-US" sz="1400" dirty="0" smtClean="0"/>
              <a:t>Ports 80/443</a:t>
            </a:r>
            <a:endParaRPr lang="en-US" sz="1400" dirty="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3609776"/>
            <a:ext cx="780290" cy="78029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4513446"/>
            <a:ext cx="780290" cy="78029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5417116"/>
            <a:ext cx="780290" cy="780290"/>
          </a:xfrm>
          <a:prstGeom prst="rect">
            <a:avLst/>
          </a:prstGeom>
        </p:spPr>
      </p:pic>
      <p:sp>
        <p:nvSpPr>
          <p:cNvPr id="32" name="TextBox 31"/>
          <p:cNvSpPr txBox="1"/>
          <p:nvPr/>
        </p:nvSpPr>
        <p:spPr>
          <a:xfrm>
            <a:off x="9106163" y="3631686"/>
            <a:ext cx="2194832" cy="523220"/>
          </a:xfrm>
          <a:prstGeom prst="rect">
            <a:avLst/>
          </a:prstGeom>
          <a:noFill/>
        </p:spPr>
        <p:txBody>
          <a:bodyPr wrap="none" rtlCol="0">
            <a:spAutoFit/>
          </a:bodyPr>
          <a:lstStyle/>
          <a:p>
            <a:r>
              <a:rPr lang="en-US" sz="1400" dirty="0" smtClean="0"/>
              <a:t>Guest: C:\</a:t>
            </a:r>
          </a:p>
          <a:p>
            <a:r>
              <a:rPr lang="en-US" sz="1400" dirty="0" smtClean="0"/>
              <a:t>Host: C:\VMs\APP-OS.vhd</a:t>
            </a:r>
            <a:endParaRPr lang="en-US" sz="1400" dirty="0"/>
          </a:p>
        </p:txBody>
      </p:sp>
      <p:sp>
        <p:nvSpPr>
          <p:cNvPr id="33" name="TextBox 32"/>
          <p:cNvSpPr txBox="1"/>
          <p:nvPr/>
        </p:nvSpPr>
        <p:spPr>
          <a:xfrm>
            <a:off x="9119042" y="4552230"/>
            <a:ext cx="2347117" cy="523220"/>
          </a:xfrm>
          <a:prstGeom prst="rect">
            <a:avLst/>
          </a:prstGeom>
          <a:noFill/>
        </p:spPr>
        <p:txBody>
          <a:bodyPr wrap="none" rtlCol="0">
            <a:spAutoFit/>
          </a:bodyPr>
          <a:lstStyle/>
          <a:p>
            <a:r>
              <a:rPr lang="en-US" sz="1400" dirty="0" smtClean="0"/>
              <a:t>Guest: E:\</a:t>
            </a:r>
          </a:p>
          <a:p>
            <a:r>
              <a:rPr lang="en-US" sz="1400" dirty="0" smtClean="0"/>
              <a:t>Host: E:\VMs\APP-Data.vhd</a:t>
            </a:r>
            <a:endParaRPr lang="en-US" sz="1400" dirty="0"/>
          </a:p>
        </p:txBody>
      </p:sp>
      <p:sp>
        <p:nvSpPr>
          <p:cNvPr id="34" name="TextBox 33"/>
          <p:cNvSpPr txBox="1"/>
          <p:nvPr/>
        </p:nvSpPr>
        <p:spPr>
          <a:xfrm>
            <a:off x="9119042" y="5481510"/>
            <a:ext cx="2324675" cy="523220"/>
          </a:xfrm>
          <a:prstGeom prst="rect">
            <a:avLst/>
          </a:prstGeom>
          <a:noFill/>
        </p:spPr>
        <p:txBody>
          <a:bodyPr wrap="none" rtlCol="0">
            <a:spAutoFit/>
          </a:bodyPr>
          <a:lstStyle/>
          <a:p>
            <a:r>
              <a:rPr lang="en-US" sz="1400" dirty="0" smtClean="0"/>
              <a:t>Guest: F:\</a:t>
            </a:r>
          </a:p>
          <a:p>
            <a:r>
              <a:rPr lang="en-US" sz="1400" dirty="0" smtClean="0"/>
              <a:t>Host: F:\VMs\APP-Logs.vhd</a:t>
            </a:r>
            <a:endParaRPr lang="en-US" sz="1400" dirty="0"/>
          </a:p>
        </p:txBody>
      </p:sp>
      <p:sp>
        <p:nvSpPr>
          <p:cNvPr id="35" name="TextBox 34"/>
          <p:cNvSpPr txBox="1"/>
          <p:nvPr/>
        </p:nvSpPr>
        <p:spPr>
          <a:xfrm>
            <a:off x="4092019" y="1067499"/>
            <a:ext cx="2869696" cy="584775"/>
          </a:xfrm>
          <a:prstGeom prst="rect">
            <a:avLst/>
          </a:prstGeom>
          <a:noFill/>
        </p:spPr>
        <p:txBody>
          <a:bodyPr wrap="none" rtlCol="0">
            <a:spAutoFit/>
          </a:bodyPr>
          <a:lstStyle/>
          <a:p>
            <a:r>
              <a:rPr lang="en-US" sz="3200" dirty="0" smtClean="0">
                <a:solidFill>
                  <a:schemeClr val="accent2"/>
                </a:solidFill>
                <a:latin typeface="+mj-lt"/>
              </a:rPr>
              <a:t>Migration Steps</a:t>
            </a:r>
            <a:endParaRPr lang="en-US" sz="3200" dirty="0">
              <a:solidFill>
                <a:schemeClr val="accent2"/>
              </a:solidFill>
              <a:latin typeface="+mj-lt"/>
            </a:endParaRPr>
          </a:p>
        </p:txBody>
      </p:sp>
      <p:sp>
        <p:nvSpPr>
          <p:cNvPr id="36" name="TextBox 35"/>
          <p:cNvSpPr txBox="1"/>
          <p:nvPr/>
        </p:nvSpPr>
        <p:spPr>
          <a:xfrm>
            <a:off x="4144780" y="1804532"/>
            <a:ext cx="2627642" cy="646331"/>
          </a:xfrm>
          <a:prstGeom prst="rect">
            <a:avLst/>
          </a:prstGeom>
          <a:noFill/>
        </p:spPr>
        <p:txBody>
          <a:bodyPr wrap="none" rtlCol="0">
            <a:spAutoFit/>
          </a:bodyPr>
          <a:lstStyle/>
          <a:p>
            <a:pPr marL="342900" indent="-342900">
              <a:buAutoNum type="arabicParenR"/>
            </a:pPr>
            <a:r>
              <a:rPr lang="en-US" dirty="0" smtClean="0">
                <a:solidFill>
                  <a:schemeClr val="bg2"/>
                </a:solidFill>
              </a:rPr>
              <a:t>Upload VHDs</a:t>
            </a:r>
          </a:p>
          <a:p>
            <a:r>
              <a:rPr lang="en-US" dirty="0" err="1" smtClean="0">
                <a:solidFill>
                  <a:schemeClr val="bg2"/>
                </a:solidFill>
              </a:rPr>
              <a:t>CSUpload</a:t>
            </a:r>
            <a:r>
              <a:rPr lang="en-US" dirty="0" smtClean="0">
                <a:solidFill>
                  <a:schemeClr val="bg2"/>
                </a:solidFill>
              </a:rPr>
              <a:t> or other tools</a:t>
            </a:r>
            <a:endParaRPr lang="en-US" dirty="0">
              <a:solidFill>
                <a:schemeClr val="bg2"/>
              </a:solidFill>
            </a:endParaRPr>
          </a:p>
        </p:txBody>
      </p:sp>
      <p:sp>
        <p:nvSpPr>
          <p:cNvPr id="37" name="TextBox 36"/>
          <p:cNvSpPr txBox="1"/>
          <p:nvPr/>
        </p:nvSpPr>
        <p:spPr>
          <a:xfrm>
            <a:off x="4144780" y="2603121"/>
            <a:ext cx="2460930" cy="646331"/>
          </a:xfrm>
          <a:prstGeom prst="rect">
            <a:avLst/>
          </a:prstGeom>
          <a:noFill/>
        </p:spPr>
        <p:txBody>
          <a:bodyPr wrap="none" rtlCol="0">
            <a:spAutoFit/>
          </a:bodyPr>
          <a:lstStyle/>
          <a:p>
            <a:r>
              <a:rPr lang="en-US" dirty="0" smtClean="0">
                <a:solidFill>
                  <a:schemeClr val="bg1"/>
                </a:solidFill>
              </a:rPr>
              <a:t>2) Create VM	</a:t>
            </a:r>
          </a:p>
          <a:p>
            <a:r>
              <a:rPr lang="en-US" dirty="0" smtClean="0">
                <a:solidFill>
                  <a:schemeClr val="bg2"/>
                </a:solidFill>
              </a:rPr>
              <a:t>OS disk = APP-</a:t>
            </a:r>
            <a:r>
              <a:rPr lang="en-US" dirty="0" err="1" smtClean="0">
                <a:solidFill>
                  <a:schemeClr val="bg2"/>
                </a:solidFill>
              </a:rPr>
              <a:t>OS.vhd</a:t>
            </a:r>
            <a:endParaRPr lang="en-US" dirty="0">
              <a:solidFill>
                <a:schemeClr val="bg2"/>
              </a:solidFill>
            </a:endParaRPr>
          </a:p>
        </p:txBody>
      </p:sp>
      <p:sp>
        <p:nvSpPr>
          <p:cNvPr id="38" name="TextBox 37"/>
          <p:cNvSpPr txBox="1"/>
          <p:nvPr/>
        </p:nvSpPr>
        <p:spPr>
          <a:xfrm>
            <a:off x="4143951" y="3362726"/>
            <a:ext cx="3042821" cy="923330"/>
          </a:xfrm>
          <a:prstGeom prst="rect">
            <a:avLst/>
          </a:prstGeom>
          <a:noFill/>
        </p:spPr>
        <p:txBody>
          <a:bodyPr wrap="none" rtlCol="0">
            <a:spAutoFit/>
          </a:bodyPr>
          <a:lstStyle/>
          <a:p>
            <a:r>
              <a:rPr lang="en-US" dirty="0" smtClean="0">
                <a:solidFill>
                  <a:schemeClr val="bg2"/>
                </a:solidFill>
              </a:rPr>
              <a:t>3) Configure data disks </a:t>
            </a:r>
          </a:p>
          <a:p>
            <a:r>
              <a:rPr lang="en-US" dirty="0" smtClean="0">
                <a:solidFill>
                  <a:schemeClr val="bg2"/>
                </a:solidFill>
              </a:rPr>
              <a:t>Data Disk 1 = App-</a:t>
            </a:r>
            <a:r>
              <a:rPr lang="en-US" dirty="0" err="1" smtClean="0">
                <a:solidFill>
                  <a:schemeClr val="bg2"/>
                </a:solidFill>
              </a:rPr>
              <a:t>Data.vhd</a:t>
            </a:r>
            <a:endParaRPr lang="en-US" dirty="0" smtClean="0">
              <a:solidFill>
                <a:schemeClr val="bg2"/>
              </a:solidFill>
            </a:endParaRPr>
          </a:p>
          <a:p>
            <a:r>
              <a:rPr lang="en-US" dirty="0" smtClean="0">
                <a:solidFill>
                  <a:schemeClr val="bg2"/>
                </a:solidFill>
              </a:rPr>
              <a:t>Data Disk 2 = App-</a:t>
            </a:r>
            <a:r>
              <a:rPr lang="en-US" dirty="0" err="1" smtClean="0">
                <a:solidFill>
                  <a:schemeClr val="bg2"/>
                </a:solidFill>
              </a:rPr>
              <a:t>Logs.vhd</a:t>
            </a:r>
            <a:endParaRPr lang="en-US" dirty="0">
              <a:solidFill>
                <a:schemeClr val="bg2"/>
              </a:solidFill>
            </a:endParaRPr>
          </a:p>
        </p:txBody>
      </p:sp>
      <p:sp>
        <p:nvSpPr>
          <p:cNvPr id="39" name="TextBox 38"/>
          <p:cNvSpPr txBox="1"/>
          <p:nvPr/>
        </p:nvSpPr>
        <p:spPr>
          <a:xfrm>
            <a:off x="4143951" y="4362780"/>
            <a:ext cx="3148682" cy="369332"/>
          </a:xfrm>
          <a:prstGeom prst="rect">
            <a:avLst/>
          </a:prstGeom>
          <a:noFill/>
        </p:spPr>
        <p:txBody>
          <a:bodyPr wrap="none" rtlCol="0">
            <a:spAutoFit/>
          </a:bodyPr>
          <a:lstStyle/>
          <a:p>
            <a:r>
              <a:rPr lang="en-US" dirty="0" smtClean="0">
                <a:solidFill>
                  <a:schemeClr val="bg2"/>
                </a:solidFill>
              </a:rPr>
              <a:t>4) Adjust app</a:t>
            </a:r>
            <a:r>
              <a:rPr lang="en-US" dirty="0">
                <a:solidFill>
                  <a:schemeClr val="bg2"/>
                </a:solidFill>
              </a:rPr>
              <a:t> </a:t>
            </a:r>
            <a:r>
              <a:rPr lang="en-US" dirty="0" smtClean="0">
                <a:solidFill>
                  <a:schemeClr val="bg2"/>
                </a:solidFill>
              </a:rPr>
              <a:t>for drive letters</a:t>
            </a:r>
            <a:endParaRPr lang="en-US" dirty="0">
              <a:solidFill>
                <a:schemeClr val="bg2"/>
              </a:solidFill>
            </a:endParaRPr>
          </a:p>
        </p:txBody>
      </p:sp>
      <p:sp>
        <p:nvSpPr>
          <p:cNvPr id="40" name="TextBox 39"/>
          <p:cNvSpPr txBox="1"/>
          <p:nvPr/>
        </p:nvSpPr>
        <p:spPr>
          <a:xfrm>
            <a:off x="4248334" y="5574777"/>
            <a:ext cx="3425553" cy="461665"/>
          </a:xfrm>
          <a:prstGeom prst="rect">
            <a:avLst/>
          </a:prstGeom>
          <a:noFill/>
        </p:spPr>
        <p:txBody>
          <a:bodyPr wrap="none" rtlCol="0">
            <a:spAutoFit/>
          </a:bodyPr>
          <a:lstStyle/>
          <a:p>
            <a:r>
              <a:rPr lang="en-US" sz="2400" dirty="0" smtClean="0">
                <a:solidFill>
                  <a:schemeClr val="accent2"/>
                </a:solidFill>
              </a:rPr>
              <a:t>Windows Azure Storage</a:t>
            </a:r>
            <a:endParaRPr lang="en-US" sz="2400" dirty="0">
              <a:solidFill>
                <a:schemeClr val="accent2"/>
              </a:solidFill>
            </a:endParaRPr>
          </a:p>
        </p:txBody>
      </p:sp>
      <p:cxnSp>
        <p:nvCxnSpPr>
          <p:cNvPr id="41" name="Straight Connector 40"/>
          <p:cNvCxnSpPr/>
          <p:nvPr/>
        </p:nvCxnSpPr>
        <p:spPr>
          <a:xfrm flipV="1">
            <a:off x="7097970" y="4286056"/>
            <a:ext cx="1212316" cy="1288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0" idx="1"/>
          </p:cNvCxnSpPr>
          <p:nvPr/>
        </p:nvCxnSpPr>
        <p:spPr>
          <a:xfrm flipV="1">
            <a:off x="7244462" y="4903591"/>
            <a:ext cx="1171564" cy="746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0" idx="3"/>
          </p:cNvCxnSpPr>
          <p:nvPr/>
        </p:nvCxnSpPr>
        <p:spPr>
          <a:xfrm>
            <a:off x="7673887" y="5805610"/>
            <a:ext cx="491319"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162086" y="4775238"/>
            <a:ext cx="2885790" cy="369332"/>
          </a:xfrm>
          <a:prstGeom prst="rect">
            <a:avLst/>
          </a:prstGeom>
          <a:noFill/>
        </p:spPr>
        <p:txBody>
          <a:bodyPr wrap="none" rtlCol="0">
            <a:spAutoFit/>
          </a:bodyPr>
          <a:lstStyle/>
          <a:p>
            <a:r>
              <a:rPr lang="en-US" dirty="0" smtClean="0">
                <a:solidFill>
                  <a:schemeClr val="bg2"/>
                </a:solidFill>
              </a:rPr>
              <a:t>5) Add Endpoints (80/443)</a:t>
            </a:r>
            <a:endParaRPr lang="en-US" dirty="0">
              <a:solidFill>
                <a:schemeClr val="bg2"/>
              </a:solidFill>
            </a:endParaRPr>
          </a:p>
        </p:txBody>
      </p:sp>
    </p:spTree>
    <p:extLst>
      <p:ext uri="{BB962C8B-B14F-4D97-AF65-F5344CB8AC3E}">
        <p14:creationId xmlns:p14="http://schemas.microsoft.com/office/powerpoint/2010/main" val="39790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8"/>
          <p:cNvSpPr>
            <a:spLocks noChangeAspect="1"/>
          </p:cNvSpPr>
          <p:nvPr/>
        </p:nvSpPr>
        <p:spPr bwMode="black">
          <a:xfrm>
            <a:off x="6107944" y="2700043"/>
            <a:ext cx="5919124" cy="32698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Imaging VMs in the Cloud</a:t>
            </a:r>
            <a:endParaRPr lang="en-US" sz="5400" dirty="0">
              <a:solidFill>
                <a:schemeClr val="bg1"/>
              </a:solidFill>
            </a:endParaRPr>
          </a:p>
        </p:txBody>
      </p:sp>
      <p:sp>
        <p:nvSpPr>
          <p:cNvPr id="9" name="TextBox 8"/>
          <p:cNvSpPr txBox="1"/>
          <p:nvPr/>
        </p:nvSpPr>
        <p:spPr>
          <a:xfrm>
            <a:off x="296215" y="1015269"/>
            <a:ext cx="1119217" cy="523220"/>
          </a:xfrm>
          <a:prstGeom prst="rect">
            <a:avLst/>
          </a:prstGeom>
          <a:noFill/>
        </p:spPr>
        <p:txBody>
          <a:bodyPr wrap="none" rtlCol="0">
            <a:spAutoFit/>
          </a:bodyPr>
          <a:lstStyle/>
          <a:p>
            <a:r>
              <a:rPr lang="en-US" sz="2800" dirty="0" smtClean="0">
                <a:solidFill>
                  <a:schemeClr val="accent2"/>
                </a:solidFill>
              </a:rPr>
              <a:t>Cloud</a:t>
            </a:r>
            <a:endParaRPr lang="en-US" dirty="0">
              <a:solidFill>
                <a:schemeClr val="accent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784" y="1632895"/>
            <a:ext cx="780290" cy="780290"/>
          </a:xfrm>
          <a:prstGeom prst="rect">
            <a:avLst/>
          </a:prstGeom>
        </p:spPr>
      </p:pic>
      <p:sp>
        <p:nvSpPr>
          <p:cNvPr id="17" name="TextBox 16"/>
          <p:cNvSpPr txBox="1"/>
          <p:nvPr/>
        </p:nvSpPr>
        <p:spPr>
          <a:xfrm>
            <a:off x="1039181" y="2413185"/>
            <a:ext cx="1481496" cy="369332"/>
          </a:xfrm>
          <a:prstGeom prst="rect">
            <a:avLst/>
          </a:prstGeom>
          <a:noFill/>
        </p:spPr>
        <p:txBody>
          <a:bodyPr wrap="none" rtlCol="0">
            <a:spAutoFit/>
          </a:bodyPr>
          <a:lstStyle/>
          <a:p>
            <a:r>
              <a:rPr lang="en-US" dirty="0" smtClean="0">
                <a:solidFill>
                  <a:schemeClr val="accent2"/>
                </a:solidFill>
              </a:rPr>
              <a:t>Blob Storage</a:t>
            </a:r>
            <a:endParaRPr lang="en-US" sz="1200" dirty="0">
              <a:solidFill>
                <a:schemeClr val="accent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740" y="1886317"/>
            <a:ext cx="780290" cy="780290"/>
          </a:xfrm>
          <a:prstGeom prst="rect">
            <a:avLst/>
          </a:prstGeom>
        </p:spPr>
      </p:pic>
      <p:sp>
        <p:nvSpPr>
          <p:cNvPr id="19" name="TextBox 18"/>
          <p:cNvSpPr txBox="1"/>
          <p:nvPr/>
        </p:nvSpPr>
        <p:spPr>
          <a:xfrm>
            <a:off x="3982445" y="1452914"/>
            <a:ext cx="1183337" cy="369332"/>
          </a:xfrm>
          <a:prstGeom prst="rect">
            <a:avLst/>
          </a:prstGeom>
          <a:noFill/>
        </p:spPr>
        <p:txBody>
          <a:bodyPr wrap="none" rtlCol="0">
            <a:spAutoFit/>
          </a:bodyPr>
          <a:lstStyle/>
          <a:p>
            <a:r>
              <a:rPr lang="en-US" dirty="0" smtClean="0">
                <a:solidFill>
                  <a:schemeClr val="accent2"/>
                </a:solidFill>
              </a:rPr>
              <a:t>Base VHD</a:t>
            </a:r>
            <a:endParaRPr lang="en-US" sz="1200" dirty="0">
              <a:solidFill>
                <a:schemeClr val="accent2"/>
              </a:solidFill>
            </a:endParaRPr>
          </a:p>
        </p:txBody>
      </p:sp>
      <p:sp>
        <p:nvSpPr>
          <p:cNvPr id="20" name="Right Arrow 19"/>
          <p:cNvSpPr/>
          <p:nvPr/>
        </p:nvSpPr>
        <p:spPr>
          <a:xfrm>
            <a:off x="2520677" y="2023040"/>
            <a:ext cx="1111165"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28991">
            <a:off x="3541781" y="2859236"/>
            <a:ext cx="692736"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20677" y="3287881"/>
            <a:ext cx="1178433" cy="114070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Boot VM</a:t>
            </a:r>
            <a:endParaRPr lang="en-US" sz="1400" dirty="0"/>
          </a:p>
        </p:txBody>
      </p:sp>
      <p:sp>
        <p:nvSpPr>
          <p:cNvPr id="23" name="Oval 22"/>
          <p:cNvSpPr/>
          <p:nvPr/>
        </p:nvSpPr>
        <p:spPr>
          <a:xfrm>
            <a:off x="1190712" y="4471239"/>
            <a:ext cx="1178433" cy="11407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Customize VHD</a:t>
            </a:r>
            <a:endParaRPr lang="en-US" sz="1400" dirty="0"/>
          </a:p>
        </p:txBody>
      </p:sp>
      <p:sp>
        <p:nvSpPr>
          <p:cNvPr id="24" name="Right Arrow 23"/>
          <p:cNvSpPr/>
          <p:nvPr/>
        </p:nvSpPr>
        <p:spPr>
          <a:xfrm rot="7928991">
            <a:off x="2223193" y="423351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692059" y="5323265"/>
            <a:ext cx="1178433" cy="11407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Generalize VHD</a:t>
            </a:r>
            <a:endParaRPr lang="en-US" sz="1400" dirty="0"/>
          </a:p>
        </p:txBody>
      </p:sp>
      <p:sp>
        <p:nvSpPr>
          <p:cNvPr id="26" name="Right Arrow 25"/>
          <p:cNvSpPr/>
          <p:nvPr/>
        </p:nvSpPr>
        <p:spPr>
          <a:xfrm rot="1781689">
            <a:off x="2337398" y="534547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00001" y="5323265"/>
            <a:ext cx="1178433" cy="1140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Capture VM</a:t>
            </a:r>
            <a:endParaRPr lang="en-US" sz="1400" dirty="0"/>
          </a:p>
        </p:txBody>
      </p:sp>
      <p:sp>
        <p:nvSpPr>
          <p:cNvPr id="28" name="Right Arrow 27"/>
          <p:cNvSpPr/>
          <p:nvPr/>
        </p:nvSpPr>
        <p:spPr>
          <a:xfrm rot="21439107">
            <a:off x="3979744" y="56998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rot="20492118">
            <a:off x="5732161" y="5451076"/>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433" y="4831654"/>
            <a:ext cx="780290" cy="780290"/>
          </a:xfrm>
          <a:prstGeom prst="rect">
            <a:avLst/>
          </a:prstGeom>
        </p:spPr>
      </p:pic>
      <p:sp>
        <p:nvSpPr>
          <p:cNvPr id="32" name="Right Arrow 31"/>
          <p:cNvSpPr/>
          <p:nvPr/>
        </p:nvSpPr>
        <p:spPr>
          <a:xfrm>
            <a:off x="7720763" y="408109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7732233" y="46969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a:off x="7711878" y="5239213"/>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8527" y="3690949"/>
            <a:ext cx="780290" cy="78029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6741" y="4333234"/>
            <a:ext cx="780290" cy="78029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216" y="5035308"/>
            <a:ext cx="780290" cy="780290"/>
          </a:xfrm>
          <a:prstGeom prst="rect">
            <a:avLst/>
          </a:prstGeom>
        </p:spPr>
      </p:pic>
      <p:sp>
        <p:nvSpPr>
          <p:cNvPr id="38" name="TextBox 37"/>
          <p:cNvSpPr txBox="1"/>
          <p:nvPr/>
        </p:nvSpPr>
        <p:spPr>
          <a:xfrm>
            <a:off x="6597093" y="1901639"/>
            <a:ext cx="4641494" cy="646331"/>
          </a:xfrm>
          <a:prstGeom prst="rect">
            <a:avLst/>
          </a:prstGeom>
          <a:noFill/>
        </p:spPr>
        <p:txBody>
          <a:bodyPr wrap="square" rtlCol="0">
            <a:spAutoFit/>
          </a:bodyPr>
          <a:lstStyle/>
          <a:p>
            <a:r>
              <a:rPr lang="en-US" dirty="0" smtClean="0">
                <a:solidFill>
                  <a:schemeClr val="accent2"/>
                </a:solidFill>
              </a:rPr>
              <a:t>Capture VM saves customized image to your image library</a:t>
            </a:r>
            <a:endParaRPr lang="en-US" sz="1200" dirty="0">
              <a:solidFill>
                <a:schemeClr val="accent2"/>
              </a:solidFill>
            </a:endParaRPr>
          </a:p>
        </p:txBody>
      </p:sp>
    </p:spTree>
    <p:extLst>
      <p:ext uri="{BB962C8B-B14F-4D97-AF65-F5344CB8AC3E}">
        <p14:creationId xmlns:p14="http://schemas.microsoft.com/office/powerpoint/2010/main" val="33350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33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5811880" y="2906978"/>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Questions</a:t>
            </a:r>
            <a:endParaRPr lang="en-US" sz="5980" spc="-150" dirty="0">
              <a:solidFill>
                <a:srgbClr val="FFFFFF"/>
              </a:solidFill>
              <a:latin typeface="Segoe UI Light"/>
            </a:endParaRPr>
          </a:p>
        </p:txBody>
      </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822" y="-162838"/>
            <a:ext cx="12013513" cy="1306806"/>
          </a:xfrm>
        </p:spPr>
        <p:txBody>
          <a:bodyPr>
            <a:normAutofit/>
          </a:bodyPr>
          <a:lstStyle/>
          <a:p>
            <a:pPr algn="ctr"/>
            <a:r>
              <a:rPr lang="en-US" altLang="zh-CN" sz="5400" dirty="0" smtClean="0"/>
              <a:t>What can you do with PowerShell?</a:t>
            </a:r>
            <a:endParaRPr lang="en-US" sz="5400" dirty="0">
              <a:solidFill>
                <a:schemeClr val="bg1"/>
              </a:solidFill>
            </a:endParaRPr>
          </a:p>
        </p:txBody>
      </p:sp>
      <p:sp>
        <p:nvSpPr>
          <p:cNvPr id="10" name="Text Placeholder 4"/>
          <p:cNvSpPr txBox="1">
            <a:spLocks/>
          </p:cNvSpPr>
          <p:nvPr/>
        </p:nvSpPr>
        <p:spPr>
          <a:xfrm>
            <a:off x="2075815" y="259622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000" spc="-58" dirty="0">
                <a:solidFill>
                  <a:srgbClr val="ED7D31">
                    <a:alpha val="99000"/>
                  </a:srgbClr>
                </a:solidFill>
                <a:latin typeface="Segoe UI Light" pitchFamily="34" charset="0"/>
                <a:cs typeface="Segoe UI Light" pitchFamily="34" charset="0"/>
              </a:rPr>
              <a:t>Automation</a:t>
            </a:r>
            <a:endParaRPr lang="en-US" sz="2000" spc="-58" dirty="0">
              <a:gradFill>
                <a:gsLst>
                  <a:gs pos="0">
                    <a:srgbClr val="292929"/>
                  </a:gs>
                  <a:gs pos="100000">
                    <a:srgbClr val="292929"/>
                  </a:gs>
                </a:gsLst>
                <a:lin ang="5400000" scaled="0"/>
              </a:gradFill>
              <a:latin typeface="Segoe UI Light"/>
            </a:endParaRPr>
          </a:p>
          <a:p>
            <a:pPr lvl="0" defTabSz="914400" fontAlgn="ctr">
              <a:lnSpc>
                <a:spcPct val="100000"/>
              </a:lnSpc>
              <a:spcBef>
                <a:spcPts val="0"/>
              </a:spcBef>
              <a:spcAft>
                <a:spcPct val="0"/>
              </a:spcAft>
              <a:buSzTx/>
              <a:tabLst>
                <a:tab pos="253886" algn="l"/>
              </a:tabLst>
            </a:pPr>
            <a:r>
              <a:rPr lang="en-US" sz="1333" dirty="0">
                <a:solidFill>
                  <a:srgbClr val="44546A"/>
                </a:solidFill>
                <a:latin typeface="Segoe UI"/>
              </a:rPr>
              <a:t>Query, Manage and Configure Virtual Machines across multiple subscriptions, </a:t>
            </a:r>
            <a:br>
              <a:rPr lang="en-US" sz="1333" dirty="0">
                <a:solidFill>
                  <a:srgbClr val="44546A"/>
                </a:solidFill>
                <a:latin typeface="Segoe UI"/>
              </a:rPr>
            </a:br>
            <a:r>
              <a:rPr lang="en-US" sz="1333" dirty="0">
                <a:solidFill>
                  <a:srgbClr val="44546A"/>
                </a:solidFill>
                <a:latin typeface="Segoe UI"/>
              </a:rPr>
              <a:t>cloud services and storage accounts</a:t>
            </a:r>
            <a:r>
              <a:rPr lang="ru-RU" sz="1333" dirty="0" smtClean="0">
                <a:solidFill>
                  <a:schemeClr val="tx2"/>
                </a:solidFill>
                <a:latin typeface="+mn-lt"/>
              </a:rPr>
              <a:t>.</a:t>
            </a:r>
            <a:endParaRPr lang="en-US" sz="1333" kern="0" dirty="0">
              <a:ln>
                <a:solidFill>
                  <a:prstClr val="white">
                    <a:alpha val="0"/>
                  </a:prstClr>
                </a:solidFill>
              </a:ln>
              <a:solidFill>
                <a:schemeClr val="tx2"/>
              </a:solidFill>
              <a:latin typeface="+mn-lt"/>
              <a:cs typeface="Arial" pitchFamily="34" charset="0"/>
            </a:endParaRPr>
          </a:p>
        </p:txBody>
      </p:sp>
      <p:sp>
        <p:nvSpPr>
          <p:cNvPr id="11" name="Rectangle 10"/>
          <p:cNvSpPr>
            <a:spLocks noChangeAspect="1"/>
          </p:cNvSpPr>
          <p:nvPr/>
        </p:nvSpPr>
        <p:spPr bwMode="auto">
          <a:xfrm>
            <a:off x="985383" y="2596226"/>
            <a:ext cx="1091407" cy="109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2" name="Rectangle 11"/>
          <p:cNvSpPr>
            <a:spLocks/>
          </p:cNvSpPr>
          <p:nvPr/>
        </p:nvSpPr>
        <p:spPr bwMode="auto">
          <a:xfrm>
            <a:off x="985388" y="3838396"/>
            <a:ext cx="1089659" cy="108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13" name="Rectangle 12"/>
          <p:cNvSpPr>
            <a:spLocks/>
          </p:cNvSpPr>
          <p:nvPr/>
        </p:nvSpPr>
        <p:spPr bwMode="auto">
          <a:xfrm>
            <a:off x="985388" y="5078821"/>
            <a:ext cx="1089659" cy="108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4" name="Text Placeholder 4"/>
          <p:cNvSpPr txBox="1">
            <a:spLocks/>
          </p:cNvSpPr>
          <p:nvPr/>
        </p:nvSpPr>
        <p:spPr>
          <a:xfrm>
            <a:off x="2075815" y="5078821"/>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spcAft>
                <a:spcPts val="250"/>
              </a:spcAft>
              <a:buSzTx/>
            </a:pPr>
            <a:r>
              <a:rPr lang="en-US" sz="2000" spc="-58" dirty="0">
                <a:solidFill>
                  <a:srgbClr val="ED7D31">
                    <a:alpha val="99000"/>
                  </a:srgbClr>
                </a:solidFill>
                <a:latin typeface="Segoe UI Light" pitchFamily="34" charset="0"/>
                <a:cs typeface="Segoe UI Light" pitchFamily="34" charset="0"/>
              </a:rPr>
              <a:t>Virtual Networking</a:t>
            </a:r>
          </a:p>
          <a:p>
            <a:pPr lvl="0" defTabSz="914400" fontAlgn="ctr">
              <a:lnSpc>
                <a:spcPct val="100000"/>
              </a:lnSpc>
              <a:spcBef>
                <a:spcPts val="0"/>
              </a:spcBef>
              <a:spcAft>
                <a:spcPct val="0"/>
              </a:spcAft>
              <a:buSzTx/>
              <a:tabLst>
                <a:tab pos="253886" algn="l"/>
              </a:tabLst>
            </a:pPr>
            <a:r>
              <a:rPr lang="en-US" sz="1333" dirty="0">
                <a:solidFill>
                  <a:srgbClr val="44546A">
                    <a:alpha val="99000"/>
                  </a:srgbClr>
                </a:solidFill>
                <a:latin typeface="Segoe UI"/>
              </a:rPr>
              <a:t>Completely Configure VNETs from a Script</a:t>
            </a:r>
          </a:p>
        </p:txBody>
      </p:sp>
      <p:sp>
        <p:nvSpPr>
          <p:cNvPr id="15" name="Text Placeholder 4"/>
          <p:cNvSpPr txBox="1">
            <a:spLocks/>
          </p:cNvSpPr>
          <p:nvPr/>
        </p:nvSpPr>
        <p:spPr>
          <a:xfrm>
            <a:off x="2075815" y="383839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000" spc="-58" dirty="0">
                <a:solidFill>
                  <a:srgbClr val="ED7D31">
                    <a:alpha val="99000"/>
                  </a:srgbClr>
                </a:solidFill>
                <a:latin typeface="Segoe UI Light" pitchFamily="34" charset="0"/>
                <a:cs typeface="Segoe UI Light" pitchFamily="34" charset="0"/>
              </a:rPr>
              <a:t>Provision Fully Configured Virtual Machines</a:t>
            </a:r>
            <a:endParaRPr lang="en-US" sz="2000" spc="-58" dirty="0">
              <a:gradFill>
                <a:gsLst>
                  <a:gs pos="0">
                    <a:srgbClr val="292929"/>
                  </a:gs>
                  <a:gs pos="100000">
                    <a:srgbClr val="292929"/>
                  </a:gs>
                </a:gsLst>
                <a:lin ang="5400000" scaled="0"/>
              </a:gradFill>
              <a:latin typeface="Segoe UI Light"/>
            </a:endParaRPr>
          </a:p>
          <a:p>
            <a:pPr lvl="0" defTabSz="914400" fontAlgn="ctr">
              <a:lnSpc>
                <a:spcPct val="100000"/>
              </a:lnSpc>
              <a:spcBef>
                <a:spcPts val="0"/>
              </a:spcBef>
              <a:spcAft>
                <a:spcPct val="0"/>
              </a:spcAft>
              <a:buSzTx/>
              <a:tabLst>
                <a:tab pos="253886" algn="l"/>
              </a:tabLst>
            </a:pPr>
            <a:r>
              <a:rPr lang="en-US" sz="1333" kern="0" dirty="0">
                <a:ln>
                  <a:solidFill>
                    <a:prstClr val="white">
                      <a:alpha val="0"/>
                    </a:prstClr>
                  </a:solidFill>
                </a:ln>
                <a:solidFill>
                  <a:srgbClr val="44546A"/>
                </a:solidFill>
                <a:latin typeface="Segoe UI"/>
                <a:cs typeface="Arial" pitchFamily="34" charset="0"/>
              </a:rPr>
              <a:t>Domain Joined</a:t>
            </a:r>
          </a:p>
          <a:p>
            <a:pPr lvl="0" defTabSz="914400" fontAlgn="ctr">
              <a:lnSpc>
                <a:spcPct val="100000"/>
              </a:lnSpc>
              <a:spcBef>
                <a:spcPts val="0"/>
              </a:spcBef>
              <a:spcAft>
                <a:spcPct val="0"/>
              </a:spcAft>
              <a:buSzTx/>
              <a:tabLst>
                <a:tab pos="253886" algn="l"/>
              </a:tabLst>
            </a:pPr>
            <a:r>
              <a:rPr lang="en-US" sz="1333" kern="0" dirty="0">
                <a:ln>
                  <a:solidFill>
                    <a:prstClr val="white">
                      <a:alpha val="0"/>
                    </a:prstClr>
                  </a:solidFill>
                </a:ln>
                <a:solidFill>
                  <a:srgbClr val="44546A"/>
                </a:solidFill>
                <a:latin typeface="Segoe UI"/>
                <a:cs typeface="Arial" pitchFamily="34" charset="0"/>
              </a:rPr>
              <a:t>Storage and Networking Configured</a:t>
            </a:r>
            <a:endParaRPr lang="en-US" sz="1333" dirty="0">
              <a:solidFill>
                <a:srgbClr val="44546A"/>
              </a:solidFill>
              <a:latin typeface="Segoe UI"/>
            </a:endParaRPr>
          </a:p>
        </p:txBody>
      </p:sp>
      <p:sp>
        <p:nvSpPr>
          <p:cNvPr id="16" name="Freeform 89"/>
          <p:cNvSpPr>
            <a:spLocks noEditPoints="1"/>
          </p:cNvSpPr>
          <p:nvPr/>
        </p:nvSpPr>
        <p:spPr bwMode="black">
          <a:xfrm>
            <a:off x="1164554" y="4147840"/>
            <a:ext cx="731328" cy="47077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Freeform 78"/>
          <p:cNvSpPr>
            <a:spLocks noEditPoints="1"/>
          </p:cNvSpPr>
          <p:nvPr/>
        </p:nvSpPr>
        <p:spPr bwMode="black">
          <a:xfrm>
            <a:off x="1200433" y="5308042"/>
            <a:ext cx="659568" cy="63121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8" name="Freeform 9"/>
          <p:cNvSpPr>
            <a:spLocks noEditPoints="1"/>
          </p:cNvSpPr>
          <p:nvPr/>
        </p:nvSpPr>
        <p:spPr bwMode="black">
          <a:xfrm>
            <a:off x="1213073" y="2823999"/>
            <a:ext cx="636027" cy="63586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9" name="Text Placeholder 4"/>
          <p:cNvSpPr txBox="1">
            <a:spLocks/>
          </p:cNvSpPr>
          <p:nvPr/>
        </p:nvSpPr>
        <p:spPr>
          <a:xfrm>
            <a:off x="2075815" y="136294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000" spc="-58" dirty="0">
                <a:solidFill>
                  <a:srgbClr val="ED7D31">
                    <a:alpha val="99000"/>
                  </a:srgbClr>
                </a:solidFill>
                <a:latin typeface="Segoe UI Light" pitchFamily="34" charset="0"/>
                <a:cs typeface="Segoe UI Light" pitchFamily="34" charset="0"/>
              </a:rPr>
              <a:t>Remote Management</a:t>
            </a:r>
            <a:endParaRPr lang="en-US" sz="2000" spc="-58" dirty="0">
              <a:gradFill>
                <a:gsLst>
                  <a:gs pos="0">
                    <a:srgbClr val="292929"/>
                  </a:gs>
                  <a:gs pos="100000">
                    <a:srgbClr val="292929"/>
                  </a:gs>
                </a:gsLst>
                <a:lin ang="5400000" scaled="0"/>
              </a:gradFill>
              <a:latin typeface="Segoe UI Light"/>
            </a:endParaRPr>
          </a:p>
          <a:p>
            <a:pPr lvl="0" defTabSz="914400" fontAlgn="ctr">
              <a:lnSpc>
                <a:spcPct val="100000"/>
              </a:lnSpc>
              <a:spcBef>
                <a:spcPts val="0"/>
              </a:spcBef>
              <a:spcAft>
                <a:spcPct val="0"/>
              </a:spcAft>
              <a:buSzTx/>
              <a:tabLst>
                <a:tab pos="253886" algn="l"/>
              </a:tabLst>
            </a:pPr>
            <a:r>
              <a:rPr lang="en-US" sz="1333" dirty="0">
                <a:solidFill>
                  <a:srgbClr val="44546A"/>
                </a:solidFill>
                <a:latin typeface="Segoe UI"/>
              </a:rPr>
              <a:t>Manage SQL Databases, Configuration, Diagnostics, Deployments, and Azure assets (Affinity Groups, Storage Accounts, Keys, etc..) </a:t>
            </a:r>
            <a:endParaRPr lang="en-US" sz="1333" kern="0" dirty="0">
              <a:ln>
                <a:solidFill>
                  <a:prstClr val="white">
                    <a:alpha val="0"/>
                  </a:prstClr>
                </a:solidFill>
              </a:ln>
              <a:solidFill>
                <a:srgbClr val="44546A"/>
              </a:solidFill>
              <a:latin typeface="Segoe UI"/>
              <a:cs typeface="Arial" pitchFamily="34" charset="0"/>
            </a:endParaRPr>
          </a:p>
        </p:txBody>
      </p:sp>
      <p:sp>
        <p:nvSpPr>
          <p:cNvPr id="20" name="Rectangle 19"/>
          <p:cNvSpPr>
            <a:spLocks noChangeAspect="1"/>
          </p:cNvSpPr>
          <p:nvPr/>
        </p:nvSpPr>
        <p:spPr bwMode="auto">
          <a:xfrm>
            <a:off x="985383" y="1362946"/>
            <a:ext cx="1091407" cy="10914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1" name="Freeform 79"/>
          <p:cNvSpPr>
            <a:spLocks/>
          </p:cNvSpPr>
          <p:nvPr/>
        </p:nvSpPr>
        <p:spPr bwMode="black">
          <a:xfrm>
            <a:off x="1227807" y="1686399"/>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218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Getting started</a:t>
            </a:r>
            <a:endParaRPr lang="en-US" sz="5400" dirty="0">
              <a:solidFill>
                <a:schemeClr val="bg1"/>
              </a:solidFill>
            </a:endParaRPr>
          </a:p>
        </p:txBody>
      </p:sp>
      <p:grpSp>
        <p:nvGrpSpPr>
          <p:cNvPr id="22" name="Group 21"/>
          <p:cNvGrpSpPr/>
          <p:nvPr/>
        </p:nvGrpSpPr>
        <p:grpSpPr>
          <a:xfrm>
            <a:off x="601869" y="1262592"/>
            <a:ext cx="9300104" cy="3456780"/>
            <a:chOff x="520700" y="1900239"/>
            <a:chExt cx="7528253" cy="2798196"/>
          </a:xfrm>
        </p:grpSpPr>
        <p:sp>
          <p:nvSpPr>
            <p:cNvPr id="23" name="Text Placeholder 4"/>
            <p:cNvSpPr txBox="1">
              <a:spLocks/>
            </p:cNvSpPr>
            <p:nvPr/>
          </p:nvSpPr>
          <p:spPr>
            <a:xfrm>
              <a:off x="1829217" y="1900239"/>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2000" spc="-58" dirty="0" smtClean="0">
                  <a:solidFill>
                    <a:schemeClr val="accent2">
                      <a:alpha val="99000"/>
                    </a:schemeClr>
                  </a:solidFill>
                  <a:latin typeface="Segoe UI" panose="020B0502040204020203" pitchFamily="34" charset="0"/>
                  <a:cs typeface="Segoe UI" panose="020B0502040204020203" pitchFamily="34" charset="0"/>
                </a:rPr>
                <a:t>Download and Install Windows Azure PowerShell </a:t>
              </a:r>
              <a:r>
                <a:rPr lang="en-US" sz="2000" dirty="0">
                  <a:solidFill>
                    <a:schemeClr val="bg2"/>
                  </a:solidFill>
                  <a:latin typeface="Segoe UI" panose="020B0502040204020203" pitchFamily="34" charset="0"/>
                  <a:cs typeface="Segoe UI" panose="020B0502040204020203" pitchFamily="34" charset="0"/>
                </a:rPr>
                <a:t>http://go.microsoft.com/?linkid=9811175</a:t>
              </a:r>
            </a:p>
            <a:p>
              <a:pPr>
                <a:spcBef>
                  <a:spcPts val="640"/>
                </a:spcBef>
                <a:buSzTx/>
              </a:pPr>
              <a:r>
                <a:rPr lang="en-US" sz="2000" spc="-58" dirty="0" smtClean="0">
                  <a:solidFill>
                    <a:schemeClr val="accent2">
                      <a:alpha val="99000"/>
                    </a:schemeClr>
                  </a:solidFill>
                  <a:latin typeface="Segoe UI" panose="020B0502040204020203" pitchFamily="34" charset="0"/>
                  <a:cs typeface="Segoe UI" panose="020B0502040204020203" pitchFamily="34" charset="0"/>
                </a:rPr>
                <a:t>Invoke Add-</a:t>
              </a:r>
              <a:r>
                <a:rPr lang="en-US" sz="2000" spc="-58" dirty="0" err="1" smtClean="0">
                  <a:solidFill>
                    <a:schemeClr val="accent2">
                      <a:alpha val="99000"/>
                    </a:schemeClr>
                  </a:solidFill>
                  <a:latin typeface="Segoe UI" panose="020B0502040204020203" pitchFamily="34" charset="0"/>
                  <a:cs typeface="Segoe UI" panose="020B0502040204020203" pitchFamily="34" charset="0"/>
                </a:rPr>
                <a:t>AzureAccount</a:t>
              </a:r>
              <a:endParaRPr lang="en-US" sz="2000" spc="-58" dirty="0">
                <a:solidFill>
                  <a:schemeClr val="accent2">
                    <a:alpha val="99000"/>
                  </a:schemeClr>
                </a:solidFill>
                <a:latin typeface="Segoe UI" panose="020B0502040204020203" pitchFamily="34" charset="0"/>
                <a:cs typeface="Segoe UI" panose="020B0502040204020203" pitchFamily="34" charset="0"/>
              </a:endParaRPr>
            </a:p>
          </p:txBody>
        </p:sp>
        <p:sp>
          <p:nvSpPr>
            <p:cNvPr id="24" name="Rectangle 23"/>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5" name="Rectangle 24"/>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26" name="Text Placeholder 4"/>
            <p:cNvSpPr txBox="1">
              <a:spLocks/>
            </p:cNvSpPr>
            <p:nvPr/>
          </p:nvSpPr>
          <p:spPr>
            <a:xfrm>
              <a:off x="1829217" y="3390843"/>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2000" spc="-58" dirty="0">
                  <a:solidFill>
                    <a:schemeClr val="accent2">
                      <a:alpha val="99000"/>
                    </a:schemeClr>
                  </a:solidFill>
                  <a:latin typeface="Segoe UI Light" pitchFamily="34" charset="0"/>
                  <a:cs typeface="Segoe UI Light" pitchFamily="34" charset="0"/>
                </a:rPr>
                <a:t>Automatically configures Subscription ID, Certificate, </a:t>
              </a:r>
              <a:br>
                <a:rPr lang="en-US" sz="2000" spc="-58" dirty="0">
                  <a:solidFill>
                    <a:schemeClr val="accent2">
                      <a:alpha val="99000"/>
                    </a:schemeClr>
                  </a:solidFill>
                  <a:latin typeface="Segoe UI Light" pitchFamily="34" charset="0"/>
                  <a:cs typeface="Segoe UI Light" pitchFamily="34" charset="0"/>
                </a:rPr>
              </a:br>
              <a:r>
                <a:rPr lang="en-US" sz="2000" spc="-58" dirty="0">
                  <a:solidFill>
                    <a:schemeClr val="accent2">
                      <a:alpha val="99000"/>
                    </a:schemeClr>
                  </a:solidFill>
                  <a:latin typeface="Segoe UI Light" pitchFamily="34" charset="0"/>
                  <a:cs typeface="Segoe UI Light" pitchFamily="34" charset="0"/>
                </a:rPr>
                <a:t>Service Endpoint and Subscription Name</a:t>
              </a:r>
              <a:endParaRPr lang="en-US" sz="2000" spc="-58" dirty="0">
                <a:solidFill>
                  <a:schemeClr val="accent2">
                    <a:alpha val="99000"/>
                  </a:schemeClr>
                </a:solidFill>
                <a:latin typeface="+mn-lt"/>
                <a:cs typeface="Segoe UI Light" pitchFamily="34" charset="0"/>
              </a:endParaRPr>
            </a:p>
          </p:txBody>
        </p:sp>
        <p:sp>
          <p:nvSpPr>
            <p:cNvPr id="27"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28"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grpSp>
      <p:sp>
        <p:nvSpPr>
          <p:cNvPr id="29" name="Text Placeholder 4"/>
          <p:cNvSpPr txBox="1">
            <a:spLocks/>
          </p:cNvSpPr>
          <p:nvPr/>
        </p:nvSpPr>
        <p:spPr>
          <a:xfrm>
            <a:off x="2223634" y="4932351"/>
            <a:ext cx="7678339"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2000" spc="-58" dirty="0">
                <a:solidFill>
                  <a:schemeClr val="accent2">
                    <a:alpha val="99000"/>
                  </a:schemeClr>
                </a:solidFill>
                <a:latin typeface="Segoe UI Light" pitchFamily="34" charset="0"/>
                <a:cs typeface="Segoe UI Light" pitchFamily="34" charset="0"/>
              </a:rPr>
              <a:t>Multiple Subscription Support </a:t>
            </a:r>
          </a:p>
          <a:p>
            <a:pPr fontAlgn="ctr">
              <a:lnSpc>
                <a:spcPct val="100000"/>
              </a:lnSpc>
              <a:spcBef>
                <a:spcPts val="0"/>
              </a:spcBef>
              <a:spcAft>
                <a:spcPct val="0"/>
              </a:spcAft>
              <a:buSzTx/>
              <a:tabLst>
                <a:tab pos="253886" algn="l"/>
              </a:tabLst>
            </a:pPr>
            <a:r>
              <a:rPr lang="en-US" sz="2000" dirty="0">
                <a:solidFill>
                  <a:schemeClr val="bg1"/>
                </a:solidFill>
                <a:latin typeface="Segoe UI"/>
              </a:rPr>
              <a:t>Get-</a:t>
            </a:r>
            <a:r>
              <a:rPr lang="en-US" sz="2000" dirty="0" err="1">
                <a:solidFill>
                  <a:schemeClr val="bg1"/>
                </a:solidFill>
                <a:latin typeface="Segoe UI"/>
              </a:rPr>
              <a:t>AzureSubscription</a:t>
            </a:r>
            <a:r>
              <a:rPr lang="en-US" sz="2000" dirty="0">
                <a:solidFill>
                  <a:schemeClr val="bg1"/>
                </a:solidFill>
                <a:latin typeface="Segoe UI"/>
              </a:rPr>
              <a:t> | </a:t>
            </a:r>
            <a:r>
              <a:rPr lang="en-US" sz="2000" dirty="0" err="1">
                <a:solidFill>
                  <a:schemeClr val="bg1"/>
                </a:solidFill>
                <a:latin typeface="Segoe UI"/>
              </a:rPr>
              <a:t>foreach</a:t>
            </a:r>
            <a:r>
              <a:rPr lang="en-US" sz="2000" dirty="0">
                <a:solidFill>
                  <a:schemeClr val="bg1"/>
                </a:solidFill>
                <a:latin typeface="Segoe UI"/>
              </a:rPr>
              <a:t> { </a:t>
            </a:r>
          </a:p>
          <a:p>
            <a:pPr fontAlgn="ctr">
              <a:lnSpc>
                <a:spcPct val="100000"/>
              </a:lnSpc>
              <a:spcBef>
                <a:spcPts val="0"/>
              </a:spcBef>
              <a:spcAft>
                <a:spcPct val="0"/>
              </a:spcAft>
              <a:buSzTx/>
              <a:tabLst>
                <a:tab pos="253886" algn="l"/>
              </a:tabLst>
            </a:pPr>
            <a:r>
              <a:rPr lang="en-US" sz="2000" dirty="0">
                <a:solidFill>
                  <a:schemeClr val="bg1"/>
                </a:solidFill>
                <a:latin typeface="Segoe UI"/>
              </a:rPr>
              <a:t>     Select-</a:t>
            </a:r>
            <a:r>
              <a:rPr lang="en-US" sz="2000" dirty="0" err="1">
                <a:solidFill>
                  <a:schemeClr val="bg1"/>
                </a:solidFill>
                <a:latin typeface="Segoe UI"/>
              </a:rPr>
              <a:t>AzureSubscription</a:t>
            </a:r>
            <a:r>
              <a:rPr lang="en-US" sz="2000" dirty="0">
                <a:solidFill>
                  <a:schemeClr val="bg1"/>
                </a:solidFill>
                <a:latin typeface="Segoe UI"/>
              </a:rPr>
              <a:t> $_.</a:t>
            </a:r>
            <a:r>
              <a:rPr lang="en-US" sz="2000" dirty="0" err="1">
                <a:solidFill>
                  <a:schemeClr val="bg1"/>
                </a:solidFill>
                <a:latin typeface="Segoe UI"/>
              </a:rPr>
              <a:t>SubscriptionName</a:t>
            </a:r>
            <a:endParaRPr lang="en-US" sz="2000" dirty="0">
              <a:solidFill>
                <a:schemeClr val="bg1"/>
              </a:solidFill>
              <a:latin typeface="Segoe UI"/>
            </a:endParaRPr>
          </a:p>
          <a:p>
            <a:pPr fontAlgn="ctr">
              <a:lnSpc>
                <a:spcPct val="100000"/>
              </a:lnSpc>
              <a:spcBef>
                <a:spcPts val="0"/>
              </a:spcBef>
              <a:spcAft>
                <a:spcPct val="0"/>
              </a:spcAft>
              <a:buSzTx/>
              <a:tabLst>
                <a:tab pos="253886" algn="l"/>
              </a:tabLst>
            </a:pPr>
            <a:r>
              <a:rPr lang="en-US" sz="2000" dirty="0">
                <a:solidFill>
                  <a:schemeClr val="bg1"/>
                </a:solidFill>
                <a:latin typeface="Segoe UI"/>
              </a:rPr>
              <a:t>     # Perform Management Operation Against Each Subscription</a:t>
            </a:r>
          </a:p>
          <a:p>
            <a:pPr fontAlgn="ctr">
              <a:lnSpc>
                <a:spcPct val="100000"/>
              </a:lnSpc>
              <a:spcBef>
                <a:spcPts val="0"/>
              </a:spcBef>
              <a:spcAft>
                <a:spcPct val="0"/>
              </a:spcAft>
              <a:buSzTx/>
              <a:tabLst>
                <a:tab pos="253886" algn="l"/>
              </a:tabLst>
            </a:pPr>
            <a:r>
              <a:rPr lang="en-US" sz="2000" dirty="0">
                <a:solidFill>
                  <a:schemeClr val="bg1"/>
                </a:solidFill>
                <a:latin typeface="Segoe UI"/>
              </a:rPr>
              <a:t>}</a:t>
            </a:r>
          </a:p>
        </p:txBody>
      </p:sp>
      <p:sp>
        <p:nvSpPr>
          <p:cNvPr id="30" name="Rectangle 29"/>
          <p:cNvSpPr>
            <a:spLocks noChangeAspect="1"/>
          </p:cNvSpPr>
          <p:nvPr/>
        </p:nvSpPr>
        <p:spPr bwMode="auto">
          <a:xfrm>
            <a:off x="601868" y="4932352"/>
            <a:ext cx="1623218" cy="1623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31" name="Freeform 58"/>
          <p:cNvSpPr>
            <a:spLocks noEditPoints="1"/>
          </p:cNvSpPr>
          <p:nvPr/>
        </p:nvSpPr>
        <p:spPr bwMode="black">
          <a:xfrm>
            <a:off x="948343" y="5245421"/>
            <a:ext cx="930268" cy="9970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Tree>
    <p:extLst>
      <p:ext uri="{BB962C8B-B14F-4D97-AF65-F5344CB8AC3E}">
        <p14:creationId xmlns:p14="http://schemas.microsoft.com/office/powerpoint/2010/main" val="181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Select Image </a:t>
            </a:r>
            <a:b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and VM Size</a:t>
            </a: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242333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dirty="0">
                  <a:solidFill>
                    <a:schemeClr val="bg1"/>
                  </a:solidFill>
                  <a:latin typeface="+mj-lt"/>
                </a:rPr>
                <a:t>Windows </a:t>
              </a:r>
              <a:r>
                <a:rPr lang="pt-BR" sz="900" dirty="0" smtClean="0">
                  <a:solidFill>
                    <a:schemeClr val="bg1"/>
                  </a:solidFill>
                  <a:latin typeface="+mj-lt"/>
                </a:rPr>
                <a:t>Server 2012 R2</a:t>
              </a:r>
              <a:endParaRPr lang="en-US" sz="900"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dirty="0" err="1" smtClean="0">
                  <a:solidFill>
                    <a:schemeClr val="bg1"/>
                  </a:solidFill>
                  <a:latin typeface="+mj-lt"/>
                </a:rPr>
                <a:t>CentOS</a:t>
              </a:r>
              <a:r>
                <a:rPr lang="en-US" sz="900" dirty="0" smtClean="0">
                  <a:solidFill>
                    <a:schemeClr val="bg1"/>
                  </a:solidFill>
                  <a:latin typeface="+mj-lt"/>
                </a:rPr>
                <a:t> 6.5</a:t>
              </a:r>
              <a:endParaRPr lang="en-US" sz="900"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dirty="0" smtClean="0">
                  <a:solidFill>
                    <a:schemeClr val="bg1"/>
                  </a:solidFill>
                  <a:latin typeface="+mj-lt"/>
                </a:rPr>
                <a:t>SUSE Linux </a:t>
              </a:r>
            </a:p>
            <a:p>
              <a:pPr algn="ctr"/>
              <a:r>
                <a:rPr lang="en-US" altLang="zh-CN" sz="900" dirty="0" smtClean="0">
                  <a:solidFill>
                    <a:schemeClr val="bg1"/>
                  </a:solidFill>
                  <a:latin typeface="+mj-lt"/>
                </a:rPr>
                <a:t>Enterprise Server</a:t>
              </a:r>
              <a:endParaRPr lang="en-US" sz="900"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dirty="0" smtClean="0">
                  <a:solidFill>
                    <a:schemeClr val="bg1"/>
                  </a:solidFill>
                  <a:latin typeface="+mj-lt"/>
                </a:rPr>
                <a:t>Oracle Linux 6.4.0.0.0</a:t>
              </a:r>
              <a:endParaRPr lang="en-US" sz="900"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r>
                <a:rPr lang="en-US" altLang="zh-CN" sz="900" dirty="0" smtClean="0">
                  <a:solidFill>
                    <a:schemeClr val="bg1"/>
                  </a:solidFill>
                  <a:latin typeface="+mj-lt"/>
                </a:rPr>
                <a:t>Windows 8.1 Enterprise</a:t>
              </a:r>
              <a:endParaRPr lang="en-US" sz="900"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dirty="0" smtClean="0">
                  <a:solidFill>
                    <a:schemeClr val="bg1"/>
                  </a:solidFill>
                  <a:latin typeface="+mj-lt"/>
                </a:rPr>
                <a:t>SQL </a:t>
              </a:r>
              <a:r>
                <a:rPr lang="en-US" altLang="zh-CN" sz="900" dirty="0" smtClean="0">
                  <a:solidFill>
                    <a:schemeClr val="bg1"/>
                  </a:solidFill>
                  <a:latin typeface="+mj-lt"/>
                </a:rPr>
                <a:t>Server 2014 Standard</a:t>
              </a:r>
              <a:endParaRPr lang="en-US" sz="900"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dirty="0" smtClean="0">
                  <a:solidFill>
                    <a:schemeClr val="bg1"/>
                  </a:solidFill>
                  <a:latin typeface="+mj-lt"/>
                </a:rPr>
                <a:t>Oracle Database 11g R2</a:t>
              </a:r>
              <a:endParaRPr lang="en-US" sz="900"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dirty="0" smtClean="0">
                  <a:solidFill>
                    <a:schemeClr val="bg1"/>
                  </a:solidFill>
                  <a:latin typeface="+mj-lt"/>
                </a:rPr>
                <a:t>BizTalk Server 2013</a:t>
              </a:r>
              <a:endParaRPr lang="en-US" sz="900"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dirty="0" smtClean="0">
                  <a:solidFill>
                    <a:schemeClr val="bg1"/>
                  </a:solidFill>
                  <a:latin typeface="+mj-lt"/>
                </a:rPr>
                <a:t>SharePoint Server Farm</a:t>
              </a:r>
              <a:endParaRPr lang="en-US" sz="900"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dirty="0" smtClean="0">
                  <a:solidFill>
                    <a:schemeClr val="bg1"/>
                  </a:solidFill>
                  <a:latin typeface="+mj-lt"/>
                </a:rPr>
                <a:t>Microsoft Dynamics </a:t>
              </a:r>
            </a:p>
            <a:p>
              <a:pPr algn="ctr"/>
              <a:r>
                <a:rPr lang="en-US" altLang="zh-CN" sz="900" dirty="0" smtClean="0">
                  <a:solidFill>
                    <a:schemeClr val="bg1"/>
                  </a:solidFill>
                  <a:latin typeface="+mj-lt"/>
                </a:rPr>
                <a:t>GP 2013</a:t>
              </a:r>
              <a:endParaRPr lang="en-US" sz="900"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dirty="0" smtClean="0">
                  <a:solidFill>
                    <a:schemeClr val="bg1"/>
                  </a:solidFill>
                  <a:latin typeface="+mj-lt"/>
                </a:rPr>
                <a:t>Zulu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dirty="0" smtClean="0">
                  <a:solidFill>
                    <a:schemeClr val="bg1"/>
                  </a:solidFill>
                  <a:latin typeface="+mj-lt"/>
                </a:rPr>
                <a:t>SAP HA</a:t>
              </a:r>
              <a:r>
                <a:rPr lang="en-US" altLang="zh-CN" sz="900" dirty="0" smtClean="0">
                  <a:solidFill>
                    <a:schemeClr val="bg1"/>
                  </a:solidFill>
                  <a:latin typeface="+mj-lt"/>
                </a:rPr>
                <a:t>NA </a:t>
              </a:r>
            </a:p>
            <a:p>
              <a:pPr algn="ctr"/>
              <a:r>
                <a:rPr lang="en-US" altLang="zh-CN" sz="900" dirty="0" smtClean="0">
                  <a:solidFill>
                    <a:schemeClr val="bg1"/>
                  </a:solidFill>
                  <a:latin typeface="+mj-lt"/>
                </a:rPr>
                <a:t>Developer Edition</a:t>
              </a:r>
              <a:endParaRPr lang="en-US" sz="900"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dirty="0" smtClean="0">
                  <a:solidFill>
                    <a:schemeClr val="bg1"/>
                  </a:solidFill>
                  <a:latin typeface="+mj-lt"/>
                </a:rPr>
                <a:t>Puppet Enterprise 3.2.3</a:t>
              </a:r>
              <a:endParaRPr lang="en-US" sz="900"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dirty="0" smtClean="0">
                  <a:solidFill>
                    <a:schemeClr val="bg1"/>
                  </a:solidFill>
                  <a:latin typeface="+mj-lt"/>
                </a:rPr>
                <a:t>Barracuda Web Application</a:t>
              </a:r>
              <a:endParaRPr lang="en-US" sz="900"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dirty="0" smtClean="0">
                  <a:solidFill>
                    <a:schemeClr val="bg1"/>
                  </a:solidFill>
                  <a:latin typeface="+mj-lt"/>
                </a:rPr>
                <a:t>Oracle WebLogic</a:t>
              </a:r>
            </a:p>
            <a:p>
              <a:pPr algn="ctr"/>
              <a:r>
                <a:rPr lang="en-US" altLang="zh-CN" sz="900" dirty="0" smtClean="0">
                  <a:solidFill>
                    <a:schemeClr val="bg1"/>
                  </a:solidFill>
                  <a:latin typeface="+mj-lt"/>
                </a:rPr>
                <a:t>Server 12.1.2</a:t>
              </a:r>
              <a:endParaRPr lang="en-US" sz="900"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dirty="0" smtClean="0">
                  <a:solidFill>
                    <a:schemeClr val="bg1"/>
                  </a:solidFill>
                  <a:latin typeface="+mj-lt"/>
                </a:rPr>
                <a:t>Visual Studio Ultimate 2013</a:t>
              </a:r>
              <a:endParaRPr lang="en-US" sz="900"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dirty="0" err="1" smtClean="0">
                  <a:solidFill>
                    <a:schemeClr val="bg1"/>
                  </a:solidFill>
                  <a:latin typeface="+mj-lt"/>
                </a:rPr>
                <a:t>openSUSE</a:t>
              </a:r>
              <a:r>
                <a:rPr lang="en-US" altLang="zh-CN" sz="900" dirty="0" smtClean="0">
                  <a:solidFill>
                    <a:schemeClr val="bg1"/>
                  </a:solidFill>
                  <a:latin typeface="+mj-lt"/>
                </a:rPr>
                <a:t> 13.1</a:t>
              </a:r>
              <a:endParaRPr lang="en-US" sz="900" dirty="0">
                <a:solidFill>
                  <a:schemeClr val="bg1"/>
                </a:solidFill>
                <a:latin typeface="+mj-lt"/>
              </a:endParaRPr>
            </a:p>
          </p:txBody>
        </p:sp>
      </p:grpSp>
    </p:spTree>
    <p:extLst>
      <p:ext uri="{BB962C8B-B14F-4D97-AF65-F5344CB8AC3E}">
        <p14:creationId xmlns:p14="http://schemas.microsoft.com/office/powerpoint/2010/main" val="38545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378101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400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7|8.9|.5"/>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Props1.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3.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fee586e5-3c92-48eb-9898-42915e590ada"/>
  </ds:schemaRefs>
</ds:datastoreItem>
</file>

<file path=docProps/app.xml><?xml version="1.0" encoding="utf-8"?>
<Properties xmlns="http://schemas.openxmlformats.org/officeDocument/2006/extended-properties" xmlns:vt="http://schemas.openxmlformats.org/officeDocument/2006/docPropsVTypes">
  <TotalTime>5362</TotalTime>
  <Words>3520</Words>
  <Application>Microsoft Office PowerPoint</Application>
  <PresentationFormat>Widescreen</PresentationFormat>
  <Paragraphs>555</Paragraphs>
  <Slides>34</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宋体</vt:lpstr>
      <vt:lpstr>Arial</vt:lpstr>
      <vt:lpstr>Calibri</vt:lpstr>
      <vt:lpstr>Consolas</vt:lpstr>
      <vt:lpstr>Segoe UI</vt:lpstr>
      <vt:lpstr>Segoe UI Light</vt:lpstr>
      <vt:lpstr>Wingdings</vt:lpstr>
      <vt:lpstr>Azure Medium</vt:lpstr>
      <vt:lpstr>Automating Azure VMs with PowerShell</vt:lpstr>
      <vt:lpstr>Agenda</vt:lpstr>
      <vt:lpstr>Service Management API</vt:lpstr>
      <vt:lpstr>What can you do with PowerShell?</vt:lpstr>
      <vt:lpstr>Getting started</vt:lpstr>
      <vt:lpstr>Provisioning VM</vt:lpstr>
      <vt:lpstr>VM Gallery</vt:lpstr>
      <vt:lpstr>VM Extensions</vt:lpstr>
      <vt:lpstr>VM Extensions</vt:lpstr>
      <vt:lpstr>Virtual Machine Management</vt:lpstr>
      <vt:lpstr>Setting the current storage account</vt:lpstr>
      <vt:lpstr>Information needed to create a VM</vt:lpstr>
      <vt:lpstr>Simple VM creation</vt:lpstr>
      <vt:lpstr>Virtual Machine Discovery</vt:lpstr>
      <vt:lpstr>Common settings</vt:lpstr>
      <vt:lpstr>Provisioning options</vt:lpstr>
      <vt:lpstr>Setting VM configuration</vt:lpstr>
      <vt:lpstr>Disks and Images</vt:lpstr>
      <vt:lpstr>Image Mobility</vt:lpstr>
      <vt:lpstr>VM disk layout</vt:lpstr>
      <vt:lpstr>Data disk creation</vt:lpstr>
      <vt:lpstr>Disk and image repository</vt:lpstr>
      <vt:lpstr>Customer Manager Architecture</vt:lpstr>
      <vt:lpstr>Automating CustomerManager App</vt:lpstr>
      <vt:lpstr>Demo: Provisioning VM</vt:lpstr>
      <vt:lpstr>Migrating apps to the Cloud</vt:lpstr>
      <vt:lpstr>Migration Approaches</vt:lpstr>
      <vt:lpstr>Migrating a Multi-VM application</vt:lpstr>
      <vt:lpstr>Virtual Machine Configuration</vt:lpstr>
      <vt:lpstr>Migrating a simple virtual machine</vt:lpstr>
      <vt:lpstr>Imaging VMs in the Cloud</vt:lpstr>
      <vt:lpstr>Azure Virtual Networks</vt:lpstr>
      <vt:lpstr>Virtual Network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Sergii Kryshtop</cp:lastModifiedBy>
  <cp:revision>405</cp:revision>
  <cp:lastPrinted>2014-03-26T17:46:13Z</cp:lastPrinted>
  <dcterms:created xsi:type="dcterms:W3CDTF">2014-03-19T23:21:38Z</dcterms:created>
  <dcterms:modified xsi:type="dcterms:W3CDTF">2015-04-25T00:33:04Z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