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61" r:id="rId9"/>
    <p:sldId id="263" r:id="rId10"/>
    <p:sldId id="264" r:id="rId11"/>
    <p:sldId id="265" r:id="rId12"/>
    <p:sldId id="267" r:id="rId13"/>
    <p:sldId id="262" r:id="rId14"/>
    <p:sldId id="268" r:id="rId15"/>
    <p:sldId id="25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A6048-EA6B-72FA-D6F1-44F0D174DDDC}" v="8" dt="2025-02-27T09:10:1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-4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t Gaël" userId="S::gael.mariot@hes-so.ch::6be4d88a-27cd-4d38-a5ed-f2652ba9204c" providerId="AD" clId="Web-{786A6048-EA6B-72FA-D6F1-44F0D174DDDC}"/>
    <pc:docChg chg="modSld">
      <pc:chgData name="Mariot Gaël" userId="S::gael.mariot@hes-so.ch::6be4d88a-27cd-4d38-a5ed-f2652ba9204c" providerId="AD" clId="Web-{786A6048-EA6B-72FA-D6F1-44F0D174DDDC}" dt="2025-02-27T09:10:15.206" v="6" actId="20577"/>
      <pc:docMkLst>
        <pc:docMk/>
      </pc:docMkLst>
      <pc:sldChg chg="modSp">
        <pc:chgData name="Mariot Gaël" userId="S::gael.mariot@hes-so.ch::6be4d88a-27cd-4d38-a5ed-f2652ba9204c" providerId="AD" clId="Web-{786A6048-EA6B-72FA-D6F1-44F0D174DDDC}" dt="2025-02-27T09:10:15.206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786A6048-EA6B-72FA-D6F1-44F0D174DDDC}" dt="2025-02-27T09:10:15.206" v="6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Mariot Gaël" userId="S::gael.mariot@hes-so.ch::6be4d88a-27cd-4d38-a5ed-f2652ba9204c" providerId="AD" clId="Web-{0B040713-1AD2-D7A3-7422-E09C7721FC76}"/>
    <pc:docChg chg="modSld">
      <pc:chgData name="Mariot Gaël" userId="S::gael.mariot@hes-so.ch::6be4d88a-27cd-4d38-a5ed-f2652ba9204c" providerId="AD" clId="Web-{0B040713-1AD2-D7A3-7422-E09C7721FC76}" dt="2025-02-24T10:40:28.601" v="6" actId="20577"/>
      <pc:docMkLst>
        <pc:docMk/>
      </pc:docMkLst>
      <pc:sldChg chg="modSp">
        <pc:chgData name="Mariot Gaël" userId="S::gael.mariot@hes-so.ch::6be4d88a-27cd-4d38-a5ed-f2652ba9204c" providerId="AD" clId="Web-{0B040713-1AD2-D7A3-7422-E09C7721FC76}" dt="2025-02-24T10:40:28.601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0B040713-1AD2-D7A3-7422-E09C7721FC76}" dt="2025-02-24T10:40:28.601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riot Gaël" userId="S::gael.mariot@hes-so.ch::6be4d88a-27cd-4d38-a5ed-f2652ba9204c" providerId="AD" clId="Web-{0B040713-1AD2-D7A3-7422-E09C7721FC76}" dt="2025-02-24T10:40:16.225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du 25/05/2025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Gaël Mariot</a:t>
            </a:r>
          </a:p>
          <a:p>
            <a:endParaRPr lang="fr-FR" dirty="0"/>
          </a:p>
          <a:p>
            <a:r>
              <a:rPr lang="fr-FR" dirty="0"/>
              <a:t>Temps alloué: 10min/personne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5A67F8B-157C-7CA5-9171-B8F31B8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812"/>
            <a:ext cx="12192000" cy="6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7C545-0365-6060-11CC-AAF89AF8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Simulation CST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D1FDD4-BE5E-3E7F-DD53-ECFBA1253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05313"/>
            <a:ext cx="10515600" cy="3591962"/>
          </a:xfrm>
        </p:spPr>
      </p:pic>
    </p:spTree>
    <p:extLst>
      <p:ext uri="{BB962C8B-B14F-4D97-AF65-F5344CB8AC3E}">
        <p14:creationId xmlns:p14="http://schemas.microsoft.com/office/powerpoint/2010/main" val="4262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C37B58-28F3-0524-C8EB-050A3441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 fontScale="90000"/>
          </a:bodyPr>
          <a:lstStyle/>
          <a:p>
            <a:r>
              <a:rPr lang="fr-CH" sz="4800" dirty="0"/>
              <a:t>Simulation CST - Comparaison</a:t>
            </a:r>
            <a:endParaRPr lang="fr-FR" sz="4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1107ED-D9B8-03FB-7D99-DD45BD67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>
            <a:normAutofit/>
          </a:bodyPr>
          <a:lstStyle/>
          <a:p>
            <a:r>
              <a:rPr lang="en-US" sz="1800" dirty="0"/>
              <a:t>Simulation 1</a:t>
            </a:r>
          </a:p>
          <a:p>
            <a:pPr lvl="1"/>
            <a:r>
              <a:rPr lang="en-US" sz="1400" dirty="0"/>
              <a:t>Bobine 1 : 1 Ampère</a:t>
            </a:r>
          </a:p>
          <a:p>
            <a:pPr lvl="1"/>
            <a:r>
              <a:rPr lang="en-US" sz="1400" dirty="0"/>
              <a:t>Bobine 2 : 0 Ampère</a:t>
            </a:r>
          </a:p>
          <a:p>
            <a:pPr lvl="1"/>
            <a:r>
              <a:rPr lang="en-US" sz="1400" dirty="0"/>
              <a:t>Bobine 3 : 0 Ampère</a:t>
            </a:r>
          </a:p>
          <a:p>
            <a:r>
              <a:rPr lang="en-US" sz="1800" dirty="0"/>
              <a:t>Simulation 2</a:t>
            </a:r>
          </a:p>
          <a:p>
            <a:pPr lvl="1"/>
            <a:r>
              <a:rPr lang="en-US" sz="1400" dirty="0"/>
              <a:t>Bobine 1 : 1 Ampère</a:t>
            </a:r>
          </a:p>
          <a:p>
            <a:pPr lvl="1"/>
            <a:r>
              <a:rPr lang="en-US" sz="1400" dirty="0"/>
              <a:t>Bobine 2 : 0 Ampère</a:t>
            </a:r>
          </a:p>
          <a:p>
            <a:pPr lvl="1"/>
            <a:r>
              <a:rPr lang="en-US" sz="1400" dirty="0"/>
              <a:t>Bobine 3 : -1 Ampère</a:t>
            </a:r>
          </a:p>
          <a:p>
            <a:pPr lvl="1"/>
            <a:endParaRPr lang="en-US" sz="1400" dirty="0"/>
          </a:p>
        </p:txBody>
      </p:sp>
      <p:pic>
        <p:nvPicPr>
          <p:cNvPr id="5" name="Espace réservé du contenu 4" descr="Une image contenant texte, capture d’écran, Caractère coloré&#10;&#10;Le contenu généré par l’IA peut être incorrect.">
            <a:extLst>
              <a:ext uri="{FF2B5EF4-FFF2-40B4-BE49-F238E27FC236}">
                <a16:creationId xmlns:a16="http://schemas.microsoft.com/office/drawing/2014/main" id="{C3C5AF70-B390-5E9C-933B-D60B707F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48" y="112953"/>
            <a:ext cx="9455131" cy="3238382"/>
          </a:xfrm>
          <a:prstGeom prst="rect">
            <a:avLst/>
          </a:prstGeom>
        </p:spPr>
      </p:pic>
      <p:pic>
        <p:nvPicPr>
          <p:cNvPr id="7" name="Image 6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4ABCD94-03DB-0222-1A20-DF332F559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17" y="3498320"/>
            <a:ext cx="9455130" cy="32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B7B5-74DC-E7AE-EFF7-C3F09F8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CED28E-AA9C-759F-9798-FF4192618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C5241-A7B1-A1B7-EDAC-213214D0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E1D78-9F12-A75B-E0C3-C12AB47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Prévisions pour la </a:t>
            </a:r>
            <a:r>
              <a:rPr lang="fr-FR"/>
              <a:t>semaine à venir</a:t>
            </a:r>
            <a:endParaRPr lang="fr-FR" dirty="0"/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0479250-2379-2235-A6C8-9F6F30E8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168CE-64F0-0230-50DB-778C7C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09" y="3749414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2000" dirty="0"/>
              <a:t>Continuer les tests sur CST</a:t>
            </a:r>
          </a:p>
          <a:p>
            <a:r>
              <a:rPr lang="fr-CH" sz="2000" dirty="0"/>
              <a:t>Analyse des tests sur CST</a:t>
            </a:r>
          </a:p>
          <a:p>
            <a:r>
              <a:rPr lang="fr-CH" sz="2000" dirty="0"/>
              <a:t>Rechercher des techniques de pilotage</a:t>
            </a:r>
          </a:p>
          <a:p>
            <a:r>
              <a:rPr lang="fr-CH" sz="2000" dirty="0"/>
              <a:t>Tester les bobines possédées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448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896D7A-0685-9468-4928-7404B87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Réalisations</a:t>
            </a:r>
            <a:br>
              <a:rPr lang="fr-FR" dirty="0"/>
            </a:br>
            <a:r>
              <a:rPr lang="fr-FR" dirty="0"/>
              <a:t>semaine passée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2BE0DA8-BA48-CCE4-2F78-67F163C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76E84-276B-62AF-F7A2-BA19179B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/>
              <a:t>Planning</a:t>
            </a:r>
          </a:p>
          <a:p>
            <a:r>
              <a:rPr lang="fr-FR" sz="2000" dirty="0"/>
              <a:t>Recherches sur les bobines</a:t>
            </a:r>
          </a:p>
          <a:p>
            <a:r>
              <a:rPr lang="fr-FR" sz="2000" dirty="0"/>
              <a:t>Simulation CST</a:t>
            </a:r>
          </a:p>
        </p:txBody>
      </p:sp>
    </p:spTree>
    <p:extLst>
      <p:ext uri="{BB962C8B-B14F-4D97-AF65-F5344CB8AC3E}">
        <p14:creationId xmlns:p14="http://schemas.microsoft.com/office/powerpoint/2010/main" val="3099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6A993-00F8-C65F-437E-58138179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Elaboration du Planning – Partie 1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749AACA-C971-8D9C-0E82-8D5307F7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15425"/>
              </p:ext>
            </p:extLst>
          </p:nvPr>
        </p:nvGraphicFramePr>
        <p:xfrm>
          <a:off x="838200" y="1690689"/>
          <a:ext cx="10515594" cy="4215593"/>
        </p:xfrm>
        <a:graphic>
          <a:graphicData uri="http://schemas.openxmlformats.org/drawingml/2006/table">
            <a:tbl>
              <a:tblPr/>
              <a:tblGrid>
                <a:gridCol w="1168401">
                  <a:extLst>
                    <a:ext uri="{9D8B030D-6E8A-4147-A177-3AD203B41FA5}">
                      <a16:colId xmlns:a16="http://schemas.microsoft.com/office/drawing/2014/main" val="389178115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55738733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07220353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6536012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086795173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60928135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069833404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31249938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59739782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131921297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95650413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26111748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48992195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17724930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21604178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113493433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09607260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66685542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3731884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640052346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890868736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00089551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51105956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972222367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42468274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10836028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03348873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72879548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169887723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613397617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651193122"/>
                    </a:ext>
                  </a:extLst>
                </a:gridCol>
                <a:gridCol w="69755">
                  <a:extLst>
                    <a:ext uri="{9D8B030D-6E8A-4147-A177-3AD203B41FA5}">
                      <a16:colId xmlns:a16="http://schemas.microsoft.com/office/drawing/2014/main" val="719921367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69632160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062792920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804888757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28096341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83303994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008983829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746054813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58819856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641981726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06738587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35754159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93524205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184317433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0254371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20415748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93261884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57060668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798427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578655275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457122607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08262511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21173195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9705741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23282065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10469372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30323843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039742553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976965224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356740016"/>
                    </a:ext>
                  </a:extLst>
                </a:gridCol>
                <a:gridCol w="69755">
                  <a:extLst>
                    <a:ext uri="{9D8B030D-6E8A-4147-A177-3AD203B41FA5}">
                      <a16:colId xmlns:a16="http://schemas.microsoft.com/office/drawing/2014/main" val="571332290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80326052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773883133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3102089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003845533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544207092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662847835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34099035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38571589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70474534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72005507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392785597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60573775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259940598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28236200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77581248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65305669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997954618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05366033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591175967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28636399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98328015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89333288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82916324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90188808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04785822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66133817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22873000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684721947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159743576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053985334"/>
                    </a:ext>
                  </a:extLst>
                </a:gridCol>
                <a:gridCol w="69755">
                  <a:extLst>
                    <a:ext uri="{9D8B030D-6E8A-4147-A177-3AD203B41FA5}">
                      <a16:colId xmlns:a16="http://schemas.microsoft.com/office/drawing/2014/main" val="28337844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732138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796876115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178092816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451984449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67113763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417050021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362369601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42945293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495553269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373279435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4157042338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3533330467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96286072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85412869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913430762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855956816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67355421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207979099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496375423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1793359558"/>
                    </a:ext>
                  </a:extLst>
                </a:gridCol>
                <a:gridCol w="76731">
                  <a:extLst>
                    <a:ext uri="{9D8B030D-6E8A-4147-A177-3AD203B41FA5}">
                      <a16:colId xmlns:a16="http://schemas.microsoft.com/office/drawing/2014/main" val="2068787430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854589135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1419847174"/>
                    </a:ext>
                  </a:extLst>
                </a:gridCol>
                <a:gridCol w="83706">
                  <a:extLst>
                    <a:ext uri="{9D8B030D-6E8A-4147-A177-3AD203B41FA5}">
                      <a16:colId xmlns:a16="http://schemas.microsoft.com/office/drawing/2014/main" val="2086571479"/>
                    </a:ext>
                  </a:extLst>
                </a:gridCol>
              </a:tblGrid>
              <a:tr h="2183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effectLst/>
                          <a:latin typeface="Arial" panose="020B0604020202020204" pitchFamily="34" charset="0"/>
                        </a:rPr>
                        <a:t>Mai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0"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effectLst/>
                          <a:latin typeface="Arial" panose="020B0604020202020204" pitchFamily="34" charset="0"/>
                        </a:rPr>
                        <a:t>Juin</a:t>
                      </a:r>
                    </a:p>
                  </a:txBody>
                  <a:tcPr marL="3453" marR="3453" marT="345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effectLst/>
                          <a:latin typeface="Arial" panose="020B0604020202020204" pitchFamily="34" charset="0"/>
                        </a:rPr>
                        <a:t>Juillet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1"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effectLst/>
                          <a:latin typeface="Arial" panose="020B0604020202020204" pitchFamily="34" charset="0"/>
                        </a:rPr>
                        <a:t>Août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600" b="1" i="0" u="none" strike="noStrike">
                          <a:effectLst/>
                          <a:latin typeface="Arial" panose="020B0604020202020204" pitchFamily="34" charset="0"/>
                        </a:rPr>
                        <a:t>septembre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77343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3453" marR="3453" marT="345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09</a:t>
                      </a:r>
                    </a:p>
                  </a:txBody>
                  <a:tcPr marL="3453" marR="3453" marT="3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453" marR="3453" marT="3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453" marR="3453" marT="3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453" marR="3453" marT="345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3453" marR="3453" marT="345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03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300" b="1" i="0" u="none" strike="noStrike">
                          <a:effectLst/>
                          <a:latin typeface="Arial" panose="020B0604020202020204" pitchFamily="34" charset="0"/>
                        </a:rPr>
                        <a:t>04</a:t>
                      </a:r>
                    </a:p>
                  </a:txBody>
                  <a:tcPr marL="3453" marR="3453" marT="34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58978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Préparer planning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727273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Tests CST - bob. linéaires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30280"/>
                  </a:ext>
                </a:extLst>
              </a:tr>
              <a:tr h="25409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Tests Physique - bob. linéaire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312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Rech. Tech. Pilotage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85395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Rech. MCU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73834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Prototype 1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0892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20097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35298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18008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314915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00280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Prototype 2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602863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394406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28695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128581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901832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12413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 Final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657390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90385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278971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820278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69311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876656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Rendu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32825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Rapport Intermediaire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04990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Rapport Final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83569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Poster + Diapo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215582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Défense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595671"/>
                  </a:ext>
                </a:extLst>
              </a:tr>
              <a:tr h="12907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Préparation Défense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4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453" marR="3453" marT="345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99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79AF-4C48-C53F-C260-EEC1D39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Elaboration du Planning – Partie 2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1A3E15D-611E-9755-94FC-3837C740896D}"/>
              </a:ext>
            </a:extLst>
          </p:cNvPr>
          <p:cNvGraphicFramePr>
            <a:graphicFrameLocks noGrp="1"/>
          </p:cNvGraphicFramePr>
          <p:nvPr/>
        </p:nvGraphicFramePr>
        <p:xfrm>
          <a:off x="838207" y="2154050"/>
          <a:ext cx="10515585" cy="3694487"/>
        </p:xfrm>
        <a:graphic>
          <a:graphicData uri="http://schemas.openxmlformats.org/drawingml/2006/table">
            <a:tbl>
              <a:tblPr/>
              <a:tblGrid>
                <a:gridCol w="1319197">
                  <a:extLst>
                    <a:ext uri="{9D8B030D-6E8A-4147-A177-3AD203B41FA5}">
                      <a16:colId xmlns:a16="http://schemas.microsoft.com/office/drawing/2014/main" val="694135289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393536225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410243702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177124159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58397490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11059509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733299605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928277772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19072568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066657807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00891319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27951821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400633896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90953747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081177636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698350952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230068596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21927086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14950929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46803501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096792010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378330760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213799486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246339804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401480645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51002104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53011611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478999865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97762500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1690521130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71157984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670278543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963787258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980555617"/>
                    </a:ext>
                  </a:extLst>
                </a:gridCol>
                <a:gridCol w="270482">
                  <a:extLst>
                    <a:ext uri="{9D8B030D-6E8A-4147-A177-3AD203B41FA5}">
                      <a16:colId xmlns:a16="http://schemas.microsoft.com/office/drawing/2014/main" val="3157207584"/>
                    </a:ext>
                  </a:extLst>
                </a:gridCol>
              </a:tblGrid>
              <a:tr h="11917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S4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effectLst/>
                          <a:latin typeface="Arial" panose="020B0604020202020204" pitchFamily="34" charset="0"/>
                        </a:rPr>
                        <a:t>S5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S9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S10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S13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S14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effectLst/>
                          <a:latin typeface="Arial" panose="020B0604020202020204" pitchFamily="34" charset="0"/>
                        </a:rPr>
                        <a:t>S17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005800"/>
                  </a:ext>
                </a:extLst>
              </a:tr>
              <a:tr h="11917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12/05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18/05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19/05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25/05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26/05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01/06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02/06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08/06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09/06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15/06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16/06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22/06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23/06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29/06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30/06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06/07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07/07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13/07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14/07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20/07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21/07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27/07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28/07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03/08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04/08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10/08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11/08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17/08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18/08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24/08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25/08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31/08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01/09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07/09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90428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Préparer planning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9771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Tests CST - bob. linéaires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15173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Tests Physique - bob. linéaire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03767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Rech. Tech. Pilotage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25547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Rech. MCU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8933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Prototype 1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58339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34827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97100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81702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90725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62063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Prototype 2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013646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15014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05171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54037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61003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701501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Proto Final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39035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Recherche Composants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87091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Schematique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74154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Design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56726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Assemblage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94519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Tests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00125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Rendu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68704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Rapport Intermediaire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39536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Rapport Final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9081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Poster + Diapo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1650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    Défense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39865"/>
                  </a:ext>
                </a:extLst>
              </a:tr>
              <a:tr h="119177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Préparation Défense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FFC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7010" marR="7010" marT="70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23086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D6DAA-EAAB-B9AE-0C34-82F3E87D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Recherches sur les bobines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AB440-498C-25A2-784D-45E552EA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910" cy="4351338"/>
          </a:xfrm>
        </p:spPr>
        <p:txBody>
          <a:bodyPr/>
          <a:lstStyle/>
          <a:p>
            <a:r>
              <a:rPr lang="fr-CH" dirty="0" err="1"/>
              <a:t>Gerrits</a:t>
            </a:r>
            <a:r>
              <a:rPr lang="fr-CH" dirty="0"/>
              <a:t> </a:t>
            </a:r>
            <a:r>
              <a:rPr lang="fr-CH" dirty="0" err="1"/>
              <a:t>Tagebuch</a:t>
            </a:r>
            <a:r>
              <a:rPr lang="fr-CH" dirty="0"/>
              <a:t> #45 </a:t>
            </a:r>
          </a:p>
          <a:p>
            <a:pPr lvl="1"/>
            <a:r>
              <a:rPr lang="fr-CH" dirty="0"/>
              <a:t>Bobines Linéaires nécessaire pour déplacement fluide</a:t>
            </a:r>
          </a:p>
          <a:p>
            <a:pPr lvl="1"/>
            <a:r>
              <a:rPr lang="fr-FR" dirty="0"/>
              <a:t>Réseau de </a:t>
            </a:r>
            <a:r>
              <a:rPr lang="fr-FR" dirty="0" err="1"/>
              <a:t>Hallbach</a:t>
            </a:r>
            <a:endParaRPr lang="fr-FR" dirty="0"/>
          </a:p>
        </p:txBody>
      </p:sp>
      <p:pic>
        <p:nvPicPr>
          <p:cNvPr id="5" name="Image 4" descr="Une image contenant texte, diagramme, conception, origami&#10;&#10;Le contenu généré par l’IA peut être incorrect.">
            <a:extLst>
              <a:ext uri="{FF2B5EF4-FFF2-40B4-BE49-F238E27FC236}">
                <a16:creationId xmlns:a16="http://schemas.microsoft.com/office/drawing/2014/main" id="{17104B52-402A-1F1A-ED7D-7429E17F4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53" y="1960119"/>
            <a:ext cx="6274505" cy="48978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131245-9D75-C2E3-9480-0E98C157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43" y="274992"/>
            <a:ext cx="4094251" cy="25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155F0-8F72-A5F4-BEA4-3E53B094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Recherche sur les bobines - Démo</a:t>
            </a:r>
            <a:endParaRPr lang="fr-FR" dirty="0"/>
          </a:p>
        </p:txBody>
      </p:sp>
      <p:pic>
        <p:nvPicPr>
          <p:cNvPr id="7" name="558.0-565.0">
            <a:hlinkClick r:id="" action="ppaction://media"/>
            <a:extLst>
              <a:ext uri="{FF2B5EF4-FFF2-40B4-BE49-F238E27FC236}">
                <a16:creationId xmlns:a16="http://schemas.microsoft.com/office/drawing/2014/main" id="{0CB95E06-D348-98A0-D56C-EC931C2D2C1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39973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54FC72-7CBA-4FD3-6896-EFAF073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CH" dirty="0"/>
              <a:t>Simulation CST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1027D-6B87-C72F-2492-21A3B7D4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fr-CH" sz="1900" dirty="0"/>
              <a:t>Création d’un modèle similaire à MIWULA (</a:t>
            </a:r>
            <a:r>
              <a:rPr lang="fr-CH" sz="1900" dirty="0" err="1"/>
              <a:t>miniatur</a:t>
            </a:r>
            <a:r>
              <a:rPr lang="fr-CH" sz="1900" dirty="0"/>
              <a:t> </a:t>
            </a:r>
            <a:r>
              <a:rPr lang="fr-CH" sz="1900" dirty="0" err="1"/>
              <a:t>wundereland</a:t>
            </a:r>
            <a:r>
              <a:rPr lang="fr-CH" sz="1900" dirty="0"/>
              <a:t>)</a:t>
            </a:r>
          </a:p>
          <a:p>
            <a:r>
              <a:rPr lang="fr-CH" sz="1900" dirty="0"/>
              <a:t>Paramètres</a:t>
            </a:r>
          </a:p>
          <a:p>
            <a:pPr lvl="1"/>
            <a:r>
              <a:rPr lang="fr-CH" sz="1900" dirty="0"/>
              <a:t>Largeur d’un «méandre» =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largeur de piste * 2 + espacement</a:t>
            </a:r>
          </a:p>
          <a:p>
            <a:pPr lvl="1"/>
            <a:r>
              <a:rPr lang="fr-CH" sz="1900" dirty="0"/>
              <a:t>Longueur d’un «méandre» =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50mm</a:t>
            </a:r>
          </a:p>
          <a:p>
            <a:pPr lvl="1"/>
            <a:r>
              <a:rPr lang="fr-CH" sz="1900" dirty="0"/>
              <a:t>Hauteur de piste : max de eurocircuits.ch (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70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 2oz</a:t>
            </a:r>
            <a:r>
              <a:rPr lang="fr-CH" sz="1900" dirty="0"/>
              <a:t>)</a:t>
            </a:r>
          </a:p>
          <a:p>
            <a:pPr lvl="1"/>
            <a:r>
              <a:rPr lang="fr-CH" sz="1900" dirty="0"/>
              <a:t>Ampérage :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1 A</a:t>
            </a:r>
          </a:p>
          <a:p>
            <a:pPr lvl="1"/>
            <a:r>
              <a:rPr lang="fr-CH" sz="1900" dirty="0"/>
              <a:t>Hauteur de substrat :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0,36mm</a:t>
            </a:r>
          </a:p>
          <a:p>
            <a:pPr lvl="1"/>
            <a:r>
              <a:rPr lang="fr-CH" sz="1900" dirty="0"/>
              <a:t>Espacement : </a:t>
            </a:r>
            <a:r>
              <a:rPr lang="fr-CH" sz="1900" dirty="0">
                <a:latin typeface="Cascadia Mono" panose="020B0609020000020004" pitchFamily="49" charset="0"/>
                <a:cs typeface="Cascadia Mono" panose="020B0609020000020004" pitchFamily="49" charset="0"/>
              </a:rPr>
              <a:t>Largeur de piste</a:t>
            </a:r>
          </a:p>
          <a:p>
            <a:pPr lvl="1"/>
            <a:r>
              <a:rPr lang="fr-CH" sz="1900" dirty="0"/>
              <a:t>Largeur de piste : Calcul …</a:t>
            </a:r>
            <a:endParaRPr lang="fr-FR" sz="1900" dirty="0"/>
          </a:p>
          <a:p>
            <a:endParaRPr lang="fr-FR" sz="19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14DD6C-6CC2-7135-D378-4294BF3E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896" y="2198361"/>
            <a:ext cx="6063448" cy="372902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8F0008-8974-4CE3-C87B-C34E9141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CH" dirty="0"/>
              <a:t>Simulation CST - Calcul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00E5A-D9EE-923E-F28D-E6B080B8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6452364" cy="2398713"/>
          </a:xfrm>
        </p:spPr>
        <p:txBody>
          <a:bodyPr anchor="ctr">
            <a:normAutofit/>
          </a:bodyPr>
          <a:lstStyle/>
          <a:p>
            <a:pPr lvl="1"/>
            <a:endParaRPr lang="fr-FR" sz="1600" dirty="0"/>
          </a:p>
          <a:p>
            <a:r>
              <a:rPr lang="fr-FR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1 mil^2 = (0.0254mm)^2 = 0.00064516 mm^2</a:t>
            </a:r>
            <a:endParaRPr lang="fr-CH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CH" sz="2000" dirty="0" err="1"/>
              <a:t>k,b</a:t>
            </a:r>
            <a:r>
              <a:rPr lang="fr-CH" sz="2000" dirty="0"/>
              <a:t> et c définis par l’IPC-2221</a:t>
            </a:r>
          </a:p>
          <a:p>
            <a:pPr lvl="1"/>
            <a:r>
              <a:rPr lang="fr-CH" sz="1600" dirty="0"/>
              <a:t>b = </a:t>
            </a:r>
            <a:r>
              <a:rPr lang="fr-CH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0.44</a:t>
            </a:r>
          </a:p>
          <a:p>
            <a:pPr lvl="1"/>
            <a:r>
              <a:rPr lang="fr-CH" sz="1600" dirty="0"/>
              <a:t>c = </a:t>
            </a:r>
            <a:r>
              <a:rPr lang="fr-CH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0.725</a:t>
            </a:r>
          </a:p>
          <a:p>
            <a:pPr lvl="1"/>
            <a:r>
              <a:rPr lang="fr-CH" sz="1600" dirty="0"/>
              <a:t>k = </a:t>
            </a:r>
            <a:r>
              <a:rPr lang="fr-CH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0.024</a:t>
            </a:r>
            <a:r>
              <a:rPr lang="fr-CH" sz="1600" dirty="0"/>
              <a:t> pour </a:t>
            </a:r>
            <a:r>
              <a:rPr lang="fr-CH" sz="1600" dirty="0" err="1"/>
              <a:t>layers</a:t>
            </a:r>
            <a:r>
              <a:rPr lang="fr-CH" sz="1600" dirty="0"/>
              <a:t> internes</a:t>
            </a:r>
          </a:p>
          <a:p>
            <a:pPr lvl="1"/>
            <a:r>
              <a:rPr lang="fr-CH" sz="1600" dirty="0"/>
              <a:t>k = </a:t>
            </a:r>
            <a:r>
              <a:rPr lang="fr-CH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0.048</a:t>
            </a:r>
            <a:r>
              <a:rPr lang="fr-CH" sz="1600" dirty="0"/>
              <a:t> pour </a:t>
            </a:r>
            <a:r>
              <a:rPr lang="fr-CH" sz="1600" dirty="0" err="1"/>
              <a:t>layers</a:t>
            </a:r>
            <a:r>
              <a:rPr lang="fr-CH" sz="1600" dirty="0"/>
              <a:t> externes</a:t>
            </a:r>
            <a:endParaRPr lang="fr-CH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4FBED8-C522-F6EC-AD80-0B37675E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6" y="1038720"/>
            <a:ext cx="9874088" cy="14987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870D08-67CF-740B-7C2B-4BEA7205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85" y="749925"/>
            <a:ext cx="9875259" cy="2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85E71-2E22-B992-8B72-F3AD511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CH" dirty="0"/>
              <a:t>Simulation CST - Calcul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BDBAC-C036-70D9-008C-6EBADD00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886137"/>
            <a:ext cx="9875259" cy="180391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7F68C-2C6E-CA3F-939B-44073538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fr-CH" sz="2000" dirty="0"/>
              <a:t>Paramètres</a:t>
            </a:r>
          </a:p>
          <a:p>
            <a:pPr lvl="1"/>
            <a:r>
              <a:rPr lang="fr-CH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10°C </a:t>
            </a:r>
            <a:r>
              <a:rPr lang="fr-CH" sz="2000" dirty="0"/>
              <a:t>de montée en température</a:t>
            </a:r>
          </a:p>
          <a:p>
            <a:pPr lvl="1"/>
            <a:r>
              <a:rPr lang="fr-CH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1Ampère</a:t>
            </a:r>
          </a:p>
          <a:p>
            <a:r>
              <a:rPr lang="fr-CH" sz="2000" dirty="0"/>
              <a:t>Aire = </a:t>
            </a:r>
            <a:r>
              <a:rPr lang="fr-CH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0,447… mm^2 </a:t>
            </a:r>
          </a:p>
          <a:p>
            <a:r>
              <a:rPr lang="fr-CH" sz="2000" dirty="0"/>
              <a:t>Largeur de piste = A/hauteur de piste = </a:t>
            </a:r>
            <a:r>
              <a:rPr lang="fr-CH" sz="20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0,260mm</a:t>
            </a:r>
          </a:p>
        </p:txBody>
      </p:sp>
    </p:spTree>
    <p:extLst>
      <p:ext uri="{BB962C8B-B14F-4D97-AF65-F5344CB8AC3E}">
        <p14:creationId xmlns:p14="http://schemas.microsoft.com/office/powerpoint/2010/main" val="3377246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e88b6a-b6d9-48b6-b95d-f0391987068e" xsi:nil="true"/>
    <lcf76f155ced4ddcb4097134ff3c332f xmlns="77c52f78-f7c5-4c20-9230-f5843b2464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DE7040DBBB4896CAC5022CAA0E35" ma:contentTypeVersion="12" ma:contentTypeDescription="Crée un document." ma:contentTypeScope="" ma:versionID="ddfec7880a8692a7bb79b5c86f316076">
  <xsd:schema xmlns:xsd="http://www.w3.org/2001/XMLSchema" xmlns:xs="http://www.w3.org/2001/XMLSchema" xmlns:p="http://schemas.microsoft.com/office/2006/metadata/properties" xmlns:ns2="77c52f78-f7c5-4c20-9230-f5843b246435" xmlns:ns3="f7e88b6a-b6d9-48b6-b95d-f0391987068e" targetNamespace="http://schemas.microsoft.com/office/2006/metadata/properties" ma:root="true" ma:fieldsID="7e9daaf6c5ef931ba8fb987a42390cee" ns2:_="" ns3:_="">
    <xsd:import namespace="77c52f78-f7c5-4c20-9230-f5843b246435"/>
    <xsd:import namespace="f7e88b6a-b6d9-48b6-b95d-f03919870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2f78-f7c5-4c20-9230-f5843b2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8b6a-b6d9-48b6-b95d-f0391987068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4e0c7b-8f23-4ee6-8dc0-1be1d6272801}" ma:internalName="TaxCatchAll" ma:showField="CatchAllData" ma:web="f7e88b6a-b6d9-48b6-b95d-f039198706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FB631-B426-4989-A813-BD886F1A074A}">
  <ds:schemaRefs>
    <ds:schemaRef ds:uri="http://schemas.microsoft.com/office/2006/metadata/properties"/>
    <ds:schemaRef ds:uri="http://schemas.microsoft.com/office/infopath/2007/PartnerControls"/>
    <ds:schemaRef ds:uri="f7e88b6a-b6d9-48b6-b95d-f0391987068e"/>
    <ds:schemaRef ds:uri="77c52f78-f7c5-4c20-9230-f5843b246435"/>
  </ds:schemaRefs>
</ds:datastoreItem>
</file>

<file path=customXml/itemProps2.xml><?xml version="1.0" encoding="utf-8"?>
<ds:datastoreItem xmlns:ds="http://schemas.openxmlformats.org/officeDocument/2006/customXml" ds:itemID="{12FA7FBE-9EE2-48F0-8EBA-1B7796DBD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52f78-f7c5-4c20-9230-f5843b246435"/>
    <ds:schemaRef ds:uri="f7e88b6a-b6d9-48b6-b95d-f0391987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B830FA-9008-4180-914B-7640B087CC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4449</Words>
  <Application>Microsoft Office PowerPoint</Application>
  <PresentationFormat>Grand écran</PresentationFormat>
  <Paragraphs>4144</Paragraphs>
  <Slides>12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Cascadia Mono</vt:lpstr>
      <vt:lpstr>Thème Office</vt:lpstr>
      <vt:lpstr>Point du 25/05/2025</vt:lpstr>
      <vt:lpstr>Réalisations semaine passée</vt:lpstr>
      <vt:lpstr>Elaboration du Planning – Partie 1</vt:lpstr>
      <vt:lpstr>Elaboration du Planning – Partie 2</vt:lpstr>
      <vt:lpstr>Recherches sur les bobines</vt:lpstr>
      <vt:lpstr>Recherche sur les bobines - Démo</vt:lpstr>
      <vt:lpstr>Simulation CST</vt:lpstr>
      <vt:lpstr>Simulation CST - Calcul</vt:lpstr>
      <vt:lpstr>Simulation CST - Calcul</vt:lpstr>
      <vt:lpstr>Simulation CST</vt:lpstr>
      <vt:lpstr>Simulation CST - Comparaison</vt:lpstr>
      <vt:lpstr>Prévisions pour la semaine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Mariot Gaël</cp:lastModifiedBy>
  <cp:revision>42</cp:revision>
  <dcterms:created xsi:type="dcterms:W3CDTF">2025-02-23T11:28:56Z</dcterms:created>
  <dcterms:modified xsi:type="dcterms:W3CDTF">2025-05-25T22:40:56Z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0x0101005B7FDE7040DBBB4896CAC5022CAA0E35</vt:lpwstr>
  </property>
  <property fmtid="{D5CDD505-2E9C-101B-9397-08002B2CF9AE}" pid="3" name="MediaServiceImageTags">
    <vt:lpwstr/>
  </property>
</Properties>
</file>