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6858000" cy="9144000"/>
  <p:defaultTextStyle>
    <a:defPPr>
      <a:defRPr lang="fr-FR"/>
    </a:defPPr>
    <a:lvl1pPr marL="0" algn="l" defTabSz="4174327" rtl="0" eaLnBrk="1" latinLnBrk="0" hangingPunct="1">
      <a:defRPr sz="8200" kern="1200">
        <a:solidFill>
          <a:schemeClr val="tx1"/>
        </a:solidFill>
        <a:latin typeface="+mn-lt"/>
        <a:ea typeface="+mn-ea"/>
        <a:cs typeface="+mn-cs"/>
      </a:defRPr>
    </a:lvl1pPr>
    <a:lvl2pPr marL="2087164" algn="l" defTabSz="4174327" rtl="0" eaLnBrk="1" latinLnBrk="0" hangingPunct="1">
      <a:defRPr sz="8200" kern="1200">
        <a:solidFill>
          <a:schemeClr val="tx1"/>
        </a:solidFill>
        <a:latin typeface="+mn-lt"/>
        <a:ea typeface="+mn-ea"/>
        <a:cs typeface="+mn-cs"/>
      </a:defRPr>
    </a:lvl2pPr>
    <a:lvl3pPr marL="4174327" algn="l" defTabSz="4174327" rtl="0" eaLnBrk="1" latinLnBrk="0" hangingPunct="1">
      <a:defRPr sz="8200" kern="1200">
        <a:solidFill>
          <a:schemeClr val="tx1"/>
        </a:solidFill>
        <a:latin typeface="+mn-lt"/>
        <a:ea typeface="+mn-ea"/>
        <a:cs typeface="+mn-cs"/>
      </a:defRPr>
    </a:lvl3pPr>
    <a:lvl4pPr marL="6261491" algn="l" defTabSz="4174327" rtl="0" eaLnBrk="1" latinLnBrk="0" hangingPunct="1">
      <a:defRPr sz="8200" kern="1200">
        <a:solidFill>
          <a:schemeClr val="tx1"/>
        </a:solidFill>
        <a:latin typeface="+mn-lt"/>
        <a:ea typeface="+mn-ea"/>
        <a:cs typeface="+mn-cs"/>
      </a:defRPr>
    </a:lvl4pPr>
    <a:lvl5pPr marL="8348655" algn="l" defTabSz="4174327" rtl="0" eaLnBrk="1" latinLnBrk="0" hangingPunct="1">
      <a:defRPr sz="8200" kern="1200">
        <a:solidFill>
          <a:schemeClr val="tx1"/>
        </a:solidFill>
        <a:latin typeface="+mn-lt"/>
        <a:ea typeface="+mn-ea"/>
        <a:cs typeface="+mn-cs"/>
      </a:defRPr>
    </a:lvl5pPr>
    <a:lvl6pPr marL="10435819" algn="l" defTabSz="4174327" rtl="0" eaLnBrk="1" latinLnBrk="0" hangingPunct="1">
      <a:defRPr sz="8200" kern="1200">
        <a:solidFill>
          <a:schemeClr val="tx1"/>
        </a:solidFill>
        <a:latin typeface="+mn-lt"/>
        <a:ea typeface="+mn-ea"/>
        <a:cs typeface="+mn-cs"/>
      </a:defRPr>
    </a:lvl6pPr>
    <a:lvl7pPr marL="12522982" algn="l" defTabSz="4174327" rtl="0" eaLnBrk="1" latinLnBrk="0" hangingPunct="1">
      <a:defRPr sz="8200" kern="1200">
        <a:solidFill>
          <a:schemeClr val="tx1"/>
        </a:solidFill>
        <a:latin typeface="+mn-lt"/>
        <a:ea typeface="+mn-ea"/>
        <a:cs typeface="+mn-cs"/>
      </a:defRPr>
    </a:lvl7pPr>
    <a:lvl8pPr marL="14610146" algn="l" defTabSz="4174327" rtl="0" eaLnBrk="1" latinLnBrk="0" hangingPunct="1">
      <a:defRPr sz="8200" kern="1200">
        <a:solidFill>
          <a:schemeClr val="tx1"/>
        </a:solidFill>
        <a:latin typeface="+mn-lt"/>
        <a:ea typeface="+mn-ea"/>
        <a:cs typeface="+mn-cs"/>
      </a:defRPr>
    </a:lvl8pPr>
    <a:lvl9pPr marL="16697310" algn="l" defTabSz="4174327"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2412" y="-1782"/>
      </p:cViewPr>
      <p:guideLst>
        <p:guide orient="horz" pos="13483"/>
        <p:guide pos="9526"/>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fiche_ITI">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62" y="38342888"/>
            <a:ext cx="30278387" cy="446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Espace réservé pour une image  5"/>
          <p:cNvSpPr>
            <a:spLocks noGrp="1"/>
          </p:cNvSpPr>
          <p:nvPr>
            <p:ph type="pic" sz="quarter" idx="11" hasCustomPrompt="1"/>
          </p:nvPr>
        </p:nvSpPr>
        <p:spPr>
          <a:xfrm>
            <a:off x="5328643" y="40198350"/>
            <a:ext cx="17713968" cy="2610174"/>
          </a:xfrm>
          <a:prstGeom prst="rect">
            <a:avLst/>
          </a:prstGeom>
        </p:spPr>
        <p:txBody>
          <a:bodyPr/>
          <a:lstStyle>
            <a:lvl1pPr marL="0" indent="0" algn="ctr">
              <a:buNone/>
              <a:defRPr sz="7200">
                <a:latin typeface="Arial Narrow" panose="020B0606020202030204" pitchFamily="34" charset="0"/>
              </a:defRPr>
            </a:lvl1pPr>
          </a:lstStyle>
          <a:p>
            <a:r>
              <a:rPr lang="fr-CH" dirty="0"/>
              <a:t>Emplacement des logos éventuels du projet</a:t>
            </a:r>
          </a:p>
        </p:txBody>
      </p:sp>
      <p:sp>
        <p:nvSpPr>
          <p:cNvPr id="14" name="Espace réservé du texte 13"/>
          <p:cNvSpPr>
            <a:spLocks noGrp="1"/>
          </p:cNvSpPr>
          <p:nvPr>
            <p:ph type="body" sz="quarter" idx="12" hasCustomPrompt="1"/>
          </p:nvPr>
        </p:nvSpPr>
        <p:spPr>
          <a:xfrm rot="18541746">
            <a:off x="4037027" y="19429872"/>
            <a:ext cx="23582113" cy="1797497"/>
          </a:xfrm>
          <a:prstGeom prst="rect">
            <a:avLst/>
          </a:prstGeom>
        </p:spPr>
        <p:txBody>
          <a:bodyPr/>
          <a:lstStyle>
            <a:lvl1pPr marL="0" indent="0">
              <a:buNone/>
              <a:defRPr sz="9600">
                <a:latin typeface="Arial" panose="020B0604020202020204" pitchFamily="34" charset="0"/>
                <a:cs typeface="Arial" panose="020B0604020202020204" pitchFamily="34" charset="0"/>
              </a:defRPr>
            </a:lvl1pPr>
          </a:lstStyle>
          <a:p>
            <a:r>
              <a:rPr lang="fr-CH" sz="6600" dirty="0">
                <a:latin typeface="Arial Narrow" pitchFamily="34" charset="0"/>
              </a:rPr>
              <a:t>Police d’écriture à employer: </a:t>
            </a:r>
            <a:r>
              <a:rPr lang="fr-CH" sz="6600" dirty="0" err="1">
                <a:latin typeface="Arial Narrow" pitchFamily="34" charset="0"/>
              </a:rPr>
              <a:t>arial</a:t>
            </a:r>
            <a:r>
              <a:rPr lang="fr-CH" sz="6600" dirty="0">
                <a:latin typeface="Arial Narrow" pitchFamily="34" charset="0"/>
              </a:rPr>
              <a:t> </a:t>
            </a:r>
            <a:r>
              <a:rPr lang="fr-CH" sz="6600" dirty="0">
                <a:solidFill>
                  <a:srgbClr val="C00000"/>
                </a:solidFill>
                <a:latin typeface="Arial Narrow" pitchFamily="34" charset="0"/>
              </a:rPr>
              <a:t>uniquement</a:t>
            </a:r>
            <a:r>
              <a:rPr lang="fr-CH" sz="6600" dirty="0">
                <a:latin typeface="Arial Narrow" pitchFamily="34" charset="0"/>
              </a:rPr>
              <a:t> – taille et couleur libres</a:t>
            </a:r>
          </a:p>
        </p:txBody>
      </p:sp>
      <p:sp>
        <p:nvSpPr>
          <p:cNvPr id="19" name="Titre 18"/>
          <p:cNvSpPr>
            <a:spLocks noGrp="1"/>
          </p:cNvSpPr>
          <p:nvPr>
            <p:ph type="title" hasCustomPrompt="1"/>
          </p:nvPr>
        </p:nvSpPr>
        <p:spPr/>
        <p:txBody>
          <a:bodyPr/>
          <a:lstStyle>
            <a:lvl1pPr>
              <a:defRPr/>
            </a:lvl1pPr>
          </a:lstStyle>
          <a:p>
            <a:r>
              <a:rPr lang="fr-FR" dirty="0"/>
              <a:t>Titre du projet</a:t>
            </a:r>
            <a:endParaRPr lang="fr-CH" dirty="0"/>
          </a:p>
        </p:txBody>
      </p:sp>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463" y="0"/>
            <a:ext cx="30278388"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4917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1512888" y="9988550"/>
            <a:ext cx="27217687" cy="28251150"/>
          </a:xfrm>
          <a:prstGeom prst="rect">
            <a:avLst/>
          </a:prstGeom>
        </p:spPr>
        <p:txBody>
          <a:bodyPr vert="horz" lIns="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3" name="Espace réservé du titre 2"/>
          <p:cNvSpPr>
            <a:spLocks noGrp="1"/>
          </p:cNvSpPr>
          <p:nvPr>
            <p:ph type="title"/>
          </p:nvPr>
        </p:nvSpPr>
        <p:spPr>
          <a:xfrm>
            <a:off x="3744000" y="5040000"/>
            <a:ext cx="24336000" cy="1861200"/>
          </a:xfrm>
          <a:prstGeom prst="rect">
            <a:avLst/>
          </a:prstGeom>
        </p:spPr>
        <p:txBody>
          <a:bodyPr vert="horz" lIns="0" tIns="45720" rIns="91440" bIns="45720" rtlCol="0" anchor="ctr">
            <a:normAutofit/>
          </a:bodyPr>
          <a:lstStyle/>
          <a:p>
            <a:r>
              <a:rPr lang="fr-FR" dirty="0"/>
              <a:t>Titre du projet</a:t>
            </a:r>
            <a:endParaRPr lang="fr-CH" dirty="0"/>
          </a:p>
        </p:txBody>
      </p:sp>
    </p:spTree>
    <p:extLst>
      <p:ext uri="{BB962C8B-B14F-4D97-AF65-F5344CB8AC3E}">
        <p14:creationId xmlns:p14="http://schemas.microsoft.com/office/powerpoint/2010/main" val="3826411234"/>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4174327" rtl="0" eaLnBrk="1" latinLnBrk="0" hangingPunct="1">
        <a:spcBef>
          <a:spcPct val="0"/>
        </a:spcBef>
        <a:buNone/>
        <a:defRPr sz="11500" kern="1200" baseline="0">
          <a:solidFill>
            <a:schemeClr val="tx1"/>
          </a:solidFill>
          <a:latin typeface="Arial Narrow" panose="020B0606020202030204" pitchFamily="34" charset="0"/>
          <a:ea typeface="+mj-ea"/>
          <a:cs typeface="+mj-cs"/>
        </a:defRPr>
      </a:lvl1pPr>
    </p:titleStyle>
    <p:bodyStyle>
      <a:lvl1pPr marL="0" indent="0" algn="l" defTabSz="4174327" rtl="0" eaLnBrk="1" latinLnBrk="0" hangingPunct="1">
        <a:spcBef>
          <a:spcPct val="20000"/>
        </a:spcBef>
        <a:buFont typeface="Arial" panose="020B0604020202020204" pitchFamily="34" charset="0"/>
        <a:buNone/>
        <a:defRPr sz="9600" kern="1200">
          <a:solidFill>
            <a:schemeClr val="tx1"/>
          </a:solidFill>
          <a:latin typeface="Arial" panose="020B0604020202020204" pitchFamily="34" charset="0"/>
          <a:ea typeface="+mn-ea"/>
          <a:cs typeface="Arial" panose="020B0604020202020204" pitchFamily="34" charset="0"/>
        </a:defRPr>
      </a:lvl1pPr>
      <a:lvl2pPr marL="2087164" indent="0" algn="l" defTabSz="4174327" rtl="0" eaLnBrk="1" latinLnBrk="0" hangingPunct="1">
        <a:spcBef>
          <a:spcPct val="20000"/>
        </a:spcBef>
        <a:buFont typeface="Arial" panose="020B0604020202020204" pitchFamily="34" charset="0"/>
        <a:buNone/>
        <a:defRPr sz="8800" kern="1200">
          <a:solidFill>
            <a:schemeClr val="tx1"/>
          </a:solidFill>
          <a:latin typeface="Arial" panose="020B0604020202020204" pitchFamily="34" charset="0"/>
          <a:ea typeface="+mn-ea"/>
          <a:cs typeface="Arial" panose="020B0604020202020204" pitchFamily="34" charset="0"/>
        </a:defRPr>
      </a:lvl2pPr>
      <a:lvl3pPr marL="4174327" indent="0" algn="l" defTabSz="4174327" rtl="0" eaLnBrk="1" latinLnBrk="0" hangingPunct="1">
        <a:spcBef>
          <a:spcPct val="20000"/>
        </a:spcBef>
        <a:buFont typeface="Arial" panose="020B0604020202020204" pitchFamily="34" charset="0"/>
        <a:buNone/>
        <a:defRPr sz="8000" kern="1200">
          <a:solidFill>
            <a:schemeClr val="tx1"/>
          </a:solidFill>
          <a:latin typeface="Arial" panose="020B0604020202020204" pitchFamily="34" charset="0"/>
          <a:ea typeface="+mn-ea"/>
          <a:cs typeface="Arial" panose="020B0604020202020204" pitchFamily="34" charset="0"/>
        </a:defRPr>
      </a:lvl3pPr>
      <a:lvl4pPr marL="6261491"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4pPr>
      <a:lvl5pPr marL="8348655"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5pPr>
      <a:lvl6pPr marL="11479400"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564"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3728"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0892"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fr-FR"/>
      </a:defPPr>
      <a:lvl1pPr marL="0" algn="l" defTabSz="4174327" rtl="0" eaLnBrk="1" latinLnBrk="0" hangingPunct="1">
        <a:defRPr sz="8200" kern="1200">
          <a:solidFill>
            <a:schemeClr val="tx1"/>
          </a:solidFill>
          <a:latin typeface="+mn-lt"/>
          <a:ea typeface="+mn-ea"/>
          <a:cs typeface="+mn-cs"/>
        </a:defRPr>
      </a:lvl1pPr>
      <a:lvl2pPr marL="2087164" algn="l" defTabSz="4174327" rtl="0" eaLnBrk="1" latinLnBrk="0" hangingPunct="1">
        <a:defRPr sz="8200" kern="1200">
          <a:solidFill>
            <a:schemeClr val="tx1"/>
          </a:solidFill>
          <a:latin typeface="+mn-lt"/>
          <a:ea typeface="+mn-ea"/>
          <a:cs typeface="+mn-cs"/>
        </a:defRPr>
      </a:lvl2pPr>
      <a:lvl3pPr marL="4174327" algn="l" defTabSz="4174327" rtl="0" eaLnBrk="1" latinLnBrk="0" hangingPunct="1">
        <a:defRPr sz="8200" kern="1200">
          <a:solidFill>
            <a:schemeClr val="tx1"/>
          </a:solidFill>
          <a:latin typeface="+mn-lt"/>
          <a:ea typeface="+mn-ea"/>
          <a:cs typeface="+mn-cs"/>
        </a:defRPr>
      </a:lvl3pPr>
      <a:lvl4pPr marL="6261491" algn="l" defTabSz="4174327" rtl="0" eaLnBrk="1" latinLnBrk="0" hangingPunct="1">
        <a:defRPr sz="8200" kern="1200">
          <a:solidFill>
            <a:schemeClr val="tx1"/>
          </a:solidFill>
          <a:latin typeface="+mn-lt"/>
          <a:ea typeface="+mn-ea"/>
          <a:cs typeface="+mn-cs"/>
        </a:defRPr>
      </a:lvl4pPr>
      <a:lvl5pPr marL="8348655" algn="l" defTabSz="4174327" rtl="0" eaLnBrk="1" latinLnBrk="0" hangingPunct="1">
        <a:defRPr sz="8200" kern="1200">
          <a:solidFill>
            <a:schemeClr val="tx1"/>
          </a:solidFill>
          <a:latin typeface="+mn-lt"/>
          <a:ea typeface="+mn-ea"/>
          <a:cs typeface="+mn-cs"/>
        </a:defRPr>
      </a:lvl5pPr>
      <a:lvl6pPr marL="10435819" algn="l" defTabSz="4174327" rtl="0" eaLnBrk="1" latinLnBrk="0" hangingPunct="1">
        <a:defRPr sz="8200" kern="1200">
          <a:solidFill>
            <a:schemeClr val="tx1"/>
          </a:solidFill>
          <a:latin typeface="+mn-lt"/>
          <a:ea typeface="+mn-ea"/>
          <a:cs typeface="+mn-cs"/>
        </a:defRPr>
      </a:lvl6pPr>
      <a:lvl7pPr marL="12522982" algn="l" defTabSz="4174327" rtl="0" eaLnBrk="1" latinLnBrk="0" hangingPunct="1">
        <a:defRPr sz="8200" kern="1200">
          <a:solidFill>
            <a:schemeClr val="tx1"/>
          </a:solidFill>
          <a:latin typeface="+mn-lt"/>
          <a:ea typeface="+mn-ea"/>
          <a:cs typeface="+mn-cs"/>
        </a:defRPr>
      </a:lvl7pPr>
      <a:lvl8pPr marL="14610146" algn="l" defTabSz="4174327" rtl="0" eaLnBrk="1" latinLnBrk="0" hangingPunct="1">
        <a:defRPr sz="8200" kern="1200">
          <a:solidFill>
            <a:schemeClr val="tx1"/>
          </a:solidFill>
          <a:latin typeface="+mn-lt"/>
          <a:ea typeface="+mn-ea"/>
          <a:cs typeface="+mn-cs"/>
        </a:defRPr>
      </a:lvl8pPr>
      <a:lvl9pPr marL="16697310" algn="l" defTabSz="4174327"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p:cNvSpPr>
            <a:spLocks noGrp="1"/>
          </p:cNvSpPr>
          <p:nvPr>
            <p:ph type="title"/>
          </p:nvPr>
        </p:nvSpPr>
        <p:spPr>
          <a:xfrm>
            <a:off x="2644603" y="5720666"/>
            <a:ext cx="25435398" cy="2506131"/>
          </a:xfrm>
        </p:spPr>
        <p:txBody>
          <a:bodyPr>
            <a:normAutofit fontScale="90000"/>
          </a:bodyPr>
          <a:lstStyle/>
          <a:p>
            <a:pPr algn="ctr"/>
            <a:r>
              <a:rPr lang="fr-CH" b="1" dirty="0"/>
              <a:t>Plateau de jeu à déplacement de pions par champs magnétiques</a:t>
            </a:r>
          </a:p>
        </p:txBody>
      </p:sp>
      <p:sp>
        <p:nvSpPr>
          <p:cNvPr id="17" name="Espace réservé du texte 17"/>
          <p:cNvSpPr txBox="1">
            <a:spLocks/>
          </p:cNvSpPr>
          <p:nvPr/>
        </p:nvSpPr>
        <p:spPr>
          <a:xfrm>
            <a:off x="9505107" y="3978326"/>
            <a:ext cx="2232248" cy="902271"/>
          </a:xfrm>
          <a:prstGeom prst="rect">
            <a:avLst/>
          </a:prstGeom>
        </p:spPr>
        <p:txBody>
          <a:bodyPr lIns="0"/>
          <a:lstStyle>
            <a:lvl1pPr marL="0" indent="0" algn="l" defTabSz="4174327" rtl="0" eaLnBrk="1" latinLnBrk="0" hangingPunct="1">
              <a:spcBef>
                <a:spcPct val="20000"/>
              </a:spcBef>
              <a:buFont typeface="Arial" panose="020B0604020202020204" pitchFamily="34" charset="0"/>
              <a:buNone/>
              <a:defRPr sz="9600" kern="1200">
                <a:solidFill>
                  <a:schemeClr val="tx1"/>
                </a:solidFill>
                <a:latin typeface="Arial" panose="020B0604020202020204" pitchFamily="34" charset="0"/>
                <a:ea typeface="+mn-ea"/>
                <a:cs typeface="Arial" panose="020B0604020202020204" pitchFamily="34" charset="0"/>
              </a:defRPr>
            </a:lvl1pPr>
            <a:lvl2pPr marL="2087164" indent="0" algn="l" defTabSz="4174327" rtl="0" eaLnBrk="1" latinLnBrk="0" hangingPunct="1">
              <a:spcBef>
                <a:spcPct val="20000"/>
              </a:spcBef>
              <a:buFont typeface="Arial" panose="020B0604020202020204" pitchFamily="34" charset="0"/>
              <a:buNone/>
              <a:defRPr sz="8800" kern="1200">
                <a:solidFill>
                  <a:schemeClr val="tx1"/>
                </a:solidFill>
                <a:latin typeface="Arial" panose="020B0604020202020204" pitchFamily="34" charset="0"/>
                <a:ea typeface="+mn-ea"/>
                <a:cs typeface="Arial" panose="020B0604020202020204" pitchFamily="34" charset="0"/>
              </a:defRPr>
            </a:lvl2pPr>
            <a:lvl3pPr marL="4174327" indent="0" algn="l" defTabSz="4174327" rtl="0" eaLnBrk="1" latinLnBrk="0" hangingPunct="1">
              <a:spcBef>
                <a:spcPct val="20000"/>
              </a:spcBef>
              <a:buFont typeface="Arial" panose="020B0604020202020204" pitchFamily="34" charset="0"/>
              <a:buNone/>
              <a:defRPr sz="8000" kern="1200">
                <a:solidFill>
                  <a:schemeClr val="tx1"/>
                </a:solidFill>
                <a:latin typeface="Arial" panose="020B0604020202020204" pitchFamily="34" charset="0"/>
                <a:ea typeface="+mn-ea"/>
                <a:cs typeface="Arial" panose="020B0604020202020204" pitchFamily="34" charset="0"/>
              </a:defRPr>
            </a:lvl3pPr>
            <a:lvl4pPr marL="6261491"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4pPr>
            <a:lvl5pPr marL="8348655" indent="0" algn="l" defTabSz="4174327" rtl="0" eaLnBrk="1" latinLnBrk="0" hangingPunct="1">
              <a:spcBef>
                <a:spcPct val="20000"/>
              </a:spcBef>
              <a:buFont typeface="Arial" panose="020B0604020202020204" pitchFamily="34" charset="0"/>
              <a:buNone/>
              <a:defRPr sz="7200" kern="1200">
                <a:solidFill>
                  <a:schemeClr val="tx1"/>
                </a:solidFill>
                <a:latin typeface="Arial" panose="020B0604020202020204" pitchFamily="34" charset="0"/>
                <a:ea typeface="+mn-ea"/>
                <a:cs typeface="Arial" panose="020B0604020202020204" pitchFamily="34" charset="0"/>
              </a:defRPr>
            </a:lvl5pPr>
            <a:lvl6pPr marL="11479400"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66564"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3728"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0892" indent="-1043582" algn="l" defTabSz="4174327"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a:lstStyle>
          <a:p>
            <a:r>
              <a:rPr lang="fr-CH" sz="4800" dirty="0">
                <a:solidFill>
                  <a:schemeClr val="bg1">
                    <a:lumMod val="50000"/>
                  </a:schemeClr>
                </a:solidFill>
                <a:latin typeface="Arial Black" panose="020B0A04020102020204" pitchFamily="34" charset="0"/>
              </a:rPr>
              <a:t>2025  </a:t>
            </a:r>
          </a:p>
        </p:txBody>
      </p:sp>
      <p:sp>
        <p:nvSpPr>
          <p:cNvPr id="2" name="ZoneTexte 1"/>
          <p:cNvSpPr txBox="1"/>
          <p:nvPr/>
        </p:nvSpPr>
        <p:spPr>
          <a:xfrm>
            <a:off x="2644602" y="36846538"/>
            <a:ext cx="25775693" cy="1031051"/>
          </a:xfrm>
          <a:prstGeom prst="rect">
            <a:avLst/>
          </a:prstGeom>
          <a:noFill/>
        </p:spPr>
        <p:txBody>
          <a:bodyPr wrap="square" rtlCol="0">
            <a:spAutoFit/>
          </a:bodyPr>
          <a:lstStyle/>
          <a:p>
            <a:r>
              <a:rPr lang="fr-CH" sz="2800" dirty="0"/>
              <a:t>Etudiant(e)  : Gaël Mariot</a:t>
            </a:r>
          </a:p>
          <a:p>
            <a:pPr>
              <a:spcBef>
                <a:spcPts val="600"/>
              </a:spcBef>
              <a:spcAft>
                <a:spcPts val="600"/>
              </a:spcAft>
            </a:pPr>
            <a:r>
              <a:rPr lang="fr-CH" sz="2800" dirty="0"/>
              <a:t>Professeur   : Delphine Bechevet</a:t>
            </a:r>
          </a:p>
        </p:txBody>
      </p:sp>
      <p:sp>
        <p:nvSpPr>
          <p:cNvPr id="3" name="TextBox 2"/>
          <p:cNvSpPr txBox="1"/>
          <p:nvPr/>
        </p:nvSpPr>
        <p:spPr>
          <a:xfrm>
            <a:off x="2598689" y="9702043"/>
            <a:ext cx="25046084" cy="4534768"/>
          </a:xfrm>
          <a:prstGeom prst="rect">
            <a:avLst/>
          </a:prstGeom>
          <a:noFill/>
        </p:spPr>
        <p:txBody>
          <a:bodyPr wrap="square" rtlCol="0">
            <a:spAutoFit/>
          </a:bodyPr>
          <a:lstStyle/>
          <a:p>
            <a:r>
              <a:rPr lang="fr-FR" sz="6000" b="1" dirty="0">
                <a:latin typeface="Arial" panose="020B0604020202020204" pitchFamily="34" charset="0"/>
                <a:cs typeface="Arial" panose="020B0604020202020204" pitchFamily="34" charset="0"/>
              </a:rPr>
              <a:t>Contexte</a:t>
            </a:r>
          </a:p>
          <a:p>
            <a:pPr algn="just">
              <a:lnSpc>
                <a:spcPct val="150000"/>
              </a:lnSpc>
            </a:pPr>
            <a:r>
              <a:rPr lang="fr-FR" sz="5300" dirty="0">
                <a:latin typeface="Arial" panose="020B0604020202020204" pitchFamily="34" charset="0"/>
                <a:cs typeface="Arial" panose="020B0604020202020204" pitchFamily="34" charset="0"/>
              </a:rPr>
              <a:t>Chaque année, la Haute Ecole du Paysage, d’Ingénierie et d’Architecture organise des portes ouvertes durant lesquels chaque cursus présente des projets afin de montrer ce qui peut être attendu d’eux durant leurs années dans l’école.</a:t>
            </a:r>
          </a:p>
        </p:txBody>
      </p:sp>
      <p:sp>
        <p:nvSpPr>
          <p:cNvPr id="11" name="TextBox 10"/>
          <p:cNvSpPr txBox="1"/>
          <p:nvPr/>
        </p:nvSpPr>
        <p:spPr>
          <a:xfrm>
            <a:off x="15921764" y="15250723"/>
            <a:ext cx="12158237" cy="9587176"/>
          </a:xfrm>
          <a:prstGeom prst="rect">
            <a:avLst/>
          </a:prstGeom>
          <a:noFill/>
        </p:spPr>
        <p:txBody>
          <a:bodyPr wrap="square" rtlCol="0">
            <a:spAutoFit/>
          </a:bodyPr>
          <a:lstStyle/>
          <a:p>
            <a:pPr algn="just"/>
            <a:r>
              <a:rPr lang="fr-FR" sz="6000" b="1" dirty="0">
                <a:latin typeface="Arial" panose="020B0604020202020204" pitchFamily="34" charset="0"/>
                <a:cs typeface="Arial" panose="020B0604020202020204" pitchFamily="34" charset="0"/>
              </a:rPr>
              <a:t>Objectifs</a:t>
            </a:r>
          </a:p>
          <a:p>
            <a:pPr algn="just" hangingPunct="0">
              <a:lnSpc>
                <a:spcPct val="150000"/>
              </a:lnSpc>
            </a:pPr>
            <a:r>
              <a:rPr lang="fr-FR" sz="5400" dirty="0">
                <a:latin typeface="Arial" panose="020B0604020202020204" pitchFamily="34" charset="0"/>
                <a:cs typeface="Arial" panose="020B0604020202020204" pitchFamily="34" charset="0"/>
              </a:rPr>
              <a:t>Ce projet consiste à reprendre des projets existants utilisant des champs magnétiques pour déplacer des pièces magnétisées. </a:t>
            </a:r>
          </a:p>
          <a:p>
            <a:pPr algn="just" hangingPunct="0">
              <a:lnSpc>
                <a:spcPct val="150000"/>
              </a:lnSpc>
            </a:pPr>
            <a:r>
              <a:rPr lang="fr-FR" sz="5400" dirty="0">
                <a:latin typeface="Arial" panose="020B0604020202020204" pitchFamily="34" charset="0"/>
                <a:cs typeface="Arial" panose="020B0604020202020204" pitchFamily="34" charset="0"/>
              </a:rPr>
              <a:t>L’objectif principal était d’améliorer les cartes afin d’obtenir des mouvements plus fluides.</a:t>
            </a:r>
            <a:endParaRPr lang="fr-CH" sz="5400" dirty="0">
              <a:latin typeface="Arial" panose="020B0604020202020204" pitchFamily="34" charset="0"/>
              <a:cs typeface="Arial" panose="020B0604020202020204" pitchFamily="34" charset="0"/>
            </a:endParaRPr>
          </a:p>
        </p:txBody>
      </p:sp>
      <p:sp>
        <p:nvSpPr>
          <p:cNvPr id="12" name="TextBox 11"/>
          <p:cNvSpPr txBox="1"/>
          <p:nvPr/>
        </p:nvSpPr>
        <p:spPr>
          <a:xfrm>
            <a:off x="2232299" y="26939225"/>
            <a:ext cx="12063632" cy="8340681"/>
          </a:xfrm>
          <a:prstGeom prst="rect">
            <a:avLst/>
          </a:prstGeom>
          <a:noFill/>
        </p:spPr>
        <p:txBody>
          <a:bodyPr wrap="square" rtlCol="0">
            <a:spAutoFit/>
          </a:bodyPr>
          <a:lstStyle/>
          <a:p>
            <a:pPr algn="just"/>
            <a:r>
              <a:rPr lang="fr-FR" sz="6000" b="1" dirty="0">
                <a:latin typeface="Arial" panose="020B0604020202020204" pitchFamily="34" charset="0"/>
                <a:cs typeface="Arial" panose="020B0604020202020204" pitchFamily="34" charset="0"/>
              </a:rPr>
              <a:t>Conclusion</a:t>
            </a:r>
          </a:p>
          <a:p>
            <a:pPr algn="just">
              <a:lnSpc>
                <a:spcPct val="150000"/>
              </a:lnSpc>
            </a:pPr>
            <a:r>
              <a:rPr lang="fr-FR" sz="5400" dirty="0">
                <a:latin typeface="Arial" panose="020B0604020202020204" pitchFamily="34" charset="0"/>
                <a:cs typeface="Arial" panose="020B0604020202020204" pitchFamily="34" charset="0"/>
              </a:rPr>
              <a:t>Des prototypes ont été réalisé dans le cadre de ce projet et de nombreux courts-circuits sont survenus. </a:t>
            </a:r>
          </a:p>
          <a:p>
            <a:pPr algn="just">
              <a:lnSpc>
                <a:spcPct val="150000"/>
              </a:lnSpc>
            </a:pPr>
            <a:r>
              <a:rPr lang="fr-FR" sz="5400" dirty="0">
                <a:latin typeface="Arial" panose="020B0604020202020204" pitchFamily="34" charset="0"/>
                <a:cs typeface="Arial" panose="020B0604020202020204" pitchFamily="34" charset="0"/>
              </a:rPr>
              <a:t>Le coût énergétique et d’assemblage est particulièrement élevé et des alternatives sont envisageables.</a:t>
            </a:r>
          </a:p>
        </p:txBody>
      </p:sp>
      <p:pic>
        <p:nvPicPr>
          <p:cNvPr id="4" name="Image 3" descr="Une image contenant Appareils électroniques, circuit, Ingénierie électronique, Composant de circuit&#10;&#10;Le contenu généré par l’IA peut être incorrect.">
            <a:extLst>
              <a:ext uri="{FF2B5EF4-FFF2-40B4-BE49-F238E27FC236}">
                <a16:creationId xmlns:a16="http://schemas.microsoft.com/office/drawing/2014/main" id="{6F6DC3A9-558F-7708-C974-8506FF09CD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87"/>
          <a:stretch>
            <a:fillRect/>
          </a:stretch>
        </p:blipFill>
        <p:spPr bwMode="auto">
          <a:xfrm>
            <a:off x="14918719" y="27631048"/>
            <a:ext cx="14164326" cy="7518925"/>
          </a:xfrm>
          <a:prstGeom prst="rect">
            <a:avLst/>
          </a:prstGeom>
          <a:noFill/>
          <a:ln>
            <a:noFill/>
          </a:ln>
          <a:extLst>
            <a:ext uri="{53640926-AAD7-44D8-BBD7-CCE9431645EC}">
              <a14:shadowObscured xmlns:a14="http://schemas.microsoft.com/office/drawing/2010/main"/>
            </a:ext>
          </a:extLst>
        </p:spPr>
      </p:pic>
      <p:pic>
        <p:nvPicPr>
          <p:cNvPr id="5" name="Image 4" descr="Une image contenant table, intérieur&#10;&#10;Le contenu généré par l’IA peut être incorrect.">
            <a:extLst>
              <a:ext uri="{FF2B5EF4-FFF2-40B4-BE49-F238E27FC236}">
                <a16:creationId xmlns:a16="http://schemas.microsoft.com/office/drawing/2014/main" id="{A89175E7-BC0C-FC8E-00F1-8993B5B59A07}"/>
              </a:ext>
            </a:extLst>
          </p:cNvPr>
          <p:cNvPicPr>
            <a:picLocks noChangeAspect="1"/>
          </p:cNvPicPr>
          <p:nvPr/>
        </p:nvPicPr>
        <p:blipFill>
          <a:blip r:embed="rId3"/>
          <a:srcRect t="10644" b="26999"/>
          <a:stretch>
            <a:fillRect/>
          </a:stretch>
        </p:blipFill>
        <p:spPr>
          <a:xfrm>
            <a:off x="2066268" y="16291694"/>
            <a:ext cx="12980519" cy="8546205"/>
          </a:xfrm>
          <a:prstGeom prst="rect">
            <a:avLst/>
          </a:prstGeom>
        </p:spPr>
      </p:pic>
    </p:spTree>
    <p:extLst>
      <p:ext uri="{BB962C8B-B14F-4D97-AF65-F5344CB8AC3E}">
        <p14:creationId xmlns:p14="http://schemas.microsoft.com/office/powerpoint/2010/main" val="372177175"/>
      </p:ext>
    </p:extLst>
  </p:cSld>
  <p:clrMapOvr>
    <a:masterClrMapping/>
  </p:clrMapOvr>
</p:sld>
</file>

<file path=ppt/theme/theme1.xml><?xml version="1.0" encoding="utf-8"?>
<a:theme xmlns:a="http://schemas.openxmlformats.org/drawingml/2006/main" name="ITI_Modèle_Affiche_A0_diplô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ITI_Modèle_Affiche_A0_diplôme</Template>
  <TotalTime>36</TotalTime>
  <Words>126</Words>
  <Application>Microsoft Office PowerPoint</Application>
  <PresentationFormat>Personnalisé</PresentationFormat>
  <Paragraphs>12</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Arial Black</vt:lpstr>
      <vt:lpstr>Arial Narrow</vt:lpstr>
      <vt:lpstr>ITI_Modèle_Affiche_A0_diplôme</vt:lpstr>
      <vt:lpstr>Plateau de jeu à déplacement de pions par champs magnétiques</vt:lpstr>
    </vt:vector>
  </TitlesOfParts>
  <Company>HES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Fraternale Catherine</dc:creator>
  <cp:lastModifiedBy>Mariot Gaël</cp:lastModifiedBy>
  <cp:revision>31</cp:revision>
  <dcterms:created xsi:type="dcterms:W3CDTF">2014-07-02T14:44:55Z</dcterms:created>
  <dcterms:modified xsi:type="dcterms:W3CDTF">2025-08-18T01:34:41Z</dcterms:modified>
</cp:coreProperties>
</file>