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cf07bcf3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cf07bcf3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cf07be64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cf07be64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cf07bcf3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cf07bcf3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cf07bcf37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cf07bcf37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cf07be6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cf07be6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cf07be6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cf07be6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cf07be64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cf07be64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cf07be64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cf07be64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Pour l'analyse univariée, nous avons choisi pour chaque feature de notre seléction un histogramme, un boxplot et diagramme de densité de distribution.</a:t>
            </a:r>
            <a:endParaRPr/>
          </a:p>
          <a:p>
            <a:pPr indent="0" lvl="0" marL="0" rtl="0" algn="l">
              <a:spcBef>
                <a:spcPts val="0"/>
              </a:spcBef>
              <a:spcAft>
                <a:spcPts val="0"/>
              </a:spcAft>
              <a:buClr>
                <a:schemeClr val="dk1"/>
              </a:buClr>
              <a:buSzPts val="1100"/>
              <a:buFont typeface="Arial"/>
              <a:buNone/>
            </a:pPr>
            <a:r>
              <a:rPr lang="fr"/>
              <a:t>En effet : Le choix d'utiliser un histogramme, un diagramme en boîte et un graphique de densité pour chaque feature dans notre sélection offre une analyse univariée complète et détaillée. Les histogrammes permettent de visualiser la distribution des valeurs et leur fréquence, tandis que les diagrammes en boîte fournissent des informations sur les quartiles, la médiane et les valeurs aberrantes éventuelles. Les graphiques de densité offrent une représentation lisse de la distribution, mettant en évidence les tendances centrales et les variations. En combinant ces trois types de visualisations, nous obtenons une compréhension approfondie de la répartition des données pour chaque feature, ce qui est essentiel pour l'analyse exploratoire et la prise de décision dans le processus d'analyse des données.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cf07bcf3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bcf07bcf3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Une corrélation assez forte entre les variables 'fat_100g' et 'saturated-fat_100g' peut être due à plusieurs facteurs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1. **Nature des nutriments :** Les graisses saturées sont un type spécifique de graisses présentes dans de nombreux aliments riches en matières grasses. Comme 'fat_100g' représente la quantité totale de graisses dans un produit alimentaire et 'saturated-fat_100g' représente la quantité de graisses saturées, il est naturel qu'il y ait une corrélation entre ces deux variables, car les aliments riches en matières grasses tendent également à être riches en graisses saturées.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La corrélation presque parfaite entre les variables 'sodium_100g' et 'salt_100g' peut s'expliquer par le fait que le sel de table (chlorure de sodium) est la principale source de sodium dans l'alimentation humaine. Voici quelques raisons pour lesquelles cette corrélation est si élevée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1. **Composition chimique :** Le sel de table est principalement composé de sodium et de chlorure. Environ 40 % de la masse du sel de table est constituée de sodium. Par conséquent, toute augmentation de la quantité de sel dans un produit alimentaire entraînera généralement une augmentation proportionnelle de la quantité de sodium.</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cf07be64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bcf07be64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 En utilisant le cercle de corrélation, le code identifie les combinaisons de caractéristiques les plus pertinentes pour chaque groupe de données. Cela permet de sélectionner les variables les plus importantes pour expliquer la variance des données.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t>. Le code effectue une PCA pour chaque groupe de données afin de réduire la dimensionnalité et d'explorer la structure sous-jacente des données.</a:t>
            </a:r>
            <a:r>
              <a:rPr lang="fr">
                <a:solidFill>
                  <a:schemeClr val="dk1"/>
                </a:solidFill>
              </a:rPr>
              <a:t>La PCA est l'une des techniques les plus couramment utilisées pour réduire la dimensionnalité des données tout en préservant au mieux les informations importantes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cf07bcf3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cf07bcf3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cf07be64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bcf07be64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Les résultats du test ANOVA indiquent des différences significatives entre les groupes pour les caractéristiques sélectionnées. Les valeurs de F-statistic sont assez élevées pour tous les groupes, ce qui suggère des différences significatives entre les moyennes des groupes par rapport à la variabilité au sein des groupes. De plus, les p-valeurs sont extrêmement faibles (0.0) pour tous les groupes, indiquant une forte preuve contre l'hypothèse nulle. Cela suggère que au moins une caractéristique quantitative diffère significativement entre les catégories au sein de chaque groupe.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Ces résultats indiquent que les caractéristiques sélectionnées sont potentiellement importantes pour prédire ou classifier des observations dans un contexte de modélisation prédictive en IA. Les caractéristiques présentant des différences significatives entre les catégories sont susceptibles de fournir des informations précieuses pour la construction de modèles d'apprentissage automatique dans le futur.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Il est important de prendre en compte ces résultats dans le processus de sélection des caractéristiques et de modélisation pour construire des modèles prédictifs robustes et précis.</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bf2ec694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bf2ec694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 En utilisant le cercle de corrélation, le code identifie les combinaisons de caractéristiques les plus pertinentes pour chaque groupe de données. Cela permet de sélectionner les variables les plus importantes pour expliquer la variance des données.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sz="1200">
                <a:solidFill>
                  <a:srgbClr val="404040"/>
                </a:solidFill>
                <a:highlight>
                  <a:srgbClr val="FFFFFF"/>
                </a:highlight>
              </a:rPr>
              <a:t>La projection sur les plans factorielles est une technique utilisée pour représenter les données multidimensionnelles dans un espace de dimension inférieure (généralement 2D ou 3D) tout en conservant autant d'information que possible. Cette technique est souvent utilisée en analyse de données pour visualiser les relations entre les variables et identifier les groupes ou les tendances dans les données. La projection sur les plans factorielles utilise des combinaisons linéaires des variables originales pour créer de nouvelles variables appelées facteurs. Les facteurs sont choisis pour maximiser la variance expliquée dans les données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cf07bcf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cf07bcf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**Analyse Univariée :**</a:t>
            </a:r>
            <a:endParaRPr/>
          </a:p>
          <a:p>
            <a:pPr indent="0" lvl="0" marL="0" rtl="0" algn="l">
              <a:spcBef>
                <a:spcPts val="0"/>
              </a:spcBef>
              <a:spcAft>
                <a:spcPts val="0"/>
              </a:spcAft>
              <a:buNone/>
            </a:pPr>
            <a:r>
              <a:rPr lang="fr"/>
              <a:t>  - Utilisation d'histogrammes, boxplots et diagrammes de densité pour chaque feature.</a:t>
            </a:r>
            <a:endParaRPr/>
          </a:p>
          <a:p>
            <a:pPr indent="0" lvl="0" marL="0" rtl="0" algn="l">
              <a:spcBef>
                <a:spcPts val="0"/>
              </a:spcBef>
              <a:spcAft>
                <a:spcPts val="0"/>
              </a:spcAft>
              <a:buNone/>
            </a:pPr>
            <a:r>
              <a:rPr lang="fr"/>
              <a:t>  - Permet une compréhension détaillée de la distribution, des tendances centrales, variations et valeurs aberrantes.</a:t>
            </a:r>
            <a:endParaRPr/>
          </a:p>
          <a:p>
            <a:pPr indent="0" lvl="0" marL="0" rtl="0" algn="l">
              <a:spcBef>
                <a:spcPts val="0"/>
              </a:spcBef>
              <a:spcAft>
                <a:spcPts val="0"/>
              </a:spcAft>
              <a:buNone/>
            </a:pPr>
            <a:r>
              <a:rPr lang="fr"/>
              <a:t>  - Essentielle pour l'analyse exploratoire des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 **Analyse Bivariée :**</a:t>
            </a:r>
            <a:endParaRPr/>
          </a:p>
          <a:p>
            <a:pPr indent="0" lvl="0" marL="0" rtl="0" algn="l">
              <a:spcBef>
                <a:spcPts val="0"/>
              </a:spcBef>
              <a:spcAft>
                <a:spcPts val="0"/>
              </a:spcAft>
              <a:buNone/>
            </a:pPr>
            <a:r>
              <a:rPr lang="fr"/>
              <a:t>  - Révèle des corrélations significatives entre 'fat_100g' et 'saturated-fat_100g', ainsi qu'entre 'sodium_100g' et 'salt_100g'.</a:t>
            </a:r>
            <a:endParaRPr/>
          </a:p>
          <a:p>
            <a:pPr indent="0" lvl="0" marL="0" rtl="0" algn="l">
              <a:spcBef>
                <a:spcPts val="0"/>
              </a:spcBef>
              <a:spcAft>
                <a:spcPts val="0"/>
              </a:spcAft>
              <a:buNone/>
            </a:pPr>
            <a:r>
              <a:rPr lang="fr"/>
              <a:t>  - Ces corrélations sont expliquées par la composition chimique et les pratiques de formulation alimentaire.</a:t>
            </a:r>
            <a:endParaRPr/>
          </a:p>
          <a:p>
            <a:pPr indent="0" lvl="0" marL="0" rtl="0" algn="l">
              <a:spcBef>
                <a:spcPts val="0"/>
              </a:spcBef>
              <a:spcAft>
                <a:spcPts val="0"/>
              </a:spcAft>
              <a:buNone/>
            </a:pPr>
            <a:r>
              <a:rPr lang="fr"/>
              <a:t>  - Cruciale pour identifier les variables interdépendantes et les relations sous-jacentes.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 **Tests ANOVA :**</a:t>
            </a:r>
            <a:endParaRPr/>
          </a:p>
          <a:p>
            <a:pPr indent="0" lvl="0" marL="0" rtl="0" algn="l">
              <a:spcBef>
                <a:spcPts val="0"/>
              </a:spcBef>
              <a:spcAft>
                <a:spcPts val="0"/>
              </a:spcAft>
              <a:buNone/>
            </a:pPr>
            <a:r>
              <a:rPr lang="fr"/>
              <a:t>  - Indiquent des différences significatives entre les groupes pour les caractéristiques sélectionnées.</a:t>
            </a:r>
            <a:endParaRPr/>
          </a:p>
          <a:p>
            <a:pPr indent="0" lvl="0" marL="0" rtl="0" algn="l">
              <a:spcBef>
                <a:spcPts val="0"/>
              </a:spcBef>
              <a:spcAft>
                <a:spcPts val="0"/>
              </a:spcAft>
              <a:buNone/>
            </a:pPr>
            <a:r>
              <a:rPr lang="fr"/>
              <a:t>  - Valeurs élevées de F-statistique et p-valeurs nulles soulignent des différences marquées entre les moyennes des groupes.</a:t>
            </a:r>
            <a:endParaRPr/>
          </a:p>
          <a:p>
            <a:pPr indent="0" lvl="0" marL="0" rtl="0" algn="l">
              <a:spcBef>
                <a:spcPts val="0"/>
              </a:spcBef>
              <a:spcAft>
                <a:spcPts val="0"/>
              </a:spcAft>
              <a:buNone/>
            </a:pPr>
            <a:r>
              <a:rPr lang="fr"/>
              <a:t>  - Suggèrent l'importance des variables sélectionnées pour la prédiction ou la classification dans des modèles d'apprentissage automatique.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 **Analyse Multivariée :**</a:t>
            </a:r>
            <a:endParaRPr/>
          </a:p>
          <a:p>
            <a:pPr indent="0" lvl="0" marL="0" rtl="0" algn="l">
              <a:spcBef>
                <a:spcPts val="0"/>
              </a:spcBef>
              <a:spcAft>
                <a:spcPts val="0"/>
              </a:spcAft>
              <a:buNone/>
            </a:pPr>
            <a:r>
              <a:rPr lang="fr"/>
              <a:t>  - Définition de fonctions pour tracer les projections sur les plans factoriels et les cercles de corrélation.</a:t>
            </a:r>
            <a:endParaRPr/>
          </a:p>
          <a:p>
            <a:pPr indent="0" lvl="0" marL="0" rtl="0" algn="l">
              <a:spcBef>
                <a:spcPts val="0"/>
              </a:spcBef>
              <a:spcAft>
                <a:spcPts val="0"/>
              </a:spcAft>
              <a:buNone/>
            </a:pPr>
            <a:r>
              <a:rPr lang="fr"/>
              <a:t>  - Sélection et analyse des cinq premiers groupes les plus fréquents via PCA, pour réduire la dimensionnalité et explorer la structure des données.</a:t>
            </a:r>
            <a:endParaRPr/>
          </a:p>
          <a:p>
            <a:pPr indent="0" lvl="0" marL="0" rtl="0" algn="l">
              <a:spcBef>
                <a:spcPts val="0"/>
              </a:spcBef>
              <a:spcAft>
                <a:spcPts val="0"/>
              </a:spcAft>
              <a:buNone/>
            </a:pPr>
            <a:r>
              <a:rPr lang="fr"/>
              <a:t>  - Identification des combinaisons de caractéristiques pertinentes et visualisation des résultats pour comprendre l'impact de la réduction de dimensions.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 **Conclusion Générale :**</a:t>
            </a:r>
            <a:endParaRPr/>
          </a:p>
          <a:p>
            <a:pPr indent="0" lvl="0" marL="0" rtl="0" algn="l">
              <a:spcBef>
                <a:spcPts val="0"/>
              </a:spcBef>
              <a:spcAft>
                <a:spcPts val="0"/>
              </a:spcAft>
              <a:buNone/>
            </a:pPr>
            <a:r>
              <a:rPr lang="fr"/>
              <a:t>  - Les techniques d'analyse univariée, bivariée, multivariée, et ANOVA sont complémentaires et offrent une vue approfondie des données.</a:t>
            </a:r>
            <a:endParaRPr/>
          </a:p>
          <a:p>
            <a:pPr indent="0" lvl="0" marL="0" rtl="0" algn="l">
              <a:spcBef>
                <a:spcPts val="0"/>
              </a:spcBef>
              <a:spcAft>
                <a:spcPts val="0"/>
              </a:spcAft>
              <a:buNone/>
            </a:pPr>
            <a:r>
              <a:rPr lang="fr"/>
              <a:t>  - Les observations sont cruciales pour la sélection des caractéristiques et la modélisation prédictive en IA.</a:t>
            </a:r>
            <a:endParaRPr/>
          </a:p>
          <a:p>
            <a:pPr indent="0" lvl="0" marL="0" rtl="0" algn="l">
              <a:spcBef>
                <a:spcPts val="0"/>
              </a:spcBef>
              <a:spcAft>
                <a:spcPts val="0"/>
              </a:spcAft>
              <a:buNone/>
            </a:pPr>
            <a:r>
              <a:rPr lang="fr"/>
              <a:t>  - Assurent une base solide pour les futures analyses et décisions basées sur les données dans le domaine de la nutrition.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bcf07bcf3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bcf07bcf3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cf07bcf3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cf07bcf3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cf07bcf3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cf07bcf3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cf07bcf3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cf07bcf3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cf07bcf3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cf07bcf3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cf07bcf3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cf07bcf3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cf07bcf37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cf07bcf3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cf07bcf3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cf07bcf3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76975" y="678550"/>
            <a:ext cx="1804200" cy="647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b="1" lang="fr" sz="2740">
                <a:solidFill>
                  <a:srgbClr val="271A38"/>
                </a:solidFill>
              </a:rPr>
              <a:t>Projet 2 : </a:t>
            </a:r>
            <a:endParaRPr b="1" sz="3020">
              <a:solidFill>
                <a:srgbClr val="271A38"/>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440"/>
              <a:buNone/>
            </a:pPr>
            <a:r>
              <a:t/>
            </a:r>
            <a:endParaRPr b="1" sz="2740">
              <a:solidFill>
                <a:srgbClr val="271A38"/>
              </a:solidFill>
            </a:endParaRPr>
          </a:p>
        </p:txBody>
      </p:sp>
      <p:pic>
        <p:nvPicPr>
          <p:cNvPr id="87" name="Google Shape;87;p13"/>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88" name="Google Shape;88;p13"/>
          <p:cNvSpPr txBox="1"/>
          <p:nvPr/>
        </p:nvSpPr>
        <p:spPr>
          <a:xfrm>
            <a:off x="2097000" y="2142000"/>
            <a:ext cx="5362800" cy="85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rgbClr val="000000"/>
              </a:buClr>
              <a:buSzPts val="440"/>
              <a:buFont typeface="Arial"/>
              <a:buNone/>
            </a:pPr>
            <a:r>
              <a:rPr b="1" lang="fr" sz="2740">
                <a:solidFill>
                  <a:srgbClr val="271A38"/>
                </a:solidFill>
                <a:latin typeface="Lato"/>
                <a:ea typeface="Lato"/>
                <a:cs typeface="Lato"/>
                <a:sym typeface="Lato"/>
              </a:rPr>
              <a:t>Préparez des données pour un organisme de santé publique</a:t>
            </a:r>
            <a:endParaRPr b="1" sz="1300">
              <a:solidFill>
                <a:srgbClr val="271A38"/>
              </a:solidFill>
              <a:latin typeface="Lato"/>
              <a:ea typeface="Lato"/>
              <a:cs typeface="Lato"/>
              <a:sym typeface="Lato"/>
            </a:endParaRPr>
          </a:p>
        </p:txBody>
      </p:sp>
      <p:sp>
        <p:nvSpPr>
          <p:cNvPr id="89" name="Google Shape;89;p13"/>
          <p:cNvSpPr txBox="1"/>
          <p:nvPr/>
        </p:nvSpPr>
        <p:spPr>
          <a:xfrm>
            <a:off x="701040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90" name="Google Shape;90;p13"/>
          <p:cNvSpPr txBox="1"/>
          <p:nvPr/>
        </p:nvSpPr>
        <p:spPr>
          <a:xfrm>
            <a:off x="0" y="475860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796875" y="632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variables explicatives de la variable cible</a:t>
            </a:r>
            <a:endParaRPr/>
          </a:p>
        </p:txBody>
      </p:sp>
      <p:sp>
        <p:nvSpPr>
          <p:cNvPr id="183" name="Google Shape;183;p22"/>
          <p:cNvSpPr txBox="1"/>
          <p:nvPr>
            <p:ph idx="1" type="body"/>
          </p:nvPr>
        </p:nvSpPr>
        <p:spPr>
          <a:xfrm>
            <a:off x="796875" y="1337300"/>
            <a:ext cx="7688700" cy="31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rgbClr val="000000"/>
                </a:solidFill>
              </a:rPr>
              <a:t>1. Représentativité nutritionnelle </a:t>
            </a:r>
            <a:r>
              <a:rPr lang="fr">
                <a:solidFill>
                  <a:srgbClr val="000000"/>
                </a:solidFill>
              </a:rPr>
              <a:t>: </a:t>
            </a:r>
            <a:endParaRPr>
              <a:solidFill>
                <a:srgbClr val="000000"/>
              </a:solidFill>
            </a:endParaRPr>
          </a:p>
          <a:p>
            <a:pPr indent="0" lvl="0" marL="0" rtl="0" algn="l">
              <a:spcBef>
                <a:spcPts val="1200"/>
              </a:spcBef>
              <a:spcAft>
                <a:spcPts val="0"/>
              </a:spcAft>
              <a:buNone/>
            </a:pPr>
            <a:r>
              <a:rPr lang="fr">
                <a:solidFill>
                  <a:srgbClr val="000000"/>
                </a:solidFill>
              </a:rPr>
              <a:t>Les variables choisies </a:t>
            </a:r>
            <a:r>
              <a:rPr b="1" lang="fr">
                <a:solidFill>
                  <a:srgbClr val="000000"/>
                </a:solidFill>
              </a:rPr>
              <a:t>(`fat_100g`, `saturated-fat_100g`, `carbohydrates_100g`, `sugars_100g`, `proteins_100g`, `salt_100g`, `sodium_100g`) </a:t>
            </a:r>
            <a:r>
              <a:rPr lang="fr">
                <a:solidFill>
                  <a:srgbClr val="000000"/>
                </a:solidFill>
              </a:rPr>
              <a:t>représentent les principaux composants nutritionnels qui caractérisent un aliment. Ces mesures sont essentielles pour évaluer la qualité nutritionnelle des produits.</a:t>
            </a:r>
            <a:endParaRPr>
              <a:solidFill>
                <a:srgbClr val="000000"/>
              </a:solidFill>
            </a:endParaRPr>
          </a:p>
          <a:p>
            <a:pPr indent="0" lvl="0" marL="0" rtl="0" algn="l">
              <a:spcBef>
                <a:spcPts val="1200"/>
              </a:spcBef>
              <a:spcAft>
                <a:spcPts val="0"/>
              </a:spcAft>
              <a:buNone/>
            </a:pPr>
            <a:r>
              <a:rPr b="1" lang="fr">
                <a:solidFill>
                  <a:srgbClr val="000000"/>
                </a:solidFill>
              </a:rPr>
              <a:t>2. Base scientifique :</a:t>
            </a:r>
            <a:r>
              <a:rPr lang="fr">
                <a:solidFill>
                  <a:srgbClr val="000000"/>
                </a:solidFill>
              </a:rPr>
              <a:t> Ces variables sont fondamentalement liées aux recommandations nutritionnelles et aux régimes alimentaires sains. Elles pourraient permettent d'effectuer des analyses précises sur les types d'aliments et leur adéquation avec les directives de santé publique.</a:t>
            </a:r>
            <a:endParaRPr>
              <a:solidFill>
                <a:srgbClr val="000000"/>
              </a:solidFill>
            </a:endParaRPr>
          </a:p>
          <a:p>
            <a:pPr indent="0" lvl="0" marL="0" rtl="0" algn="l">
              <a:spcBef>
                <a:spcPts val="1200"/>
              </a:spcBef>
              <a:spcAft>
                <a:spcPts val="1200"/>
              </a:spcAft>
              <a:buNone/>
            </a:pPr>
            <a:r>
              <a:rPr b="1" lang="fr">
                <a:solidFill>
                  <a:srgbClr val="000000"/>
                </a:solidFill>
              </a:rPr>
              <a:t>3. Disponibilité des données : </a:t>
            </a:r>
            <a:r>
              <a:rPr lang="fr">
                <a:solidFill>
                  <a:srgbClr val="000000"/>
                </a:solidFill>
              </a:rPr>
              <a:t>Ces variables sont généralement bien renseignées pour la majorité des produits dans Open Food Facts, ce qui les rend particulièrement utiles pour l'imputation des catégories de produits manquantes.</a:t>
            </a:r>
            <a:endParaRPr>
              <a:solidFill>
                <a:srgbClr val="000000"/>
              </a:solidFill>
            </a:endParaRPr>
          </a:p>
        </p:txBody>
      </p:sp>
      <p:pic>
        <p:nvPicPr>
          <p:cNvPr id="184" name="Google Shape;184;p22"/>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185" name="Google Shape;185;p22"/>
          <p:cNvSpPr txBox="1"/>
          <p:nvPr/>
        </p:nvSpPr>
        <p:spPr>
          <a:xfrm>
            <a:off x="702735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86" name="Google Shape;186;p22"/>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187" name="Google Shape;187;p22"/>
          <p:cNvSpPr txBox="1"/>
          <p:nvPr/>
        </p:nvSpPr>
        <p:spPr>
          <a:xfrm>
            <a:off x="0" y="479887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798375" y="642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Nettoyage de la variable cible</a:t>
            </a:r>
            <a:endParaRPr/>
          </a:p>
        </p:txBody>
      </p:sp>
      <p:sp>
        <p:nvSpPr>
          <p:cNvPr id="193" name="Google Shape;193;p23"/>
          <p:cNvSpPr txBox="1"/>
          <p:nvPr>
            <p:ph idx="1" type="body"/>
          </p:nvPr>
        </p:nvSpPr>
        <p:spPr>
          <a:xfrm>
            <a:off x="834150" y="1728025"/>
            <a:ext cx="7688700" cy="28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200">
                <a:solidFill>
                  <a:srgbClr val="0D0D0D"/>
                </a:solidFill>
                <a:highlight>
                  <a:srgbClr val="FFFFFF"/>
                </a:highlight>
                <a:latin typeface="Roboto"/>
                <a:ea typeface="Roboto"/>
                <a:cs typeface="Roboto"/>
                <a:sym typeface="Roboto"/>
              </a:rPr>
              <a:t>Dans notre cas spécifique, la variable </a:t>
            </a:r>
            <a:r>
              <a:rPr b="1" lang="fr" sz="1200">
                <a:solidFill>
                  <a:srgbClr val="0D0D0D"/>
                </a:solidFill>
                <a:highlight>
                  <a:srgbClr val="FFFFFF"/>
                </a:highlight>
                <a:latin typeface="Roboto"/>
                <a:ea typeface="Roboto"/>
                <a:cs typeface="Roboto"/>
                <a:sym typeface="Roboto"/>
              </a:rPr>
              <a:t>pnns_groups_1 </a:t>
            </a:r>
            <a:r>
              <a:rPr lang="fr" sz="1200">
                <a:solidFill>
                  <a:srgbClr val="0D0D0D"/>
                </a:solidFill>
                <a:highlight>
                  <a:srgbClr val="FFFFFF"/>
                </a:highlight>
                <a:latin typeface="Roboto"/>
                <a:ea typeface="Roboto"/>
                <a:cs typeface="Roboto"/>
                <a:sym typeface="Roboto"/>
              </a:rPr>
              <a:t>présente un problème de cohérence pour nommer les catégories, avec des catégories doublons tels que 'sugary-snacks' et 'Sugary Snacks', ou 'salty-snacks' et 'Salty Snacks'. </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fr" sz="1200">
                <a:solidFill>
                  <a:srgbClr val="0D0D0D"/>
                </a:solidFill>
                <a:highlight>
                  <a:srgbClr val="FFFFFF"/>
                </a:highlight>
                <a:latin typeface="Roboto"/>
                <a:ea typeface="Roboto"/>
                <a:cs typeface="Roboto"/>
                <a:sym typeface="Roboto"/>
              </a:rPr>
              <a:t>Pour résoudre ce problème et assurer une cohérence dans les données, nous avons décidé de standardiser les noms des catégories en renommant celles-ci pour correspondre à leur homonyme avec la première lettre en majuscule et sans tirets. </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rPr lang="fr" sz="1200">
                <a:solidFill>
                  <a:srgbClr val="0D0D0D"/>
                </a:solidFill>
                <a:highlight>
                  <a:srgbClr val="FFFFFF"/>
                </a:highlight>
                <a:latin typeface="Roboto"/>
                <a:ea typeface="Roboto"/>
                <a:cs typeface="Roboto"/>
                <a:sym typeface="Roboto"/>
              </a:rPr>
              <a:t>Cette décision est motivée par le fait que les versions avec majuscule et sans tirets sont bien plus répandues dans notre jeu de données, ce qui indique qu'elles sont probablement le format préféré ou le plus officiel.</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790750" y="785475"/>
            <a:ext cx="858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516"/>
              <a:t>Deuxième étape de traitement : </a:t>
            </a:r>
            <a:r>
              <a:rPr lang="fr" sz="1516"/>
              <a:t>Identification et remplacement des outliers</a:t>
            </a:r>
            <a:endParaRPr sz="1516"/>
          </a:p>
        </p:txBody>
      </p:sp>
      <p:sp>
        <p:nvSpPr>
          <p:cNvPr id="199" name="Google Shape;199;p24"/>
          <p:cNvSpPr txBox="1"/>
          <p:nvPr>
            <p:ph idx="1" type="body"/>
          </p:nvPr>
        </p:nvSpPr>
        <p:spPr>
          <a:xfrm>
            <a:off x="790750" y="1645150"/>
            <a:ext cx="7399800" cy="295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solidFill>
                  <a:srgbClr val="000000"/>
                </a:solidFill>
              </a:rPr>
              <a:t>Nous séparons maintenant donc notre jeu de données en gardant pour la suite du projet notre variable cible ‘pnns_groups_1’ ainsi que notre sélection de variables de composition nutritionnelle toutes remplies à plus de 50%.</a:t>
            </a:r>
            <a:endParaRPr>
              <a:solidFill>
                <a:srgbClr val="000000"/>
              </a:solidFill>
            </a:endParaRPr>
          </a:p>
          <a:p>
            <a:pPr indent="0" lvl="0" marL="0" rtl="0" algn="l">
              <a:spcBef>
                <a:spcPts val="1200"/>
              </a:spcBef>
              <a:spcAft>
                <a:spcPts val="0"/>
              </a:spcAft>
              <a:buNone/>
            </a:pPr>
            <a:r>
              <a:rPr lang="fr">
                <a:solidFill>
                  <a:srgbClr val="000000"/>
                </a:solidFill>
              </a:rPr>
              <a:t>Selon notre sélection de variables de composition nutritionelle </a:t>
            </a:r>
            <a:r>
              <a:rPr b="1" lang="fr">
                <a:solidFill>
                  <a:srgbClr val="000000"/>
                </a:solidFill>
              </a:rPr>
              <a:t>(`fat_100g`, `saturated-fat_100g`, `carbohydrates_100g`, `sugars_100g`, `proteins_100g`, `salt_100g`, `sodium_100g`) </a:t>
            </a:r>
            <a:r>
              <a:rPr lang="fr">
                <a:solidFill>
                  <a:srgbClr val="000000"/>
                </a:solidFill>
              </a:rPr>
              <a:t>, </a:t>
            </a:r>
            <a:endParaRPr>
              <a:solidFill>
                <a:srgbClr val="000000"/>
              </a:solidFill>
            </a:endParaRPr>
          </a:p>
          <a:p>
            <a:pPr indent="0" lvl="0" marL="0" rtl="0" algn="l">
              <a:spcBef>
                <a:spcPts val="1200"/>
              </a:spcBef>
              <a:spcAft>
                <a:spcPts val="0"/>
              </a:spcAft>
              <a:buNone/>
            </a:pPr>
            <a:r>
              <a:rPr b="1" lang="fr">
                <a:solidFill>
                  <a:srgbClr val="000000"/>
                </a:solidFill>
              </a:rPr>
              <a:t>les valeurs aberrantes sont donc définis ici comme les valeurs négatives et celles supérieures à 100g.</a:t>
            </a:r>
            <a:endParaRPr b="1">
              <a:solidFill>
                <a:srgbClr val="000000"/>
              </a:solidFill>
            </a:endParaRPr>
          </a:p>
          <a:p>
            <a:pPr indent="0" lvl="0" marL="0" rtl="0" algn="l">
              <a:spcBef>
                <a:spcPts val="1200"/>
              </a:spcBef>
              <a:spcAft>
                <a:spcPts val="0"/>
              </a:spcAft>
              <a:buNone/>
            </a:pPr>
            <a:r>
              <a:rPr lang="fr">
                <a:solidFill>
                  <a:srgbClr val="0D0D0D"/>
                </a:solidFill>
                <a:highlight>
                  <a:srgbClr val="FFFFFF"/>
                </a:highlight>
              </a:rPr>
              <a:t>Une fois les outliers identifiés grâce au diagramme, il est courant de les remplacer par des valeurs NaN (Not a Number) pour les exclure des calculs statistiques ultérieurs.</a:t>
            </a:r>
            <a:endParaRPr>
              <a:solidFill>
                <a:srgbClr val="0D0D0D"/>
              </a:solidFill>
              <a:highlight>
                <a:srgbClr val="FFFFFF"/>
              </a:highlight>
            </a:endParaRPr>
          </a:p>
          <a:p>
            <a:pPr indent="0" lvl="0" marL="0" rtl="0" algn="l">
              <a:spcBef>
                <a:spcPts val="1200"/>
              </a:spcBef>
              <a:spcAft>
                <a:spcPts val="1200"/>
              </a:spcAft>
              <a:buNone/>
            </a:pPr>
            <a:r>
              <a:t/>
            </a:r>
            <a:endParaRPr sz="1400">
              <a:solidFill>
                <a:srgbClr val="000000"/>
              </a:solidFill>
            </a:endParaRPr>
          </a:p>
        </p:txBody>
      </p:sp>
      <p:pic>
        <p:nvPicPr>
          <p:cNvPr id="200" name="Google Shape;200;p24"/>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201" name="Google Shape;201;p24"/>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202" name="Google Shape;202;p24"/>
          <p:cNvSpPr txBox="1"/>
          <p:nvPr/>
        </p:nvSpPr>
        <p:spPr>
          <a:xfrm>
            <a:off x="702735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203" name="Google Shape;203;p24"/>
          <p:cNvSpPr txBox="1"/>
          <p:nvPr/>
        </p:nvSpPr>
        <p:spPr>
          <a:xfrm>
            <a:off x="0" y="479887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746100" y="711100"/>
            <a:ext cx="8580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fr" sz="1716"/>
              <a:t>Deuxième étape de traitement : Identification et remplacement des outliers</a:t>
            </a:r>
            <a:endParaRPr sz="1716"/>
          </a:p>
        </p:txBody>
      </p:sp>
      <p:pic>
        <p:nvPicPr>
          <p:cNvPr id="209" name="Google Shape;209;p25"/>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210" name="Google Shape;210;p25"/>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211" name="Google Shape;211;p25"/>
          <p:cNvSpPr txBox="1"/>
          <p:nvPr/>
        </p:nvSpPr>
        <p:spPr>
          <a:xfrm>
            <a:off x="6803950" y="585505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212" name="Google Shape;212;p25"/>
          <p:cNvSpPr txBox="1"/>
          <p:nvPr/>
        </p:nvSpPr>
        <p:spPr>
          <a:xfrm>
            <a:off x="24525" y="579987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pic>
        <p:nvPicPr>
          <p:cNvPr id="213" name="Google Shape;213;p25"/>
          <p:cNvPicPr preferRelativeResize="0"/>
          <p:nvPr/>
        </p:nvPicPr>
        <p:blipFill>
          <a:blip r:embed="rId4">
            <a:alphaModFix/>
          </a:blip>
          <a:stretch>
            <a:fillRect/>
          </a:stretch>
        </p:blipFill>
        <p:spPr>
          <a:xfrm>
            <a:off x="4817625" y="1048025"/>
            <a:ext cx="3835224" cy="1903100"/>
          </a:xfrm>
          <a:prstGeom prst="rect">
            <a:avLst/>
          </a:prstGeom>
          <a:noFill/>
          <a:ln>
            <a:noFill/>
          </a:ln>
        </p:spPr>
      </p:pic>
      <p:pic>
        <p:nvPicPr>
          <p:cNvPr id="214" name="Google Shape;214;p25"/>
          <p:cNvPicPr preferRelativeResize="0"/>
          <p:nvPr/>
        </p:nvPicPr>
        <p:blipFill>
          <a:blip r:embed="rId5">
            <a:alphaModFix/>
          </a:blip>
          <a:stretch>
            <a:fillRect/>
          </a:stretch>
        </p:blipFill>
        <p:spPr>
          <a:xfrm>
            <a:off x="4811400" y="2913562"/>
            <a:ext cx="3924874" cy="1947575"/>
          </a:xfrm>
          <a:prstGeom prst="rect">
            <a:avLst/>
          </a:prstGeom>
          <a:noFill/>
          <a:ln>
            <a:noFill/>
          </a:ln>
        </p:spPr>
      </p:pic>
      <p:sp>
        <p:nvSpPr>
          <p:cNvPr id="215" name="Google Shape;215;p25"/>
          <p:cNvSpPr txBox="1"/>
          <p:nvPr/>
        </p:nvSpPr>
        <p:spPr>
          <a:xfrm>
            <a:off x="912000" y="2409125"/>
            <a:ext cx="3053400" cy="201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950">
                <a:highlight>
                  <a:srgbClr val="FFFFFF"/>
                </a:highlight>
                <a:latin typeface="Lato"/>
                <a:ea typeface="Lato"/>
                <a:cs typeface="Lato"/>
                <a:sym typeface="Lato"/>
              </a:rPr>
              <a:t>Nombre de valeurs aberrantes identifiées :</a:t>
            </a:r>
            <a:endParaRPr b="1" sz="950">
              <a:highlight>
                <a:srgbClr val="FFFFFF"/>
              </a:highlight>
              <a:latin typeface="Lato"/>
              <a:ea typeface="Lato"/>
              <a:cs typeface="Lato"/>
              <a:sym typeface="Lato"/>
            </a:endParaRPr>
          </a:p>
          <a:p>
            <a:pPr indent="0" lvl="0" marL="0" rtl="0" algn="l">
              <a:spcBef>
                <a:spcPts val="0"/>
              </a:spcBef>
              <a:spcAft>
                <a:spcPts val="0"/>
              </a:spcAft>
              <a:buNone/>
            </a:pPr>
            <a:r>
              <a:t/>
            </a:r>
            <a:endParaRPr sz="950">
              <a:highlight>
                <a:srgbClr val="FFFFFF"/>
              </a:highlight>
              <a:latin typeface="Lato"/>
              <a:ea typeface="Lato"/>
              <a:cs typeface="Lato"/>
              <a:sym typeface="Lato"/>
            </a:endParaRPr>
          </a:p>
          <a:p>
            <a:pPr indent="0" lvl="0" marL="0" rtl="0" algn="l">
              <a:spcBef>
                <a:spcPts val="0"/>
              </a:spcBef>
              <a:spcAft>
                <a:spcPts val="0"/>
              </a:spcAft>
              <a:buNone/>
            </a:pPr>
            <a:r>
              <a:rPr lang="fr" sz="950">
                <a:highlight>
                  <a:srgbClr val="FFFFFF"/>
                </a:highlight>
                <a:latin typeface="Lato"/>
                <a:ea typeface="Lato"/>
                <a:cs typeface="Lato"/>
                <a:sym typeface="Lato"/>
              </a:rPr>
              <a:t> fat_100g :   3</a:t>
            </a:r>
            <a:endParaRPr sz="950">
              <a:highlight>
                <a:srgbClr val="FFFFFF"/>
              </a:highlight>
              <a:latin typeface="Lato"/>
              <a:ea typeface="Lato"/>
              <a:cs typeface="Lato"/>
              <a:sym typeface="Lato"/>
            </a:endParaRPr>
          </a:p>
          <a:p>
            <a:pPr indent="0" lvl="0" marL="0" rtl="0" algn="l">
              <a:spcBef>
                <a:spcPts val="0"/>
              </a:spcBef>
              <a:spcAft>
                <a:spcPts val="0"/>
              </a:spcAft>
              <a:buNone/>
            </a:pPr>
            <a:r>
              <a:rPr lang="fr" sz="950">
                <a:highlight>
                  <a:srgbClr val="FFFFFF"/>
                </a:highlight>
                <a:latin typeface="Lato"/>
                <a:ea typeface="Lato"/>
                <a:cs typeface="Lato"/>
                <a:sym typeface="Lato"/>
              </a:rPr>
              <a:t>saturated-fat_100g :   1</a:t>
            </a:r>
            <a:endParaRPr sz="950">
              <a:highlight>
                <a:srgbClr val="FFFFFF"/>
              </a:highlight>
              <a:latin typeface="Lato"/>
              <a:ea typeface="Lato"/>
              <a:cs typeface="Lato"/>
              <a:sym typeface="Lato"/>
            </a:endParaRPr>
          </a:p>
          <a:p>
            <a:pPr indent="0" lvl="0" marL="0" rtl="0" algn="l">
              <a:spcBef>
                <a:spcPts val="0"/>
              </a:spcBef>
              <a:spcAft>
                <a:spcPts val="0"/>
              </a:spcAft>
              <a:buNone/>
            </a:pPr>
            <a:r>
              <a:rPr lang="fr" sz="950">
                <a:highlight>
                  <a:srgbClr val="FFFFFF"/>
                </a:highlight>
                <a:latin typeface="Lato"/>
                <a:ea typeface="Lato"/>
                <a:cs typeface="Lato"/>
                <a:sym typeface="Lato"/>
              </a:rPr>
              <a:t>carbohydrates_100g :   14</a:t>
            </a:r>
            <a:endParaRPr sz="950">
              <a:highlight>
                <a:srgbClr val="FFFFFF"/>
              </a:highlight>
              <a:latin typeface="Lato"/>
              <a:ea typeface="Lato"/>
              <a:cs typeface="Lato"/>
              <a:sym typeface="Lato"/>
            </a:endParaRPr>
          </a:p>
          <a:p>
            <a:pPr indent="0" lvl="0" marL="0" rtl="0" algn="l">
              <a:spcBef>
                <a:spcPts val="0"/>
              </a:spcBef>
              <a:spcAft>
                <a:spcPts val="0"/>
              </a:spcAft>
              <a:buNone/>
            </a:pPr>
            <a:r>
              <a:rPr lang="fr" sz="950">
                <a:highlight>
                  <a:srgbClr val="FFFFFF"/>
                </a:highlight>
                <a:latin typeface="Lato"/>
                <a:ea typeface="Lato"/>
                <a:cs typeface="Lato"/>
                <a:sym typeface="Lato"/>
              </a:rPr>
              <a:t>sugars_100g :   10</a:t>
            </a:r>
            <a:endParaRPr sz="950">
              <a:highlight>
                <a:srgbClr val="FFFFFF"/>
              </a:highlight>
              <a:latin typeface="Lato"/>
              <a:ea typeface="Lato"/>
              <a:cs typeface="Lato"/>
              <a:sym typeface="Lato"/>
            </a:endParaRPr>
          </a:p>
          <a:p>
            <a:pPr indent="0" lvl="0" marL="0" rtl="0" algn="l">
              <a:spcBef>
                <a:spcPts val="0"/>
              </a:spcBef>
              <a:spcAft>
                <a:spcPts val="0"/>
              </a:spcAft>
              <a:buNone/>
            </a:pPr>
            <a:r>
              <a:rPr lang="fr" sz="950">
                <a:highlight>
                  <a:srgbClr val="FFFFFF"/>
                </a:highlight>
                <a:latin typeface="Lato"/>
                <a:ea typeface="Lato"/>
                <a:cs typeface="Lato"/>
                <a:sym typeface="Lato"/>
              </a:rPr>
              <a:t>proteins_100g :   0</a:t>
            </a:r>
            <a:endParaRPr sz="950">
              <a:highlight>
                <a:srgbClr val="FFFFFF"/>
              </a:highlight>
              <a:latin typeface="Lato"/>
              <a:ea typeface="Lato"/>
              <a:cs typeface="Lato"/>
              <a:sym typeface="Lato"/>
            </a:endParaRPr>
          </a:p>
          <a:p>
            <a:pPr indent="0" lvl="0" marL="0" rtl="0" algn="l">
              <a:spcBef>
                <a:spcPts val="0"/>
              </a:spcBef>
              <a:spcAft>
                <a:spcPts val="0"/>
              </a:spcAft>
              <a:buNone/>
            </a:pPr>
            <a:r>
              <a:rPr lang="fr" sz="950">
                <a:highlight>
                  <a:srgbClr val="FFFFFF"/>
                </a:highlight>
                <a:latin typeface="Lato"/>
                <a:ea typeface="Lato"/>
                <a:cs typeface="Lato"/>
                <a:sym typeface="Lato"/>
              </a:rPr>
              <a:t>salt_100g :   9</a:t>
            </a:r>
            <a:endParaRPr sz="950">
              <a:highlight>
                <a:srgbClr val="FFFFFF"/>
              </a:highlight>
              <a:latin typeface="Lato"/>
              <a:ea typeface="Lato"/>
              <a:cs typeface="Lato"/>
              <a:sym typeface="Lato"/>
            </a:endParaRPr>
          </a:p>
          <a:p>
            <a:pPr indent="0" lvl="0" marL="0" rtl="0" algn="l">
              <a:lnSpc>
                <a:spcPct val="115000"/>
              </a:lnSpc>
              <a:spcBef>
                <a:spcPts val="0"/>
              </a:spcBef>
              <a:spcAft>
                <a:spcPts val="0"/>
              </a:spcAft>
              <a:buNone/>
            </a:pPr>
            <a:r>
              <a:rPr lang="fr" sz="950">
                <a:highlight>
                  <a:srgbClr val="FFFFFF"/>
                </a:highlight>
                <a:latin typeface="Lato"/>
                <a:ea typeface="Lato"/>
                <a:cs typeface="Lato"/>
                <a:sym typeface="Lato"/>
              </a:rPr>
              <a:t>sodium_100g :   2</a:t>
            </a:r>
            <a:endParaRPr sz="950">
              <a:highlight>
                <a:srgbClr val="FFFFFF"/>
              </a:highlight>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fr" sz="1000">
                <a:latin typeface="Lato"/>
                <a:ea typeface="Lato"/>
                <a:cs typeface="Lato"/>
                <a:sym typeface="Lato"/>
              </a:rPr>
              <a:t>Soit </a:t>
            </a:r>
            <a:r>
              <a:rPr b="1" lang="fr" sz="1000">
                <a:latin typeface="Lato"/>
                <a:ea typeface="Lato"/>
                <a:cs typeface="Lato"/>
                <a:sym typeface="Lato"/>
              </a:rPr>
              <a:t>37 valeurs aberrantes</a:t>
            </a:r>
            <a:r>
              <a:rPr lang="fr" sz="1000">
                <a:latin typeface="Lato"/>
                <a:ea typeface="Lato"/>
                <a:cs typeface="Lato"/>
                <a:sym typeface="Lato"/>
              </a:rPr>
              <a:t> identifiées et remplacées par NaN</a:t>
            </a:r>
            <a:endParaRPr sz="1000">
              <a:latin typeface="Lato"/>
              <a:ea typeface="Lato"/>
              <a:cs typeface="Lato"/>
              <a:sym typeface="Lato"/>
            </a:endParaRPr>
          </a:p>
        </p:txBody>
      </p:sp>
      <p:sp>
        <p:nvSpPr>
          <p:cNvPr id="216" name="Google Shape;216;p25"/>
          <p:cNvSpPr txBox="1"/>
          <p:nvPr/>
        </p:nvSpPr>
        <p:spPr>
          <a:xfrm>
            <a:off x="968775" y="1605338"/>
            <a:ext cx="402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solidFill>
                  <a:srgbClr val="0D0D0D"/>
                </a:solidFill>
                <a:highlight>
                  <a:srgbClr val="FFFFFF"/>
                </a:highlight>
                <a:latin typeface="Roboto"/>
                <a:ea typeface="Roboto"/>
                <a:cs typeface="Roboto"/>
                <a:sym typeface="Roboto"/>
              </a:rPr>
              <a:t>Nous pouvons voir ici pour les variables fat_100g et carbohydrates_100g les diagrammes en boîte avant/après remplacements des valeurs aberrantes.</a:t>
            </a:r>
            <a:endParaRPr sz="1000">
              <a:solidFill>
                <a:srgbClr val="0D0D0D"/>
              </a:solidFill>
              <a:highlight>
                <a:srgbClr val="FFFFFF"/>
              </a:highlight>
              <a:latin typeface="Roboto"/>
              <a:ea typeface="Roboto"/>
              <a:cs typeface="Roboto"/>
              <a:sym typeface="Roboto"/>
            </a:endParaRPr>
          </a:p>
        </p:txBody>
      </p:sp>
      <p:sp>
        <p:nvSpPr>
          <p:cNvPr id="217" name="Google Shape;217;p25"/>
          <p:cNvSpPr txBox="1"/>
          <p:nvPr/>
        </p:nvSpPr>
        <p:spPr>
          <a:xfrm>
            <a:off x="702735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218" name="Google Shape;218;p25"/>
          <p:cNvSpPr txBox="1"/>
          <p:nvPr/>
        </p:nvSpPr>
        <p:spPr>
          <a:xfrm>
            <a:off x="0" y="479887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716775" y="587913"/>
            <a:ext cx="8280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040"/>
              <a:t>Troisième étape de traitement : Imputer les valeurs manquantes </a:t>
            </a:r>
            <a:endParaRPr sz="2040"/>
          </a:p>
        </p:txBody>
      </p:sp>
      <p:pic>
        <p:nvPicPr>
          <p:cNvPr id="224" name="Google Shape;224;p26"/>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225" name="Google Shape;225;p26"/>
          <p:cNvSpPr txBox="1"/>
          <p:nvPr/>
        </p:nvSpPr>
        <p:spPr>
          <a:xfrm>
            <a:off x="7105200" y="480505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226" name="Google Shape;226;p26"/>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227" name="Google Shape;227;p26"/>
          <p:cNvSpPr txBox="1"/>
          <p:nvPr/>
        </p:nvSpPr>
        <p:spPr>
          <a:xfrm>
            <a:off x="-36375" y="480505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
        <p:nvSpPr>
          <p:cNvPr id="228" name="Google Shape;228;p26"/>
          <p:cNvSpPr txBox="1"/>
          <p:nvPr/>
        </p:nvSpPr>
        <p:spPr>
          <a:xfrm>
            <a:off x="963300" y="1499525"/>
            <a:ext cx="360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29" name="Google Shape;229;p26"/>
          <p:cNvSpPr txBox="1"/>
          <p:nvPr/>
        </p:nvSpPr>
        <p:spPr>
          <a:xfrm>
            <a:off x="759600" y="1534988"/>
            <a:ext cx="5760000" cy="25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rgbClr val="271A38"/>
                </a:solidFill>
                <a:latin typeface="Lato"/>
                <a:ea typeface="Lato"/>
                <a:cs typeface="Lato"/>
                <a:sym typeface="Lato"/>
              </a:rPr>
              <a:t>Pour imputer les valeurs manquantes, nous allons comparer les méthodes utilisées :</a:t>
            </a:r>
            <a:endParaRPr sz="1100">
              <a:solidFill>
                <a:srgbClr val="271A38"/>
              </a:solidFill>
              <a:latin typeface="Lato"/>
              <a:ea typeface="Lato"/>
              <a:cs typeface="Lato"/>
              <a:sym typeface="Lato"/>
            </a:endParaRPr>
          </a:p>
          <a:p>
            <a:pPr indent="0" lvl="0" marL="0" rtl="0" algn="l">
              <a:spcBef>
                <a:spcPts val="0"/>
              </a:spcBef>
              <a:spcAft>
                <a:spcPts val="0"/>
              </a:spcAft>
              <a:buNone/>
            </a:pPr>
            <a:r>
              <a:rPr lang="fr" sz="1100">
                <a:solidFill>
                  <a:srgbClr val="271A38"/>
                </a:solidFill>
                <a:latin typeface="Lato"/>
                <a:ea typeface="Lato"/>
                <a:cs typeface="Lato"/>
                <a:sym typeface="Lato"/>
              </a:rPr>
              <a:t> </a:t>
            </a:r>
            <a:endParaRPr sz="1100">
              <a:solidFill>
                <a:srgbClr val="271A38"/>
              </a:solidFill>
              <a:latin typeface="Lato"/>
              <a:ea typeface="Lato"/>
              <a:cs typeface="Lato"/>
              <a:sym typeface="Lato"/>
            </a:endParaRPr>
          </a:p>
          <a:p>
            <a:pPr indent="0" lvl="0" marL="0" rtl="0" algn="l">
              <a:spcBef>
                <a:spcPts val="0"/>
              </a:spcBef>
              <a:spcAft>
                <a:spcPts val="0"/>
              </a:spcAft>
              <a:buNone/>
            </a:pPr>
            <a:r>
              <a:t/>
            </a:r>
            <a:endParaRPr sz="1100">
              <a:solidFill>
                <a:srgbClr val="271A38"/>
              </a:solidFill>
              <a:latin typeface="Lato"/>
              <a:ea typeface="Lato"/>
              <a:cs typeface="Lato"/>
              <a:sym typeface="Lato"/>
            </a:endParaRPr>
          </a:p>
          <a:p>
            <a:pPr indent="0" lvl="0" marL="0" rtl="0" algn="l">
              <a:lnSpc>
                <a:spcPct val="115000"/>
              </a:lnSpc>
              <a:spcBef>
                <a:spcPts val="0"/>
              </a:spcBef>
              <a:spcAft>
                <a:spcPts val="0"/>
              </a:spcAft>
              <a:buNone/>
            </a:pPr>
            <a:r>
              <a:rPr b="1" lang="fr" sz="1100">
                <a:solidFill>
                  <a:srgbClr val="271A38"/>
                </a:solidFill>
                <a:highlight>
                  <a:srgbClr val="FFFFFF"/>
                </a:highlight>
                <a:latin typeface="Lato"/>
                <a:ea typeface="Lato"/>
                <a:cs typeface="Lato"/>
                <a:sym typeface="Lato"/>
              </a:rPr>
              <a:t>Imputation par moyenne :</a:t>
            </a:r>
            <a:r>
              <a:rPr lang="fr" sz="1100">
                <a:solidFill>
                  <a:srgbClr val="271A38"/>
                </a:solidFill>
                <a:highlight>
                  <a:srgbClr val="FFFFFF"/>
                </a:highlight>
                <a:latin typeface="Lato"/>
                <a:ea typeface="Lato"/>
                <a:cs typeface="Lato"/>
                <a:sym typeface="Lato"/>
              </a:rPr>
              <a:t>Pour chaque caractéristique sélectionnée, les valeurs manquantes sont remplacées par la moyenne des valeurs disponibles et ce par groupe dans ‘pnns_groups_1’.</a:t>
            </a:r>
            <a:endParaRPr sz="1100">
              <a:solidFill>
                <a:srgbClr val="271A38"/>
              </a:solidFill>
              <a:highlight>
                <a:srgbClr val="FFFFFF"/>
              </a:highlight>
              <a:latin typeface="Lato"/>
              <a:ea typeface="Lato"/>
              <a:cs typeface="Lato"/>
              <a:sym typeface="Lato"/>
            </a:endParaRPr>
          </a:p>
          <a:p>
            <a:pPr indent="0" lvl="0" marL="0" rtl="0" algn="l">
              <a:spcBef>
                <a:spcPts val="0"/>
              </a:spcBef>
              <a:spcAft>
                <a:spcPts val="0"/>
              </a:spcAft>
              <a:buNone/>
            </a:pPr>
            <a:r>
              <a:t/>
            </a:r>
            <a:endParaRPr sz="1100">
              <a:solidFill>
                <a:srgbClr val="271A38"/>
              </a:solidFill>
              <a:latin typeface="Lato"/>
              <a:ea typeface="Lato"/>
              <a:cs typeface="Lato"/>
              <a:sym typeface="Lato"/>
            </a:endParaRPr>
          </a:p>
          <a:p>
            <a:pPr indent="0" lvl="0" marL="0" rtl="0" algn="l">
              <a:spcBef>
                <a:spcPts val="0"/>
              </a:spcBef>
              <a:spcAft>
                <a:spcPts val="0"/>
              </a:spcAft>
              <a:buNone/>
            </a:pPr>
            <a:r>
              <a:rPr b="1" lang="fr" sz="1100">
                <a:solidFill>
                  <a:srgbClr val="271A38"/>
                </a:solidFill>
                <a:latin typeface="Lato"/>
                <a:ea typeface="Lato"/>
                <a:cs typeface="Lato"/>
                <a:sym typeface="Lato"/>
              </a:rPr>
              <a:t>Imputation par KNN :</a:t>
            </a:r>
            <a:r>
              <a:rPr lang="fr" sz="1100">
                <a:solidFill>
                  <a:srgbClr val="271A38"/>
                </a:solidFill>
                <a:latin typeface="Lato"/>
                <a:ea typeface="Lato"/>
                <a:cs typeface="Lato"/>
                <a:sym typeface="Lato"/>
              </a:rPr>
              <a:t> Pour chaque groupe principal identifié dans pnns_groups_1, l'imputateur est appliqué séparément. . Cela est réalisé en sélectionnant  notre sélection de variables comme données appartenant à chaque catégorie et en appliquant l'imputation KNN uniquement sur ces sous-ensembles de données. </a:t>
            </a:r>
            <a:endParaRPr sz="1100">
              <a:solidFill>
                <a:srgbClr val="271A38"/>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735575" y="656750"/>
            <a:ext cx="8280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040"/>
              <a:t>Troisième étape de traitement : Imputer les valeurs manquantes </a:t>
            </a:r>
            <a:endParaRPr sz="2040"/>
          </a:p>
        </p:txBody>
      </p:sp>
      <p:pic>
        <p:nvPicPr>
          <p:cNvPr id="235" name="Google Shape;235;p27"/>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236" name="Google Shape;236;p27"/>
          <p:cNvSpPr txBox="1"/>
          <p:nvPr/>
        </p:nvSpPr>
        <p:spPr>
          <a:xfrm>
            <a:off x="7105200" y="480505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237" name="Google Shape;237;p27"/>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238" name="Google Shape;238;p27"/>
          <p:cNvSpPr txBox="1"/>
          <p:nvPr/>
        </p:nvSpPr>
        <p:spPr>
          <a:xfrm>
            <a:off x="-36375" y="480505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
        <p:nvSpPr>
          <p:cNvPr id="239" name="Google Shape;239;p27"/>
          <p:cNvSpPr txBox="1"/>
          <p:nvPr/>
        </p:nvSpPr>
        <p:spPr>
          <a:xfrm>
            <a:off x="963300" y="1499525"/>
            <a:ext cx="360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40" name="Google Shape;240;p27"/>
          <p:cNvPicPr preferRelativeResize="0"/>
          <p:nvPr/>
        </p:nvPicPr>
        <p:blipFill>
          <a:blip r:embed="rId4">
            <a:alphaModFix/>
          </a:blip>
          <a:stretch>
            <a:fillRect/>
          </a:stretch>
        </p:blipFill>
        <p:spPr>
          <a:xfrm>
            <a:off x="0" y="1399277"/>
            <a:ext cx="9002849" cy="297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735575" y="656750"/>
            <a:ext cx="8280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040"/>
              <a:t>Troisième étape de traitement : Imputer les valeurs manquantes </a:t>
            </a:r>
            <a:endParaRPr sz="2040"/>
          </a:p>
        </p:txBody>
      </p:sp>
      <p:pic>
        <p:nvPicPr>
          <p:cNvPr id="246" name="Google Shape;246;p28"/>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247" name="Google Shape;247;p28"/>
          <p:cNvSpPr txBox="1"/>
          <p:nvPr/>
        </p:nvSpPr>
        <p:spPr>
          <a:xfrm>
            <a:off x="7105200" y="480505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248" name="Google Shape;248;p28"/>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249" name="Google Shape;249;p28"/>
          <p:cNvSpPr txBox="1"/>
          <p:nvPr/>
        </p:nvSpPr>
        <p:spPr>
          <a:xfrm>
            <a:off x="-36375" y="480505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
        <p:nvSpPr>
          <p:cNvPr id="250" name="Google Shape;250;p28"/>
          <p:cNvSpPr txBox="1"/>
          <p:nvPr/>
        </p:nvSpPr>
        <p:spPr>
          <a:xfrm>
            <a:off x="963300" y="1499525"/>
            <a:ext cx="360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51" name="Google Shape;251;p28"/>
          <p:cNvSpPr txBox="1"/>
          <p:nvPr/>
        </p:nvSpPr>
        <p:spPr>
          <a:xfrm>
            <a:off x="1079675" y="1586550"/>
            <a:ext cx="7278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latin typeface="Lato"/>
                <a:ea typeface="Lato"/>
                <a:cs typeface="Lato"/>
                <a:sym typeface="Lato"/>
              </a:rPr>
              <a:t>À travers les histogrammes générés avant et après l'imputation, il est possible de voir comment l'imputation par KNN préserve mieux la distribution originale des données par rapport à l'imputation par la moyenne. Ceci est crucial pour les analyses subséquentes et la modélisation, assurant que les relations intrinsèques entre les variables sont maintenues.</a:t>
            </a:r>
            <a:endParaRPr/>
          </a:p>
        </p:txBody>
      </p:sp>
      <p:sp>
        <p:nvSpPr>
          <p:cNvPr id="252" name="Google Shape;252;p28"/>
          <p:cNvSpPr txBox="1"/>
          <p:nvPr/>
        </p:nvSpPr>
        <p:spPr>
          <a:xfrm>
            <a:off x="2366375" y="3055250"/>
            <a:ext cx="381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Nous choisissons donc l’imputation KNN avec un total de </a:t>
            </a:r>
            <a:r>
              <a:rPr b="1" lang="fr">
                <a:latin typeface="Lato"/>
                <a:ea typeface="Lato"/>
                <a:cs typeface="Lato"/>
                <a:sym typeface="Lato"/>
              </a:rPr>
              <a:t>115224 valeurs imputées</a:t>
            </a:r>
            <a:endParaRPr b="1">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729450" y="610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Univariée</a:t>
            </a:r>
            <a:endParaRPr/>
          </a:p>
        </p:txBody>
      </p:sp>
      <p:pic>
        <p:nvPicPr>
          <p:cNvPr id="258" name="Google Shape;258;p29"/>
          <p:cNvPicPr preferRelativeResize="0"/>
          <p:nvPr/>
        </p:nvPicPr>
        <p:blipFill>
          <a:blip r:embed="rId3">
            <a:alphaModFix/>
          </a:blip>
          <a:stretch>
            <a:fillRect/>
          </a:stretch>
        </p:blipFill>
        <p:spPr>
          <a:xfrm>
            <a:off x="1611000" y="1326750"/>
            <a:ext cx="6305675" cy="2627375"/>
          </a:xfrm>
          <a:prstGeom prst="rect">
            <a:avLst/>
          </a:prstGeom>
          <a:noFill/>
          <a:ln>
            <a:noFill/>
          </a:ln>
        </p:spPr>
      </p:pic>
      <p:sp>
        <p:nvSpPr>
          <p:cNvPr id="259" name="Google Shape;259;p29"/>
          <p:cNvSpPr txBox="1"/>
          <p:nvPr/>
        </p:nvSpPr>
        <p:spPr>
          <a:xfrm>
            <a:off x="876063" y="4010875"/>
            <a:ext cx="8229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accent1"/>
                </a:solidFill>
                <a:latin typeface="Lato"/>
                <a:ea typeface="Lato"/>
                <a:cs typeface="Lato"/>
                <a:sym typeface="Lato"/>
              </a:rPr>
              <a:t>Pour l'analyse univariée, nous combinons histogrammes, boxplots et diagrammes de densité pour chaque feature, offrant une vue détaillée sur la distribution, les tendances centrales et les valeurs aberrantes des données. Cette méthode enrichit l'exploration et l'analyse des données.</a:t>
            </a:r>
            <a:endParaRPr sz="1100">
              <a:solidFill>
                <a:schemeClr val="accent1"/>
              </a:solidFill>
              <a:latin typeface="Lato"/>
              <a:ea typeface="Lato"/>
              <a:cs typeface="Lato"/>
              <a:sym typeface="Lato"/>
            </a:endParaRPr>
          </a:p>
        </p:txBody>
      </p:sp>
      <p:sp>
        <p:nvSpPr>
          <p:cNvPr id="260" name="Google Shape;260;p29"/>
          <p:cNvSpPr txBox="1"/>
          <p:nvPr/>
        </p:nvSpPr>
        <p:spPr>
          <a:xfrm>
            <a:off x="704715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261" name="Google Shape;261;p29"/>
          <p:cNvSpPr txBox="1"/>
          <p:nvPr/>
        </p:nvSpPr>
        <p:spPr>
          <a:xfrm>
            <a:off x="0" y="475860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796850" y="656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Bivariée</a:t>
            </a:r>
            <a:endParaRPr/>
          </a:p>
        </p:txBody>
      </p:sp>
      <p:sp>
        <p:nvSpPr>
          <p:cNvPr id="267" name="Google Shape;267;p30"/>
          <p:cNvSpPr txBox="1"/>
          <p:nvPr>
            <p:ph idx="1" type="body"/>
          </p:nvPr>
        </p:nvSpPr>
        <p:spPr>
          <a:xfrm>
            <a:off x="618425" y="2076950"/>
            <a:ext cx="3426900" cy="110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Avec une matrice de corrélation, nous avons pu faire une analyse bivariée entre chaque paire de notre sélection de variables</a:t>
            </a:r>
            <a:endParaRPr/>
          </a:p>
        </p:txBody>
      </p:sp>
      <p:pic>
        <p:nvPicPr>
          <p:cNvPr id="268" name="Google Shape;268;p30"/>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269" name="Google Shape;269;p30"/>
          <p:cNvSpPr txBox="1"/>
          <p:nvPr/>
        </p:nvSpPr>
        <p:spPr>
          <a:xfrm>
            <a:off x="704715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270" name="Google Shape;270;p30"/>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271" name="Google Shape;271;p30"/>
          <p:cNvSpPr txBox="1"/>
          <p:nvPr/>
        </p:nvSpPr>
        <p:spPr>
          <a:xfrm>
            <a:off x="0" y="475860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pic>
        <p:nvPicPr>
          <p:cNvPr id="272" name="Google Shape;272;p30"/>
          <p:cNvPicPr preferRelativeResize="0"/>
          <p:nvPr/>
        </p:nvPicPr>
        <p:blipFill>
          <a:blip r:embed="rId4">
            <a:alphaModFix/>
          </a:blip>
          <a:stretch>
            <a:fillRect/>
          </a:stretch>
        </p:blipFill>
        <p:spPr>
          <a:xfrm>
            <a:off x="4345900" y="1033525"/>
            <a:ext cx="4239975" cy="3604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727650" y="656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Multivariée - Cercle de Corrélation</a:t>
            </a:r>
            <a:endParaRPr/>
          </a:p>
        </p:txBody>
      </p:sp>
      <p:pic>
        <p:nvPicPr>
          <p:cNvPr id="278" name="Google Shape;278;p31"/>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279" name="Google Shape;279;p31"/>
          <p:cNvSpPr txBox="1"/>
          <p:nvPr/>
        </p:nvSpPr>
        <p:spPr>
          <a:xfrm>
            <a:off x="7075550" y="4819675"/>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280" name="Google Shape;280;p31"/>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281" name="Google Shape;281;p31"/>
          <p:cNvSpPr txBox="1"/>
          <p:nvPr/>
        </p:nvSpPr>
        <p:spPr>
          <a:xfrm>
            <a:off x="0" y="475860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pic>
        <p:nvPicPr>
          <p:cNvPr id="282" name="Google Shape;282;p31"/>
          <p:cNvPicPr preferRelativeResize="0"/>
          <p:nvPr/>
        </p:nvPicPr>
        <p:blipFill>
          <a:blip r:embed="rId4">
            <a:alphaModFix/>
          </a:blip>
          <a:stretch>
            <a:fillRect/>
          </a:stretch>
        </p:blipFill>
        <p:spPr>
          <a:xfrm>
            <a:off x="3690625" y="1191950"/>
            <a:ext cx="4121576" cy="3491625"/>
          </a:xfrm>
          <a:prstGeom prst="rect">
            <a:avLst/>
          </a:prstGeom>
          <a:noFill/>
          <a:ln>
            <a:noFill/>
          </a:ln>
        </p:spPr>
      </p:pic>
      <p:sp>
        <p:nvSpPr>
          <p:cNvPr id="283" name="Google Shape;283;p31"/>
          <p:cNvSpPr txBox="1"/>
          <p:nvPr/>
        </p:nvSpPr>
        <p:spPr>
          <a:xfrm>
            <a:off x="399000" y="1552513"/>
            <a:ext cx="3262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accent1"/>
                </a:solidFill>
                <a:latin typeface="Lato"/>
                <a:ea typeface="Lato"/>
                <a:cs typeface="Lato"/>
                <a:sym typeface="Lato"/>
              </a:rPr>
              <a:t>Avec le cercle de corrélation, nous avons pu déterminer les variables redondantes dans l’explication de la variance et structures sous-jacente de notre jeu de données </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fr" sz="1200">
                <a:solidFill>
                  <a:schemeClr val="accent1"/>
                </a:solidFill>
                <a:latin typeface="Lato"/>
                <a:ea typeface="Lato"/>
                <a:cs typeface="Lato"/>
                <a:sym typeface="Lato"/>
              </a:rPr>
              <a:t>Nous pourrions garder pour des prédictions les variables :</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b="1" lang="fr" sz="1200">
                <a:solidFill>
                  <a:schemeClr val="accent1"/>
                </a:solidFill>
                <a:latin typeface="Lato"/>
                <a:ea typeface="Lato"/>
                <a:cs typeface="Lato"/>
                <a:sym typeface="Lato"/>
              </a:rPr>
              <a:t>'salt_100g', 'fat_100g' , 'proteins_100g' et 'carbohydrates_100g' </a:t>
            </a:r>
            <a:endParaRPr b="1" sz="1200">
              <a:solidFill>
                <a:schemeClr val="accent1"/>
              </a:solidFill>
              <a:latin typeface="Lato"/>
              <a:ea typeface="Lato"/>
              <a:cs typeface="Lato"/>
              <a:sym typeface="Lato"/>
            </a:endParaRPr>
          </a:p>
          <a:p>
            <a:pPr indent="0" lvl="0" marL="0" rtl="0" algn="l">
              <a:spcBef>
                <a:spcPts val="0"/>
              </a:spcBef>
              <a:spcAft>
                <a:spcPts val="0"/>
              </a:spcAft>
              <a:buNone/>
            </a:pPr>
            <a:r>
              <a:t/>
            </a:r>
            <a:endParaRPr b="1" sz="1200">
              <a:solidFill>
                <a:schemeClr val="accent1"/>
              </a:solidFill>
              <a:latin typeface="Lato"/>
              <a:ea typeface="Lato"/>
              <a:cs typeface="Lato"/>
              <a:sym typeface="Lato"/>
            </a:endParaRPr>
          </a:p>
          <a:p>
            <a:pPr indent="0" lvl="0" marL="0" rtl="0" algn="l">
              <a:spcBef>
                <a:spcPts val="0"/>
              </a:spcBef>
              <a:spcAft>
                <a:spcPts val="0"/>
              </a:spcAft>
              <a:buNone/>
            </a:pPr>
            <a:r>
              <a:t/>
            </a:r>
            <a:endParaRPr b="1" sz="1200">
              <a:solidFill>
                <a:schemeClr val="accent1"/>
              </a:solidFill>
              <a:latin typeface="Lato"/>
              <a:ea typeface="Lato"/>
              <a:cs typeface="Lato"/>
              <a:sym typeface="Lato"/>
            </a:endParaRPr>
          </a:p>
          <a:p>
            <a:pPr indent="0" lvl="0" marL="0" rtl="0" algn="l">
              <a:spcBef>
                <a:spcPts val="0"/>
              </a:spcBef>
              <a:spcAft>
                <a:spcPts val="0"/>
              </a:spcAft>
              <a:buNone/>
            </a:pPr>
            <a:r>
              <a:rPr lang="fr" sz="1200">
                <a:solidFill>
                  <a:schemeClr val="accent1"/>
                </a:solidFill>
                <a:latin typeface="Lato"/>
                <a:ea typeface="Lato"/>
                <a:cs typeface="Lato"/>
                <a:sym typeface="Lato"/>
              </a:rPr>
              <a:t>Ce sont les variables d’une paire ayant le plus de données disponibles</a:t>
            </a:r>
            <a:endParaRPr sz="12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675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Contexte et objectif</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rgbClr val="271A38"/>
                </a:solidFill>
              </a:rPr>
              <a:t>L'agence Santé publique France vise à enrichir la base de données open source Open Food Facts, un outil crucial pour informer le public et les organisations sur la qualité nutritionnelle des produits alimentaires.</a:t>
            </a:r>
            <a:endParaRPr>
              <a:solidFill>
                <a:srgbClr val="271A38"/>
              </a:solidFill>
            </a:endParaRPr>
          </a:p>
          <a:p>
            <a:pPr indent="0" lvl="0" marL="0" rtl="0" algn="l">
              <a:spcBef>
                <a:spcPts val="1200"/>
              </a:spcBef>
              <a:spcAft>
                <a:spcPts val="1200"/>
              </a:spcAft>
              <a:buNone/>
            </a:pPr>
            <a:r>
              <a:rPr lang="fr">
                <a:solidFill>
                  <a:srgbClr val="271A38"/>
                </a:solidFill>
              </a:rPr>
              <a:t> Ce projet cherche à optimiser l'expérience utilisateur en introduisant un système de suggestion ou d'auto-complétion, facilitant ainsi l'ajout d'informations précises et complètes sur les produits.</a:t>
            </a:r>
            <a:endParaRPr>
              <a:solidFill>
                <a:srgbClr val="271A38"/>
              </a:solidFill>
            </a:endParaRPr>
          </a:p>
        </p:txBody>
      </p:sp>
      <p:pic>
        <p:nvPicPr>
          <p:cNvPr id="97" name="Google Shape;97;p14"/>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98" name="Google Shape;98;p14"/>
          <p:cNvSpPr txBox="1"/>
          <p:nvPr/>
        </p:nvSpPr>
        <p:spPr>
          <a:xfrm>
            <a:off x="7061350" y="5101225"/>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99" name="Google Shape;99;p14"/>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100" name="Google Shape;100;p14"/>
          <p:cNvSpPr txBox="1"/>
          <p:nvPr/>
        </p:nvSpPr>
        <p:spPr>
          <a:xfrm>
            <a:off x="0" y="475860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813850" y="662425"/>
            <a:ext cx="5463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Multivariée - Test d’ANOVA</a:t>
            </a:r>
            <a:endParaRPr/>
          </a:p>
        </p:txBody>
      </p:sp>
      <p:pic>
        <p:nvPicPr>
          <p:cNvPr id="289" name="Google Shape;289;p32"/>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290" name="Google Shape;290;p32"/>
          <p:cNvSpPr txBox="1"/>
          <p:nvPr/>
        </p:nvSpPr>
        <p:spPr>
          <a:xfrm>
            <a:off x="7061350" y="48463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291" name="Google Shape;291;p32"/>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292" name="Google Shape;292;p32"/>
          <p:cNvSpPr txBox="1"/>
          <p:nvPr/>
        </p:nvSpPr>
        <p:spPr>
          <a:xfrm>
            <a:off x="0" y="475860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
        <p:nvSpPr>
          <p:cNvPr id="293" name="Google Shape;293;p32"/>
          <p:cNvSpPr txBox="1"/>
          <p:nvPr/>
        </p:nvSpPr>
        <p:spPr>
          <a:xfrm>
            <a:off x="256225" y="2177731"/>
            <a:ext cx="4479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accent1"/>
                </a:solidFill>
                <a:latin typeface="Lato"/>
                <a:ea typeface="Lato"/>
                <a:cs typeface="Lato"/>
                <a:sym typeface="Lato"/>
              </a:rPr>
              <a:t>Un test d'analyse de variance (ANOVA) a été utilisé pour évaluer les différences significatives entre les moyennes des groupes pour chaque variable quantitative dans le jeu de données.</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p:txBody>
      </p:sp>
      <p:sp>
        <p:nvSpPr>
          <p:cNvPr id="294" name="Google Shape;294;p32"/>
          <p:cNvSpPr txBox="1"/>
          <p:nvPr/>
        </p:nvSpPr>
        <p:spPr>
          <a:xfrm>
            <a:off x="6277450" y="411925"/>
            <a:ext cx="364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chemeClr val="accent1"/>
              </a:solidFill>
              <a:latin typeface="Lato"/>
              <a:ea typeface="Lato"/>
              <a:cs typeface="Lato"/>
              <a:sym typeface="Lato"/>
            </a:endParaRPr>
          </a:p>
        </p:txBody>
      </p:sp>
      <p:pic>
        <p:nvPicPr>
          <p:cNvPr id="295" name="Google Shape;295;p32"/>
          <p:cNvPicPr preferRelativeResize="0"/>
          <p:nvPr/>
        </p:nvPicPr>
        <p:blipFill>
          <a:blip r:embed="rId4">
            <a:alphaModFix/>
          </a:blip>
          <a:stretch>
            <a:fillRect/>
          </a:stretch>
        </p:blipFill>
        <p:spPr>
          <a:xfrm>
            <a:off x="4837500" y="1863713"/>
            <a:ext cx="4059115" cy="17196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727650" y="656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Multivariée - Projections sur plans factoriels</a:t>
            </a:r>
            <a:endParaRPr/>
          </a:p>
        </p:txBody>
      </p:sp>
      <p:pic>
        <p:nvPicPr>
          <p:cNvPr id="301" name="Google Shape;301;p33"/>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302" name="Google Shape;302;p33"/>
          <p:cNvSpPr txBox="1"/>
          <p:nvPr/>
        </p:nvSpPr>
        <p:spPr>
          <a:xfrm>
            <a:off x="7075550" y="4819675"/>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303" name="Google Shape;303;p33"/>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304" name="Google Shape;304;p33"/>
          <p:cNvSpPr txBox="1"/>
          <p:nvPr/>
        </p:nvSpPr>
        <p:spPr>
          <a:xfrm>
            <a:off x="0" y="475860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pic>
        <p:nvPicPr>
          <p:cNvPr id="305" name="Google Shape;305;p33"/>
          <p:cNvPicPr preferRelativeResize="0"/>
          <p:nvPr/>
        </p:nvPicPr>
        <p:blipFill>
          <a:blip r:embed="rId4">
            <a:alphaModFix/>
          </a:blip>
          <a:stretch>
            <a:fillRect/>
          </a:stretch>
        </p:blipFill>
        <p:spPr>
          <a:xfrm>
            <a:off x="4795249" y="1436775"/>
            <a:ext cx="5428125" cy="2984775"/>
          </a:xfrm>
          <a:prstGeom prst="rect">
            <a:avLst/>
          </a:prstGeom>
          <a:noFill/>
          <a:ln>
            <a:noFill/>
          </a:ln>
        </p:spPr>
      </p:pic>
      <p:pic>
        <p:nvPicPr>
          <p:cNvPr id="306" name="Google Shape;306;p33"/>
          <p:cNvPicPr preferRelativeResize="0"/>
          <p:nvPr/>
        </p:nvPicPr>
        <p:blipFill>
          <a:blip r:embed="rId5">
            <a:alphaModFix/>
          </a:blip>
          <a:stretch>
            <a:fillRect/>
          </a:stretch>
        </p:blipFill>
        <p:spPr>
          <a:xfrm>
            <a:off x="0" y="1436775"/>
            <a:ext cx="4951949" cy="2916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803000" y="632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a:t>
            </a:r>
            <a:endParaRPr/>
          </a:p>
        </p:txBody>
      </p:sp>
      <p:sp>
        <p:nvSpPr>
          <p:cNvPr id="312" name="Google Shape;312;p34"/>
          <p:cNvSpPr txBox="1"/>
          <p:nvPr>
            <p:ph idx="1" type="body"/>
          </p:nvPr>
        </p:nvSpPr>
        <p:spPr>
          <a:xfrm>
            <a:off x="803000" y="1444525"/>
            <a:ext cx="7688700" cy="289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 </a:t>
            </a:r>
            <a:r>
              <a:rPr b="1" lang="fr"/>
              <a:t>Analyse Univariée </a:t>
            </a:r>
            <a:r>
              <a:rPr lang="fr"/>
              <a:t>: nous a fournit une vue détaillée sur la distribution individuelle des features de notre sélection grâce à des histogrammes, boxplots, et diagrammes de densité, essentielle pour l'exploration des données à suivre.</a:t>
            </a:r>
            <a:endParaRPr/>
          </a:p>
          <a:p>
            <a:pPr indent="0" lvl="0" marL="0" rtl="0" algn="l">
              <a:spcBef>
                <a:spcPts val="1200"/>
              </a:spcBef>
              <a:spcAft>
                <a:spcPts val="0"/>
              </a:spcAft>
              <a:buNone/>
            </a:pPr>
            <a:r>
              <a:rPr lang="fr"/>
              <a:t>- </a:t>
            </a:r>
            <a:r>
              <a:rPr b="1" lang="fr"/>
              <a:t>Analyse Bivariée</a:t>
            </a:r>
            <a:r>
              <a:rPr lang="fr"/>
              <a:t> : a souligné des corrélations importantes entre certaines variables, expliquées par leur composition chimique et pratiques de formulation, aidant à comprendre les relations entre les variables.</a:t>
            </a:r>
            <a:endParaRPr/>
          </a:p>
          <a:p>
            <a:pPr indent="0" lvl="0" marL="0" rtl="0" algn="l">
              <a:spcBef>
                <a:spcPts val="1200"/>
              </a:spcBef>
              <a:spcAft>
                <a:spcPts val="0"/>
              </a:spcAft>
              <a:buNone/>
            </a:pPr>
            <a:r>
              <a:rPr lang="fr"/>
              <a:t>- </a:t>
            </a:r>
            <a:r>
              <a:rPr b="1" lang="fr"/>
              <a:t>Tests ANOVA</a:t>
            </a:r>
            <a:r>
              <a:rPr lang="fr"/>
              <a:t> : Ils démontrent des différences significatives entre les groupes pour les variables sélectionnées, indiquant leur potentiel pour améliorer la prédiction ou classification dans des modèles d'IA.</a:t>
            </a:r>
            <a:endParaRPr/>
          </a:p>
          <a:p>
            <a:pPr indent="0" lvl="0" marL="0" rtl="0" algn="l">
              <a:spcBef>
                <a:spcPts val="1200"/>
              </a:spcBef>
              <a:spcAft>
                <a:spcPts val="1200"/>
              </a:spcAft>
              <a:buNone/>
            </a:pPr>
            <a:r>
              <a:rPr lang="fr"/>
              <a:t>- </a:t>
            </a:r>
            <a:r>
              <a:rPr b="1" lang="fr"/>
              <a:t>Analyse Multivariée :</a:t>
            </a:r>
            <a:r>
              <a:rPr lang="fr"/>
              <a:t>  via PCA et les cercles de corrélations, on a pu réduire la dimensionnalité et identifier les variables explicatives  les plus pertinentes </a:t>
            </a:r>
            <a:r>
              <a:rPr lang="fr"/>
              <a:t>pour simplifier notre jeu de données  </a:t>
            </a:r>
            <a:r>
              <a:rPr lang="fr"/>
              <a:t>pour chaque groupe de produits dans ‘pnns_groups_1’, enrichissant notre compréhension de la structure des données </a:t>
            </a:r>
            <a:r>
              <a:rPr lang="fr"/>
              <a:t> et indiquant davantage le  potentiel pour améliorer la prédiction ou classification dans des modèles d'IA.</a:t>
            </a:r>
            <a:endParaRPr/>
          </a:p>
        </p:txBody>
      </p:sp>
      <p:pic>
        <p:nvPicPr>
          <p:cNvPr id="313" name="Google Shape;313;p34"/>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314" name="Google Shape;314;p34"/>
          <p:cNvSpPr txBox="1"/>
          <p:nvPr/>
        </p:nvSpPr>
        <p:spPr>
          <a:xfrm>
            <a:off x="707555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315" name="Google Shape;315;p34"/>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316" name="Google Shape;316;p34"/>
          <p:cNvSpPr txBox="1"/>
          <p:nvPr/>
        </p:nvSpPr>
        <p:spPr>
          <a:xfrm>
            <a:off x="0" y="475860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txBox="1"/>
          <p:nvPr>
            <p:ph type="title"/>
          </p:nvPr>
        </p:nvSpPr>
        <p:spPr>
          <a:xfrm>
            <a:off x="753975" y="595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Conformité RGPD de l'Analyse Open Food Facts </a:t>
            </a:r>
            <a:endParaRPr/>
          </a:p>
        </p:txBody>
      </p:sp>
      <p:sp>
        <p:nvSpPr>
          <p:cNvPr id="322" name="Google Shape;322;p35"/>
          <p:cNvSpPr txBox="1"/>
          <p:nvPr>
            <p:ph idx="1" type="body"/>
          </p:nvPr>
        </p:nvSpPr>
        <p:spPr>
          <a:xfrm>
            <a:off x="753975" y="1364649"/>
            <a:ext cx="7688700" cy="352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fr" sz="1107">
                <a:solidFill>
                  <a:srgbClr val="0D0D0D"/>
                </a:solidFill>
              </a:rPr>
              <a:t>1. Légalité et Transparence: </a:t>
            </a:r>
            <a:r>
              <a:rPr lang="fr" sz="1107">
                <a:solidFill>
                  <a:srgbClr val="0D0D0D"/>
                </a:solidFill>
              </a:rPr>
              <a:t>Mon projet utilise des données ouvertement partagées par Open Food Facts, respectant le principe de transparence et de consentement des utilisateurs concernant la collecte et l'utilisation des données.</a:t>
            </a:r>
            <a:endParaRPr sz="1107">
              <a:solidFill>
                <a:srgbClr val="0D0D0D"/>
              </a:solidFill>
            </a:endParaRPr>
          </a:p>
          <a:p>
            <a:pPr indent="0" lvl="0" marL="0" rtl="0" algn="l">
              <a:lnSpc>
                <a:spcPct val="95000"/>
              </a:lnSpc>
              <a:spcBef>
                <a:spcPts val="1200"/>
              </a:spcBef>
              <a:spcAft>
                <a:spcPts val="0"/>
              </a:spcAft>
              <a:buSzPts val="852"/>
              <a:buNone/>
            </a:pPr>
            <a:r>
              <a:rPr b="1" lang="fr" sz="1107">
                <a:solidFill>
                  <a:srgbClr val="0D0D0D"/>
                </a:solidFill>
              </a:rPr>
              <a:t>2. Limitation des Finalités: </a:t>
            </a:r>
            <a:r>
              <a:rPr lang="fr" sz="1107">
                <a:solidFill>
                  <a:srgbClr val="0D0D0D"/>
                </a:solidFill>
              </a:rPr>
              <a:t>L'objectif de prédire la catégorie de produits (variable cible `pnns_groups_1`) à partir de leurs compositions nutritionnelles (`fat_100g`, `saturated-fat_100g`, etc.) est clairement défini, pertinent et limité.</a:t>
            </a:r>
            <a:endParaRPr sz="1107">
              <a:solidFill>
                <a:srgbClr val="0D0D0D"/>
              </a:solidFill>
            </a:endParaRPr>
          </a:p>
          <a:p>
            <a:pPr indent="0" lvl="0" marL="0" rtl="0" algn="l">
              <a:lnSpc>
                <a:spcPct val="95000"/>
              </a:lnSpc>
              <a:spcBef>
                <a:spcPts val="1200"/>
              </a:spcBef>
              <a:spcAft>
                <a:spcPts val="0"/>
              </a:spcAft>
              <a:buSzPts val="852"/>
              <a:buNone/>
            </a:pPr>
            <a:r>
              <a:rPr b="1" lang="fr" sz="1107">
                <a:solidFill>
                  <a:srgbClr val="0D0D0D"/>
                </a:solidFill>
              </a:rPr>
              <a:t>3. Minimisation des Données:</a:t>
            </a:r>
            <a:r>
              <a:rPr lang="fr" sz="1107">
                <a:solidFill>
                  <a:srgbClr val="0D0D0D"/>
                </a:solidFill>
              </a:rPr>
              <a:t> Les variables sélectionnées sont strictement nécessaires à l'objectif de prédiction, en accord avec le principe de minimisation des données. Aucune donnée personnelle ou sensible n'est utilisée.</a:t>
            </a:r>
            <a:endParaRPr sz="1107">
              <a:solidFill>
                <a:srgbClr val="0D0D0D"/>
              </a:solidFill>
            </a:endParaRPr>
          </a:p>
          <a:p>
            <a:pPr indent="0" lvl="0" marL="0" rtl="0" algn="l">
              <a:lnSpc>
                <a:spcPct val="95000"/>
              </a:lnSpc>
              <a:spcBef>
                <a:spcPts val="1200"/>
              </a:spcBef>
              <a:spcAft>
                <a:spcPts val="0"/>
              </a:spcAft>
              <a:buSzPts val="852"/>
              <a:buNone/>
            </a:pPr>
            <a:r>
              <a:rPr b="1" lang="fr" sz="1107">
                <a:solidFill>
                  <a:srgbClr val="0D0D0D"/>
                </a:solidFill>
              </a:rPr>
              <a:t>4. Exactitude:</a:t>
            </a:r>
            <a:r>
              <a:rPr lang="fr" sz="1107">
                <a:solidFill>
                  <a:srgbClr val="0D0D0D"/>
                </a:solidFill>
              </a:rPr>
              <a:t> En utilisant des données à jour et en traitant les duplicatas (par exemple, via `code`), le projet assure l'exactitude des données analysées.</a:t>
            </a:r>
            <a:endParaRPr sz="1107">
              <a:solidFill>
                <a:srgbClr val="0D0D0D"/>
              </a:solidFill>
            </a:endParaRPr>
          </a:p>
          <a:p>
            <a:pPr indent="0" lvl="0" marL="0" rtl="0" algn="l">
              <a:lnSpc>
                <a:spcPct val="95000"/>
              </a:lnSpc>
              <a:spcBef>
                <a:spcPts val="1200"/>
              </a:spcBef>
              <a:spcAft>
                <a:spcPts val="1200"/>
              </a:spcAft>
              <a:buSzPts val="852"/>
              <a:buNone/>
            </a:pPr>
            <a:r>
              <a:rPr b="1" lang="fr" sz="1107">
                <a:solidFill>
                  <a:srgbClr val="0D0D0D"/>
                </a:solidFill>
              </a:rPr>
              <a:t>5. Limitation de la Conservation</a:t>
            </a:r>
            <a:r>
              <a:rPr lang="fr" sz="1107">
                <a:solidFill>
                  <a:srgbClr val="0D0D0D"/>
                </a:solidFill>
              </a:rPr>
              <a:t>: Les données sont utilisées pour l'analyse spécifique sans conservation inutile post-projet, respectant la durée nécessaire aux finalités de recherches.</a:t>
            </a:r>
            <a:endParaRPr sz="1107">
              <a:solidFill>
                <a:srgbClr val="0D0D0D"/>
              </a:solidFill>
            </a:endParaRPr>
          </a:p>
        </p:txBody>
      </p:sp>
      <p:pic>
        <p:nvPicPr>
          <p:cNvPr id="323" name="Google Shape;323;p35"/>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324" name="Google Shape;324;p35"/>
          <p:cNvSpPr txBox="1"/>
          <p:nvPr/>
        </p:nvSpPr>
        <p:spPr>
          <a:xfrm>
            <a:off x="7025875" y="4838025"/>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325" name="Google Shape;325;p35"/>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326" name="Google Shape;326;p35"/>
          <p:cNvSpPr txBox="1"/>
          <p:nvPr/>
        </p:nvSpPr>
        <p:spPr>
          <a:xfrm>
            <a:off x="0" y="475860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790725" y="656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missions</a:t>
            </a:r>
            <a:endParaRPr/>
          </a:p>
        </p:txBody>
      </p:sp>
      <p:sp>
        <p:nvSpPr>
          <p:cNvPr id="106" name="Google Shape;106;p15"/>
          <p:cNvSpPr txBox="1"/>
          <p:nvPr>
            <p:ph idx="1" type="body"/>
          </p:nvPr>
        </p:nvSpPr>
        <p:spPr>
          <a:xfrm>
            <a:off x="313650" y="1472125"/>
            <a:ext cx="7338300" cy="3206100"/>
          </a:xfrm>
          <a:prstGeom prst="rect">
            <a:avLst/>
          </a:prstGeom>
        </p:spPr>
        <p:txBody>
          <a:bodyPr anchorCtr="0" anchor="t" bIns="91425" lIns="91425" spcFirstLastPara="1" rIns="91425" wrap="square" tIns="91425">
            <a:noAutofit/>
          </a:bodyPr>
          <a:lstStyle/>
          <a:p>
            <a:pPr indent="-228600" lvl="0" marL="457200" rtl="0" algn="l">
              <a:lnSpc>
                <a:spcPct val="95000"/>
              </a:lnSpc>
              <a:spcBef>
                <a:spcPts val="1500"/>
              </a:spcBef>
              <a:spcAft>
                <a:spcPts val="0"/>
              </a:spcAft>
              <a:buClr>
                <a:srgbClr val="0D0D0D"/>
              </a:buClr>
              <a:buSzPts val="1310"/>
              <a:buFont typeface="Roboto"/>
              <a:buNone/>
            </a:pPr>
            <a:r>
              <a:rPr b="1" lang="fr" sz="1310">
                <a:solidFill>
                  <a:srgbClr val="0D0D0D"/>
                </a:solidFill>
                <a:highlight>
                  <a:srgbClr val="FFFFFF"/>
                </a:highlight>
                <a:latin typeface="Roboto"/>
                <a:ea typeface="Roboto"/>
                <a:cs typeface="Roboto"/>
                <a:sym typeface="Roboto"/>
              </a:rPr>
              <a:t>Nettoyage et Exploration des Données:</a:t>
            </a:r>
            <a:endParaRPr b="1"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t/>
            </a:r>
            <a:endParaRPr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rPr lang="fr" sz="1310">
                <a:solidFill>
                  <a:srgbClr val="0D0D0D"/>
                </a:solidFill>
                <a:highlight>
                  <a:srgbClr val="FFFFFF"/>
                </a:highlight>
                <a:latin typeface="Roboto"/>
                <a:ea typeface="Roboto"/>
                <a:cs typeface="Roboto"/>
                <a:sym typeface="Roboto"/>
              </a:rPr>
              <a:t> Identifier et corriger les valeurs manquantes ou aberrantes, et automatiser ces processus pour s'adapter aux mises à jour futures de la base de données.</a:t>
            </a:r>
            <a:endParaRPr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t/>
            </a:r>
            <a:endParaRPr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rPr b="1" lang="fr" sz="1310">
                <a:solidFill>
                  <a:srgbClr val="0D0D0D"/>
                </a:solidFill>
                <a:highlight>
                  <a:srgbClr val="FFFFFF"/>
                </a:highlight>
                <a:latin typeface="Roboto"/>
                <a:ea typeface="Roboto"/>
                <a:cs typeface="Roboto"/>
                <a:sym typeface="Roboto"/>
              </a:rPr>
              <a:t>Analyse des Données: </a:t>
            </a:r>
            <a:endParaRPr b="1"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t/>
            </a:r>
            <a:endParaRPr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rPr lang="fr" sz="1310">
                <a:solidFill>
                  <a:srgbClr val="0D0D0D"/>
                </a:solidFill>
                <a:highlight>
                  <a:srgbClr val="FFFFFF"/>
                </a:highlight>
                <a:latin typeface="Roboto"/>
                <a:ea typeface="Roboto"/>
                <a:cs typeface="Roboto"/>
                <a:sym typeface="Roboto"/>
              </a:rPr>
              <a:t>Produire des visualisations et effectuer des analyses univariées et multivariées pour une compréhension approfondie des données.</a:t>
            </a:r>
            <a:endParaRPr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t/>
            </a:r>
            <a:endParaRPr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rPr b="1" lang="fr" sz="1310">
                <a:solidFill>
                  <a:srgbClr val="0D0D0D"/>
                </a:solidFill>
                <a:highlight>
                  <a:srgbClr val="FFFFFF"/>
                </a:highlight>
                <a:latin typeface="Roboto"/>
                <a:ea typeface="Roboto"/>
                <a:cs typeface="Roboto"/>
                <a:sym typeface="Roboto"/>
              </a:rPr>
              <a:t>Respect du RGPD: </a:t>
            </a:r>
            <a:endParaRPr b="1"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t/>
            </a:r>
            <a:endParaRPr sz="1310">
              <a:solidFill>
                <a:srgbClr val="0D0D0D"/>
              </a:solidFill>
              <a:highlight>
                <a:srgbClr val="FFFFFF"/>
              </a:highlight>
              <a:latin typeface="Roboto"/>
              <a:ea typeface="Roboto"/>
              <a:cs typeface="Roboto"/>
              <a:sym typeface="Roboto"/>
            </a:endParaRPr>
          </a:p>
          <a:p>
            <a:pPr indent="-228600" lvl="0" marL="457200" rtl="0" algn="l">
              <a:lnSpc>
                <a:spcPct val="95000"/>
              </a:lnSpc>
              <a:spcBef>
                <a:spcPts val="0"/>
              </a:spcBef>
              <a:spcAft>
                <a:spcPts val="0"/>
              </a:spcAft>
              <a:buClr>
                <a:srgbClr val="0D0D0D"/>
              </a:buClr>
              <a:buSzPts val="1310"/>
              <a:buFont typeface="Roboto"/>
              <a:buNone/>
            </a:pPr>
            <a:r>
              <a:rPr lang="fr" sz="1310">
                <a:solidFill>
                  <a:srgbClr val="0D0D0D"/>
                </a:solidFill>
                <a:highlight>
                  <a:srgbClr val="FFFFFF"/>
                </a:highlight>
                <a:latin typeface="Roboto"/>
                <a:ea typeface="Roboto"/>
                <a:cs typeface="Roboto"/>
                <a:sym typeface="Roboto"/>
              </a:rPr>
              <a:t>Assurer que le projet adhère aux principes du RGPD, rassurant ainsi le public sur la gestion des données.</a:t>
            </a:r>
            <a:endParaRPr sz="1310">
              <a:solidFill>
                <a:srgbClr val="0D0D0D"/>
              </a:solidFill>
              <a:highlight>
                <a:srgbClr val="FFFFFF"/>
              </a:highlight>
              <a:latin typeface="Roboto"/>
              <a:ea typeface="Roboto"/>
              <a:cs typeface="Roboto"/>
              <a:sym typeface="Roboto"/>
            </a:endParaRPr>
          </a:p>
          <a:p>
            <a:pPr indent="0" lvl="0" marL="0" rtl="0" algn="l">
              <a:lnSpc>
                <a:spcPct val="95000"/>
              </a:lnSpc>
              <a:spcBef>
                <a:spcPts val="1500"/>
              </a:spcBef>
              <a:spcAft>
                <a:spcPts val="1200"/>
              </a:spcAft>
              <a:buSzPts val="1018"/>
              <a:buNone/>
            </a:pPr>
            <a:r>
              <a:t/>
            </a:r>
            <a:endParaRPr sz="1402"/>
          </a:p>
        </p:txBody>
      </p:sp>
      <p:pic>
        <p:nvPicPr>
          <p:cNvPr id="107" name="Google Shape;107;p15"/>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108" name="Google Shape;108;p15"/>
          <p:cNvSpPr txBox="1"/>
          <p:nvPr/>
        </p:nvSpPr>
        <p:spPr>
          <a:xfrm>
            <a:off x="7061350" y="5101225"/>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09" name="Google Shape;109;p15"/>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110" name="Google Shape;110;p15"/>
          <p:cNvSpPr txBox="1"/>
          <p:nvPr/>
        </p:nvSpPr>
        <p:spPr>
          <a:xfrm>
            <a:off x="0" y="4758600"/>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70400" y="57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 de la base de données</a:t>
            </a:r>
            <a:endParaRPr/>
          </a:p>
        </p:txBody>
      </p:sp>
      <p:sp>
        <p:nvSpPr>
          <p:cNvPr id="116" name="Google Shape;116;p16"/>
          <p:cNvSpPr txBox="1"/>
          <p:nvPr>
            <p:ph idx="1" type="body"/>
          </p:nvPr>
        </p:nvSpPr>
        <p:spPr>
          <a:xfrm>
            <a:off x="815250" y="1361825"/>
            <a:ext cx="7688700" cy="358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solidFill>
                  <a:srgbClr val="000000"/>
                </a:solidFill>
              </a:rPr>
              <a:t>La base de données OpenFoodFacts est une grande base de données comprenant 162 variables, dont :</a:t>
            </a:r>
            <a:endParaRPr>
              <a:solidFill>
                <a:srgbClr val="000000"/>
              </a:solidFill>
            </a:endParaRPr>
          </a:p>
          <a:p>
            <a:pPr indent="0" lvl="0" marL="0" rtl="0" algn="l">
              <a:spcBef>
                <a:spcPts val="1200"/>
              </a:spcBef>
              <a:spcAft>
                <a:spcPts val="0"/>
              </a:spcAft>
              <a:buNone/>
            </a:pPr>
            <a:r>
              <a:t/>
            </a:r>
            <a:endParaRPr>
              <a:solidFill>
                <a:srgbClr val="000000"/>
              </a:solidFill>
            </a:endParaRPr>
          </a:p>
          <a:p>
            <a:pPr indent="-304958" lvl="0" marL="457200" rtl="0" algn="l">
              <a:spcBef>
                <a:spcPts val="1200"/>
              </a:spcBef>
              <a:spcAft>
                <a:spcPts val="0"/>
              </a:spcAft>
              <a:buClr>
                <a:srgbClr val="000000"/>
              </a:buClr>
              <a:buSzPct val="100000"/>
              <a:buChar char="-"/>
            </a:pPr>
            <a:r>
              <a:rPr b="1" lang="fr">
                <a:solidFill>
                  <a:srgbClr val="000000"/>
                </a:solidFill>
              </a:rPr>
              <a:t>Nombre de variables quantitatives : </a:t>
            </a:r>
            <a:r>
              <a:rPr b="1" lang="fr">
                <a:solidFill>
                  <a:srgbClr val="000000"/>
                </a:solidFill>
              </a:rPr>
              <a:t>106</a:t>
            </a:r>
            <a:endParaRPr b="1">
              <a:solidFill>
                <a:srgbClr val="000000"/>
              </a:solidFill>
            </a:endParaRPr>
          </a:p>
          <a:p>
            <a:pPr indent="0" lvl="0" marL="457200" rtl="0" algn="l">
              <a:spcBef>
                <a:spcPts val="1200"/>
              </a:spcBef>
              <a:spcAft>
                <a:spcPts val="0"/>
              </a:spcAft>
              <a:buNone/>
            </a:pPr>
            <a:r>
              <a:rPr lang="fr" sz="1200"/>
              <a:t>Une variable quantitative représente des données qui peuvent être mesurées et exprimées numériquement, comme l'âge ou le revenu.</a:t>
            </a:r>
            <a:endParaRPr sz="1200"/>
          </a:p>
          <a:p>
            <a:pPr indent="-304958" lvl="0" marL="457200" rtl="0" algn="l">
              <a:spcBef>
                <a:spcPts val="1200"/>
              </a:spcBef>
              <a:spcAft>
                <a:spcPts val="0"/>
              </a:spcAft>
              <a:buClr>
                <a:srgbClr val="000000"/>
              </a:buClr>
              <a:buSzPct val="100000"/>
              <a:buChar char="-"/>
            </a:pPr>
            <a:r>
              <a:rPr b="1" lang="fr">
                <a:solidFill>
                  <a:srgbClr val="000000"/>
                </a:solidFill>
              </a:rPr>
              <a:t>Nombre de  variables qualitatives : 56</a:t>
            </a:r>
            <a:endParaRPr b="1">
              <a:solidFill>
                <a:srgbClr val="000000"/>
              </a:solidFill>
            </a:endParaRPr>
          </a:p>
          <a:p>
            <a:pPr indent="0" lvl="0" marL="457200" rtl="0" algn="l">
              <a:spcBef>
                <a:spcPts val="1200"/>
              </a:spcBef>
              <a:spcAft>
                <a:spcPts val="0"/>
              </a:spcAft>
              <a:buNone/>
            </a:pPr>
            <a:r>
              <a:rPr lang="fr" sz="1191"/>
              <a:t>Une variable qualitative décrit des caractéristiques ou des attributs qui ne peuvent pas être mesurés numériquement mais qui reflètent des catégories ou des étiquettes, comme la couleur des yeux ou le type de véhicule.</a:t>
            </a:r>
            <a:endParaRPr sz="1191"/>
          </a:p>
          <a:p>
            <a:pPr indent="-304958" lvl="0" marL="457200" rtl="0" algn="l">
              <a:spcBef>
                <a:spcPts val="1200"/>
              </a:spcBef>
              <a:spcAft>
                <a:spcPts val="0"/>
              </a:spcAft>
              <a:buClr>
                <a:srgbClr val="0D0D0D"/>
              </a:buClr>
              <a:buSzPct val="100000"/>
              <a:buChar char="-"/>
            </a:pPr>
            <a:r>
              <a:rPr b="1" lang="fr">
                <a:solidFill>
                  <a:srgbClr val="0D0D0D"/>
                </a:solidFill>
              </a:rPr>
              <a:t>Nombre d’</a:t>
            </a:r>
            <a:r>
              <a:rPr b="1" lang="fr">
                <a:solidFill>
                  <a:srgbClr val="0D0D0D"/>
                </a:solidFill>
              </a:rPr>
              <a:t>entrées : 320772</a:t>
            </a:r>
            <a:endParaRPr b="1">
              <a:solidFill>
                <a:srgbClr val="0D0D0D"/>
              </a:solidFill>
            </a:endParaRPr>
          </a:p>
          <a:p>
            <a:pPr indent="0" lvl="0" marL="0" rtl="0" algn="l">
              <a:spcBef>
                <a:spcPts val="1200"/>
              </a:spcBef>
              <a:spcAft>
                <a:spcPts val="0"/>
              </a:spcAft>
              <a:buNone/>
            </a:pPr>
            <a:r>
              <a:rPr b="1" lang="fr">
                <a:solidFill>
                  <a:srgbClr val="0D0D0D"/>
                </a:solidFill>
              </a:rPr>
              <a:t>	</a:t>
            </a:r>
            <a:r>
              <a:rPr lang="fr" sz="1191">
                <a:solidFill>
                  <a:srgbClr val="434343"/>
                </a:solidFill>
              </a:rPr>
              <a:t>Le nombre d’entrées correspond au nombre de fiches produits enregistrées dans la base de données</a:t>
            </a:r>
            <a:endParaRPr sz="1191">
              <a:solidFill>
                <a:srgbClr val="434343"/>
              </a:solidFill>
            </a:endParaRPr>
          </a:p>
          <a:p>
            <a:pPr indent="0" lvl="0" marL="0" rtl="0" algn="l">
              <a:spcBef>
                <a:spcPts val="1200"/>
              </a:spcBef>
              <a:spcAft>
                <a:spcPts val="1200"/>
              </a:spcAft>
              <a:buNone/>
            </a:pPr>
            <a:r>
              <a:t/>
            </a:r>
            <a:endParaRPr/>
          </a:p>
        </p:txBody>
      </p:sp>
      <p:pic>
        <p:nvPicPr>
          <p:cNvPr id="117" name="Google Shape;117;p16"/>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118" name="Google Shape;118;p16"/>
          <p:cNvSpPr txBox="1"/>
          <p:nvPr/>
        </p:nvSpPr>
        <p:spPr>
          <a:xfrm>
            <a:off x="7061350" y="5101225"/>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19" name="Google Shape;119;p16"/>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120" name="Google Shape;120;p16"/>
          <p:cNvSpPr txBox="1"/>
          <p:nvPr/>
        </p:nvSpPr>
        <p:spPr>
          <a:xfrm>
            <a:off x="0" y="510122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723325" y="595475"/>
            <a:ext cx="8501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2240"/>
              <a:t>Aperçu des Variables du Jeu de Données Open Food Facts</a:t>
            </a:r>
            <a:endParaRPr sz="2240"/>
          </a:p>
        </p:txBody>
      </p:sp>
      <p:sp>
        <p:nvSpPr>
          <p:cNvPr id="126" name="Google Shape;126;p17"/>
          <p:cNvSpPr txBox="1"/>
          <p:nvPr>
            <p:ph idx="1" type="body"/>
          </p:nvPr>
        </p:nvSpPr>
        <p:spPr>
          <a:xfrm>
            <a:off x="788950" y="1448525"/>
            <a:ext cx="7688700" cy="30276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SzPts val="770"/>
              <a:buNone/>
            </a:pPr>
            <a:r>
              <a:rPr b="1" lang="fr" sz="1455">
                <a:solidFill>
                  <a:srgbClr val="0D0D0D"/>
                </a:solidFill>
                <a:highlight>
                  <a:srgbClr val="FFFFFF"/>
                </a:highlight>
                <a:latin typeface="Roboto"/>
                <a:ea typeface="Roboto"/>
                <a:cs typeface="Roboto"/>
                <a:sym typeface="Roboto"/>
              </a:rPr>
              <a:t>Informations Générales</a:t>
            </a:r>
            <a:endParaRPr b="1" sz="1455">
              <a:solidFill>
                <a:srgbClr val="0D0D0D"/>
              </a:solidFill>
              <a:highlight>
                <a:srgbClr val="FFFFFF"/>
              </a:highlight>
              <a:latin typeface="Roboto"/>
              <a:ea typeface="Roboto"/>
              <a:cs typeface="Roboto"/>
              <a:sym typeface="Roboto"/>
            </a:endParaRPr>
          </a:p>
          <a:p>
            <a:pPr indent="-281940" lvl="0" marL="457200" rtl="0" algn="l">
              <a:lnSpc>
                <a:spcPct val="105000"/>
              </a:lnSpc>
              <a:spcBef>
                <a:spcPts val="400"/>
              </a:spcBef>
              <a:spcAft>
                <a:spcPts val="0"/>
              </a:spcAft>
              <a:buClr>
                <a:srgbClr val="0D0D0D"/>
              </a:buClr>
              <a:buSzPts val="840"/>
              <a:buFont typeface="Roboto"/>
              <a:buChar char="●"/>
            </a:pPr>
            <a:r>
              <a:rPr lang="fr" sz="1140">
                <a:solidFill>
                  <a:srgbClr val="0D0D0D"/>
                </a:solidFill>
                <a:highlight>
                  <a:srgbClr val="FFFFFF"/>
                </a:highlight>
                <a:latin typeface="Roboto"/>
                <a:ea typeface="Roboto"/>
                <a:cs typeface="Roboto"/>
                <a:sym typeface="Roboto"/>
              </a:rPr>
              <a:t>Identifiants : Code produit unique (</a:t>
            </a:r>
            <a:r>
              <a:rPr lang="fr" sz="1035">
                <a:solidFill>
                  <a:srgbClr val="0D0D0D"/>
                </a:solidFill>
                <a:highlight>
                  <a:srgbClr val="FFFFFF"/>
                </a:highlight>
                <a:latin typeface="Courier New"/>
                <a:ea typeface="Courier New"/>
                <a:cs typeface="Courier New"/>
                <a:sym typeface="Courier New"/>
              </a:rPr>
              <a:t>code</a:t>
            </a:r>
            <a:r>
              <a:rPr lang="fr" sz="1140">
                <a:solidFill>
                  <a:srgbClr val="0D0D0D"/>
                </a:solidFill>
                <a:highlight>
                  <a:srgbClr val="FFFFFF"/>
                </a:highlight>
                <a:latin typeface="Roboto"/>
                <a:ea typeface="Roboto"/>
                <a:cs typeface="Roboto"/>
                <a:sym typeface="Roboto"/>
              </a:rPr>
              <a:t> - EAN-13 ou interne), </a:t>
            </a:r>
            <a:r>
              <a:rPr lang="fr" sz="1035">
                <a:solidFill>
                  <a:srgbClr val="0D0D0D"/>
                </a:solidFill>
                <a:highlight>
                  <a:srgbClr val="FFFFFF"/>
                </a:highlight>
                <a:latin typeface="Courier New"/>
                <a:ea typeface="Courier New"/>
                <a:cs typeface="Courier New"/>
                <a:sym typeface="Courier New"/>
              </a:rPr>
              <a:t>url</a:t>
            </a:r>
            <a:r>
              <a:rPr lang="fr" sz="1140">
                <a:solidFill>
                  <a:srgbClr val="0D0D0D"/>
                </a:solidFill>
                <a:highlight>
                  <a:srgbClr val="FFFFFF"/>
                </a:highlight>
                <a:latin typeface="Roboto"/>
                <a:ea typeface="Roboto"/>
                <a:cs typeface="Roboto"/>
                <a:sym typeface="Roboto"/>
              </a:rPr>
              <a:t>.</a:t>
            </a:r>
            <a:endParaRPr sz="1140">
              <a:solidFill>
                <a:srgbClr val="0D0D0D"/>
              </a:solidFill>
              <a:highlight>
                <a:srgbClr val="FFFFFF"/>
              </a:highlight>
              <a:latin typeface="Roboto"/>
              <a:ea typeface="Roboto"/>
              <a:cs typeface="Roboto"/>
              <a:sym typeface="Roboto"/>
            </a:endParaRPr>
          </a:p>
          <a:p>
            <a:pPr indent="-281940" lvl="0" marL="457200" rtl="0" algn="l">
              <a:lnSpc>
                <a:spcPct val="105000"/>
              </a:lnSpc>
              <a:spcBef>
                <a:spcPts val="0"/>
              </a:spcBef>
              <a:spcAft>
                <a:spcPts val="0"/>
              </a:spcAft>
              <a:buClr>
                <a:srgbClr val="0D0D0D"/>
              </a:buClr>
              <a:buSzPts val="840"/>
              <a:buFont typeface="Roboto"/>
              <a:buChar char="●"/>
            </a:pPr>
            <a:r>
              <a:rPr lang="fr" sz="1140">
                <a:solidFill>
                  <a:srgbClr val="0D0D0D"/>
                </a:solidFill>
                <a:highlight>
                  <a:srgbClr val="FFFFFF"/>
                </a:highlight>
                <a:latin typeface="Roboto"/>
                <a:ea typeface="Roboto"/>
                <a:cs typeface="Roboto"/>
                <a:sym typeface="Roboto"/>
              </a:rPr>
              <a:t>Création et Modification : </a:t>
            </a:r>
            <a:r>
              <a:rPr lang="fr" sz="1035">
                <a:solidFill>
                  <a:srgbClr val="0D0D0D"/>
                </a:solidFill>
                <a:highlight>
                  <a:srgbClr val="FFFFFF"/>
                </a:highlight>
                <a:latin typeface="Courier New"/>
                <a:ea typeface="Courier New"/>
                <a:cs typeface="Courier New"/>
                <a:sym typeface="Courier New"/>
              </a:rPr>
              <a:t>creator</a:t>
            </a:r>
            <a:r>
              <a:rPr lang="fr" sz="1140">
                <a:solidFill>
                  <a:srgbClr val="0D0D0D"/>
                </a:solidFill>
                <a:highlight>
                  <a:srgbClr val="FFFFFF"/>
                </a:highlight>
                <a:latin typeface="Roboto"/>
                <a:ea typeface="Roboto"/>
                <a:cs typeface="Roboto"/>
                <a:sym typeface="Roboto"/>
              </a:rPr>
              <a:t>, horodatages (</a:t>
            </a:r>
            <a:r>
              <a:rPr lang="fr" sz="1035">
                <a:solidFill>
                  <a:srgbClr val="0D0D0D"/>
                </a:solidFill>
                <a:highlight>
                  <a:srgbClr val="FFFFFF"/>
                </a:highlight>
                <a:latin typeface="Courier New"/>
                <a:ea typeface="Courier New"/>
                <a:cs typeface="Courier New"/>
                <a:sym typeface="Courier New"/>
              </a:rPr>
              <a:t>created_t</a:t>
            </a:r>
            <a:r>
              <a:rPr lang="fr" sz="1140">
                <a:solidFill>
                  <a:srgbClr val="0D0D0D"/>
                </a:solidFill>
                <a:highlight>
                  <a:srgbClr val="FFFFFF"/>
                </a:highlight>
                <a:latin typeface="Roboto"/>
                <a:ea typeface="Roboto"/>
                <a:cs typeface="Roboto"/>
                <a:sym typeface="Roboto"/>
              </a:rPr>
              <a:t>, </a:t>
            </a:r>
            <a:r>
              <a:rPr lang="fr" sz="1035">
                <a:solidFill>
                  <a:srgbClr val="0D0D0D"/>
                </a:solidFill>
                <a:highlight>
                  <a:srgbClr val="FFFFFF"/>
                </a:highlight>
                <a:latin typeface="Courier New"/>
                <a:ea typeface="Courier New"/>
                <a:cs typeface="Courier New"/>
                <a:sym typeface="Courier New"/>
              </a:rPr>
              <a:t>last_modified_t</a:t>
            </a:r>
            <a:r>
              <a:rPr lang="fr" sz="1140">
                <a:solidFill>
                  <a:srgbClr val="0D0D0D"/>
                </a:solidFill>
                <a:highlight>
                  <a:srgbClr val="FFFFFF"/>
                </a:highlight>
                <a:latin typeface="Roboto"/>
                <a:ea typeface="Roboto"/>
                <a:cs typeface="Roboto"/>
                <a:sym typeface="Roboto"/>
              </a:rPr>
              <a:t>), et formats de date (</a:t>
            </a:r>
            <a:r>
              <a:rPr lang="fr" sz="1035">
                <a:solidFill>
                  <a:srgbClr val="0D0D0D"/>
                </a:solidFill>
                <a:highlight>
                  <a:srgbClr val="FFFFFF"/>
                </a:highlight>
                <a:latin typeface="Courier New"/>
                <a:ea typeface="Courier New"/>
                <a:cs typeface="Courier New"/>
                <a:sym typeface="Courier New"/>
              </a:rPr>
              <a:t>created_datetime</a:t>
            </a:r>
            <a:r>
              <a:rPr lang="fr" sz="1140">
                <a:solidFill>
                  <a:srgbClr val="0D0D0D"/>
                </a:solidFill>
                <a:highlight>
                  <a:srgbClr val="FFFFFF"/>
                </a:highlight>
                <a:latin typeface="Roboto"/>
                <a:ea typeface="Roboto"/>
                <a:cs typeface="Roboto"/>
                <a:sym typeface="Roboto"/>
              </a:rPr>
              <a:t>, </a:t>
            </a:r>
            <a:r>
              <a:rPr lang="fr" sz="1035">
                <a:solidFill>
                  <a:srgbClr val="0D0D0D"/>
                </a:solidFill>
                <a:highlight>
                  <a:srgbClr val="FFFFFF"/>
                </a:highlight>
                <a:latin typeface="Courier New"/>
                <a:ea typeface="Courier New"/>
                <a:cs typeface="Courier New"/>
                <a:sym typeface="Courier New"/>
              </a:rPr>
              <a:t>last_modified_datetime</a:t>
            </a:r>
            <a:r>
              <a:rPr lang="fr" sz="1140">
                <a:solidFill>
                  <a:srgbClr val="0D0D0D"/>
                </a:solidFill>
                <a:highlight>
                  <a:srgbClr val="FFFFFF"/>
                </a:highlight>
                <a:latin typeface="Roboto"/>
                <a:ea typeface="Roboto"/>
                <a:cs typeface="Roboto"/>
                <a:sym typeface="Roboto"/>
              </a:rPr>
              <a:t>).</a:t>
            </a:r>
            <a:endParaRPr sz="1140">
              <a:solidFill>
                <a:srgbClr val="0D0D0D"/>
              </a:solidFill>
              <a:highlight>
                <a:srgbClr val="FFFFFF"/>
              </a:highlight>
              <a:latin typeface="Roboto"/>
              <a:ea typeface="Roboto"/>
              <a:cs typeface="Roboto"/>
              <a:sym typeface="Roboto"/>
            </a:endParaRPr>
          </a:p>
          <a:p>
            <a:pPr indent="-281940" lvl="0" marL="457200" rtl="0" algn="l">
              <a:lnSpc>
                <a:spcPct val="105000"/>
              </a:lnSpc>
              <a:spcBef>
                <a:spcPts val="0"/>
              </a:spcBef>
              <a:spcAft>
                <a:spcPts val="0"/>
              </a:spcAft>
              <a:buClr>
                <a:srgbClr val="0D0D0D"/>
              </a:buClr>
              <a:buSzPts val="840"/>
              <a:buFont typeface="Roboto"/>
              <a:buChar char="●"/>
            </a:pPr>
            <a:r>
              <a:rPr lang="fr" sz="1140">
                <a:solidFill>
                  <a:srgbClr val="0D0D0D"/>
                </a:solidFill>
                <a:highlight>
                  <a:srgbClr val="FFFFFF"/>
                </a:highlight>
                <a:latin typeface="Roboto"/>
                <a:ea typeface="Roboto"/>
                <a:cs typeface="Roboto"/>
                <a:sym typeface="Roboto"/>
              </a:rPr>
              <a:t>Détails du Produit : </a:t>
            </a:r>
            <a:r>
              <a:rPr lang="fr" sz="1035">
                <a:solidFill>
                  <a:srgbClr val="0D0D0D"/>
                </a:solidFill>
                <a:highlight>
                  <a:srgbClr val="FFFFFF"/>
                </a:highlight>
                <a:latin typeface="Courier New"/>
                <a:ea typeface="Courier New"/>
                <a:cs typeface="Courier New"/>
                <a:sym typeface="Courier New"/>
              </a:rPr>
              <a:t>product_name</a:t>
            </a:r>
            <a:r>
              <a:rPr lang="fr" sz="1140">
                <a:solidFill>
                  <a:srgbClr val="0D0D0D"/>
                </a:solidFill>
                <a:highlight>
                  <a:srgbClr val="FFFFFF"/>
                </a:highlight>
                <a:latin typeface="Roboto"/>
                <a:ea typeface="Roboto"/>
                <a:cs typeface="Roboto"/>
                <a:sym typeface="Roboto"/>
              </a:rPr>
              <a:t>, </a:t>
            </a:r>
            <a:r>
              <a:rPr lang="fr" sz="1035">
                <a:solidFill>
                  <a:srgbClr val="0D0D0D"/>
                </a:solidFill>
                <a:highlight>
                  <a:srgbClr val="FFFFFF"/>
                </a:highlight>
                <a:latin typeface="Courier New"/>
                <a:ea typeface="Courier New"/>
                <a:cs typeface="Courier New"/>
                <a:sym typeface="Courier New"/>
              </a:rPr>
              <a:t>quantity</a:t>
            </a:r>
            <a:r>
              <a:rPr lang="fr" sz="1140">
                <a:solidFill>
                  <a:srgbClr val="0D0D0D"/>
                </a:solidFill>
                <a:highlight>
                  <a:srgbClr val="FFFFFF"/>
                </a:highlight>
                <a:latin typeface="Roboto"/>
                <a:ea typeface="Roboto"/>
                <a:cs typeface="Roboto"/>
                <a:sym typeface="Roboto"/>
              </a:rPr>
              <a:t>.</a:t>
            </a:r>
            <a:endParaRPr sz="1140">
              <a:solidFill>
                <a:srgbClr val="0D0D0D"/>
              </a:solidFill>
              <a:highlight>
                <a:srgbClr val="FFFFFF"/>
              </a:highlight>
              <a:latin typeface="Roboto"/>
              <a:ea typeface="Roboto"/>
              <a:cs typeface="Roboto"/>
              <a:sym typeface="Roboto"/>
            </a:endParaRPr>
          </a:p>
          <a:p>
            <a:pPr indent="-288290" lvl="0" marL="457200" rtl="0" algn="l">
              <a:lnSpc>
                <a:spcPct val="105000"/>
              </a:lnSpc>
              <a:spcBef>
                <a:spcPts val="0"/>
              </a:spcBef>
              <a:spcAft>
                <a:spcPts val="0"/>
              </a:spcAft>
              <a:buClr>
                <a:srgbClr val="0D0D0D"/>
              </a:buClr>
              <a:buSzPts val="940"/>
              <a:buFont typeface="Roboto"/>
              <a:buChar char="●"/>
            </a:pPr>
            <a:r>
              <a:rPr lang="fr" sz="1140">
                <a:solidFill>
                  <a:srgbClr val="0D0D0D"/>
                </a:solidFill>
                <a:highlight>
                  <a:srgbClr val="FFFFFF"/>
                </a:highlight>
                <a:latin typeface="Roboto"/>
                <a:ea typeface="Roboto"/>
                <a:cs typeface="Roboto"/>
                <a:sym typeface="Roboto"/>
              </a:rPr>
              <a:t>Catégories de produits : </a:t>
            </a:r>
            <a:r>
              <a:rPr lang="fr" sz="1035">
                <a:solidFill>
                  <a:srgbClr val="0D0D0D"/>
                </a:solidFill>
                <a:highlight>
                  <a:srgbClr val="FFFFFF"/>
                </a:highlight>
                <a:latin typeface="Courier New"/>
                <a:ea typeface="Courier New"/>
                <a:cs typeface="Courier New"/>
                <a:sym typeface="Courier New"/>
              </a:rPr>
              <a:t>generic_name, pnns_groups_1, pnns_groups_2</a:t>
            </a:r>
            <a:r>
              <a:rPr lang="fr" sz="1140">
                <a:solidFill>
                  <a:srgbClr val="0D0D0D"/>
                </a:solidFill>
                <a:highlight>
                  <a:srgbClr val="FFFFFF"/>
                </a:highlight>
                <a:latin typeface="Roboto"/>
                <a:ea typeface="Roboto"/>
                <a:cs typeface="Roboto"/>
                <a:sym typeface="Roboto"/>
              </a:rPr>
              <a:t> </a:t>
            </a:r>
            <a:endParaRPr sz="1140">
              <a:solidFill>
                <a:srgbClr val="0D0D0D"/>
              </a:solidFill>
              <a:highlight>
                <a:srgbClr val="FFFFFF"/>
              </a:highlight>
              <a:latin typeface="Roboto"/>
              <a:ea typeface="Roboto"/>
              <a:cs typeface="Roboto"/>
              <a:sym typeface="Roboto"/>
            </a:endParaRPr>
          </a:p>
          <a:p>
            <a:pPr indent="0" lvl="0" marL="0" rtl="0" algn="l">
              <a:lnSpc>
                <a:spcPct val="105000"/>
              </a:lnSpc>
              <a:spcBef>
                <a:spcPts val="1500"/>
              </a:spcBef>
              <a:spcAft>
                <a:spcPts val="0"/>
              </a:spcAft>
              <a:buNone/>
            </a:pPr>
            <a:r>
              <a:t/>
            </a:r>
            <a:endParaRPr sz="1140">
              <a:solidFill>
                <a:srgbClr val="0D0D0D"/>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SzPts val="770"/>
              <a:buNone/>
            </a:pPr>
            <a:r>
              <a:rPr b="1" lang="fr" sz="1455">
                <a:solidFill>
                  <a:srgbClr val="0D0D0D"/>
                </a:solidFill>
                <a:highlight>
                  <a:srgbClr val="FFFFFF"/>
                </a:highlight>
                <a:latin typeface="Roboto"/>
                <a:ea typeface="Roboto"/>
                <a:cs typeface="Roboto"/>
                <a:sym typeface="Roboto"/>
              </a:rPr>
              <a:t>Tags et Géographie</a:t>
            </a:r>
            <a:endParaRPr b="1" sz="1455">
              <a:solidFill>
                <a:srgbClr val="0D0D0D"/>
              </a:solidFill>
              <a:highlight>
                <a:srgbClr val="FFFFFF"/>
              </a:highlight>
              <a:latin typeface="Roboto"/>
              <a:ea typeface="Roboto"/>
              <a:cs typeface="Roboto"/>
              <a:sym typeface="Roboto"/>
            </a:endParaRPr>
          </a:p>
          <a:p>
            <a:pPr indent="-281940" lvl="0" marL="457200" rtl="0" algn="l">
              <a:lnSpc>
                <a:spcPct val="105000"/>
              </a:lnSpc>
              <a:spcBef>
                <a:spcPts val="400"/>
              </a:spcBef>
              <a:spcAft>
                <a:spcPts val="0"/>
              </a:spcAft>
              <a:buClr>
                <a:srgbClr val="0D0D0D"/>
              </a:buClr>
              <a:buSzPts val="840"/>
              <a:buFont typeface="Roboto"/>
              <a:buChar char="●"/>
            </a:pPr>
            <a:r>
              <a:rPr lang="fr" sz="1140">
                <a:solidFill>
                  <a:srgbClr val="0D0D0D"/>
                </a:solidFill>
                <a:highlight>
                  <a:srgbClr val="FFFFFF"/>
                </a:highlight>
                <a:latin typeface="Roboto"/>
                <a:ea typeface="Roboto"/>
                <a:cs typeface="Roboto"/>
                <a:sym typeface="Roboto"/>
              </a:rPr>
              <a:t>Emballage et Marques : </a:t>
            </a:r>
            <a:r>
              <a:rPr lang="fr" sz="1035">
                <a:solidFill>
                  <a:srgbClr val="0D0D0D"/>
                </a:solidFill>
                <a:highlight>
                  <a:srgbClr val="FFFFFF"/>
                </a:highlight>
                <a:latin typeface="Courier New"/>
                <a:ea typeface="Courier New"/>
                <a:cs typeface="Courier New"/>
                <a:sym typeface="Courier New"/>
              </a:rPr>
              <a:t>packaging</a:t>
            </a:r>
            <a:r>
              <a:rPr lang="fr" sz="1140">
                <a:solidFill>
                  <a:srgbClr val="0D0D0D"/>
                </a:solidFill>
                <a:highlight>
                  <a:srgbClr val="FFFFFF"/>
                </a:highlight>
                <a:latin typeface="Roboto"/>
                <a:ea typeface="Roboto"/>
                <a:cs typeface="Roboto"/>
                <a:sym typeface="Roboto"/>
              </a:rPr>
              <a:t>, </a:t>
            </a:r>
            <a:r>
              <a:rPr lang="fr" sz="1035">
                <a:solidFill>
                  <a:srgbClr val="0D0D0D"/>
                </a:solidFill>
                <a:highlight>
                  <a:srgbClr val="FFFFFF"/>
                </a:highlight>
                <a:latin typeface="Courier New"/>
                <a:ea typeface="Courier New"/>
                <a:cs typeface="Courier New"/>
                <a:sym typeface="Courier New"/>
              </a:rPr>
              <a:t>brands</a:t>
            </a:r>
            <a:r>
              <a:rPr lang="fr" sz="1140">
                <a:solidFill>
                  <a:srgbClr val="0D0D0D"/>
                </a:solidFill>
                <a:highlight>
                  <a:srgbClr val="FFFFFF"/>
                </a:highlight>
                <a:latin typeface="Roboto"/>
                <a:ea typeface="Roboto"/>
                <a:cs typeface="Roboto"/>
                <a:sym typeface="Roboto"/>
              </a:rPr>
              <a:t>, catégories, origines, lieux de fabrication.</a:t>
            </a:r>
            <a:endParaRPr sz="1140">
              <a:solidFill>
                <a:srgbClr val="0D0D0D"/>
              </a:solidFill>
              <a:highlight>
                <a:srgbClr val="FFFFFF"/>
              </a:highlight>
              <a:latin typeface="Roboto"/>
              <a:ea typeface="Roboto"/>
              <a:cs typeface="Roboto"/>
              <a:sym typeface="Roboto"/>
            </a:endParaRPr>
          </a:p>
          <a:p>
            <a:pPr indent="-281940" lvl="0" marL="457200" rtl="0" algn="l">
              <a:lnSpc>
                <a:spcPct val="105000"/>
              </a:lnSpc>
              <a:spcBef>
                <a:spcPts val="0"/>
              </a:spcBef>
              <a:spcAft>
                <a:spcPts val="0"/>
              </a:spcAft>
              <a:buClr>
                <a:srgbClr val="0D0D0D"/>
              </a:buClr>
              <a:buSzPts val="840"/>
              <a:buFont typeface="Roboto"/>
              <a:buChar char="●"/>
            </a:pPr>
            <a:r>
              <a:rPr lang="fr" sz="1140">
                <a:solidFill>
                  <a:srgbClr val="0D0D0D"/>
                </a:solidFill>
                <a:highlight>
                  <a:srgbClr val="FFFFFF"/>
                </a:highlight>
                <a:latin typeface="Roboto"/>
                <a:ea typeface="Roboto"/>
                <a:cs typeface="Roboto"/>
                <a:sym typeface="Roboto"/>
              </a:rPr>
              <a:t>Labels et Certifications : Divers </a:t>
            </a:r>
            <a:r>
              <a:rPr lang="fr" sz="1035">
                <a:solidFill>
                  <a:srgbClr val="0D0D0D"/>
                </a:solidFill>
                <a:highlight>
                  <a:srgbClr val="FFFFFF"/>
                </a:highlight>
                <a:latin typeface="Courier New"/>
                <a:ea typeface="Courier New"/>
                <a:cs typeface="Courier New"/>
                <a:sym typeface="Courier New"/>
              </a:rPr>
              <a:t>labels</a:t>
            </a:r>
            <a:r>
              <a:rPr lang="fr" sz="1140">
                <a:solidFill>
                  <a:srgbClr val="0D0D0D"/>
                </a:solidFill>
                <a:highlight>
                  <a:srgbClr val="FFFFFF"/>
                </a:highlight>
                <a:latin typeface="Roboto"/>
                <a:ea typeface="Roboto"/>
                <a:cs typeface="Roboto"/>
                <a:sym typeface="Roboto"/>
              </a:rPr>
              <a:t> et </a:t>
            </a:r>
            <a:r>
              <a:rPr lang="fr" sz="1035">
                <a:solidFill>
                  <a:srgbClr val="0D0D0D"/>
                </a:solidFill>
                <a:highlight>
                  <a:srgbClr val="FFFFFF"/>
                </a:highlight>
                <a:latin typeface="Courier New"/>
                <a:ea typeface="Courier New"/>
                <a:cs typeface="Courier New"/>
                <a:sym typeface="Courier New"/>
              </a:rPr>
              <a:t>emb_codes</a:t>
            </a:r>
            <a:r>
              <a:rPr lang="fr" sz="1140">
                <a:solidFill>
                  <a:srgbClr val="0D0D0D"/>
                </a:solidFill>
                <a:highlight>
                  <a:srgbClr val="FFFFFF"/>
                </a:highlight>
                <a:latin typeface="Roboto"/>
                <a:ea typeface="Roboto"/>
                <a:cs typeface="Roboto"/>
                <a:sym typeface="Roboto"/>
              </a:rPr>
              <a:t>.</a:t>
            </a:r>
            <a:endParaRPr sz="1140">
              <a:solidFill>
                <a:srgbClr val="0D0D0D"/>
              </a:solidFill>
              <a:highlight>
                <a:srgbClr val="FFFFFF"/>
              </a:highlight>
              <a:latin typeface="Roboto"/>
              <a:ea typeface="Roboto"/>
              <a:cs typeface="Roboto"/>
              <a:sym typeface="Roboto"/>
            </a:endParaRPr>
          </a:p>
          <a:p>
            <a:pPr indent="-281940" lvl="0" marL="457200" rtl="0" algn="l">
              <a:lnSpc>
                <a:spcPct val="105000"/>
              </a:lnSpc>
              <a:spcBef>
                <a:spcPts val="0"/>
              </a:spcBef>
              <a:spcAft>
                <a:spcPts val="0"/>
              </a:spcAft>
              <a:buClr>
                <a:srgbClr val="0D0D0D"/>
              </a:buClr>
              <a:buSzPts val="840"/>
              <a:buFont typeface="Roboto"/>
              <a:buChar char="●"/>
            </a:pPr>
            <a:r>
              <a:rPr lang="fr" sz="1140">
                <a:solidFill>
                  <a:srgbClr val="0D0D0D"/>
                </a:solidFill>
                <a:highlight>
                  <a:srgbClr val="FFFFFF"/>
                </a:highlight>
                <a:latin typeface="Roboto"/>
                <a:ea typeface="Roboto"/>
                <a:cs typeface="Roboto"/>
                <a:sym typeface="Roboto"/>
              </a:rPr>
              <a:t>Distribution : Lieux d'achat, </a:t>
            </a:r>
            <a:r>
              <a:rPr lang="fr" sz="1035">
                <a:solidFill>
                  <a:srgbClr val="0D0D0D"/>
                </a:solidFill>
                <a:highlight>
                  <a:srgbClr val="FFFFFF"/>
                </a:highlight>
                <a:latin typeface="Courier New"/>
                <a:ea typeface="Courier New"/>
                <a:cs typeface="Courier New"/>
                <a:sym typeface="Courier New"/>
              </a:rPr>
              <a:t>stores</a:t>
            </a:r>
            <a:r>
              <a:rPr lang="fr" sz="1140">
                <a:solidFill>
                  <a:srgbClr val="0D0D0D"/>
                </a:solidFill>
                <a:highlight>
                  <a:srgbClr val="FFFFFF"/>
                </a:highlight>
                <a:latin typeface="Roboto"/>
                <a:ea typeface="Roboto"/>
                <a:cs typeface="Roboto"/>
                <a:sym typeface="Roboto"/>
              </a:rPr>
              <a:t>, et </a:t>
            </a:r>
            <a:r>
              <a:rPr lang="fr" sz="1035">
                <a:solidFill>
                  <a:srgbClr val="0D0D0D"/>
                </a:solidFill>
                <a:highlight>
                  <a:srgbClr val="FFFFFF"/>
                </a:highlight>
                <a:latin typeface="Courier New"/>
                <a:ea typeface="Courier New"/>
                <a:cs typeface="Courier New"/>
                <a:sym typeface="Courier New"/>
              </a:rPr>
              <a:t>countries</a:t>
            </a:r>
            <a:r>
              <a:rPr lang="fr" sz="1140">
                <a:solidFill>
                  <a:srgbClr val="0D0D0D"/>
                </a:solidFill>
                <a:highlight>
                  <a:srgbClr val="FFFFFF"/>
                </a:highlight>
                <a:latin typeface="Roboto"/>
                <a:ea typeface="Roboto"/>
                <a:cs typeface="Roboto"/>
                <a:sym typeface="Roboto"/>
              </a:rPr>
              <a:t>.</a:t>
            </a:r>
            <a:endParaRPr sz="1140">
              <a:solidFill>
                <a:srgbClr val="0D0D0D"/>
              </a:solidFill>
              <a:highlight>
                <a:srgbClr val="FFFFFF"/>
              </a:highlight>
              <a:latin typeface="Roboto"/>
              <a:ea typeface="Roboto"/>
              <a:cs typeface="Roboto"/>
              <a:sym typeface="Roboto"/>
            </a:endParaRPr>
          </a:p>
          <a:p>
            <a:pPr indent="0" lvl="0" marL="0" rtl="0" algn="l">
              <a:lnSpc>
                <a:spcPct val="105000"/>
              </a:lnSpc>
              <a:spcBef>
                <a:spcPts val="1500"/>
              </a:spcBef>
              <a:spcAft>
                <a:spcPts val="0"/>
              </a:spcAft>
              <a:buNone/>
            </a:pPr>
            <a:r>
              <a:t/>
            </a:r>
            <a:endParaRPr sz="1140">
              <a:solidFill>
                <a:srgbClr val="0D0D0D"/>
              </a:solidFill>
              <a:highlight>
                <a:srgbClr val="FFFFFF"/>
              </a:highlight>
              <a:latin typeface="Roboto"/>
              <a:ea typeface="Roboto"/>
              <a:cs typeface="Roboto"/>
              <a:sym typeface="Roboto"/>
            </a:endParaRPr>
          </a:p>
          <a:p>
            <a:pPr indent="-305435" lvl="0" marL="457200" rtl="0" algn="l">
              <a:lnSpc>
                <a:spcPct val="105000"/>
              </a:lnSpc>
              <a:spcBef>
                <a:spcPts val="1500"/>
              </a:spcBef>
              <a:spcAft>
                <a:spcPts val="0"/>
              </a:spcAft>
              <a:buSzPts val="1210"/>
              <a:buChar char="-"/>
            </a:pPr>
            <a:r>
              <a:t/>
            </a:r>
            <a:endParaRPr sz="1210"/>
          </a:p>
        </p:txBody>
      </p:sp>
      <p:pic>
        <p:nvPicPr>
          <p:cNvPr id="127" name="Google Shape;127;p17"/>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128" name="Google Shape;128;p17"/>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129" name="Google Shape;129;p17"/>
          <p:cNvSpPr txBox="1"/>
          <p:nvPr/>
        </p:nvSpPr>
        <p:spPr>
          <a:xfrm>
            <a:off x="7061350" y="5101225"/>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30" name="Google Shape;130;p17"/>
          <p:cNvSpPr txBox="1"/>
          <p:nvPr/>
        </p:nvSpPr>
        <p:spPr>
          <a:xfrm>
            <a:off x="0" y="510122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
        <p:nvSpPr>
          <p:cNvPr id="131" name="Google Shape;131;p17"/>
          <p:cNvSpPr txBox="1"/>
          <p:nvPr/>
        </p:nvSpPr>
        <p:spPr>
          <a:xfrm>
            <a:off x="702735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32" name="Google Shape;132;p17"/>
          <p:cNvSpPr txBox="1"/>
          <p:nvPr/>
        </p:nvSpPr>
        <p:spPr>
          <a:xfrm>
            <a:off x="0" y="479887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idx="1" type="body"/>
          </p:nvPr>
        </p:nvSpPr>
        <p:spPr>
          <a:xfrm>
            <a:off x="760125" y="1251475"/>
            <a:ext cx="7688700" cy="34392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Clr>
                <a:srgbClr val="000000"/>
              </a:buClr>
              <a:buSzPts val="770"/>
              <a:buFont typeface="Arial"/>
              <a:buNone/>
            </a:pPr>
            <a:r>
              <a:rPr b="1" lang="fr" sz="1355">
                <a:solidFill>
                  <a:srgbClr val="0D0D0D"/>
                </a:solidFill>
                <a:highlight>
                  <a:srgbClr val="FFFFFF"/>
                </a:highlight>
                <a:latin typeface="Roboto"/>
                <a:ea typeface="Roboto"/>
                <a:cs typeface="Roboto"/>
                <a:sym typeface="Roboto"/>
              </a:rPr>
              <a:t>Ingrédients et Additifs</a:t>
            </a:r>
            <a:endParaRPr b="1" sz="1355">
              <a:solidFill>
                <a:srgbClr val="0D0D0D"/>
              </a:solidFill>
              <a:highlight>
                <a:srgbClr val="FFFFFF"/>
              </a:highlight>
              <a:latin typeface="Roboto"/>
              <a:ea typeface="Roboto"/>
              <a:cs typeface="Roboto"/>
              <a:sym typeface="Roboto"/>
            </a:endParaRPr>
          </a:p>
          <a:p>
            <a:pPr indent="-281940" lvl="0" marL="457200" rtl="0" algn="l">
              <a:lnSpc>
                <a:spcPct val="105000"/>
              </a:lnSpc>
              <a:spcBef>
                <a:spcPts val="400"/>
              </a:spcBef>
              <a:spcAft>
                <a:spcPts val="0"/>
              </a:spcAft>
              <a:buClr>
                <a:srgbClr val="0D0D0D"/>
              </a:buClr>
              <a:buSzPts val="840"/>
              <a:buFont typeface="Roboto"/>
              <a:buChar char="●"/>
            </a:pPr>
            <a:r>
              <a:rPr lang="fr" sz="1040">
                <a:solidFill>
                  <a:srgbClr val="0D0D0D"/>
                </a:solidFill>
                <a:highlight>
                  <a:srgbClr val="FFFFFF"/>
                </a:highlight>
                <a:latin typeface="Roboto"/>
                <a:ea typeface="Roboto"/>
                <a:cs typeface="Roboto"/>
                <a:sym typeface="Roboto"/>
              </a:rPr>
              <a:t>Composition : </a:t>
            </a:r>
            <a:r>
              <a:rPr lang="fr" sz="935">
                <a:solidFill>
                  <a:srgbClr val="0D0D0D"/>
                </a:solidFill>
                <a:highlight>
                  <a:srgbClr val="FFFFFF"/>
                </a:highlight>
                <a:latin typeface="Courier New"/>
                <a:ea typeface="Courier New"/>
                <a:cs typeface="Courier New"/>
                <a:sym typeface="Courier New"/>
              </a:rPr>
              <a:t>ingredients_text</a:t>
            </a:r>
            <a:r>
              <a:rPr lang="fr" sz="1040">
                <a:solidFill>
                  <a:srgbClr val="0D0D0D"/>
                </a:solidFill>
                <a:highlight>
                  <a:srgbClr val="FFFFFF"/>
                </a:highlight>
                <a:latin typeface="Roboto"/>
                <a:ea typeface="Roboto"/>
                <a:cs typeface="Roboto"/>
                <a:sym typeface="Roboto"/>
              </a:rPr>
              <a:t>, </a:t>
            </a:r>
            <a:r>
              <a:rPr lang="fr" sz="935">
                <a:solidFill>
                  <a:srgbClr val="0D0D0D"/>
                </a:solidFill>
                <a:highlight>
                  <a:srgbClr val="FFFFFF"/>
                </a:highlight>
                <a:latin typeface="Courier New"/>
                <a:ea typeface="Courier New"/>
                <a:cs typeface="Courier New"/>
                <a:sym typeface="Courier New"/>
              </a:rPr>
              <a:t>traces</a:t>
            </a:r>
            <a:r>
              <a:rPr lang="fr" sz="1040">
                <a:solidFill>
                  <a:srgbClr val="0D0D0D"/>
                </a:solidFill>
                <a:highlight>
                  <a:srgbClr val="FFFFFF"/>
                </a:highlight>
                <a:latin typeface="Roboto"/>
                <a:ea typeface="Roboto"/>
                <a:cs typeface="Roboto"/>
                <a:sym typeface="Roboto"/>
              </a:rPr>
              <a:t>, et tags associés.</a:t>
            </a:r>
            <a:endParaRPr sz="1040">
              <a:solidFill>
                <a:srgbClr val="0D0D0D"/>
              </a:solidFill>
              <a:highlight>
                <a:srgbClr val="FFFFFF"/>
              </a:highlight>
              <a:latin typeface="Roboto"/>
              <a:ea typeface="Roboto"/>
              <a:cs typeface="Roboto"/>
              <a:sym typeface="Roboto"/>
            </a:endParaRPr>
          </a:p>
          <a:p>
            <a:pPr indent="-294640" lvl="0" marL="457200" rtl="0" algn="l">
              <a:lnSpc>
                <a:spcPct val="105000"/>
              </a:lnSpc>
              <a:spcBef>
                <a:spcPts val="0"/>
              </a:spcBef>
              <a:spcAft>
                <a:spcPts val="0"/>
              </a:spcAft>
              <a:buClr>
                <a:srgbClr val="0D0D0D"/>
              </a:buClr>
              <a:buSzPts val="1040"/>
              <a:buFont typeface="Roboto"/>
              <a:buChar char="●"/>
            </a:pPr>
            <a:r>
              <a:rPr lang="fr" sz="1040">
                <a:solidFill>
                  <a:srgbClr val="0D0D0D"/>
                </a:solidFill>
                <a:highlight>
                  <a:srgbClr val="FFFFFF"/>
                </a:highlight>
                <a:latin typeface="Roboto"/>
                <a:ea typeface="Roboto"/>
                <a:cs typeface="Roboto"/>
                <a:sym typeface="Roboto"/>
              </a:rPr>
              <a:t>Huile de Palme : Informations sur les ingrédients contenant de l'huile de palme.</a:t>
            </a:r>
            <a:endParaRPr sz="1040">
              <a:solidFill>
                <a:srgbClr val="0D0D0D"/>
              </a:solidFill>
              <a:highlight>
                <a:srgbClr val="FFFFFF"/>
              </a:highlight>
              <a:latin typeface="Roboto"/>
              <a:ea typeface="Roboto"/>
              <a:cs typeface="Roboto"/>
              <a:sym typeface="Roboto"/>
            </a:endParaRPr>
          </a:p>
          <a:p>
            <a:pPr indent="-294640" lvl="0" marL="457200" rtl="0" algn="l">
              <a:lnSpc>
                <a:spcPct val="105000"/>
              </a:lnSpc>
              <a:spcBef>
                <a:spcPts val="0"/>
              </a:spcBef>
              <a:spcAft>
                <a:spcPts val="0"/>
              </a:spcAft>
              <a:buClr>
                <a:srgbClr val="0D0D0D"/>
              </a:buClr>
              <a:buSzPts val="1040"/>
              <a:buFont typeface="Roboto"/>
              <a:buChar char="●"/>
            </a:pPr>
            <a:r>
              <a:rPr lang="fr" sz="1040">
                <a:solidFill>
                  <a:srgbClr val="0D0D0D"/>
                </a:solidFill>
                <a:highlight>
                  <a:srgbClr val="FFFFFF"/>
                </a:highlight>
                <a:latin typeface="Roboto"/>
                <a:ea typeface="Roboto"/>
                <a:cs typeface="Roboto"/>
                <a:sym typeface="Roboto"/>
              </a:rPr>
              <a:t>Additifs : Nombre et types d'additifs alimentaires.</a:t>
            </a:r>
            <a:endParaRPr b="1" sz="1431">
              <a:solidFill>
                <a:srgbClr val="0D0D0D"/>
              </a:solidFill>
              <a:highlight>
                <a:srgbClr val="FFFFFF"/>
              </a:highlight>
              <a:latin typeface="Roboto"/>
              <a:ea typeface="Roboto"/>
              <a:cs typeface="Roboto"/>
              <a:sym typeface="Roboto"/>
            </a:endParaRPr>
          </a:p>
          <a:p>
            <a:pPr indent="0" lvl="0" marL="0" rtl="0" algn="l">
              <a:lnSpc>
                <a:spcPct val="140000"/>
              </a:lnSpc>
              <a:spcBef>
                <a:spcPts val="1500"/>
              </a:spcBef>
              <a:spcAft>
                <a:spcPts val="0"/>
              </a:spcAft>
              <a:buSzPts val="688"/>
              <a:buNone/>
            </a:pPr>
            <a:r>
              <a:rPr b="1" lang="fr" sz="1431">
                <a:solidFill>
                  <a:srgbClr val="0D0D0D"/>
                </a:solidFill>
                <a:highlight>
                  <a:srgbClr val="FFFFFF"/>
                </a:highlight>
                <a:latin typeface="Roboto"/>
                <a:ea typeface="Roboto"/>
                <a:cs typeface="Roboto"/>
                <a:sym typeface="Roboto"/>
              </a:rPr>
              <a:t>Informations Nutritionnelles</a:t>
            </a:r>
            <a:endParaRPr b="1" sz="1431">
              <a:solidFill>
                <a:srgbClr val="0D0D0D"/>
              </a:solidFill>
              <a:highlight>
                <a:srgbClr val="FFFFFF"/>
              </a:highlight>
              <a:latin typeface="Roboto"/>
              <a:ea typeface="Roboto"/>
              <a:cs typeface="Roboto"/>
              <a:sym typeface="Roboto"/>
            </a:endParaRPr>
          </a:p>
          <a:p>
            <a:pPr indent="-276225" lvl="0" marL="457200" rtl="0" algn="l">
              <a:lnSpc>
                <a:spcPct val="95000"/>
              </a:lnSpc>
              <a:spcBef>
                <a:spcPts val="400"/>
              </a:spcBef>
              <a:spcAft>
                <a:spcPts val="0"/>
              </a:spcAft>
              <a:buClr>
                <a:srgbClr val="0D0D0D"/>
              </a:buClr>
              <a:buSzPts val="750"/>
              <a:buFont typeface="Roboto"/>
              <a:buChar char="●"/>
            </a:pPr>
            <a:r>
              <a:rPr lang="fr" sz="1150">
                <a:solidFill>
                  <a:srgbClr val="0D0D0D"/>
                </a:solidFill>
                <a:highlight>
                  <a:srgbClr val="FFFFFF"/>
                </a:highlight>
                <a:latin typeface="Roboto"/>
                <a:ea typeface="Roboto"/>
                <a:cs typeface="Roboto"/>
                <a:sym typeface="Roboto"/>
              </a:rPr>
              <a:t>Macronutriments : </a:t>
            </a:r>
            <a:r>
              <a:rPr lang="fr" sz="1056">
                <a:solidFill>
                  <a:srgbClr val="0D0D0D"/>
                </a:solidFill>
                <a:highlight>
                  <a:srgbClr val="FFFFFF"/>
                </a:highlight>
                <a:latin typeface="Courier New"/>
                <a:ea typeface="Courier New"/>
                <a:cs typeface="Courier New"/>
                <a:sym typeface="Courier New"/>
              </a:rPr>
              <a:t>fat_100g</a:t>
            </a:r>
            <a:r>
              <a:rPr lang="fr" sz="1150">
                <a:solidFill>
                  <a:srgbClr val="0D0D0D"/>
                </a:solidFill>
                <a:highlight>
                  <a:srgbClr val="FFFFFF"/>
                </a:highlight>
                <a:latin typeface="Roboto"/>
                <a:ea typeface="Roboto"/>
                <a:cs typeface="Roboto"/>
                <a:sym typeface="Roboto"/>
              </a:rPr>
              <a:t>, </a:t>
            </a:r>
            <a:r>
              <a:rPr lang="fr" sz="1056">
                <a:solidFill>
                  <a:srgbClr val="0D0D0D"/>
                </a:solidFill>
                <a:highlight>
                  <a:srgbClr val="FFFFFF"/>
                </a:highlight>
                <a:latin typeface="Courier New"/>
                <a:ea typeface="Courier New"/>
                <a:cs typeface="Courier New"/>
                <a:sym typeface="Courier New"/>
              </a:rPr>
              <a:t>carbohydrates_100g</a:t>
            </a:r>
            <a:r>
              <a:rPr lang="fr" sz="1150">
                <a:solidFill>
                  <a:srgbClr val="0D0D0D"/>
                </a:solidFill>
                <a:highlight>
                  <a:srgbClr val="FFFFFF"/>
                </a:highlight>
                <a:latin typeface="Roboto"/>
                <a:ea typeface="Roboto"/>
                <a:cs typeface="Roboto"/>
                <a:sym typeface="Roboto"/>
              </a:rPr>
              <a:t>, </a:t>
            </a:r>
            <a:r>
              <a:rPr lang="fr" sz="1056">
                <a:solidFill>
                  <a:srgbClr val="0D0D0D"/>
                </a:solidFill>
                <a:highlight>
                  <a:srgbClr val="FFFFFF"/>
                </a:highlight>
                <a:latin typeface="Courier New"/>
                <a:ea typeface="Courier New"/>
                <a:cs typeface="Courier New"/>
                <a:sym typeface="Courier New"/>
              </a:rPr>
              <a:t>proteins_100g</a:t>
            </a:r>
            <a:r>
              <a:rPr lang="fr" sz="1150">
                <a:solidFill>
                  <a:srgbClr val="0D0D0D"/>
                </a:solidFill>
                <a:highlight>
                  <a:srgbClr val="FFFFFF"/>
                </a:highlight>
                <a:latin typeface="Roboto"/>
                <a:ea typeface="Roboto"/>
                <a:cs typeface="Roboto"/>
                <a:sym typeface="Roboto"/>
              </a:rPr>
              <a:t>.</a:t>
            </a:r>
            <a:endParaRPr sz="1150">
              <a:solidFill>
                <a:srgbClr val="0D0D0D"/>
              </a:solidFill>
              <a:highlight>
                <a:srgbClr val="FFFFFF"/>
              </a:highlight>
              <a:latin typeface="Roboto"/>
              <a:ea typeface="Roboto"/>
              <a:cs typeface="Roboto"/>
              <a:sym typeface="Roboto"/>
            </a:endParaRPr>
          </a:p>
          <a:p>
            <a:pPr indent="-276225" lvl="0" marL="457200" rtl="0" algn="l">
              <a:lnSpc>
                <a:spcPct val="95000"/>
              </a:lnSpc>
              <a:spcBef>
                <a:spcPts val="0"/>
              </a:spcBef>
              <a:spcAft>
                <a:spcPts val="0"/>
              </a:spcAft>
              <a:buClr>
                <a:srgbClr val="0D0D0D"/>
              </a:buClr>
              <a:buSzPts val="750"/>
              <a:buFont typeface="Roboto"/>
              <a:buChar char="●"/>
            </a:pPr>
            <a:r>
              <a:rPr lang="fr" sz="1150">
                <a:solidFill>
                  <a:srgbClr val="0D0D0D"/>
                </a:solidFill>
                <a:highlight>
                  <a:srgbClr val="FFFFFF"/>
                </a:highlight>
                <a:latin typeface="Roboto"/>
                <a:ea typeface="Roboto"/>
                <a:cs typeface="Roboto"/>
                <a:sym typeface="Roboto"/>
              </a:rPr>
              <a:t>Vitamines et Minéraux : Détail incluant </a:t>
            </a:r>
            <a:r>
              <a:rPr lang="fr" sz="1056">
                <a:solidFill>
                  <a:srgbClr val="0D0D0D"/>
                </a:solidFill>
                <a:highlight>
                  <a:srgbClr val="FFFFFF"/>
                </a:highlight>
                <a:latin typeface="Courier New"/>
                <a:ea typeface="Courier New"/>
                <a:cs typeface="Courier New"/>
                <a:sym typeface="Courier New"/>
              </a:rPr>
              <a:t>vitamin-a_100g</a:t>
            </a:r>
            <a:r>
              <a:rPr lang="fr" sz="1150">
                <a:solidFill>
                  <a:srgbClr val="0D0D0D"/>
                </a:solidFill>
                <a:highlight>
                  <a:srgbClr val="FFFFFF"/>
                </a:highlight>
                <a:latin typeface="Roboto"/>
                <a:ea typeface="Roboto"/>
                <a:cs typeface="Roboto"/>
                <a:sym typeface="Roboto"/>
              </a:rPr>
              <a:t>, </a:t>
            </a:r>
            <a:r>
              <a:rPr lang="fr" sz="1056">
                <a:solidFill>
                  <a:srgbClr val="0D0D0D"/>
                </a:solidFill>
                <a:highlight>
                  <a:srgbClr val="FFFFFF"/>
                </a:highlight>
                <a:latin typeface="Courier New"/>
                <a:ea typeface="Courier New"/>
                <a:cs typeface="Courier New"/>
                <a:sym typeface="Courier New"/>
              </a:rPr>
              <a:t>calcium_100g</a:t>
            </a:r>
            <a:r>
              <a:rPr lang="fr" sz="1150">
                <a:solidFill>
                  <a:srgbClr val="0D0D0D"/>
                </a:solidFill>
                <a:highlight>
                  <a:srgbClr val="FFFFFF"/>
                </a:highlight>
                <a:latin typeface="Roboto"/>
                <a:ea typeface="Roboto"/>
                <a:cs typeface="Roboto"/>
                <a:sym typeface="Roboto"/>
              </a:rPr>
              <a:t>, etc.</a:t>
            </a:r>
            <a:endParaRPr sz="1150">
              <a:solidFill>
                <a:srgbClr val="0D0D0D"/>
              </a:solidFill>
              <a:highlight>
                <a:srgbClr val="FFFFFF"/>
              </a:highlight>
              <a:latin typeface="Roboto"/>
              <a:ea typeface="Roboto"/>
              <a:cs typeface="Roboto"/>
              <a:sym typeface="Roboto"/>
            </a:endParaRPr>
          </a:p>
          <a:p>
            <a:pPr indent="-276225" lvl="0" marL="457200" rtl="0" algn="l">
              <a:lnSpc>
                <a:spcPct val="95000"/>
              </a:lnSpc>
              <a:spcBef>
                <a:spcPts val="0"/>
              </a:spcBef>
              <a:spcAft>
                <a:spcPts val="0"/>
              </a:spcAft>
              <a:buClr>
                <a:srgbClr val="0D0D0D"/>
              </a:buClr>
              <a:buSzPts val="750"/>
              <a:buFont typeface="Roboto"/>
              <a:buChar char="●"/>
            </a:pPr>
            <a:r>
              <a:rPr lang="fr" sz="1150">
                <a:solidFill>
                  <a:srgbClr val="0D0D0D"/>
                </a:solidFill>
                <a:highlight>
                  <a:srgbClr val="FFFFFF"/>
                </a:highlight>
                <a:latin typeface="Roboto"/>
                <a:ea typeface="Roboto"/>
                <a:cs typeface="Roboto"/>
                <a:sym typeface="Roboto"/>
              </a:rPr>
              <a:t>Nutriments Spéciaux : </a:t>
            </a:r>
            <a:r>
              <a:rPr lang="fr" sz="1056">
                <a:solidFill>
                  <a:srgbClr val="0D0D0D"/>
                </a:solidFill>
                <a:highlight>
                  <a:srgbClr val="FFFFFF"/>
                </a:highlight>
                <a:latin typeface="Courier New"/>
                <a:ea typeface="Courier New"/>
                <a:cs typeface="Courier New"/>
                <a:sym typeface="Courier New"/>
              </a:rPr>
              <a:t>fiber_100g</a:t>
            </a:r>
            <a:r>
              <a:rPr lang="fr" sz="1150">
                <a:solidFill>
                  <a:srgbClr val="0D0D0D"/>
                </a:solidFill>
                <a:highlight>
                  <a:srgbClr val="FFFFFF"/>
                </a:highlight>
                <a:latin typeface="Roboto"/>
                <a:ea typeface="Roboto"/>
                <a:cs typeface="Roboto"/>
                <a:sym typeface="Roboto"/>
              </a:rPr>
              <a:t>, </a:t>
            </a:r>
            <a:r>
              <a:rPr lang="fr" sz="1056">
                <a:solidFill>
                  <a:srgbClr val="0D0D0D"/>
                </a:solidFill>
                <a:highlight>
                  <a:srgbClr val="FFFFFF"/>
                </a:highlight>
                <a:latin typeface="Courier New"/>
                <a:ea typeface="Courier New"/>
                <a:cs typeface="Courier New"/>
                <a:sym typeface="Courier New"/>
              </a:rPr>
              <a:t>sodium_100g</a:t>
            </a:r>
            <a:r>
              <a:rPr lang="fr" sz="1150">
                <a:solidFill>
                  <a:srgbClr val="0D0D0D"/>
                </a:solidFill>
                <a:highlight>
                  <a:srgbClr val="FFFFFF"/>
                </a:highlight>
                <a:latin typeface="Roboto"/>
                <a:ea typeface="Roboto"/>
                <a:cs typeface="Roboto"/>
                <a:sym typeface="Roboto"/>
              </a:rPr>
              <a:t>, </a:t>
            </a:r>
            <a:r>
              <a:rPr lang="fr" sz="1056">
                <a:solidFill>
                  <a:srgbClr val="0D0D0D"/>
                </a:solidFill>
                <a:highlight>
                  <a:srgbClr val="FFFFFF"/>
                </a:highlight>
                <a:latin typeface="Courier New"/>
                <a:ea typeface="Courier New"/>
                <a:cs typeface="Courier New"/>
                <a:sym typeface="Courier New"/>
              </a:rPr>
              <a:t>alcohol_100g</a:t>
            </a:r>
            <a:r>
              <a:rPr lang="fr" sz="1150">
                <a:solidFill>
                  <a:srgbClr val="0D0D0D"/>
                </a:solidFill>
                <a:highlight>
                  <a:srgbClr val="FFFFFF"/>
                </a:highlight>
                <a:latin typeface="Roboto"/>
                <a:ea typeface="Roboto"/>
                <a:cs typeface="Roboto"/>
                <a:sym typeface="Roboto"/>
              </a:rPr>
              <a:t>.</a:t>
            </a:r>
            <a:endParaRPr sz="1150">
              <a:solidFill>
                <a:srgbClr val="0D0D0D"/>
              </a:solidFill>
              <a:highlight>
                <a:srgbClr val="FFFFFF"/>
              </a:highlight>
              <a:latin typeface="Roboto"/>
              <a:ea typeface="Roboto"/>
              <a:cs typeface="Roboto"/>
              <a:sym typeface="Roboto"/>
            </a:endParaRPr>
          </a:p>
          <a:p>
            <a:pPr indent="0" lvl="0" marL="0" rtl="0" algn="l">
              <a:lnSpc>
                <a:spcPct val="140000"/>
              </a:lnSpc>
              <a:spcBef>
                <a:spcPts val="1500"/>
              </a:spcBef>
              <a:spcAft>
                <a:spcPts val="0"/>
              </a:spcAft>
              <a:buSzPts val="688"/>
              <a:buNone/>
            </a:pPr>
            <a:r>
              <a:rPr b="1" lang="fr" sz="1431">
                <a:solidFill>
                  <a:srgbClr val="0D0D0D"/>
                </a:solidFill>
                <a:highlight>
                  <a:srgbClr val="FFFFFF"/>
                </a:highlight>
                <a:latin typeface="Roboto"/>
                <a:ea typeface="Roboto"/>
                <a:cs typeface="Roboto"/>
                <a:sym typeface="Roboto"/>
              </a:rPr>
              <a:t>Impact Environnemental</a:t>
            </a:r>
            <a:endParaRPr b="1" sz="1431">
              <a:solidFill>
                <a:srgbClr val="0D0D0D"/>
              </a:solidFill>
              <a:highlight>
                <a:srgbClr val="FFFFFF"/>
              </a:highlight>
              <a:latin typeface="Roboto"/>
              <a:ea typeface="Roboto"/>
              <a:cs typeface="Roboto"/>
              <a:sym typeface="Roboto"/>
            </a:endParaRPr>
          </a:p>
          <a:p>
            <a:pPr indent="-276225" lvl="0" marL="457200" rtl="0" algn="l">
              <a:lnSpc>
                <a:spcPct val="95000"/>
              </a:lnSpc>
              <a:spcBef>
                <a:spcPts val="400"/>
              </a:spcBef>
              <a:spcAft>
                <a:spcPts val="0"/>
              </a:spcAft>
              <a:buClr>
                <a:srgbClr val="0D0D0D"/>
              </a:buClr>
              <a:buSzPts val="750"/>
              <a:buFont typeface="Roboto"/>
              <a:buChar char="●"/>
            </a:pPr>
            <a:r>
              <a:rPr lang="fr" sz="1056">
                <a:solidFill>
                  <a:srgbClr val="0D0D0D"/>
                </a:solidFill>
                <a:highlight>
                  <a:srgbClr val="FFFFFF"/>
                </a:highlight>
                <a:latin typeface="Courier New"/>
                <a:ea typeface="Courier New"/>
                <a:cs typeface="Courier New"/>
                <a:sym typeface="Courier New"/>
              </a:rPr>
              <a:t>carbon-footprint_100g</a:t>
            </a:r>
            <a:r>
              <a:rPr lang="fr" sz="1150">
                <a:solidFill>
                  <a:srgbClr val="0D0D0D"/>
                </a:solidFill>
                <a:highlight>
                  <a:srgbClr val="FFFFFF"/>
                </a:highlight>
                <a:latin typeface="Roboto"/>
                <a:ea typeface="Roboto"/>
                <a:cs typeface="Roboto"/>
                <a:sym typeface="Roboto"/>
              </a:rPr>
              <a:t> : Empreinte carbone des produits.</a:t>
            </a:r>
            <a:endParaRPr sz="1150">
              <a:solidFill>
                <a:srgbClr val="0D0D0D"/>
              </a:solidFill>
              <a:highlight>
                <a:srgbClr val="FFFFFF"/>
              </a:highlight>
              <a:latin typeface="Roboto"/>
              <a:ea typeface="Roboto"/>
              <a:cs typeface="Roboto"/>
              <a:sym typeface="Roboto"/>
            </a:endParaRPr>
          </a:p>
          <a:p>
            <a:pPr indent="0" lvl="0" marL="0" rtl="0" algn="l">
              <a:lnSpc>
                <a:spcPct val="140000"/>
              </a:lnSpc>
              <a:spcBef>
                <a:spcPts val="1500"/>
              </a:spcBef>
              <a:spcAft>
                <a:spcPts val="0"/>
              </a:spcAft>
              <a:buSzPts val="688"/>
              <a:buNone/>
            </a:pPr>
            <a:r>
              <a:rPr b="1" lang="fr" sz="1431">
                <a:solidFill>
                  <a:srgbClr val="0D0D0D"/>
                </a:solidFill>
                <a:highlight>
                  <a:srgbClr val="FFFFFF"/>
                </a:highlight>
                <a:latin typeface="Roboto"/>
                <a:ea typeface="Roboto"/>
                <a:cs typeface="Roboto"/>
                <a:sym typeface="Roboto"/>
              </a:rPr>
              <a:t>Score de Santé</a:t>
            </a:r>
            <a:endParaRPr b="1" sz="1431">
              <a:solidFill>
                <a:srgbClr val="0D0D0D"/>
              </a:solidFill>
              <a:highlight>
                <a:srgbClr val="FFFFFF"/>
              </a:highlight>
              <a:latin typeface="Roboto"/>
              <a:ea typeface="Roboto"/>
              <a:cs typeface="Roboto"/>
              <a:sym typeface="Roboto"/>
            </a:endParaRPr>
          </a:p>
          <a:p>
            <a:pPr indent="-276225" lvl="0" marL="457200" rtl="0" algn="l">
              <a:lnSpc>
                <a:spcPct val="95000"/>
              </a:lnSpc>
              <a:spcBef>
                <a:spcPts val="400"/>
              </a:spcBef>
              <a:spcAft>
                <a:spcPts val="0"/>
              </a:spcAft>
              <a:buClr>
                <a:srgbClr val="0D0D0D"/>
              </a:buClr>
              <a:buSzPts val="750"/>
              <a:buFont typeface="Roboto"/>
              <a:buChar char="●"/>
            </a:pPr>
            <a:r>
              <a:rPr lang="fr" sz="1150">
                <a:solidFill>
                  <a:srgbClr val="0D0D0D"/>
                </a:solidFill>
                <a:highlight>
                  <a:srgbClr val="FFFFFF"/>
                </a:highlight>
                <a:latin typeface="Roboto"/>
                <a:ea typeface="Roboto"/>
                <a:cs typeface="Roboto"/>
                <a:sym typeface="Roboto"/>
              </a:rPr>
              <a:t>Scores Nutritionnels : </a:t>
            </a:r>
            <a:r>
              <a:rPr lang="fr" sz="1056">
                <a:solidFill>
                  <a:srgbClr val="0D0D0D"/>
                </a:solidFill>
                <a:highlight>
                  <a:srgbClr val="FFFFFF"/>
                </a:highlight>
                <a:latin typeface="Courier New"/>
                <a:ea typeface="Courier New"/>
                <a:cs typeface="Courier New"/>
                <a:sym typeface="Courier New"/>
              </a:rPr>
              <a:t>nutrition-score-fr_100g</a:t>
            </a:r>
            <a:r>
              <a:rPr lang="fr" sz="1150">
                <a:solidFill>
                  <a:srgbClr val="0D0D0D"/>
                </a:solidFill>
                <a:highlight>
                  <a:srgbClr val="FFFFFF"/>
                </a:highlight>
                <a:latin typeface="Roboto"/>
                <a:ea typeface="Roboto"/>
                <a:cs typeface="Roboto"/>
                <a:sym typeface="Roboto"/>
              </a:rPr>
              <a:t>, </a:t>
            </a:r>
            <a:r>
              <a:rPr lang="fr" sz="1056">
                <a:solidFill>
                  <a:srgbClr val="0D0D0D"/>
                </a:solidFill>
                <a:highlight>
                  <a:srgbClr val="FFFFFF"/>
                </a:highlight>
                <a:latin typeface="Courier New"/>
                <a:ea typeface="Courier New"/>
                <a:cs typeface="Courier New"/>
                <a:sym typeface="Courier New"/>
              </a:rPr>
              <a:t>nutrition-score-uk_100g</a:t>
            </a:r>
            <a:r>
              <a:rPr lang="fr" sz="1150">
                <a:solidFill>
                  <a:srgbClr val="0D0D0D"/>
                </a:solidFill>
                <a:highlight>
                  <a:srgbClr val="FFFFFF"/>
                </a:highlight>
                <a:latin typeface="Roboto"/>
                <a:ea typeface="Roboto"/>
                <a:cs typeface="Roboto"/>
                <a:sym typeface="Roboto"/>
              </a:rPr>
              <a:t>.</a:t>
            </a:r>
            <a:endParaRPr sz="1150">
              <a:solidFill>
                <a:srgbClr val="0D0D0D"/>
              </a:solidFill>
              <a:highlight>
                <a:srgbClr val="FFFFFF"/>
              </a:highlight>
              <a:latin typeface="Roboto"/>
              <a:ea typeface="Roboto"/>
              <a:cs typeface="Roboto"/>
              <a:sym typeface="Roboto"/>
            </a:endParaRPr>
          </a:p>
          <a:p>
            <a:pPr indent="0" lvl="0" marL="0" rtl="0" algn="l">
              <a:lnSpc>
                <a:spcPct val="95000"/>
              </a:lnSpc>
              <a:spcBef>
                <a:spcPts val="1500"/>
              </a:spcBef>
              <a:spcAft>
                <a:spcPts val="1200"/>
              </a:spcAft>
              <a:buSzPts val="688"/>
              <a:buNone/>
            </a:pPr>
            <a:r>
              <a:t/>
            </a:r>
            <a:endParaRPr sz="1212"/>
          </a:p>
        </p:txBody>
      </p:sp>
      <p:sp>
        <p:nvSpPr>
          <p:cNvPr id="138" name="Google Shape;138;p18"/>
          <p:cNvSpPr txBox="1"/>
          <p:nvPr>
            <p:ph type="title"/>
          </p:nvPr>
        </p:nvSpPr>
        <p:spPr>
          <a:xfrm>
            <a:off x="723325" y="595475"/>
            <a:ext cx="8501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2240"/>
              <a:t>Aperçu des Variables du Jeu de Données Open Food Facts</a:t>
            </a:r>
            <a:endParaRPr sz="2240"/>
          </a:p>
        </p:txBody>
      </p:sp>
      <p:pic>
        <p:nvPicPr>
          <p:cNvPr id="139" name="Google Shape;139;p18"/>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140" name="Google Shape;140;p18"/>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141" name="Google Shape;141;p18"/>
          <p:cNvSpPr txBox="1"/>
          <p:nvPr/>
        </p:nvSpPr>
        <p:spPr>
          <a:xfrm>
            <a:off x="7067625" y="4811475"/>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42" name="Google Shape;142;p18"/>
          <p:cNvSpPr txBox="1"/>
          <p:nvPr/>
        </p:nvSpPr>
        <p:spPr>
          <a:xfrm>
            <a:off x="0" y="481147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18100" y="491225"/>
            <a:ext cx="8068800" cy="60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300"/>
              <a:t> Distribution du pourcentage de valeurs manquantes</a:t>
            </a:r>
            <a:endParaRPr sz="2300"/>
          </a:p>
        </p:txBody>
      </p:sp>
      <p:pic>
        <p:nvPicPr>
          <p:cNvPr id="148" name="Google Shape;148;p19"/>
          <p:cNvPicPr preferRelativeResize="0"/>
          <p:nvPr/>
        </p:nvPicPr>
        <p:blipFill>
          <a:blip r:embed="rId3">
            <a:alphaModFix/>
          </a:blip>
          <a:stretch>
            <a:fillRect/>
          </a:stretch>
        </p:blipFill>
        <p:spPr>
          <a:xfrm>
            <a:off x="3782425" y="1356600"/>
            <a:ext cx="4765364" cy="3671275"/>
          </a:xfrm>
          <a:prstGeom prst="rect">
            <a:avLst/>
          </a:prstGeom>
          <a:noFill/>
          <a:ln>
            <a:noFill/>
          </a:ln>
        </p:spPr>
      </p:pic>
      <p:sp>
        <p:nvSpPr>
          <p:cNvPr id="149" name="Google Shape;149;p19"/>
          <p:cNvSpPr txBox="1"/>
          <p:nvPr/>
        </p:nvSpPr>
        <p:spPr>
          <a:xfrm>
            <a:off x="252325" y="2079800"/>
            <a:ext cx="35301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D’après ce graphique, nous pouvons observer que beaucoup de variables sont très peu remplies, voire vides.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fr" sz="1300">
                <a:solidFill>
                  <a:schemeClr val="accent1"/>
                </a:solidFill>
                <a:latin typeface="Lato"/>
                <a:ea typeface="Lato"/>
                <a:cs typeface="Lato"/>
                <a:sym typeface="Lato"/>
              </a:rPr>
              <a:t>Il sera préférable pour la suite de s’aider des variables qui sont davantage remplies pour inférer sur les variables moins remplies.</a:t>
            </a:r>
            <a:endParaRPr sz="1300">
              <a:solidFill>
                <a:schemeClr val="accent1"/>
              </a:solidFill>
              <a:latin typeface="Lato"/>
              <a:ea typeface="Lato"/>
              <a:cs typeface="Lato"/>
              <a:sym typeface="Lato"/>
            </a:endParaRPr>
          </a:p>
        </p:txBody>
      </p:sp>
      <p:sp>
        <p:nvSpPr>
          <p:cNvPr id="150" name="Google Shape;150;p19"/>
          <p:cNvSpPr txBox="1"/>
          <p:nvPr/>
        </p:nvSpPr>
        <p:spPr>
          <a:xfrm>
            <a:off x="702735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51" name="Google Shape;151;p19"/>
          <p:cNvSpPr txBox="1"/>
          <p:nvPr/>
        </p:nvSpPr>
        <p:spPr>
          <a:xfrm>
            <a:off x="0" y="479887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pic>
        <p:nvPicPr>
          <p:cNvPr id="152" name="Google Shape;152;p19"/>
          <p:cNvPicPr preferRelativeResize="0"/>
          <p:nvPr/>
        </p:nvPicPr>
        <p:blipFill>
          <a:blip r:embed="rId4">
            <a:alphaModFix/>
          </a:blip>
          <a:stretch>
            <a:fillRect/>
          </a:stretch>
        </p:blipFill>
        <p:spPr>
          <a:xfrm>
            <a:off x="8657675" y="0"/>
            <a:ext cx="486325" cy="486325"/>
          </a:xfrm>
          <a:prstGeom prst="rect">
            <a:avLst/>
          </a:prstGeom>
          <a:noFill/>
          <a:ln>
            <a:noFill/>
          </a:ln>
        </p:spPr>
      </p:pic>
      <p:sp>
        <p:nvSpPr>
          <p:cNvPr id="153" name="Google Shape;153;p19"/>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790750" y="6077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fr" sz="2240"/>
              <a:t>Première étape de nettoyage : enlever les duplicatas</a:t>
            </a:r>
            <a:endParaRPr sz="2240"/>
          </a:p>
        </p:txBody>
      </p:sp>
      <p:sp>
        <p:nvSpPr>
          <p:cNvPr id="159" name="Google Shape;159;p20"/>
          <p:cNvSpPr txBox="1"/>
          <p:nvPr>
            <p:ph idx="1" type="body"/>
          </p:nvPr>
        </p:nvSpPr>
        <p:spPr>
          <a:xfrm>
            <a:off x="790750" y="1338725"/>
            <a:ext cx="7688700" cy="3690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fr">
                <a:solidFill>
                  <a:srgbClr val="0D0D0D"/>
                </a:solidFill>
              </a:rPr>
              <a:t>Identifiant Unique :</a:t>
            </a:r>
            <a:endParaRPr b="1">
              <a:solidFill>
                <a:srgbClr val="0D0D0D"/>
              </a:solidFill>
            </a:endParaRPr>
          </a:p>
          <a:p>
            <a:pPr indent="0" lvl="0" marL="0" rtl="0" algn="l">
              <a:spcBef>
                <a:spcPts val="1200"/>
              </a:spcBef>
              <a:spcAft>
                <a:spcPts val="0"/>
              </a:spcAft>
              <a:buNone/>
            </a:pPr>
            <a:r>
              <a:rPr lang="fr">
                <a:solidFill>
                  <a:srgbClr val="0D0D0D"/>
                </a:solidFill>
              </a:rPr>
              <a:t> La variable 'code' agit comme un identifiant unique pour chaque produit dans la base de données. Il s'agit du code-barres du produit, qui est un identifiant international standardisé (comme l'EAN-13) ou des codes internes pour certaines chaînes de magasins. Cela garantit que chaque produit est distinctement identifié.</a:t>
            </a:r>
            <a:endParaRPr>
              <a:solidFill>
                <a:srgbClr val="0D0D0D"/>
              </a:solidFill>
            </a:endParaRPr>
          </a:p>
          <a:p>
            <a:pPr indent="0" lvl="0" marL="0" rtl="0" algn="l">
              <a:spcBef>
                <a:spcPts val="1200"/>
              </a:spcBef>
              <a:spcAft>
                <a:spcPts val="0"/>
              </a:spcAft>
              <a:buNone/>
            </a:pPr>
            <a:r>
              <a:rPr b="1" lang="fr">
                <a:solidFill>
                  <a:srgbClr val="0D0D0D"/>
                </a:solidFill>
              </a:rPr>
              <a:t>Précision dans le suivi des produits </a:t>
            </a:r>
            <a:r>
              <a:rPr lang="fr">
                <a:solidFill>
                  <a:srgbClr val="0D0D0D"/>
                </a:solidFill>
              </a:rPr>
              <a:t>:</a:t>
            </a:r>
            <a:endParaRPr>
              <a:solidFill>
                <a:srgbClr val="0D0D0D"/>
              </a:solidFill>
            </a:endParaRPr>
          </a:p>
          <a:p>
            <a:pPr indent="0" lvl="0" marL="0" rtl="0" algn="l">
              <a:spcBef>
                <a:spcPts val="1200"/>
              </a:spcBef>
              <a:spcAft>
                <a:spcPts val="0"/>
              </a:spcAft>
              <a:buNone/>
            </a:pPr>
            <a:r>
              <a:rPr lang="fr">
                <a:solidFill>
                  <a:srgbClr val="0D0D0D"/>
                </a:solidFill>
              </a:rPr>
              <a:t> L'utilisation du 'code' comme critère pour éliminer les doublons aide à maintenir une précision dans le suivi des produits, leurs informations nutritionnelles et autres détails pertinents sans confusion ni redondance.</a:t>
            </a:r>
            <a:endParaRPr>
              <a:solidFill>
                <a:srgbClr val="0D0D0D"/>
              </a:solidFill>
            </a:endParaRPr>
          </a:p>
          <a:p>
            <a:pPr indent="0" lvl="0" marL="0" rtl="0" algn="l">
              <a:spcBef>
                <a:spcPts val="1200"/>
              </a:spcBef>
              <a:spcAft>
                <a:spcPts val="0"/>
              </a:spcAft>
              <a:buNone/>
            </a:pPr>
            <a:r>
              <a:rPr b="1" lang="fr">
                <a:solidFill>
                  <a:srgbClr val="0D0D0D"/>
                </a:solidFill>
              </a:rPr>
              <a:t>Optimisation de la saisie de données : </a:t>
            </a:r>
            <a:endParaRPr b="1">
              <a:solidFill>
                <a:srgbClr val="0D0D0D"/>
              </a:solidFill>
            </a:endParaRPr>
          </a:p>
          <a:p>
            <a:pPr indent="0" lvl="0" marL="0" rtl="0" algn="l">
              <a:spcBef>
                <a:spcPts val="1200"/>
              </a:spcBef>
              <a:spcAft>
                <a:spcPts val="0"/>
              </a:spcAft>
              <a:buNone/>
            </a:pPr>
            <a:r>
              <a:rPr lang="fr">
                <a:solidFill>
                  <a:srgbClr val="0D0D0D"/>
                </a:solidFill>
              </a:rPr>
              <a:t>A l’avenir à l’aide de la variable ‘code’,  on pourra prévenir l'entrée multiple des mêmes produits, optimisant ainsi le processus de saisie de données et réduisant le risque d'erreurs.</a:t>
            </a:r>
            <a:endParaRPr>
              <a:solidFill>
                <a:srgbClr val="0D0D0D"/>
              </a:solidFill>
            </a:endParaRPr>
          </a:p>
          <a:p>
            <a:pPr indent="0" lvl="0" marL="0" rtl="0" algn="l">
              <a:spcBef>
                <a:spcPts val="1200"/>
              </a:spcBef>
              <a:spcAft>
                <a:spcPts val="0"/>
              </a:spcAft>
              <a:buNone/>
            </a:pPr>
            <a:r>
              <a:t/>
            </a:r>
            <a:endParaRPr>
              <a:solidFill>
                <a:srgbClr val="0D0D0D"/>
              </a:solidFill>
            </a:endParaRPr>
          </a:p>
          <a:p>
            <a:pPr indent="0" lvl="0" marL="0" rtl="0" algn="l">
              <a:spcBef>
                <a:spcPts val="1200"/>
              </a:spcBef>
              <a:spcAft>
                <a:spcPts val="1200"/>
              </a:spcAft>
              <a:buNone/>
            </a:pPr>
            <a:r>
              <a:rPr b="1" lang="fr" sz="1840">
                <a:solidFill>
                  <a:srgbClr val="0D0D0D"/>
                </a:solidFill>
              </a:rPr>
              <a:t>Nombre de duplicatas  supprimées basées sur 'code':  22</a:t>
            </a:r>
            <a:endParaRPr b="1" sz="1840">
              <a:solidFill>
                <a:srgbClr val="0D0D0D"/>
              </a:solidFill>
            </a:endParaRPr>
          </a:p>
        </p:txBody>
      </p:sp>
      <p:pic>
        <p:nvPicPr>
          <p:cNvPr id="160" name="Google Shape;160;p20"/>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161" name="Google Shape;161;p20"/>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162" name="Google Shape;162;p20"/>
          <p:cNvSpPr txBox="1"/>
          <p:nvPr/>
        </p:nvSpPr>
        <p:spPr>
          <a:xfrm>
            <a:off x="7061350" y="5101225"/>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63" name="Google Shape;163;p20"/>
          <p:cNvSpPr txBox="1"/>
          <p:nvPr/>
        </p:nvSpPr>
        <p:spPr>
          <a:xfrm>
            <a:off x="42900" y="510122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
        <p:nvSpPr>
          <p:cNvPr id="164" name="Google Shape;164;p20"/>
          <p:cNvSpPr txBox="1"/>
          <p:nvPr/>
        </p:nvSpPr>
        <p:spPr>
          <a:xfrm>
            <a:off x="702735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65" name="Google Shape;165;p20"/>
          <p:cNvSpPr txBox="1"/>
          <p:nvPr/>
        </p:nvSpPr>
        <p:spPr>
          <a:xfrm>
            <a:off x="0" y="479887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711050" y="724175"/>
            <a:ext cx="8317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140"/>
              <a:t>Choix de la variable cible à remplir : `pnns_groups_1` :</a:t>
            </a:r>
            <a:endParaRPr sz="2140"/>
          </a:p>
          <a:p>
            <a:pPr indent="0" lvl="0" marL="0" rtl="0" algn="l">
              <a:spcBef>
                <a:spcPts val="0"/>
              </a:spcBef>
              <a:spcAft>
                <a:spcPts val="0"/>
              </a:spcAft>
              <a:buSzPts val="990"/>
              <a:buNone/>
            </a:pPr>
            <a:r>
              <a:t/>
            </a:r>
            <a:endParaRPr sz="2140"/>
          </a:p>
        </p:txBody>
      </p:sp>
      <p:sp>
        <p:nvSpPr>
          <p:cNvPr id="171" name="Google Shape;171;p21"/>
          <p:cNvSpPr txBox="1"/>
          <p:nvPr>
            <p:ph idx="1" type="body"/>
          </p:nvPr>
        </p:nvSpPr>
        <p:spPr>
          <a:xfrm>
            <a:off x="752175" y="1466925"/>
            <a:ext cx="7688700" cy="305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fr" sz="1107">
                <a:solidFill>
                  <a:srgbClr val="000000"/>
                </a:solidFill>
              </a:rPr>
              <a:t>1. Pertinence nutritionnelle : </a:t>
            </a:r>
            <a:endParaRPr b="1" sz="1107">
              <a:solidFill>
                <a:srgbClr val="000000"/>
              </a:solidFill>
            </a:endParaRPr>
          </a:p>
          <a:p>
            <a:pPr indent="0" lvl="0" marL="0" rtl="0" algn="l">
              <a:lnSpc>
                <a:spcPct val="95000"/>
              </a:lnSpc>
              <a:spcBef>
                <a:spcPts val="1200"/>
              </a:spcBef>
              <a:spcAft>
                <a:spcPts val="0"/>
              </a:spcAft>
              <a:buSzPts val="852"/>
              <a:buNone/>
            </a:pPr>
            <a:r>
              <a:rPr lang="fr" sz="1107">
                <a:solidFill>
                  <a:srgbClr val="000000"/>
                </a:solidFill>
              </a:rPr>
              <a:t>`pnns_groups_1` représente les grandes catégories alimentaires, ce qui offre une vue d'ensemble significative sur la classification nutritionnelle des produits. Cela aide les utilisateurs et les chercheurs à comprendre rapidement le type de produit en termes de valeur nutritionnelle.</a:t>
            </a:r>
            <a:endParaRPr sz="1107">
              <a:solidFill>
                <a:srgbClr val="000000"/>
              </a:solidFill>
            </a:endParaRPr>
          </a:p>
          <a:p>
            <a:pPr indent="0" lvl="0" marL="0" rtl="0" algn="l">
              <a:lnSpc>
                <a:spcPct val="95000"/>
              </a:lnSpc>
              <a:spcBef>
                <a:spcPts val="1200"/>
              </a:spcBef>
              <a:spcAft>
                <a:spcPts val="0"/>
              </a:spcAft>
              <a:buSzPts val="852"/>
              <a:buNone/>
            </a:pPr>
            <a:r>
              <a:rPr b="1" lang="fr" sz="1107">
                <a:solidFill>
                  <a:srgbClr val="000000"/>
                </a:solidFill>
              </a:rPr>
              <a:t>2. Impact sur la santé publique : </a:t>
            </a:r>
            <a:endParaRPr b="1" sz="1107">
              <a:solidFill>
                <a:srgbClr val="000000"/>
              </a:solidFill>
            </a:endParaRPr>
          </a:p>
          <a:p>
            <a:pPr indent="0" lvl="0" marL="0" rtl="0" algn="l">
              <a:lnSpc>
                <a:spcPct val="95000"/>
              </a:lnSpc>
              <a:spcBef>
                <a:spcPts val="1200"/>
              </a:spcBef>
              <a:spcAft>
                <a:spcPts val="0"/>
              </a:spcAft>
              <a:buSzPts val="852"/>
              <a:buNone/>
            </a:pPr>
            <a:r>
              <a:rPr lang="fr" sz="1107">
                <a:solidFill>
                  <a:srgbClr val="000000"/>
                </a:solidFill>
              </a:rPr>
              <a:t>En se concentrant sur les grandes catégories de produits, on peut directement contribuer à des initiatives de santé publique visant à améliorer l'alimentation et à prévenir les maladies liées à l'alimentation en fournissant des données claires et structurées.</a:t>
            </a:r>
            <a:endParaRPr sz="1107">
              <a:solidFill>
                <a:srgbClr val="000000"/>
              </a:solidFill>
            </a:endParaRPr>
          </a:p>
          <a:p>
            <a:pPr indent="0" lvl="0" marL="0" rtl="0" algn="l">
              <a:lnSpc>
                <a:spcPct val="95000"/>
              </a:lnSpc>
              <a:spcBef>
                <a:spcPts val="1200"/>
              </a:spcBef>
              <a:spcAft>
                <a:spcPts val="0"/>
              </a:spcAft>
              <a:buSzPts val="852"/>
              <a:buNone/>
            </a:pPr>
            <a:r>
              <a:rPr b="1" lang="fr" sz="1107">
                <a:solidFill>
                  <a:srgbClr val="000000"/>
                </a:solidFill>
              </a:rPr>
              <a:t>3. Simplification de l'analyse des données : </a:t>
            </a:r>
            <a:endParaRPr b="1" sz="1107">
              <a:solidFill>
                <a:srgbClr val="000000"/>
              </a:solidFill>
            </a:endParaRPr>
          </a:p>
          <a:p>
            <a:pPr indent="0" lvl="0" marL="0" rtl="0" algn="l">
              <a:lnSpc>
                <a:spcPct val="95000"/>
              </a:lnSpc>
              <a:spcBef>
                <a:spcPts val="1200"/>
              </a:spcBef>
              <a:spcAft>
                <a:spcPts val="0"/>
              </a:spcAft>
              <a:buSzPts val="852"/>
              <a:buNone/>
            </a:pPr>
            <a:r>
              <a:rPr lang="fr" sz="1107">
                <a:solidFill>
                  <a:srgbClr val="000000"/>
                </a:solidFill>
              </a:rPr>
              <a:t>Avec 71.46% de valeurs manquantes, le choix de cette variable comme cible pour l'imputation permet de relever un défi important en matière de qualité des données, tout en offrant une opportunité d'affiner les méthodes d'imputation basées sur les données nutritionnelles disponibles.</a:t>
            </a:r>
            <a:endParaRPr sz="1107">
              <a:solidFill>
                <a:srgbClr val="000000"/>
              </a:solidFill>
            </a:endParaRPr>
          </a:p>
          <a:p>
            <a:pPr indent="0" lvl="0" marL="0" rtl="0" algn="l">
              <a:lnSpc>
                <a:spcPct val="95000"/>
              </a:lnSpc>
              <a:spcBef>
                <a:spcPts val="1200"/>
              </a:spcBef>
              <a:spcAft>
                <a:spcPts val="1200"/>
              </a:spcAft>
              <a:buSzPts val="852"/>
              <a:buNone/>
            </a:pPr>
            <a:r>
              <a:t/>
            </a:r>
            <a:endParaRPr sz="1107"/>
          </a:p>
        </p:txBody>
      </p:sp>
      <p:pic>
        <p:nvPicPr>
          <p:cNvPr id="172" name="Google Shape;172;p21"/>
          <p:cNvPicPr preferRelativeResize="0"/>
          <p:nvPr/>
        </p:nvPicPr>
        <p:blipFill>
          <a:blip r:embed="rId3">
            <a:alphaModFix/>
          </a:blip>
          <a:stretch>
            <a:fillRect/>
          </a:stretch>
        </p:blipFill>
        <p:spPr>
          <a:xfrm>
            <a:off x="8657675" y="0"/>
            <a:ext cx="486325" cy="486325"/>
          </a:xfrm>
          <a:prstGeom prst="rect">
            <a:avLst/>
          </a:prstGeom>
          <a:noFill/>
          <a:ln>
            <a:noFill/>
          </a:ln>
        </p:spPr>
      </p:pic>
      <p:sp>
        <p:nvSpPr>
          <p:cNvPr id="173" name="Google Shape;173;p21"/>
          <p:cNvSpPr txBox="1"/>
          <p:nvPr/>
        </p:nvSpPr>
        <p:spPr>
          <a:xfrm>
            <a:off x="7061350" y="5101225"/>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74" name="Google Shape;174;p21"/>
          <p:cNvSpPr txBox="1"/>
          <p:nvPr/>
        </p:nvSpPr>
        <p:spPr>
          <a:xfrm>
            <a:off x="2274825" y="74413"/>
            <a:ext cx="5338200" cy="337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fr" sz="1240">
                <a:solidFill>
                  <a:srgbClr val="271A38"/>
                </a:solidFill>
                <a:latin typeface="Lato"/>
                <a:ea typeface="Lato"/>
                <a:cs typeface="Lato"/>
                <a:sym typeface="Lato"/>
              </a:rPr>
              <a:t>Préparez des données pour un organisme de santé publique</a:t>
            </a:r>
            <a:endParaRPr b="1" sz="100">
              <a:solidFill>
                <a:srgbClr val="271A38"/>
              </a:solidFill>
              <a:latin typeface="Lato"/>
              <a:ea typeface="Lato"/>
              <a:cs typeface="Lato"/>
              <a:sym typeface="Lato"/>
            </a:endParaRPr>
          </a:p>
        </p:txBody>
      </p:sp>
      <p:sp>
        <p:nvSpPr>
          <p:cNvPr id="175" name="Google Shape;175;p21"/>
          <p:cNvSpPr txBox="1"/>
          <p:nvPr/>
        </p:nvSpPr>
        <p:spPr>
          <a:xfrm>
            <a:off x="42900" y="510122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
        <p:nvSpPr>
          <p:cNvPr id="176" name="Google Shape;176;p21"/>
          <p:cNvSpPr txBox="1"/>
          <p:nvPr/>
        </p:nvSpPr>
        <p:spPr>
          <a:xfrm>
            <a:off x="7027350" y="4758600"/>
            <a:ext cx="226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accent1"/>
                </a:solidFill>
                <a:latin typeface="Lato"/>
                <a:ea typeface="Lato"/>
                <a:cs typeface="Lato"/>
                <a:sym typeface="Lato"/>
              </a:rPr>
              <a:t>Pierre de Vitry d’Avaucourt</a:t>
            </a:r>
            <a:endParaRPr sz="1300">
              <a:solidFill>
                <a:schemeClr val="accent1"/>
              </a:solidFill>
              <a:latin typeface="Lato"/>
              <a:ea typeface="Lato"/>
              <a:cs typeface="Lato"/>
              <a:sym typeface="Lato"/>
            </a:endParaRPr>
          </a:p>
        </p:txBody>
      </p:sp>
      <p:sp>
        <p:nvSpPr>
          <p:cNvPr id="177" name="Google Shape;177;p21"/>
          <p:cNvSpPr txBox="1"/>
          <p:nvPr/>
        </p:nvSpPr>
        <p:spPr>
          <a:xfrm>
            <a:off x="0" y="4798875"/>
            <a:ext cx="3530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71A38"/>
                </a:solidFill>
                <a:latin typeface="Lato"/>
                <a:ea typeface="Lato"/>
                <a:cs typeface="Lato"/>
                <a:sym typeface="Lato"/>
              </a:rPr>
              <a:t>OpenFoodFacts.org</a:t>
            </a:r>
            <a:endParaRPr sz="1300">
              <a:solidFill>
                <a:srgbClr val="271A38"/>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