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516"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LENOVO\Documents\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8"/>
    </mc:Choice>
    <mc:Fallback>
      <c:style val="28"/>
    </mc:Fallback>
  </mc:AlternateContent>
  <c:pivotSource>
    <c:name>[excel.xlsx]Sheet4!PivotTable1</c:name>
    <c:fmtId val="3"/>
  </c:pivotSource>
  <c:chart>
    <c:autoTitleDeleted val="0"/>
    <c:pivotFmts>
      <c:pivotFmt>
        <c:idx val="0"/>
      </c:pivotFmt>
      <c:pivotFmt>
        <c:idx val="1"/>
      </c:pivotFmt>
      <c:pivotFmt>
        <c:idx val="2"/>
      </c:pivotFmt>
      <c:pivotFmt>
        <c:idx val="3"/>
      </c:pivotFmt>
      <c:pivotFmt>
        <c:idx val="4"/>
      </c:pivotFmt>
      <c:pivotFmt>
        <c:idx val="5"/>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s>
    <c:plotArea>
      <c:layout/>
      <c:barChart>
        <c:barDir val="col"/>
        <c:grouping val="clustered"/>
        <c:varyColors val="0"/>
        <c:ser>
          <c:idx val="0"/>
          <c:order val="0"/>
          <c:tx>
            <c:strRef>
              <c:f>Sheet4!$B$3:$B$5</c:f>
              <c:strCache>
                <c:ptCount val="1"/>
                <c:pt idx="0">
                  <c:v>Sum of age - f</c:v>
                </c:pt>
              </c:strCache>
            </c:strRef>
          </c:tx>
          <c:invertIfNegative val="0"/>
          <c:cat>
            <c:multiLvlStrRef>
              <c:f>Sheet4!$A$6:$A$25</c:f>
              <c:multiLvlStrCache>
                <c:ptCount val="8"/>
                <c:lvl>
                  <c:pt idx="0">
                    <c:v>youjs</c:v>
                  </c:pt>
                  <c:pt idx="1">
                    <c:v>advert</c:v>
                  </c:pt>
                  <c:pt idx="2">
                    <c:v>KA</c:v>
                  </c:pt>
                  <c:pt idx="3">
                    <c:v>referal</c:v>
                  </c:pt>
                  <c:pt idx="4">
                    <c:v>referal</c:v>
                  </c:pt>
                  <c:pt idx="5">
                    <c:v>youjs</c:v>
                  </c:pt>
                  <c:pt idx="6">
                    <c:v>youjs</c:v>
                  </c:pt>
                  <c:pt idx="7">
                    <c:v>referal</c:v>
                  </c:pt>
                </c:lvl>
                <c:lvl>
                  <c:pt idx="0">
                    <c:v>f</c:v>
                  </c:pt>
                  <c:pt idx="1">
                    <c:v>f</c:v>
                  </c:pt>
                  <c:pt idx="2">
                    <c:v>f</c:v>
                  </c:pt>
                  <c:pt idx="4">
                    <c:v>m</c:v>
                  </c:pt>
                  <c:pt idx="6">
                    <c:v>m</c:v>
                  </c:pt>
                  <c:pt idx="7">
                    <c:v>m</c:v>
                  </c:pt>
                </c:lvl>
                <c:lvl>
                  <c:pt idx="0">
                    <c:v>Commercial</c:v>
                  </c:pt>
                  <c:pt idx="1">
                    <c:v>etc</c:v>
                  </c:pt>
                  <c:pt idx="2">
                    <c:v>HR</c:v>
                  </c:pt>
                  <c:pt idx="6">
                    <c:v>Marketing</c:v>
                  </c:pt>
                  <c:pt idx="7">
                    <c:v>Sales</c:v>
                  </c:pt>
                </c:lvl>
              </c:multiLvlStrCache>
            </c:multiLvlStrRef>
          </c:cat>
          <c:val>
            <c:numRef>
              <c:f>Sheet4!$B$6:$B$25</c:f>
              <c:numCache>
                <c:formatCode>General</c:formatCode>
                <c:ptCount val="8"/>
                <c:pt idx="1">
                  <c:v>24</c:v>
                </c:pt>
                <c:pt idx="2">
                  <c:v>25</c:v>
                </c:pt>
                <c:pt idx="3">
                  <c:v>36</c:v>
                </c:pt>
                <c:pt idx="4">
                  <c:v>28</c:v>
                </c:pt>
                <c:pt idx="5">
                  <c:v>28</c:v>
                </c:pt>
                <c:pt idx="6">
                  <c:v>30</c:v>
                </c:pt>
                <c:pt idx="7">
                  <c:v>27</c:v>
                </c:pt>
              </c:numCache>
            </c:numRef>
          </c:val>
        </c:ser>
        <c:ser>
          <c:idx val="1"/>
          <c:order val="1"/>
          <c:tx>
            <c:strRef>
              <c:f>Sheet4!$C$3:$C$5</c:f>
              <c:strCache>
                <c:ptCount val="1"/>
                <c:pt idx="0">
                  <c:v>Sum of age - m</c:v>
                </c:pt>
              </c:strCache>
            </c:strRef>
          </c:tx>
          <c:invertIfNegative val="0"/>
          <c:cat>
            <c:multiLvlStrRef>
              <c:f>Sheet4!$A$6:$A$25</c:f>
              <c:multiLvlStrCache>
                <c:ptCount val="8"/>
                <c:lvl>
                  <c:pt idx="0">
                    <c:v>youjs</c:v>
                  </c:pt>
                  <c:pt idx="1">
                    <c:v>advert</c:v>
                  </c:pt>
                  <c:pt idx="2">
                    <c:v>KA</c:v>
                  </c:pt>
                  <c:pt idx="3">
                    <c:v>referal</c:v>
                  </c:pt>
                  <c:pt idx="4">
                    <c:v>referal</c:v>
                  </c:pt>
                  <c:pt idx="5">
                    <c:v>youjs</c:v>
                  </c:pt>
                  <c:pt idx="6">
                    <c:v>youjs</c:v>
                  </c:pt>
                  <c:pt idx="7">
                    <c:v>referal</c:v>
                  </c:pt>
                </c:lvl>
                <c:lvl>
                  <c:pt idx="0">
                    <c:v>f</c:v>
                  </c:pt>
                  <c:pt idx="1">
                    <c:v>f</c:v>
                  </c:pt>
                  <c:pt idx="2">
                    <c:v>f</c:v>
                  </c:pt>
                  <c:pt idx="4">
                    <c:v>m</c:v>
                  </c:pt>
                  <c:pt idx="6">
                    <c:v>m</c:v>
                  </c:pt>
                  <c:pt idx="7">
                    <c:v>m</c:v>
                  </c:pt>
                </c:lvl>
                <c:lvl>
                  <c:pt idx="0">
                    <c:v>Commercial</c:v>
                  </c:pt>
                  <c:pt idx="1">
                    <c:v>etc</c:v>
                  </c:pt>
                  <c:pt idx="2">
                    <c:v>HR</c:v>
                  </c:pt>
                  <c:pt idx="6">
                    <c:v>Marketing</c:v>
                  </c:pt>
                  <c:pt idx="7">
                    <c:v>Sales</c:v>
                  </c:pt>
                </c:lvl>
              </c:multiLvlStrCache>
            </c:multiLvlStrRef>
          </c:cat>
          <c:val>
            <c:numRef>
              <c:f>Sheet4!$C$6:$C$25</c:f>
              <c:numCache>
                <c:formatCode>General</c:formatCode>
                <c:ptCount val="8"/>
                <c:pt idx="0">
                  <c:v>32</c:v>
                </c:pt>
                <c:pt idx="4">
                  <c:v>23</c:v>
                </c:pt>
              </c:numCache>
            </c:numRef>
          </c:val>
        </c:ser>
        <c:ser>
          <c:idx val="2"/>
          <c:order val="2"/>
          <c:tx>
            <c:strRef>
              <c:f>Sheet4!$D$3:$D$5</c:f>
              <c:strCache>
                <c:ptCount val="1"/>
                <c:pt idx="0">
                  <c:v>Sum of independ - f</c:v>
                </c:pt>
              </c:strCache>
            </c:strRef>
          </c:tx>
          <c:invertIfNegative val="0"/>
          <c:cat>
            <c:multiLvlStrRef>
              <c:f>Sheet4!$A$6:$A$25</c:f>
              <c:multiLvlStrCache>
                <c:ptCount val="8"/>
                <c:lvl>
                  <c:pt idx="0">
                    <c:v>youjs</c:v>
                  </c:pt>
                  <c:pt idx="1">
                    <c:v>advert</c:v>
                  </c:pt>
                  <c:pt idx="2">
                    <c:v>KA</c:v>
                  </c:pt>
                  <c:pt idx="3">
                    <c:v>referal</c:v>
                  </c:pt>
                  <c:pt idx="4">
                    <c:v>referal</c:v>
                  </c:pt>
                  <c:pt idx="5">
                    <c:v>youjs</c:v>
                  </c:pt>
                  <c:pt idx="6">
                    <c:v>youjs</c:v>
                  </c:pt>
                  <c:pt idx="7">
                    <c:v>referal</c:v>
                  </c:pt>
                </c:lvl>
                <c:lvl>
                  <c:pt idx="0">
                    <c:v>f</c:v>
                  </c:pt>
                  <c:pt idx="1">
                    <c:v>f</c:v>
                  </c:pt>
                  <c:pt idx="2">
                    <c:v>f</c:v>
                  </c:pt>
                  <c:pt idx="4">
                    <c:v>m</c:v>
                  </c:pt>
                  <c:pt idx="6">
                    <c:v>m</c:v>
                  </c:pt>
                  <c:pt idx="7">
                    <c:v>m</c:v>
                  </c:pt>
                </c:lvl>
                <c:lvl>
                  <c:pt idx="0">
                    <c:v>Commercial</c:v>
                  </c:pt>
                  <c:pt idx="1">
                    <c:v>etc</c:v>
                  </c:pt>
                  <c:pt idx="2">
                    <c:v>HR</c:v>
                  </c:pt>
                  <c:pt idx="6">
                    <c:v>Marketing</c:v>
                  </c:pt>
                  <c:pt idx="7">
                    <c:v>Sales</c:v>
                  </c:pt>
                </c:lvl>
              </c:multiLvlStrCache>
            </c:multiLvlStrRef>
          </c:cat>
          <c:val>
            <c:numRef>
              <c:f>Sheet4!$D$6:$D$25</c:f>
              <c:numCache>
                <c:formatCode>General</c:formatCode>
                <c:ptCount val="8"/>
                <c:pt idx="1">
                  <c:v>6.2</c:v>
                </c:pt>
                <c:pt idx="2">
                  <c:v>1.2</c:v>
                </c:pt>
                <c:pt idx="3">
                  <c:v>6.9</c:v>
                </c:pt>
                <c:pt idx="4">
                  <c:v>5.5</c:v>
                </c:pt>
                <c:pt idx="5">
                  <c:v>5.5</c:v>
                </c:pt>
                <c:pt idx="6">
                  <c:v>5.5</c:v>
                </c:pt>
                <c:pt idx="7">
                  <c:v>6.9</c:v>
                </c:pt>
              </c:numCache>
            </c:numRef>
          </c:val>
        </c:ser>
        <c:ser>
          <c:idx val="3"/>
          <c:order val="3"/>
          <c:tx>
            <c:strRef>
              <c:f>Sheet4!$E$3:$E$5</c:f>
              <c:strCache>
                <c:ptCount val="1"/>
                <c:pt idx="0">
                  <c:v>Sum of independ - m</c:v>
                </c:pt>
              </c:strCache>
            </c:strRef>
          </c:tx>
          <c:invertIfNegative val="0"/>
          <c:cat>
            <c:multiLvlStrRef>
              <c:f>Sheet4!$A$6:$A$25</c:f>
              <c:multiLvlStrCache>
                <c:ptCount val="8"/>
                <c:lvl>
                  <c:pt idx="0">
                    <c:v>youjs</c:v>
                  </c:pt>
                  <c:pt idx="1">
                    <c:v>advert</c:v>
                  </c:pt>
                  <c:pt idx="2">
                    <c:v>KA</c:v>
                  </c:pt>
                  <c:pt idx="3">
                    <c:v>referal</c:v>
                  </c:pt>
                  <c:pt idx="4">
                    <c:v>referal</c:v>
                  </c:pt>
                  <c:pt idx="5">
                    <c:v>youjs</c:v>
                  </c:pt>
                  <c:pt idx="6">
                    <c:v>youjs</c:v>
                  </c:pt>
                  <c:pt idx="7">
                    <c:v>referal</c:v>
                  </c:pt>
                </c:lvl>
                <c:lvl>
                  <c:pt idx="0">
                    <c:v>f</c:v>
                  </c:pt>
                  <c:pt idx="1">
                    <c:v>f</c:v>
                  </c:pt>
                  <c:pt idx="2">
                    <c:v>f</c:v>
                  </c:pt>
                  <c:pt idx="4">
                    <c:v>m</c:v>
                  </c:pt>
                  <c:pt idx="6">
                    <c:v>m</c:v>
                  </c:pt>
                  <c:pt idx="7">
                    <c:v>m</c:v>
                  </c:pt>
                </c:lvl>
                <c:lvl>
                  <c:pt idx="0">
                    <c:v>Commercial</c:v>
                  </c:pt>
                  <c:pt idx="1">
                    <c:v>etc</c:v>
                  </c:pt>
                  <c:pt idx="2">
                    <c:v>HR</c:v>
                  </c:pt>
                  <c:pt idx="6">
                    <c:v>Marketing</c:v>
                  </c:pt>
                  <c:pt idx="7">
                    <c:v>Sales</c:v>
                  </c:pt>
                </c:lvl>
              </c:multiLvlStrCache>
            </c:multiLvlStrRef>
          </c:cat>
          <c:val>
            <c:numRef>
              <c:f>Sheet4!$E$6:$E$25</c:f>
              <c:numCache>
                <c:formatCode>General</c:formatCode>
                <c:ptCount val="8"/>
                <c:pt idx="0">
                  <c:v>4.0999999999999996</c:v>
                </c:pt>
                <c:pt idx="4">
                  <c:v>6.9</c:v>
                </c:pt>
              </c:numCache>
            </c:numRef>
          </c:val>
        </c:ser>
        <c:ser>
          <c:idx val="4"/>
          <c:order val="4"/>
          <c:tx>
            <c:strRef>
              <c:f>Sheet4!$F$3:$F$5</c:f>
              <c:strCache>
                <c:ptCount val="1"/>
                <c:pt idx="0">
                  <c:v>Sum of novator - f</c:v>
                </c:pt>
              </c:strCache>
            </c:strRef>
          </c:tx>
          <c:invertIfNegative val="0"/>
          <c:cat>
            <c:multiLvlStrRef>
              <c:f>Sheet4!$A$6:$A$25</c:f>
              <c:multiLvlStrCache>
                <c:ptCount val="8"/>
                <c:lvl>
                  <c:pt idx="0">
                    <c:v>youjs</c:v>
                  </c:pt>
                  <c:pt idx="1">
                    <c:v>advert</c:v>
                  </c:pt>
                  <c:pt idx="2">
                    <c:v>KA</c:v>
                  </c:pt>
                  <c:pt idx="3">
                    <c:v>referal</c:v>
                  </c:pt>
                  <c:pt idx="4">
                    <c:v>referal</c:v>
                  </c:pt>
                  <c:pt idx="5">
                    <c:v>youjs</c:v>
                  </c:pt>
                  <c:pt idx="6">
                    <c:v>youjs</c:v>
                  </c:pt>
                  <c:pt idx="7">
                    <c:v>referal</c:v>
                  </c:pt>
                </c:lvl>
                <c:lvl>
                  <c:pt idx="0">
                    <c:v>f</c:v>
                  </c:pt>
                  <c:pt idx="1">
                    <c:v>f</c:v>
                  </c:pt>
                  <c:pt idx="2">
                    <c:v>f</c:v>
                  </c:pt>
                  <c:pt idx="4">
                    <c:v>m</c:v>
                  </c:pt>
                  <c:pt idx="6">
                    <c:v>m</c:v>
                  </c:pt>
                  <c:pt idx="7">
                    <c:v>m</c:v>
                  </c:pt>
                </c:lvl>
                <c:lvl>
                  <c:pt idx="0">
                    <c:v>Commercial</c:v>
                  </c:pt>
                  <c:pt idx="1">
                    <c:v>etc</c:v>
                  </c:pt>
                  <c:pt idx="2">
                    <c:v>HR</c:v>
                  </c:pt>
                  <c:pt idx="6">
                    <c:v>Marketing</c:v>
                  </c:pt>
                  <c:pt idx="7">
                    <c:v>Sales</c:v>
                  </c:pt>
                </c:lvl>
              </c:multiLvlStrCache>
            </c:multiLvlStrRef>
          </c:cat>
          <c:val>
            <c:numRef>
              <c:f>Sheet4!$F$6:$F$25</c:f>
              <c:numCache>
                <c:formatCode>General</c:formatCode>
                <c:ptCount val="8"/>
                <c:pt idx="1">
                  <c:v>9</c:v>
                </c:pt>
                <c:pt idx="2">
                  <c:v>6.7</c:v>
                </c:pt>
                <c:pt idx="3">
                  <c:v>7.5</c:v>
                </c:pt>
                <c:pt idx="4">
                  <c:v>4.4000000000000004</c:v>
                </c:pt>
                <c:pt idx="5">
                  <c:v>5.2</c:v>
                </c:pt>
                <c:pt idx="6">
                  <c:v>8.3000000000000007</c:v>
                </c:pt>
                <c:pt idx="7">
                  <c:v>8.3000000000000007</c:v>
                </c:pt>
              </c:numCache>
            </c:numRef>
          </c:val>
        </c:ser>
        <c:ser>
          <c:idx val="5"/>
          <c:order val="5"/>
          <c:tx>
            <c:strRef>
              <c:f>Sheet4!$G$3:$G$5</c:f>
              <c:strCache>
                <c:ptCount val="1"/>
                <c:pt idx="0">
                  <c:v>Sum of novator - m</c:v>
                </c:pt>
              </c:strCache>
            </c:strRef>
          </c:tx>
          <c:invertIfNegative val="0"/>
          <c:cat>
            <c:multiLvlStrRef>
              <c:f>Sheet4!$A$6:$A$25</c:f>
              <c:multiLvlStrCache>
                <c:ptCount val="8"/>
                <c:lvl>
                  <c:pt idx="0">
                    <c:v>youjs</c:v>
                  </c:pt>
                  <c:pt idx="1">
                    <c:v>advert</c:v>
                  </c:pt>
                  <c:pt idx="2">
                    <c:v>KA</c:v>
                  </c:pt>
                  <c:pt idx="3">
                    <c:v>referal</c:v>
                  </c:pt>
                  <c:pt idx="4">
                    <c:v>referal</c:v>
                  </c:pt>
                  <c:pt idx="5">
                    <c:v>youjs</c:v>
                  </c:pt>
                  <c:pt idx="6">
                    <c:v>youjs</c:v>
                  </c:pt>
                  <c:pt idx="7">
                    <c:v>referal</c:v>
                  </c:pt>
                </c:lvl>
                <c:lvl>
                  <c:pt idx="0">
                    <c:v>f</c:v>
                  </c:pt>
                  <c:pt idx="1">
                    <c:v>f</c:v>
                  </c:pt>
                  <c:pt idx="2">
                    <c:v>f</c:v>
                  </c:pt>
                  <c:pt idx="4">
                    <c:v>m</c:v>
                  </c:pt>
                  <c:pt idx="6">
                    <c:v>m</c:v>
                  </c:pt>
                  <c:pt idx="7">
                    <c:v>m</c:v>
                  </c:pt>
                </c:lvl>
                <c:lvl>
                  <c:pt idx="0">
                    <c:v>Commercial</c:v>
                  </c:pt>
                  <c:pt idx="1">
                    <c:v>etc</c:v>
                  </c:pt>
                  <c:pt idx="2">
                    <c:v>HR</c:v>
                  </c:pt>
                  <c:pt idx="6">
                    <c:v>Marketing</c:v>
                  </c:pt>
                  <c:pt idx="7">
                    <c:v>Sales</c:v>
                  </c:pt>
                </c:lvl>
              </c:multiLvlStrCache>
            </c:multiLvlStrRef>
          </c:cat>
          <c:val>
            <c:numRef>
              <c:f>Sheet4!$G$6:$G$25</c:f>
              <c:numCache>
                <c:formatCode>General</c:formatCode>
                <c:ptCount val="8"/>
                <c:pt idx="0">
                  <c:v>3.7</c:v>
                </c:pt>
                <c:pt idx="4">
                  <c:v>7.5</c:v>
                </c:pt>
              </c:numCache>
            </c:numRef>
          </c:val>
        </c:ser>
        <c:dLbls>
          <c:showLegendKey val="0"/>
          <c:showVal val="0"/>
          <c:showCatName val="0"/>
          <c:showSerName val="0"/>
          <c:showPercent val="0"/>
          <c:showBubbleSize val="0"/>
        </c:dLbls>
        <c:gapWidth val="150"/>
        <c:axId val="178022272"/>
        <c:axId val="178023808"/>
      </c:barChart>
      <c:catAx>
        <c:axId val="178022272"/>
        <c:scaling>
          <c:orientation val="minMax"/>
        </c:scaling>
        <c:delete val="0"/>
        <c:axPos val="b"/>
        <c:majorTickMark val="out"/>
        <c:minorTickMark val="none"/>
        <c:tickLblPos val="nextTo"/>
        <c:crossAx val="178023808"/>
        <c:crosses val="autoZero"/>
        <c:auto val="1"/>
        <c:lblAlgn val="ctr"/>
        <c:lblOffset val="100"/>
        <c:noMultiLvlLbl val="0"/>
      </c:catAx>
      <c:valAx>
        <c:axId val="178023808"/>
        <c:scaling>
          <c:orientation val="minMax"/>
        </c:scaling>
        <c:delete val="0"/>
        <c:axPos val="l"/>
        <c:majorGridlines/>
        <c:numFmt formatCode="General" sourceLinked="1"/>
        <c:majorTickMark val="out"/>
        <c:minorTickMark val="none"/>
        <c:tickLblPos val="nextTo"/>
        <c:crossAx val="178022272"/>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chart" Target="../charts/chart1.xml"/><Relationship Id="rId5" Type="http://schemas.openxmlformats.org/officeDocument/2006/relationships/image" Target="../media/image11.emf"/><Relationship Id="rId4" Type="http://schemas.openxmlformats.org/officeDocument/2006/relationships/package" Target="../embeddings/Microsoft_Excel_Worksheet1.xlsx"/></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490661" y="3314150"/>
            <a:ext cx="9674481" cy="1938992"/>
          </a:xfrm>
          <a:prstGeom prst="rect">
            <a:avLst/>
          </a:prstGeom>
          <a:noFill/>
        </p:spPr>
        <p:txBody>
          <a:bodyPr wrap="square" rtlCol="0">
            <a:spAutoFit/>
          </a:bodyPr>
          <a:lstStyle/>
          <a:p>
            <a:r>
              <a:rPr lang="en-US" sz="2400" dirty="0"/>
              <a:t>STUDENT NAME</a:t>
            </a:r>
            <a:r>
              <a:rPr lang="en-US" sz="2400" dirty="0" smtClean="0"/>
              <a:t>: </a:t>
            </a:r>
            <a:r>
              <a:rPr lang="en-US" sz="2400" dirty="0" err="1" smtClean="0"/>
              <a:t>Sneha.P.N</a:t>
            </a:r>
            <a:r>
              <a:rPr lang="en-US" sz="2400" dirty="0" smtClean="0"/>
              <a:t>.</a:t>
            </a:r>
            <a:endParaRPr lang="en-US" sz="2400" dirty="0"/>
          </a:p>
          <a:p>
            <a:r>
              <a:rPr lang="en-US" sz="2400" dirty="0"/>
              <a:t>REGISTER </a:t>
            </a:r>
            <a:r>
              <a:rPr lang="en-US" sz="2400" dirty="0" smtClean="0"/>
              <a:t>NO:2213391042059,3B08719B528FFEBB884413B9C86023E9</a:t>
            </a:r>
            <a:endParaRPr lang="en-US" sz="2400" dirty="0"/>
          </a:p>
          <a:p>
            <a:r>
              <a:rPr lang="en-US" sz="2400" dirty="0" err="1" smtClean="0"/>
              <a:t>DEPARTMENT:Bachelor</a:t>
            </a:r>
            <a:r>
              <a:rPr lang="en-US" sz="2400" dirty="0" smtClean="0"/>
              <a:t> of Commerce [Corporate </a:t>
            </a:r>
            <a:r>
              <a:rPr lang="en-US" sz="2400" dirty="0" err="1" smtClean="0"/>
              <a:t>Secretaryship</a:t>
            </a:r>
            <a:r>
              <a:rPr lang="en-US" sz="2400" dirty="0" smtClean="0"/>
              <a:t>]</a:t>
            </a:r>
            <a:endParaRPr lang="en-US" sz="2400" dirty="0"/>
          </a:p>
          <a:p>
            <a:r>
              <a:rPr lang="en-US" sz="2400" dirty="0" smtClean="0"/>
              <a:t>COLLEGE: Queen Mary’s College</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285750" y="1380566"/>
            <a:ext cx="9067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1" fontAlgn="base" latinLnBrk="0" hangingPunct="1">
              <a:lnSpc>
                <a:spcPct val="100000"/>
              </a:lnSpc>
              <a:spcBef>
                <a:spcPct val="0"/>
              </a:spcBef>
              <a:spcAft>
                <a:spcPct val="0"/>
              </a:spcAft>
              <a:buClrTx/>
              <a:buSzTx/>
              <a:buFont typeface="+mj-lt"/>
              <a:buAutoNum type="arabicPeriod"/>
              <a:tabLst/>
            </a:pPr>
            <a:r>
              <a:rPr kumimoji="0" lang="en-US" sz="2400" b="1" i="0" u="none" strike="noStrike" cap="none" normalizeH="0" baseline="0" dirty="0" smtClean="0">
                <a:ln>
                  <a:noFill/>
                </a:ln>
                <a:solidFill>
                  <a:schemeClr val="tx1"/>
                </a:solidFill>
                <a:effectLst/>
                <a:latin typeface="Arial" charset="0"/>
                <a:cs typeface="Arial" charset="0"/>
              </a:rPr>
              <a:t>Data Preparation:</a:t>
            </a:r>
            <a:r>
              <a:rPr kumimoji="0" lang="en-US" sz="2400" b="0" i="0" u="none" strike="noStrike" cap="none" normalizeH="0" baseline="0" dirty="0" smtClean="0">
                <a:ln>
                  <a:noFill/>
                </a:ln>
                <a:solidFill>
                  <a:schemeClr val="tx1"/>
                </a:solidFill>
                <a:effectLst/>
                <a:latin typeface="Arial" charset="0"/>
                <a:cs typeface="Arial" charset="0"/>
              </a:rPr>
              <a:t> Clean and preprocess data, handle missing values, and normalize as needed.</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400" b="1" i="0" u="none" strike="noStrike" cap="none" normalizeH="0" baseline="0" dirty="0" smtClean="0">
                <a:ln>
                  <a:noFill/>
                </a:ln>
                <a:solidFill>
                  <a:schemeClr val="tx1"/>
                </a:solidFill>
                <a:effectLst/>
                <a:latin typeface="Arial" charset="0"/>
                <a:cs typeface="Arial" charset="0"/>
              </a:rPr>
              <a:t>Model Selection:</a:t>
            </a:r>
            <a:r>
              <a:rPr kumimoji="0" lang="en-US" sz="2400" b="0" i="0" u="none" strike="noStrike" cap="none" normalizeH="0" baseline="0" dirty="0" smtClean="0">
                <a:ln>
                  <a:noFill/>
                </a:ln>
                <a:solidFill>
                  <a:schemeClr val="tx1"/>
                </a:solidFill>
                <a:effectLst/>
                <a:latin typeface="Arial" charset="0"/>
                <a:cs typeface="Arial" charset="0"/>
              </a:rPr>
              <a:t> Choose appropriate algorithms (e.g., regression, classification) based on the problem.</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400" b="1" i="0" u="none" strike="noStrike" cap="none" normalizeH="0" baseline="0" dirty="0" smtClean="0">
                <a:ln>
                  <a:noFill/>
                </a:ln>
                <a:solidFill>
                  <a:schemeClr val="tx1"/>
                </a:solidFill>
                <a:effectLst/>
                <a:latin typeface="Arial" charset="0"/>
                <a:cs typeface="Arial" charset="0"/>
              </a:rPr>
              <a:t>Training:</a:t>
            </a:r>
            <a:r>
              <a:rPr kumimoji="0" lang="en-US" sz="2400" b="0" i="0" u="none" strike="noStrike" cap="none" normalizeH="0" baseline="0" dirty="0" smtClean="0">
                <a:ln>
                  <a:noFill/>
                </a:ln>
                <a:solidFill>
                  <a:schemeClr val="tx1"/>
                </a:solidFill>
                <a:effectLst/>
                <a:latin typeface="Arial" charset="0"/>
                <a:cs typeface="Arial" charset="0"/>
              </a:rPr>
              <a:t> Fit the model to the data using training sets, tuning </a:t>
            </a:r>
            <a:r>
              <a:rPr kumimoji="0" lang="en-US" sz="2400" b="0" i="0" u="none" strike="noStrike" cap="none" normalizeH="0" baseline="0" dirty="0" err="1" smtClean="0">
                <a:ln>
                  <a:noFill/>
                </a:ln>
                <a:solidFill>
                  <a:schemeClr val="tx1"/>
                </a:solidFill>
                <a:effectLst/>
                <a:latin typeface="Arial" charset="0"/>
                <a:cs typeface="Arial" charset="0"/>
              </a:rPr>
              <a:t>hyperparameters</a:t>
            </a:r>
            <a:r>
              <a:rPr kumimoji="0" lang="en-US" sz="2400" b="0" i="0" u="none" strike="noStrike" cap="none" normalizeH="0" baseline="0" dirty="0" smtClean="0">
                <a:ln>
                  <a:noFill/>
                </a:ln>
                <a:solidFill>
                  <a:schemeClr val="tx1"/>
                </a:solidFill>
                <a:effectLst/>
                <a:latin typeface="Arial" charset="0"/>
                <a:cs typeface="Arial" charset="0"/>
              </a:rPr>
              <a:t> for optimal performance.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400" b="1" i="0" u="none" strike="noStrike" cap="none" normalizeH="0" baseline="0" dirty="0" smtClean="0">
                <a:ln>
                  <a:noFill/>
                </a:ln>
                <a:solidFill>
                  <a:schemeClr val="tx1"/>
                </a:solidFill>
                <a:effectLst/>
                <a:latin typeface="Arial" charset="0"/>
                <a:cs typeface="Arial" charset="0"/>
              </a:rPr>
              <a:t>Validation:</a:t>
            </a:r>
            <a:r>
              <a:rPr kumimoji="0" lang="en-US" sz="2400" b="0" i="0" u="none" strike="noStrike" cap="none" normalizeH="0" baseline="0" dirty="0" smtClean="0">
                <a:ln>
                  <a:noFill/>
                </a:ln>
                <a:solidFill>
                  <a:schemeClr val="tx1"/>
                </a:solidFill>
                <a:effectLst/>
                <a:latin typeface="Arial" charset="0"/>
                <a:cs typeface="Arial" charset="0"/>
              </a:rPr>
              <a:t> Evaluate model performance using validation sets and metrics (e.g., accuracy, precision, recall).</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400" b="1" i="0" u="none" strike="noStrike" cap="none" normalizeH="0" baseline="0" dirty="0" smtClean="0">
                <a:ln>
                  <a:noFill/>
                </a:ln>
                <a:solidFill>
                  <a:schemeClr val="tx1"/>
                </a:solidFill>
                <a:effectLst/>
                <a:latin typeface="Arial" charset="0"/>
                <a:cs typeface="Arial" charset="0"/>
              </a:rPr>
              <a:t>Testing:</a:t>
            </a:r>
            <a:r>
              <a:rPr kumimoji="0" lang="en-US" sz="2400" b="0" i="0" u="none" strike="noStrike" cap="none" normalizeH="0" baseline="0" dirty="0" smtClean="0">
                <a:ln>
                  <a:noFill/>
                </a:ln>
                <a:solidFill>
                  <a:schemeClr val="tx1"/>
                </a:solidFill>
                <a:effectLst/>
                <a:latin typeface="Arial" charset="0"/>
                <a:cs typeface="Arial" charset="0"/>
              </a:rPr>
              <a:t> Test the model on unseen data to assess generalization and robustness.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400" b="1" i="0" u="none" strike="noStrike" cap="none" normalizeH="0" baseline="0" dirty="0" smtClean="0">
                <a:ln>
                  <a:noFill/>
                </a:ln>
                <a:solidFill>
                  <a:schemeClr val="tx1"/>
                </a:solidFill>
                <a:effectLst/>
                <a:latin typeface="Arial" charset="0"/>
                <a:cs typeface="Arial" charset="0"/>
              </a:rPr>
              <a:t>Deployment:</a:t>
            </a:r>
            <a:r>
              <a:rPr kumimoji="0" lang="en-US" sz="2400" b="0" i="0" u="none" strike="noStrike" cap="none" normalizeH="0" baseline="0" dirty="0" smtClean="0">
                <a:ln>
                  <a:noFill/>
                </a:ln>
                <a:solidFill>
                  <a:schemeClr val="tx1"/>
                </a:solidFill>
                <a:effectLst/>
                <a:latin typeface="Arial" charset="0"/>
                <a:cs typeface="Arial" charset="0"/>
              </a:rPr>
              <a:t> Implement the model in real-world applications for ongoing predictions and insights.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2004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358641809"/>
              </p:ext>
            </p:extLst>
          </p:nvPr>
        </p:nvGraphicFramePr>
        <p:xfrm>
          <a:off x="152401" y="1225551"/>
          <a:ext cx="5673994" cy="3879850"/>
        </p:xfrm>
        <a:graphic>
          <a:graphicData uri="http://schemas.openxmlformats.org/presentationml/2006/ole">
            <mc:AlternateContent xmlns:mc="http://schemas.openxmlformats.org/markup-compatibility/2006">
              <mc:Choice xmlns:v="urn:schemas-microsoft-com:vml" Requires="v">
                <p:oleObj spid="_x0000_s4103" name="Worksheet" r:id="rId4" imgW="7734265" imgH="4391234" progId="Excel.Sheet.12">
                  <p:embed/>
                </p:oleObj>
              </mc:Choice>
              <mc:Fallback>
                <p:oleObj name="Worksheet" r:id="rId4" imgW="7734265" imgH="4391234" progId="Excel.Sheet.12">
                  <p:embed/>
                  <p:pic>
                    <p:nvPicPr>
                      <p:cNvPr id="0" name=""/>
                      <p:cNvPicPr/>
                      <p:nvPr/>
                    </p:nvPicPr>
                    <p:blipFill>
                      <a:blip r:embed="rId5"/>
                      <a:stretch>
                        <a:fillRect/>
                      </a:stretch>
                    </p:blipFill>
                    <p:spPr>
                      <a:xfrm>
                        <a:off x="152401" y="1225551"/>
                        <a:ext cx="5673994" cy="3879850"/>
                      </a:xfrm>
                      <a:prstGeom prst="rect">
                        <a:avLst/>
                      </a:prstGeom>
                    </p:spPr>
                  </p:pic>
                </p:oleObj>
              </mc:Fallback>
            </mc:AlternateContent>
          </a:graphicData>
        </a:graphic>
      </p:graphicFrame>
      <p:graphicFrame>
        <p:nvGraphicFramePr>
          <p:cNvPr id="10" name="Chart 9"/>
          <p:cNvGraphicFramePr>
            <a:graphicFrameLocks/>
          </p:cNvGraphicFramePr>
          <p:nvPr>
            <p:extLst>
              <p:ext uri="{D42A27DB-BD31-4B8C-83A1-F6EECF244321}">
                <p14:modId xmlns:p14="http://schemas.microsoft.com/office/powerpoint/2010/main" val="3863511591"/>
              </p:ext>
            </p:extLst>
          </p:nvPr>
        </p:nvGraphicFramePr>
        <p:xfrm>
          <a:off x="6019800" y="1295400"/>
          <a:ext cx="5257418" cy="3709988"/>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558800" y="1676400"/>
            <a:ext cx="8991600" cy="3046988"/>
          </a:xfrm>
          <a:prstGeom prst="rect">
            <a:avLst/>
          </a:prstGeom>
        </p:spPr>
        <p:txBody>
          <a:bodyPr wrap="square">
            <a:spAutoFit/>
          </a:bodyPr>
          <a:lstStyle/>
          <a:p>
            <a:r>
              <a:rPr lang="en-US" sz="3200" dirty="0"/>
              <a:t>Our solution provides precise validation of totals, enhances data integrity, and boosts efficiency. By delivering accurate and reliable data, we enable confident decision-making and actionable insights, ensuring high-quality reporting and strategic planning.</a:t>
            </a: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a:t>
            </a:r>
            <a:r>
              <a:rPr lang="en-US" sz="4400" b="1" smtClean="0">
                <a:solidFill>
                  <a:srgbClr val="0F0F0F"/>
                </a:solidFill>
                <a:latin typeface="Times New Roman" panose="02020603050405020304" pitchFamily="18" charset="0"/>
                <a:cs typeface="Times New Roman" panose="02020603050405020304" pitchFamily="18" charset="0"/>
              </a:rPr>
              <a:t>Turnover</a:t>
            </a:r>
            <a:r>
              <a:rPr lang="en-US" sz="4400" b="1" smtClean="0">
                <a:solidFill>
                  <a:srgbClr val="0F0F0F"/>
                </a:solidFill>
                <a:latin typeface="Times New Roman" panose="02020603050405020304" pitchFamily="18" charset="0"/>
                <a:cs typeface="Times New Roman" panose="02020603050405020304" pitchFamily="18" charset="0"/>
              </a:rPr>
              <a:t>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777875" y="1524000"/>
            <a:ext cx="7239000" cy="4370427"/>
          </a:xfrm>
          <a:prstGeom prst="rect">
            <a:avLst/>
          </a:prstGeom>
        </p:spPr>
        <p:txBody>
          <a:bodyPr wrap="square">
            <a:spAutoFit/>
          </a:bodyPr>
          <a:lstStyle/>
          <a:p>
            <a:r>
              <a:rPr lang="en-US" sz="2000" b="1" dirty="0"/>
              <a:t>Problem Statement</a:t>
            </a:r>
          </a:p>
          <a:p>
            <a:r>
              <a:rPr lang="en-US" sz="2000" b="1" dirty="0"/>
              <a:t>Context:</a:t>
            </a:r>
          </a:p>
          <a:p>
            <a:r>
              <a:rPr lang="en-US" sz="2000" dirty="0"/>
              <a:t>The dataset contains various sums for three categories (age, </a:t>
            </a:r>
            <a:r>
              <a:rPr lang="en-US" sz="2000" dirty="0" err="1"/>
              <a:t>independ</a:t>
            </a:r>
            <a:r>
              <a:rPr lang="en-US" sz="2000" dirty="0"/>
              <a:t>, </a:t>
            </a:r>
            <a:r>
              <a:rPr lang="en-US" sz="2000" dirty="0" err="1"/>
              <a:t>novator</a:t>
            </a:r>
            <a:r>
              <a:rPr lang="en-US" sz="2000" dirty="0"/>
              <a:t>), separated by gender (female, male). Each row provides sums for these categories, and there are totals given at the end of the dataset for verification.</a:t>
            </a:r>
          </a:p>
          <a:p>
            <a:r>
              <a:rPr lang="en-US" sz="2000" b="1" dirty="0"/>
              <a:t>Objectives:</a:t>
            </a:r>
          </a:p>
          <a:p>
            <a:r>
              <a:rPr lang="en-US" sz="2000" b="1" dirty="0"/>
              <a:t>Verify Accuracy of Totals</a:t>
            </a:r>
            <a:r>
              <a:rPr lang="en-US" sz="2000" dirty="0"/>
              <a:t>: Confirm that the provided totals for age, </a:t>
            </a:r>
            <a:r>
              <a:rPr lang="en-US" sz="2000" dirty="0" err="1"/>
              <a:t>independ</a:t>
            </a:r>
            <a:r>
              <a:rPr lang="en-US" sz="2000" dirty="0"/>
              <a:t>, and </a:t>
            </a:r>
            <a:r>
              <a:rPr lang="en-US" sz="2000" dirty="0" err="1"/>
              <a:t>novator</a:t>
            </a:r>
            <a:r>
              <a:rPr lang="en-US" sz="2000" dirty="0"/>
              <a:t> are accurate by recalculating them from the row-level data.</a:t>
            </a:r>
          </a:p>
          <a:p>
            <a:r>
              <a:rPr lang="en-US" sz="2000" b="1" dirty="0"/>
              <a:t>Ensure Data Consistency</a:t>
            </a:r>
            <a:r>
              <a:rPr lang="en-US" sz="2000" dirty="0"/>
              <a:t>: Check for consistency within the data, ensuring that sums for each gender match the provided totals.</a:t>
            </a:r>
          </a:p>
          <a:p>
            <a:r>
              <a:rPr lang="en-US" sz="2000" b="1" dirty="0"/>
              <a:t>Detect Discrepancies</a:t>
            </a:r>
            <a:r>
              <a:rPr lang="en-US" sz="2000" dirty="0"/>
              <a:t>: Identify any potential discrepancies or anomalies in the data, such as calculation errors or inconsistencies.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428625" y="1673840"/>
            <a:ext cx="8229600" cy="4893647"/>
          </a:xfrm>
          <a:prstGeom prst="rect">
            <a:avLst/>
          </a:prstGeom>
          <a:noFill/>
        </p:spPr>
        <p:txBody>
          <a:bodyPr wrap="square" rtlCol="0">
            <a:spAutoFit/>
          </a:bodyPr>
          <a:lstStyle/>
          <a:p>
            <a:r>
              <a:rPr lang="en-US" sz="2400" dirty="0"/>
              <a:t>The project aims to analyze a dataset containing sums for three categories (age, </a:t>
            </a:r>
            <a:r>
              <a:rPr lang="en-US" sz="2400" dirty="0" err="1"/>
              <a:t>independ</a:t>
            </a:r>
            <a:r>
              <a:rPr lang="en-US" sz="2400" dirty="0"/>
              <a:t>, </a:t>
            </a:r>
            <a:r>
              <a:rPr lang="en-US" sz="2400" dirty="0" err="1"/>
              <a:t>novator</a:t>
            </a:r>
            <a:r>
              <a:rPr lang="en-US" sz="2400" dirty="0"/>
              <a:t>), split by gender (female, male). The goal is to ensure the accuracy and consistency of the totals provided at the end of the dataset, and to identify any discrepancies or anomalies.</a:t>
            </a:r>
          </a:p>
          <a:p>
            <a:r>
              <a:rPr lang="en-US" sz="2400" b="1" dirty="0"/>
              <a:t>Tasks:</a:t>
            </a:r>
            <a:endParaRPr lang="en-US" sz="2400" dirty="0"/>
          </a:p>
          <a:p>
            <a:r>
              <a:rPr lang="en-US" sz="2400" b="1" dirty="0"/>
              <a:t>Recalculate Totals:</a:t>
            </a:r>
            <a:r>
              <a:rPr lang="en-US" sz="2400" dirty="0"/>
              <a:t> Verify that the provided grand totals for age, </a:t>
            </a:r>
            <a:r>
              <a:rPr lang="en-US" sz="2400" dirty="0" err="1"/>
              <a:t>independ</a:t>
            </a:r>
            <a:r>
              <a:rPr lang="en-US" sz="2400" dirty="0"/>
              <a:t>, and </a:t>
            </a:r>
            <a:r>
              <a:rPr lang="en-US" sz="2400" dirty="0" err="1"/>
              <a:t>novator</a:t>
            </a:r>
            <a:r>
              <a:rPr lang="en-US" sz="2400" dirty="0"/>
              <a:t> match the sums computed from individual rows.</a:t>
            </a:r>
          </a:p>
          <a:p>
            <a:r>
              <a:rPr lang="en-US" sz="2400" b="1" dirty="0"/>
              <a:t>Check Consistency:</a:t>
            </a:r>
            <a:r>
              <a:rPr lang="en-US" sz="2400" dirty="0"/>
              <a:t> Ensure that row-level and gender-specific totals are consistent with the grand totals.</a:t>
            </a:r>
          </a:p>
          <a:p>
            <a:r>
              <a:rPr lang="en-US" sz="2400" b="1" dirty="0"/>
              <a:t>Detect Anomalies:</a:t>
            </a:r>
            <a:r>
              <a:rPr lang="en-US" sz="2400" dirty="0"/>
              <a:t> Identify any unusual patterns or data entry errors.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p:cNvSpPr>
            <a:spLocks noChangeArrowheads="1"/>
          </p:cNvSpPr>
          <p:nvPr/>
        </p:nvSpPr>
        <p:spPr bwMode="auto">
          <a:xfrm>
            <a:off x="320674" y="2302652"/>
            <a:ext cx="949007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Data Analysts</a:t>
            </a:r>
            <a:r>
              <a:rPr kumimoji="0" lang="en-US" sz="1800" b="0" i="0" u="none" strike="noStrike" cap="none" normalizeH="0" baseline="0" dirty="0" smtClean="0">
                <a:ln>
                  <a:noFill/>
                </a:ln>
                <a:solidFill>
                  <a:schemeClr val="tx1"/>
                </a:solidFill>
                <a:effectLst/>
                <a:latin typeface="Arial" charset="0"/>
                <a:cs typeface="Arial" charset="0"/>
              </a:rPr>
              <a:t>: They will use the verified and cleaned dataset to perform further analysis, generate reports, and draw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Decision Makers</a:t>
            </a:r>
            <a:r>
              <a:rPr kumimoji="0" lang="en-US" sz="1800" b="0" i="0" u="none" strike="noStrike" cap="none" normalizeH="0" baseline="0" dirty="0" smtClean="0">
                <a:ln>
                  <a:noFill/>
                </a:ln>
                <a:solidFill>
                  <a:schemeClr val="tx1"/>
                </a:solidFill>
                <a:effectLst/>
                <a:latin typeface="Arial" charset="0"/>
                <a:cs typeface="Arial" charset="0"/>
              </a:rPr>
              <a:t>: Managers, executives, or project leads who rely on accurate data to make informed decisions and strategies.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Researchers</a:t>
            </a:r>
            <a:r>
              <a:rPr kumimoji="0" lang="en-US" sz="1800" b="0" i="0" u="none" strike="noStrike" cap="none" normalizeH="0" baseline="0" dirty="0" smtClean="0">
                <a:ln>
                  <a:noFill/>
                </a:ln>
                <a:solidFill>
                  <a:schemeClr val="tx1"/>
                </a:solidFill>
                <a:effectLst/>
                <a:latin typeface="Arial" charset="0"/>
                <a:cs typeface="Arial" charset="0"/>
              </a:rPr>
              <a:t>: Individuals or teams conducting research that involves this dataset, needing reliable data for their studies.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Compliance Officers</a:t>
            </a:r>
            <a:r>
              <a:rPr kumimoji="0" lang="en-US" sz="1800" b="0" i="0" u="none" strike="noStrike" cap="none" normalizeH="0" baseline="0" dirty="0" smtClean="0">
                <a:ln>
                  <a:noFill/>
                </a:ln>
                <a:solidFill>
                  <a:schemeClr val="tx1"/>
                </a:solidFill>
                <a:effectLst/>
                <a:latin typeface="Arial" charset="0"/>
                <a:cs typeface="Arial" charset="0"/>
              </a:rPr>
              <a:t>: They may use the analysis to ensure that the data handling and reporting processes meet regulatory and compliance standards.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Data Quality Teams</a:t>
            </a:r>
            <a:r>
              <a:rPr kumimoji="0" lang="en-US" sz="1800" b="0" i="0" u="none" strike="noStrike" cap="none" normalizeH="0" baseline="0" dirty="0" smtClean="0">
                <a:ln>
                  <a:noFill/>
                </a:ln>
                <a:solidFill>
                  <a:schemeClr val="tx1"/>
                </a:solidFill>
                <a:effectLst/>
                <a:latin typeface="Arial" charset="0"/>
                <a:cs typeface="Arial" charset="0"/>
              </a:rPr>
              <a:t>: Teams focused on maintaining data integrity and quality will benefit from understanding and addressing any detected discrepancies.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Business Intelligence (BI) Professionals</a:t>
            </a:r>
            <a:r>
              <a:rPr kumimoji="0" lang="en-US" sz="1800" b="0" i="0" u="none" strike="noStrike" cap="none" normalizeH="0" baseline="0" dirty="0" smtClean="0">
                <a:ln>
                  <a:noFill/>
                </a:ln>
                <a:solidFill>
                  <a:schemeClr val="tx1"/>
                </a:solidFill>
                <a:effectLst/>
                <a:latin typeface="Arial" charset="0"/>
                <a:cs typeface="Arial" charset="0"/>
              </a:rPr>
              <a:t>: They will use the cleaned and verified data for generating dashboards, visualizations, and other BI tools.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19400" y="1476375"/>
            <a:ext cx="8991600" cy="5355312"/>
          </a:xfrm>
          <a:prstGeom prst="rect">
            <a:avLst/>
          </a:prstGeom>
        </p:spPr>
        <p:txBody>
          <a:bodyPr wrap="square">
            <a:spAutoFit/>
          </a:bodyPr>
          <a:lstStyle/>
          <a:p>
            <a:r>
              <a:rPr lang="en-US" b="1" dirty="0"/>
              <a:t>Solution Overview:</a:t>
            </a:r>
            <a:r>
              <a:rPr lang="en-US" dirty="0"/>
              <a:t/>
            </a:r>
            <a:br>
              <a:rPr lang="en-US" dirty="0"/>
            </a:br>
            <a:r>
              <a:rPr lang="en-US" dirty="0"/>
              <a:t>We provide a comprehensive data validation and analysis service for a dataset containing sums of age, </a:t>
            </a:r>
            <a:r>
              <a:rPr lang="en-US" dirty="0" err="1"/>
              <a:t>independ</a:t>
            </a:r>
            <a:r>
              <a:rPr lang="en-US" dirty="0"/>
              <a:t>, and </a:t>
            </a:r>
            <a:r>
              <a:rPr lang="en-US" dirty="0" err="1"/>
              <a:t>novator</a:t>
            </a:r>
            <a:r>
              <a:rPr lang="en-US" dirty="0"/>
              <a:t>, split by gender. Our solution involves recalculating totals, ensuring consistency, and identifying any discrepancies or anomalies.</a:t>
            </a:r>
          </a:p>
          <a:p>
            <a:r>
              <a:rPr lang="en-US" b="1" dirty="0"/>
              <a:t>Key Value:</a:t>
            </a:r>
            <a:endParaRPr lang="en-US" dirty="0"/>
          </a:p>
          <a:p>
            <a:r>
              <a:rPr lang="en-US" b="1" dirty="0"/>
              <a:t>Accuracy Assurance:</a:t>
            </a:r>
            <a:endParaRPr lang="en-US" dirty="0"/>
          </a:p>
          <a:p>
            <a:pPr lvl="1"/>
            <a:r>
              <a:rPr lang="en-US" b="1" dirty="0"/>
              <a:t>Validated Totals:</a:t>
            </a:r>
            <a:r>
              <a:rPr lang="en-US" dirty="0"/>
              <a:t> Ensures that the provided totals for each category are accurate and match the sum of individual rows.</a:t>
            </a:r>
          </a:p>
          <a:p>
            <a:pPr lvl="1"/>
            <a:r>
              <a:rPr lang="en-US" b="1" dirty="0"/>
              <a:t>Consistent Data:</a:t>
            </a:r>
            <a:r>
              <a:rPr lang="en-US" dirty="0"/>
              <a:t> Confirms that all row-level and gender-specific totals align with the grand totals, maintaining data integrity.</a:t>
            </a:r>
          </a:p>
          <a:p>
            <a:r>
              <a:rPr lang="en-US" b="1" dirty="0"/>
              <a:t>Error Detection:</a:t>
            </a:r>
            <a:endParaRPr lang="en-US" dirty="0"/>
          </a:p>
          <a:p>
            <a:pPr lvl="1"/>
            <a:r>
              <a:rPr lang="en-US" b="1" dirty="0"/>
              <a:t>Anomaly Identification:</a:t>
            </a:r>
            <a:r>
              <a:rPr lang="en-US" dirty="0"/>
              <a:t> Detects and reports any unusual patterns or data entry errors, helping to prevent misinterpretation or misuse of the data.</a:t>
            </a:r>
          </a:p>
          <a:p>
            <a:r>
              <a:rPr lang="en-US" b="1" dirty="0"/>
              <a:t>Improved Decision-Making:</a:t>
            </a:r>
            <a:endParaRPr lang="en-US" dirty="0"/>
          </a:p>
          <a:p>
            <a:pPr lvl="1"/>
            <a:r>
              <a:rPr lang="en-US" b="1" dirty="0"/>
              <a:t>Reliable Data:</a:t>
            </a:r>
            <a:r>
              <a:rPr lang="en-US" dirty="0"/>
              <a:t> Provides a clean, accurate dataset that enhances the reliability of subsequent analyses and decisions based on this data.</a:t>
            </a:r>
          </a:p>
          <a:p>
            <a:r>
              <a:rPr lang="en-US" b="1" dirty="0"/>
              <a:t>Enhanced Data Quality:</a:t>
            </a:r>
            <a:endParaRPr lang="en-US" dirty="0"/>
          </a:p>
          <a:p>
            <a:pPr lvl="1"/>
            <a:r>
              <a:rPr lang="en-US" b="1" dirty="0"/>
              <a:t>Quality Assurance:</a:t>
            </a:r>
            <a:r>
              <a:rPr lang="en-US" dirty="0"/>
              <a:t> Supports ongoing data quality efforts by highlighting and addressing discrepancies, ensuring the dataset meets high standards.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533400" y="1219200"/>
            <a:ext cx="8382000" cy="4893647"/>
          </a:xfrm>
          <a:prstGeom prst="rect">
            <a:avLst/>
          </a:prstGeom>
        </p:spPr>
        <p:txBody>
          <a:bodyPr wrap="square">
            <a:spAutoFit/>
          </a:bodyPr>
          <a:lstStyle/>
          <a:p>
            <a:r>
              <a:rPr lang="en-US" sz="2400" b="1" dirty="0"/>
              <a:t>Columns:</a:t>
            </a:r>
            <a:endParaRPr lang="en-US" sz="2400" dirty="0"/>
          </a:p>
          <a:p>
            <a:r>
              <a:rPr lang="en-US" sz="2400" b="1" dirty="0"/>
              <a:t>Sum of Age (f, m):</a:t>
            </a:r>
            <a:r>
              <a:rPr lang="en-US" sz="2400" dirty="0"/>
              <a:t> Sums of age for females and males.</a:t>
            </a:r>
          </a:p>
          <a:p>
            <a:r>
              <a:rPr lang="en-US" sz="2400" b="1" dirty="0"/>
              <a:t>Sum of </a:t>
            </a:r>
            <a:r>
              <a:rPr lang="en-US" sz="2400" b="1" dirty="0" err="1"/>
              <a:t>Independ</a:t>
            </a:r>
            <a:r>
              <a:rPr lang="en-US" sz="2400" b="1" dirty="0"/>
              <a:t> (f, m):</a:t>
            </a:r>
            <a:r>
              <a:rPr lang="en-US" sz="2400" dirty="0"/>
              <a:t> Sums of the "</a:t>
            </a:r>
            <a:r>
              <a:rPr lang="en-US" sz="2400" dirty="0" err="1"/>
              <a:t>independ</a:t>
            </a:r>
            <a:r>
              <a:rPr lang="en-US" sz="2400" dirty="0"/>
              <a:t>" category for females and males.</a:t>
            </a:r>
          </a:p>
          <a:p>
            <a:r>
              <a:rPr lang="en-US" sz="2400" b="1" dirty="0"/>
              <a:t>Sum of </a:t>
            </a:r>
            <a:r>
              <a:rPr lang="en-US" sz="2400" b="1" dirty="0" err="1"/>
              <a:t>Novator</a:t>
            </a:r>
            <a:r>
              <a:rPr lang="en-US" sz="2400" b="1" dirty="0"/>
              <a:t> (f, m):</a:t>
            </a:r>
            <a:r>
              <a:rPr lang="en-US" sz="2400" dirty="0"/>
              <a:t> Sums of the "</a:t>
            </a:r>
            <a:r>
              <a:rPr lang="en-US" sz="2400" dirty="0" err="1"/>
              <a:t>novator</a:t>
            </a:r>
            <a:r>
              <a:rPr lang="en-US" sz="2400" dirty="0"/>
              <a:t>" category for females and males.</a:t>
            </a:r>
          </a:p>
          <a:p>
            <a:r>
              <a:rPr lang="en-US" sz="2400" b="1" dirty="0"/>
              <a:t>Total Sum of Age:</a:t>
            </a:r>
            <a:r>
              <a:rPr lang="en-US" sz="2400" dirty="0"/>
              <a:t> Combined total age.</a:t>
            </a:r>
          </a:p>
          <a:p>
            <a:r>
              <a:rPr lang="en-US" sz="2400" b="1" dirty="0"/>
              <a:t>Total Sum of </a:t>
            </a:r>
            <a:r>
              <a:rPr lang="en-US" sz="2400" b="1" dirty="0" err="1"/>
              <a:t>Independ</a:t>
            </a:r>
            <a:r>
              <a:rPr lang="en-US" sz="2400" b="1" dirty="0"/>
              <a:t>:</a:t>
            </a:r>
            <a:r>
              <a:rPr lang="en-US" sz="2400" dirty="0"/>
              <a:t> Combined total for </a:t>
            </a:r>
            <a:r>
              <a:rPr lang="en-US" sz="2400" dirty="0" err="1"/>
              <a:t>independ</a:t>
            </a:r>
            <a:r>
              <a:rPr lang="en-US" sz="2400" dirty="0"/>
              <a:t>.</a:t>
            </a:r>
          </a:p>
          <a:p>
            <a:r>
              <a:rPr lang="en-US" sz="2400" b="1" dirty="0"/>
              <a:t>Total Sum of </a:t>
            </a:r>
            <a:r>
              <a:rPr lang="en-US" sz="2400" b="1" dirty="0" err="1"/>
              <a:t>Novator</a:t>
            </a:r>
            <a:r>
              <a:rPr lang="en-US" sz="2400" b="1" dirty="0"/>
              <a:t>:</a:t>
            </a:r>
            <a:r>
              <a:rPr lang="en-US" sz="2400" dirty="0"/>
              <a:t> Combined total for </a:t>
            </a:r>
            <a:r>
              <a:rPr lang="en-US" sz="2400" dirty="0" err="1"/>
              <a:t>novator</a:t>
            </a:r>
            <a:r>
              <a:rPr lang="en-US" sz="2400" dirty="0"/>
              <a:t>.</a:t>
            </a:r>
          </a:p>
          <a:p>
            <a:r>
              <a:rPr lang="en-US" sz="2400" b="1" dirty="0"/>
              <a:t>Purpose:</a:t>
            </a:r>
            <a:r>
              <a:rPr lang="en-US" sz="2400" dirty="0"/>
              <a:t/>
            </a:r>
            <a:br>
              <a:rPr lang="en-US" sz="2400" dirty="0"/>
            </a:br>
            <a:r>
              <a:rPr lang="en-US" sz="2400" dirty="0"/>
              <a:t>To validate and ensure the accuracy of aggregated sums and totals for various categories, supporting data quality and accurate reporting.</a:t>
            </a: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2286000" y="1309850"/>
            <a:ext cx="99060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cs typeface="Arial" charset="0"/>
              </a:rPr>
              <a:t>Accuracy Guaranteed:</a:t>
            </a:r>
            <a:r>
              <a:rPr kumimoji="0" lang="en-US" sz="2400" b="0" i="0" u="none" strike="noStrike" cap="none" normalizeH="0" baseline="0" dirty="0" smtClean="0">
                <a:ln>
                  <a:noFill/>
                </a:ln>
                <a:solidFill>
                  <a:schemeClr val="tx1"/>
                </a:solidFill>
                <a:effectLst/>
                <a:latin typeface="Arial" charset="0"/>
                <a:cs typeface="Arial" charset="0"/>
              </a:rPr>
              <a:t/>
            </a:r>
            <a:br>
              <a:rPr kumimoji="0" lang="en-US" sz="2400" b="0" i="0" u="none" strike="noStrike" cap="none" normalizeH="0" baseline="0" dirty="0" smtClean="0">
                <a:ln>
                  <a:noFill/>
                </a:ln>
                <a:solidFill>
                  <a:schemeClr val="tx1"/>
                </a:solidFill>
                <a:effectLst/>
                <a:latin typeface="Arial" charset="0"/>
                <a:cs typeface="Arial" charset="0"/>
              </a:rPr>
            </a:br>
            <a:r>
              <a:rPr kumimoji="0" lang="en-US" sz="2400" b="0" i="0" u="none" strike="noStrike" cap="none" normalizeH="0" baseline="0" dirty="0" smtClean="0">
                <a:ln>
                  <a:noFill/>
                </a:ln>
                <a:solidFill>
                  <a:schemeClr val="tx1"/>
                </a:solidFill>
                <a:effectLst/>
                <a:latin typeface="Arial" charset="0"/>
                <a:cs typeface="Arial" charset="0"/>
              </a:rPr>
              <a:t>We ensure precise and accurate validation of totals, eliminating errors and inconsistencies.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cs typeface="Arial" charset="0"/>
              </a:rPr>
              <a:t>Data Integrity:</a:t>
            </a:r>
            <a:r>
              <a:rPr kumimoji="0" lang="en-US" sz="2400" b="0" i="0" u="none" strike="noStrike" cap="none" normalizeH="0" baseline="0" dirty="0" smtClean="0">
                <a:ln>
                  <a:noFill/>
                </a:ln>
                <a:solidFill>
                  <a:schemeClr val="tx1"/>
                </a:solidFill>
                <a:effectLst/>
                <a:latin typeface="Arial" charset="0"/>
                <a:cs typeface="Arial" charset="0"/>
              </a:rPr>
              <a:t/>
            </a:r>
            <a:br>
              <a:rPr kumimoji="0" lang="en-US" sz="2400" b="0" i="0" u="none" strike="noStrike" cap="none" normalizeH="0" baseline="0" dirty="0" smtClean="0">
                <a:ln>
                  <a:noFill/>
                </a:ln>
                <a:solidFill>
                  <a:schemeClr val="tx1"/>
                </a:solidFill>
                <a:effectLst/>
                <a:latin typeface="Arial" charset="0"/>
                <a:cs typeface="Arial" charset="0"/>
              </a:rPr>
            </a:br>
            <a:r>
              <a:rPr kumimoji="0" lang="en-US" sz="2400" b="0" i="0" u="none" strike="noStrike" cap="none" normalizeH="0" baseline="0" dirty="0" smtClean="0">
                <a:ln>
                  <a:noFill/>
                </a:ln>
                <a:solidFill>
                  <a:schemeClr val="tx1"/>
                </a:solidFill>
                <a:effectLst/>
                <a:latin typeface="Arial" charset="0"/>
                <a:cs typeface="Arial" charset="0"/>
              </a:rPr>
              <a:t>Enhances data quality by detecting and fixing discrepancies, maintaining high standards.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cs typeface="Arial" charset="0"/>
              </a:rPr>
              <a:t>Actionable Insights:</a:t>
            </a:r>
            <a:r>
              <a:rPr kumimoji="0" lang="en-US" sz="2400" b="0" i="0" u="none" strike="noStrike" cap="none" normalizeH="0" baseline="0" dirty="0" smtClean="0">
                <a:ln>
                  <a:noFill/>
                </a:ln>
                <a:solidFill>
                  <a:schemeClr val="tx1"/>
                </a:solidFill>
                <a:effectLst/>
                <a:latin typeface="Arial" charset="0"/>
                <a:cs typeface="Arial" charset="0"/>
              </a:rPr>
              <a:t/>
            </a:r>
            <a:br>
              <a:rPr kumimoji="0" lang="en-US" sz="2400" b="0" i="0" u="none" strike="noStrike" cap="none" normalizeH="0" baseline="0" dirty="0" smtClean="0">
                <a:ln>
                  <a:noFill/>
                </a:ln>
                <a:solidFill>
                  <a:schemeClr val="tx1"/>
                </a:solidFill>
                <a:effectLst/>
                <a:latin typeface="Arial" charset="0"/>
                <a:cs typeface="Arial" charset="0"/>
              </a:rPr>
            </a:br>
            <a:r>
              <a:rPr kumimoji="0" lang="en-US" sz="2400" b="0" i="0" u="none" strike="noStrike" cap="none" normalizeH="0" baseline="0" dirty="0" smtClean="0">
                <a:ln>
                  <a:noFill/>
                </a:ln>
                <a:solidFill>
                  <a:schemeClr val="tx1"/>
                </a:solidFill>
                <a:effectLst/>
                <a:latin typeface="Arial" charset="0"/>
                <a:cs typeface="Arial" charset="0"/>
              </a:rPr>
              <a:t>Provides reliable data for effective decision-making and uncovering trends.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cs typeface="Arial" charset="0"/>
              </a:rPr>
              <a:t>Efficiency Boost:</a:t>
            </a:r>
            <a:r>
              <a:rPr kumimoji="0" lang="en-US" sz="2400" b="0" i="0" u="none" strike="noStrike" cap="none" normalizeH="0" baseline="0" dirty="0" smtClean="0">
                <a:ln>
                  <a:noFill/>
                </a:ln>
                <a:solidFill>
                  <a:schemeClr val="tx1"/>
                </a:solidFill>
                <a:effectLst/>
                <a:latin typeface="Arial" charset="0"/>
                <a:cs typeface="Arial" charset="0"/>
              </a:rPr>
              <a:t/>
            </a:r>
            <a:br>
              <a:rPr kumimoji="0" lang="en-US" sz="2400" b="0" i="0" u="none" strike="noStrike" cap="none" normalizeH="0" baseline="0" dirty="0" smtClean="0">
                <a:ln>
                  <a:noFill/>
                </a:ln>
                <a:solidFill>
                  <a:schemeClr val="tx1"/>
                </a:solidFill>
                <a:effectLst/>
                <a:latin typeface="Arial" charset="0"/>
                <a:cs typeface="Arial" charset="0"/>
              </a:rPr>
            </a:br>
            <a:r>
              <a:rPr kumimoji="0" lang="en-US" sz="2400" b="0" i="0" u="none" strike="noStrike" cap="none" normalizeH="0" baseline="0" dirty="0" smtClean="0">
                <a:ln>
                  <a:noFill/>
                </a:ln>
                <a:solidFill>
                  <a:schemeClr val="tx1"/>
                </a:solidFill>
                <a:effectLst/>
                <a:latin typeface="Arial" charset="0"/>
                <a:cs typeface="Arial" charset="0"/>
              </a:rPr>
              <a:t>Streamlines data handling, saving time and reducing manual checks.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cs typeface="Arial" charset="0"/>
              </a:rPr>
              <a:t>Confidence in Reporting:</a:t>
            </a:r>
            <a:r>
              <a:rPr kumimoji="0" lang="en-US" sz="2400" b="0" i="0" u="none" strike="noStrike" cap="none" normalizeH="0" baseline="0" dirty="0" smtClean="0">
                <a:ln>
                  <a:noFill/>
                </a:ln>
                <a:solidFill>
                  <a:schemeClr val="tx1"/>
                </a:solidFill>
                <a:effectLst/>
                <a:latin typeface="Arial" charset="0"/>
                <a:cs typeface="Arial" charset="0"/>
              </a:rPr>
              <a:t/>
            </a:r>
            <a:br>
              <a:rPr kumimoji="0" lang="en-US" sz="2400" b="0" i="0" u="none" strike="noStrike" cap="none" normalizeH="0" baseline="0" dirty="0" smtClean="0">
                <a:ln>
                  <a:noFill/>
                </a:ln>
                <a:solidFill>
                  <a:schemeClr val="tx1"/>
                </a:solidFill>
                <a:effectLst/>
                <a:latin typeface="Arial" charset="0"/>
                <a:cs typeface="Arial" charset="0"/>
              </a:rPr>
            </a:br>
            <a:r>
              <a:rPr kumimoji="0" lang="en-US" sz="2400" b="0" i="0" u="none" strike="noStrike" cap="none" normalizeH="0" baseline="0" dirty="0" smtClean="0">
                <a:ln>
                  <a:noFill/>
                </a:ln>
                <a:solidFill>
                  <a:schemeClr val="tx1"/>
                </a:solidFill>
                <a:effectLst/>
                <a:latin typeface="Arial" charset="0"/>
                <a:cs typeface="Arial" charset="0"/>
              </a:rPr>
              <a:t>Delivers validated data, boosting confidence in reports and analyses.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TotalTime>
  <Words>691</Words>
  <Application>Microsoft Office PowerPoint</Application>
  <PresentationFormat>Custom</PresentationFormat>
  <Paragraphs>89</Paragraphs>
  <Slides>12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Office Theme</vt:lpstr>
      <vt:lpstr>Worksheet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Microsoft</cp:lastModifiedBy>
  <cp:revision>17</cp:revision>
  <dcterms:created xsi:type="dcterms:W3CDTF">2024-03-29T15:07:22Z</dcterms:created>
  <dcterms:modified xsi:type="dcterms:W3CDTF">2024-08-30T04:12:49Z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