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72" r:id="rId6"/>
    <p:sldId id="274" r:id="rId7"/>
    <p:sldId id="273" r:id="rId8"/>
    <p:sldId id="266" r:id="rId9"/>
    <p:sldId id="275" r:id="rId10"/>
    <p:sldId id="279" r:id="rId11"/>
    <p:sldId id="278" r:id="rId12"/>
    <p:sldId id="291" r:id="rId13"/>
    <p:sldId id="281" r:id="rId14"/>
    <p:sldId id="292" r:id="rId15"/>
    <p:sldId id="280" r:id="rId16"/>
    <p:sldId id="282" r:id="rId17"/>
    <p:sldId id="293" r:id="rId18"/>
    <p:sldId id="307" r:id="rId19"/>
    <p:sldId id="277" r:id="rId20"/>
    <p:sldId id="294" r:id="rId21"/>
    <p:sldId id="283" r:id="rId22"/>
    <p:sldId id="276" r:id="rId23"/>
    <p:sldId id="284" r:id="rId24"/>
    <p:sldId id="295" r:id="rId25"/>
    <p:sldId id="285" r:id="rId26"/>
    <p:sldId id="299" r:id="rId27"/>
    <p:sldId id="296" r:id="rId28"/>
    <p:sldId id="286" r:id="rId29"/>
    <p:sldId id="303" r:id="rId30"/>
    <p:sldId id="297" r:id="rId31"/>
    <p:sldId id="287" r:id="rId32"/>
    <p:sldId id="305" r:id="rId33"/>
    <p:sldId id="306" r:id="rId34"/>
    <p:sldId id="288" r:id="rId35"/>
    <p:sldId id="289" r:id="rId36"/>
    <p:sldId id="308" r:id="rId37"/>
    <p:sldId id="298" r:id="rId38"/>
    <p:sldId id="290" r:id="rId39"/>
    <p:sldId id="301" r:id="rId40"/>
    <p:sldId id="302" r:id="rId41"/>
    <p:sldId id="304" r:id="rId42"/>
    <p:sldId id="309"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B56C"/>
    <a:srgbClr val="E48312"/>
    <a:srgbClr val="A75F0A"/>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4" d="100"/>
          <a:sy n="54" d="100"/>
        </p:scale>
        <p:origin x="61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83885A-EFF9-4D68-B2BA-10BC149E1FA6}"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GB"/>
        </a:p>
      </dgm:t>
    </dgm:pt>
    <dgm:pt modelId="{C0EF1E33-E77E-44B3-A499-839D3EFCA27F}">
      <dgm:prSet phldrT="[Text]"/>
      <dgm:spPr/>
      <dgm:t>
        <a:bodyPr/>
        <a:lstStyle/>
        <a:p>
          <a:r>
            <a:rPr lang="en-GB" dirty="0"/>
            <a:t>Interface</a:t>
          </a:r>
        </a:p>
      </dgm:t>
    </dgm:pt>
    <dgm:pt modelId="{25469E63-07EC-40BC-98AC-118AAB7BF90B}" type="parTrans" cxnId="{40198CF6-0D42-4FE8-A217-8A1DA346BE32}">
      <dgm:prSet/>
      <dgm:spPr/>
      <dgm:t>
        <a:bodyPr/>
        <a:lstStyle/>
        <a:p>
          <a:endParaRPr lang="en-GB"/>
        </a:p>
      </dgm:t>
    </dgm:pt>
    <dgm:pt modelId="{3027AB04-47D3-40D3-8309-C6B5AB521B97}" type="sibTrans" cxnId="{40198CF6-0D42-4FE8-A217-8A1DA346BE32}">
      <dgm:prSet/>
      <dgm:spPr/>
      <dgm:t>
        <a:bodyPr/>
        <a:lstStyle/>
        <a:p>
          <a:endParaRPr lang="en-GB"/>
        </a:p>
      </dgm:t>
    </dgm:pt>
    <dgm:pt modelId="{B60F802C-164F-42C1-9136-B0A0FB67813E}">
      <dgm:prSet phldrT="[Text]"/>
      <dgm:spPr>
        <a:solidFill>
          <a:schemeClr val="accent6">
            <a:lumMod val="50000"/>
          </a:schemeClr>
        </a:solidFill>
      </dgm:spPr>
      <dgm:t>
        <a:bodyPr/>
        <a:lstStyle/>
        <a:p>
          <a:r>
            <a:rPr lang="en-GB" dirty="0"/>
            <a:t>Ubiquitous</a:t>
          </a:r>
        </a:p>
      </dgm:t>
    </dgm:pt>
    <dgm:pt modelId="{2632EB70-5BEF-49DC-8427-16E2B54650A9}" type="parTrans" cxnId="{852636A6-64A7-4AF0-BBA9-737ACC9DC78F}">
      <dgm:prSet/>
      <dgm:spPr/>
      <dgm:t>
        <a:bodyPr/>
        <a:lstStyle/>
        <a:p>
          <a:endParaRPr lang="en-GB"/>
        </a:p>
      </dgm:t>
    </dgm:pt>
    <dgm:pt modelId="{BA96FFB5-CC06-477B-87D6-1A1CB217354C}" type="sibTrans" cxnId="{852636A6-64A7-4AF0-BBA9-737ACC9DC78F}">
      <dgm:prSet/>
      <dgm:spPr/>
      <dgm:t>
        <a:bodyPr/>
        <a:lstStyle/>
        <a:p>
          <a:endParaRPr lang="en-GB"/>
        </a:p>
      </dgm:t>
    </dgm:pt>
    <dgm:pt modelId="{49FDDCE3-7A0D-47E2-83E4-BBC503F32460}">
      <dgm:prSet phldrT="[Text]"/>
      <dgm:spPr>
        <a:solidFill>
          <a:srgbClr val="0070C0"/>
        </a:solidFill>
      </dgm:spPr>
      <dgm:t>
        <a:bodyPr/>
        <a:lstStyle/>
        <a:p>
          <a:r>
            <a:rPr lang="en-GB" dirty="0"/>
            <a:t>Graphical User Interface</a:t>
          </a:r>
        </a:p>
      </dgm:t>
    </dgm:pt>
    <dgm:pt modelId="{BB33F397-E9B1-43C6-B87F-AD6BB4081D59}" type="parTrans" cxnId="{D6C08F05-C945-473E-8FBD-5B0DACE291E2}">
      <dgm:prSet/>
      <dgm:spPr/>
      <dgm:t>
        <a:bodyPr/>
        <a:lstStyle/>
        <a:p>
          <a:endParaRPr lang="en-GB"/>
        </a:p>
      </dgm:t>
    </dgm:pt>
    <dgm:pt modelId="{53CD1220-7047-44E2-8712-ED8262C21E4E}" type="sibTrans" cxnId="{D6C08F05-C945-473E-8FBD-5B0DACE291E2}">
      <dgm:prSet/>
      <dgm:spPr/>
      <dgm:t>
        <a:bodyPr/>
        <a:lstStyle/>
        <a:p>
          <a:endParaRPr lang="en-GB"/>
        </a:p>
      </dgm:t>
    </dgm:pt>
    <dgm:pt modelId="{65460A54-7BC4-48B8-B1D8-C1F7C963C43D}">
      <dgm:prSet phldrT="[Text]"/>
      <dgm:spPr>
        <a:solidFill>
          <a:srgbClr val="0070C0"/>
        </a:solidFill>
      </dgm:spPr>
      <dgm:t>
        <a:bodyPr/>
        <a:lstStyle/>
        <a:p>
          <a:r>
            <a:rPr lang="en-GB" dirty="0"/>
            <a:t>Abstraction</a:t>
          </a:r>
        </a:p>
      </dgm:t>
    </dgm:pt>
    <dgm:pt modelId="{85B3A47E-82A7-4BF6-A66F-13A095B626AE}" type="parTrans" cxnId="{BA00531D-0B37-4DCC-B2A9-7ABB8D956786}">
      <dgm:prSet/>
      <dgm:spPr/>
      <dgm:t>
        <a:bodyPr/>
        <a:lstStyle/>
        <a:p>
          <a:endParaRPr lang="en-GB"/>
        </a:p>
      </dgm:t>
    </dgm:pt>
    <dgm:pt modelId="{C4316ED7-8761-45E1-ADA3-A8C46A5A75C1}" type="sibTrans" cxnId="{BA00531D-0B37-4DCC-B2A9-7ABB8D956786}">
      <dgm:prSet/>
      <dgm:spPr/>
      <dgm:t>
        <a:bodyPr/>
        <a:lstStyle/>
        <a:p>
          <a:endParaRPr lang="en-GB"/>
        </a:p>
      </dgm:t>
    </dgm:pt>
    <dgm:pt modelId="{84E39164-4483-46A4-82A8-BCF3BDCBFB33}">
      <dgm:prSet phldrT="[Text]"/>
      <dgm:spPr>
        <a:solidFill>
          <a:srgbClr val="0070C0"/>
        </a:solidFill>
      </dgm:spPr>
      <dgm:t>
        <a:bodyPr/>
        <a:lstStyle/>
        <a:p>
          <a:r>
            <a:rPr lang="en-GB" dirty="0"/>
            <a:t>Façade</a:t>
          </a:r>
        </a:p>
      </dgm:t>
    </dgm:pt>
    <dgm:pt modelId="{EBD0E90D-3BC3-4DC9-A736-B3AC54ED2BB7}" type="parTrans" cxnId="{8B2C1117-29F9-4049-BAF5-EA8C53F6952B}">
      <dgm:prSet/>
      <dgm:spPr/>
      <dgm:t>
        <a:bodyPr/>
        <a:lstStyle/>
        <a:p>
          <a:endParaRPr lang="en-GB"/>
        </a:p>
      </dgm:t>
    </dgm:pt>
    <dgm:pt modelId="{56B14C83-D3C8-4760-9DA3-CD2FCDAE9A5B}" type="sibTrans" cxnId="{8B2C1117-29F9-4049-BAF5-EA8C53F6952B}">
      <dgm:prSet/>
      <dgm:spPr/>
      <dgm:t>
        <a:bodyPr/>
        <a:lstStyle/>
        <a:p>
          <a:endParaRPr lang="en-GB"/>
        </a:p>
      </dgm:t>
    </dgm:pt>
    <dgm:pt modelId="{10481CA5-E7B4-44D3-A25D-82716C030B37}">
      <dgm:prSet phldrT="[Text]"/>
      <dgm:spPr>
        <a:solidFill>
          <a:srgbClr val="0070C0"/>
        </a:solidFill>
      </dgm:spPr>
      <dgm:t>
        <a:bodyPr/>
        <a:lstStyle/>
        <a:p>
          <a:r>
            <a:rPr lang="en-GB" dirty="0"/>
            <a:t>Front face</a:t>
          </a:r>
        </a:p>
      </dgm:t>
    </dgm:pt>
    <dgm:pt modelId="{80E19F3E-ED04-4946-9F1F-917A940505BB}" type="parTrans" cxnId="{8535B932-5DE9-427D-BE64-EEADF107DF89}">
      <dgm:prSet/>
      <dgm:spPr/>
      <dgm:t>
        <a:bodyPr/>
        <a:lstStyle/>
        <a:p>
          <a:endParaRPr lang="en-GB"/>
        </a:p>
      </dgm:t>
    </dgm:pt>
    <dgm:pt modelId="{4D2DB362-417F-4090-B536-DCF01DC11D3F}" type="sibTrans" cxnId="{8535B932-5DE9-427D-BE64-EEADF107DF89}">
      <dgm:prSet/>
      <dgm:spPr/>
      <dgm:t>
        <a:bodyPr/>
        <a:lstStyle/>
        <a:p>
          <a:endParaRPr lang="en-GB"/>
        </a:p>
      </dgm:t>
    </dgm:pt>
    <dgm:pt modelId="{452AD175-8807-48DA-9960-A6AB81FF3592}">
      <dgm:prSet phldrT="[Text]"/>
      <dgm:spPr>
        <a:solidFill>
          <a:srgbClr val="FF0000"/>
        </a:solidFill>
      </dgm:spPr>
      <dgm:t>
        <a:bodyPr/>
        <a:lstStyle/>
        <a:p>
          <a:r>
            <a:rPr lang="en-GB" dirty="0"/>
            <a:t>Simplification</a:t>
          </a:r>
        </a:p>
      </dgm:t>
    </dgm:pt>
    <dgm:pt modelId="{95655844-5818-4C22-BEFF-27CB801EF83A}" type="parTrans" cxnId="{83E3E5B6-DE11-4F38-8197-3493C1EBF4D0}">
      <dgm:prSet/>
      <dgm:spPr/>
      <dgm:t>
        <a:bodyPr/>
        <a:lstStyle/>
        <a:p>
          <a:endParaRPr lang="en-GB"/>
        </a:p>
      </dgm:t>
    </dgm:pt>
    <dgm:pt modelId="{DFC35D07-A714-4F37-816E-0392420A1750}" type="sibTrans" cxnId="{83E3E5B6-DE11-4F38-8197-3493C1EBF4D0}">
      <dgm:prSet/>
      <dgm:spPr/>
      <dgm:t>
        <a:bodyPr/>
        <a:lstStyle/>
        <a:p>
          <a:endParaRPr lang="en-GB"/>
        </a:p>
      </dgm:t>
    </dgm:pt>
    <dgm:pt modelId="{80C21F18-AF50-4335-800A-06B82319D9A2}">
      <dgm:prSet phldrT="[Text]"/>
      <dgm:spPr>
        <a:solidFill>
          <a:srgbClr val="FF0000"/>
        </a:solidFill>
      </dgm:spPr>
      <dgm:t>
        <a:bodyPr/>
        <a:lstStyle/>
        <a:p>
          <a:r>
            <a:rPr lang="en-GB" dirty="0"/>
            <a:t>Behaviour</a:t>
          </a:r>
        </a:p>
      </dgm:t>
    </dgm:pt>
    <dgm:pt modelId="{DD1115F5-1EB0-45EC-81F1-A35345711AE3}" type="parTrans" cxnId="{1105B02F-0F34-4D84-AEF8-AEEE14075BA1}">
      <dgm:prSet/>
      <dgm:spPr/>
      <dgm:t>
        <a:bodyPr/>
        <a:lstStyle/>
        <a:p>
          <a:endParaRPr lang="en-GB"/>
        </a:p>
      </dgm:t>
    </dgm:pt>
    <dgm:pt modelId="{2D395A5A-D85D-4850-BB4A-FC76ADA86275}" type="sibTrans" cxnId="{1105B02F-0F34-4D84-AEF8-AEEE14075BA1}">
      <dgm:prSet/>
      <dgm:spPr/>
      <dgm:t>
        <a:bodyPr/>
        <a:lstStyle/>
        <a:p>
          <a:endParaRPr lang="en-GB"/>
        </a:p>
      </dgm:t>
    </dgm:pt>
    <dgm:pt modelId="{E934EB2B-7275-4D6D-89D6-0D5F99892B3F}" type="pres">
      <dgm:prSet presAssocID="{6683885A-EFF9-4D68-B2BA-10BC149E1FA6}" presName="Name0" presStyleCnt="0">
        <dgm:presLayoutVars>
          <dgm:chMax val="1"/>
          <dgm:chPref val="1"/>
          <dgm:dir/>
          <dgm:animOne val="branch"/>
          <dgm:animLvl val="lvl"/>
        </dgm:presLayoutVars>
      </dgm:prSet>
      <dgm:spPr/>
    </dgm:pt>
    <dgm:pt modelId="{A26C62F7-05CF-4460-941A-B7C437D2AF0C}" type="pres">
      <dgm:prSet presAssocID="{C0EF1E33-E77E-44B3-A499-839D3EFCA27F}" presName="singleCycle" presStyleCnt="0"/>
      <dgm:spPr/>
    </dgm:pt>
    <dgm:pt modelId="{962DB6C4-A961-49B4-B3DA-A553E45D1838}" type="pres">
      <dgm:prSet presAssocID="{C0EF1E33-E77E-44B3-A499-839D3EFCA27F}" presName="singleCenter" presStyleLbl="node1" presStyleIdx="0" presStyleCnt="8">
        <dgm:presLayoutVars>
          <dgm:chMax val="7"/>
          <dgm:chPref val="7"/>
        </dgm:presLayoutVars>
      </dgm:prSet>
      <dgm:spPr/>
    </dgm:pt>
    <dgm:pt modelId="{548CE318-3415-44AA-91CB-BC5917DEC467}" type="pres">
      <dgm:prSet presAssocID="{2632EB70-5BEF-49DC-8427-16E2B54650A9}" presName="Name56" presStyleLbl="parChTrans1D2" presStyleIdx="0" presStyleCnt="7"/>
      <dgm:spPr/>
    </dgm:pt>
    <dgm:pt modelId="{0AC2E062-F7B6-40B4-A7BD-7CBD09478A60}" type="pres">
      <dgm:prSet presAssocID="{B60F802C-164F-42C1-9136-B0A0FB67813E}" presName="text0" presStyleLbl="node1" presStyleIdx="1" presStyleCnt="8">
        <dgm:presLayoutVars>
          <dgm:bulletEnabled val="1"/>
        </dgm:presLayoutVars>
      </dgm:prSet>
      <dgm:spPr/>
    </dgm:pt>
    <dgm:pt modelId="{9ED133C3-F115-4E5D-8BBC-560B8FF8E38E}" type="pres">
      <dgm:prSet presAssocID="{BB33F397-E9B1-43C6-B87F-AD6BB4081D59}" presName="Name56" presStyleLbl="parChTrans1D2" presStyleIdx="1" presStyleCnt="7"/>
      <dgm:spPr/>
    </dgm:pt>
    <dgm:pt modelId="{D4C83C1B-FFE3-4EEF-8659-3B6F03DB8469}" type="pres">
      <dgm:prSet presAssocID="{49FDDCE3-7A0D-47E2-83E4-BBC503F32460}" presName="text0" presStyleLbl="node1" presStyleIdx="2" presStyleCnt="8">
        <dgm:presLayoutVars>
          <dgm:bulletEnabled val="1"/>
        </dgm:presLayoutVars>
      </dgm:prSet>
      <dgm:spPr/>
    </dgm:pt>
    <dgm:pt modelId="{A54EBAA6-AAA7-45F3-B858-5F9EB0FC6607}" type="pres">
      <dgm:prSet presAssocID="{85B3A47E-82A7-4BF6-A66F-13A095B626AE}" presName="Name56" presStyleLbl="parChTrans1D2" presStyleIdx="2" presStyleCnt="7"/>
      <dgm:spPr/>
    </dgm:pt>
    <dgm:pt modelId="{18D81CEA-8A9E-4E80-8433-E7CF8A275D70}" type="pres">
      <dgm:prSet presAssocID="{65460A54-7BC4-48B8-B1D8-C1F7C963C43D}" presName="text0" presStyleLbl="node1" presStyleIdx="3" presStyleCnt="8">
        <dgm:presLayoutVars>
          <dgm:bulletEnabled val="1"/>
        </dgm:presLayoutVars>
      </dgm:prSet>
      <dgm:spPr/>
    </dgm:pt>
    <dgm:pt modelId="{81F303B8-9E68-47B0-9EA0-AC325FCD334A}" type="pres">
      <dgm:prSet presAssocID="{EBD0E90D-3BC3-4DC9-A736-B3AC54ED2BB7}" presName="Name56" presStyleLbl="parChTrans1D2" presStyleIdx="3" presStyleCnt="7"/>
      <dgm:spPr/>
    </dgm:pt>
    <dgm:pt modelId="{F137B872-2BC0-48A5-9F58-38D98CEC13E7}" type="pres">
      <dgm:prSet presAssocID="{84E39164-4483-46A4-82A8-BCF3BDCBFB33}" presName="text0" presStyleLbl="node1" presStyleIdx="4" presStyleCnt="8">
        <dgm:presLayoutVars>
          <dgm:bulletEnabled val="1"/>
        </dgm:presLayoutVars>
      </dgm:prSet>
      <dgm:spPr/>
    </dgm:pt>
    <dgm:pt modelId="{A6D9E7C9-BA4A-41D9-B00D-F698EC193A32}" type="pres">
      <dgm:prSet presAssocID="{80E19F3E-ED04-4946-9F1F-917A940505BB}" presName="Name56" presStyleLbl="parChTrans1D2" presStyleIdx="4" presStyleCnt="7"/>
      <dgm:spPr/>
    </dgm:pt>
    <dgm:pt modelId="{DA163BBE-D73D-4850-BBAD-3F640EBE3A79}" type="pres">
      <dgm:prSet presAssocID="{10481CA5-E7B4-44D3-A25D-82716C030B37}" presName="text0" presStyleLbl="node1" presStyleIdx="5" presStyleCnt="8">
        <dgm:presLayoutVars>
          <dgm:bulletEnabled val="1"/>
        </dgm:presLayoutVars>
      </dgm:prSet>
      <dgm:spPr/>
    </dgm:pt>
    <dgm:pt modelId="{B4781E46-5BB7-4A8A-A22F-D8ECB1F17823}" type="pres">
      <dgm:prSet presAssocID="{95655844-5818-4C22-BEFF-27CB801EF83A}" presName="Name56" presStyleLbl="parChTrans1D2" presStyleIdx="5" presStyleCnt="7"/>
      <dgm:spPr/>
    </dgm:pt>
    <dgm:pt modelId="{C3FE9341-1EEB-406A-86CF-8116DBE0F87D}" type="pres">
      <dgm:prSet presAssocID="{452AD175-8807-48DA-9960-A6AB81FF3592}" presName="text0" presStyleLbl="node1" presStyleIdx="6" presStyleCnt="8">
        <dgm:presLayoutVars>
          <dgm:bulletEnabled val="1"/>
        </dgm:presLayoutVars>
      </dgm:prSet>
      <dgm:spPr/>
    </dgm:pt>
    <dgm:pt modelId="{F2ED1845-B2B1-4AEA-A3B3-AAA77E6D2D4A}" type="pres">
      <dgm:prSet presAssocID="{DD1115F5-1EB0-45EC-81F1-A35345711AE3}" presName="Name56" presStyleLbl="parChTrans1D2" presStyleIdx="6" presStyleCnt="7"/>
      <dgm:spPr/>
    </dgm:pt>
    <dgm:pt modelId="{FD28FAEE-75C8-4F91-BB2E-DBE13AC3FADC}" type="pres">
      <dgm:prSet presAssocID="{80C21F18-AF50-4335-800A-06B82319D9A2}" presName="text0" presStyleLbl="node1" presStyleIdx="7" presStyleCnt="8">
        <dgm:presLayoutVars>
          <dgm:bulletEnabled val="1"/>
        </dgm:presLayoutVars>
      </dgm:prSet>
      <dgm:spPr/>
    </dgm:pt>
  </dgm:ptLst>
  <dgm:cxnLst>
    <dgm:cxn modelId="{6B7A4600-EA1B-4366-BB15-16F3F4FA9094}" type="presOf" srcId="{DD1115F5-1EB0-45EC-81F1-A35345711AE3}" destId="{F2ED1845-B2B1-4AEA-A3B3-AAA77E6D2D4A}" srcOrd="0" destOrd="0" presId="urn:microsoft.com/office/officeart/2008/layout/RadialCluster"/>
    <dgm:cxn modelId="{D6C08F05-C945-473E-8FBD-5B0DACE291E2}" srcId="{C0EF1E33-E77E-44B3-A499-839D3EFCA27F}" destId="{49FDDCE3-7A0D-47E2-83E4-BBC503F32460}" srcOrd="1" destOrd="0" parTransId="{BB33F397-E9B1-43C6-B87F-AD6BB4081D59}" sibTransId="{53CD1220-7047-44E2-8712-ED8262C21E4E}"/>
    <dgm:cxn modelId="{AD547910-356F-45F4-869C-9DD925E77041}" type="presOf" srcId="{6683885A-EFF9-4D68-B2BA-10BC149E1FA6}" destId="{E934EB2B-7275-4D6D-89D6-0D5F99892B3F}" srcOrd="0" destOrd="0" presId="urn:microsoft.com/office/officeart/2008/layout/RadialCluster"/>
    <dgm:cxn modelId="{8B2C1117-29F9-4049-BAF5-EA8C53F6952B}" srcId="{C0EF1E33-E77E-44B3-A499-839D3EFCA27F}" destId="{84E39164-4483-46A4-82A8-BCF3BDCBFB33}" srcOrd="3" destOrd="0" parTransId="{EBD0E90D-3BC3-4DC9-A736-B3AC54ED2BB7}" sibTransId="{56B14C83-D3C8-4760-9DA3-CD2FCDAE9A5B}"/>
    <dgm:cxn modelId="{BA00531D-0B37-4DCC-B2A9-7ABB8D956786}" srcId="{C0EF1E33-E77E-44B3-A499-839D3EFCA27F}" destId="{65460A54-7BC4-48B8-B1D8-C1F7C963C43D}" srcOrd="2" destOrd="0" parTransId="{85B3A47E-82A7-4BF6-A66F-13A095B626AE}" sibTransId="{C4316ED7-8761-45E1-ADA3-A8C46A5A75C1}"/>
    <dgm:cxn modelId="{1105B02F-0F34-4D84-AEF8-AEEE14075BA1}" srcId="{C0EF1E33-E77E-44B3-A499-839D3EFCA27F}" destId="{80C21F18-AF50-4335-800A-06B82319D9A2}" srcOrd="6" destOrd="0" parTransId="{DD1115F5-1EB0-45EC-81F1-A35345711AE3}" sibTransId="{2D395A5A-D85D-4850-BB4A-FC76ADA86275}"/>
    <dgm:cxn modelId="{8535B932-5DE9-427D-BE64-EEADF107DF89}" srcId="{C0EF1E33-E77E-44B3-A499-839D3EFCA27F}" destId="{10481CA5-E7B4-44D3-A25D-82716C030B37}" srcOrd="4" destOrd="0" parTransId="{80E19F3E-ED04-4946-9F1F-917A940505BB}" sibTransId="{4D2DB362-417F-4090-B536-DCF01DC11D3F}"/>
    <dgm:cxn modelId="{F281A162-406B-47F6-9CCB-5DADDAD4DDD6}" type="presOf" srcId="{EBD0E90D-3BC3-4DC9-A736-B3AC54ED2BB7}" destId="{81F303B8-9E68-47B0-9EA0-AC325FCD334A}" srcOrd="0" destOrd="0" presId="urn:microsoft.com/office/officeart/2008/layout/RadialCluster"/>
    <dgm:cxn modelId="{6BF6C143-4A19-4A60-854F-62DD8B2C7ACC}" type="presOf" srcId="{65460A54-7BC4-48B8-B1D8-C1F7C963C43D}" destId="{18D81CEA-8A9E-4E80-8433-E7CF8A275D70}" srcOrd="0" destOrd="0" presId="urn:microsoft.com/office/officeart/2008/layout/RadialCluster"/>
    <dgm:cxn modelId="{C941226E-2D91-4163-9E86-FAEE46CAC0FB}" type="presOf" srcId="{C0EF1E33-E77E-44B3-A499-839D3EFCA27F}" destId="{962DB6C4-A961-49B4-B3DA-A553E45D1838}" srcOrd="0" destOrd="0" presId="urn:microsoft.com/office/officeart/2008/layout/RadialCluster"/>
    <dgm:cxn modelId="{8BFA1F4F-69E9-482E-A57C-C96CE21C1E9A}" type="presOf" srcId="{B60F802C-164F-42C1-9136-B0A0FB67813E}" destId="{0AC2E062-F7B6-40B4-A7BD-7CBD09478A60}" srcOrd="0" destOrd="0" presId="urn:microsoft.com/office/officeart/2008/layout/RadialCluster"/>
    <dgm:cxn modelId="{C9FDE670-557E-4B94-BF11-EECEFDDA915B}" type="presOf" srcId="{10481CA5-E7B4-44D3-A25D-82716C030B37}" destId="{DA163BBE-D73D-4850-BBAD-3F640EBE3A79}" srcOrd="0" destOrd="0" presId="urn:microsoft.com/office/officeart/2008/layout/RadialCluster"/>
    <dgm:cxn modelId="{12C33057-0773-4B9E-951C-4D23002B771A}" type="presOf" srcId="{95655844-5818-4C22-BEFF-27CB801EF83A}" destId="{B4781E46-5BB7-4A8A-A22F-D8ECB1F17823}" srcOrd="0" destOrd="0" presId="urn:microsoft.com/office/officeart/2008/layout/RadialCluster"/>
    <dgm:cxn modelId="{9F74C683-0B99-4505-8163-961023D5A70A}" type="presOf" srcId="{BB33F397-E9B1-43C6-B87F-AD6BB4081D59}" destId="{9ED133C3-F115-4E5D-8BBC-560B8FF8E38E}" srcOrd="0" destOrd="0" presId="urn:microsoft.com/office/officeart/2008/layout/RadialCluster"/>
    <dgm:cxn modelId="{1F56B885-9501-4B3A-92EA-ED34AAEDF602}" type="presOf" srcId="{80E19F3E-ED04-4946-9F1F-917A940505BB}" destId="{A6D9E7C9-BA4A-41D9-B00D-F698EC193A32}" srcOrd="0" destOrd="0" presId="urn:microsoft.com/office/officeart/2008/layout/RadialCluster"/>
    <dgm:cxn modelId="{14C75387-B93A-42EB-B243-B7C817DC3AB6}" type="presOf" srcId="{85B3A47E-82A7-4BF6-A66F-13A095B626AE}" destId="{A54EBAA6-AAA7-45F3-B858-5F9EB0FC6607}" srcOrd="0" destOrd="0" presId="urn:microsoft.com/office/officeart/2008/layout/RadialCluster"/>
    <dgm:cxn modelId="{8ACF6695-122A-4A4B-B20E-01CFD0F8EAD5}" type="presOf" srcId="{452AD175-8807-48DA-9960-A6AB81FF3592}" destId="{C3FE9341-1EEB-406A-86CF-8116DBE0F87D}" srcOrd="0" destOrd="0" presId="urn:microsoft.com/office/officeart/2008/layout/RadialCluster"/>
    <dgm:cxn modelId="{E0DD8D98-A53A-448C-A771-C937AD88EAA2}" type="presOf" srcId="{49FDDCE3-7A0D-47E2-83E4-BBC503F32460}" destId="{D4C83C1B-FFE3-4EEF-8659-3B6F03DB8469}" srcOrd="0" destOrd="0" presId="urn:microsoft.com/office/officeart/2008/layout/RadialCluster"/>
    <dgm:cxn modelId="{852636A6-64A7-4AF0-BBA9-737ACC9DC78F}" srcId="{C0EF1E33-E77E-44B3-A499-839D3EFCA27F}" destId="{B60F802C-164F-42C1-9136-B0A0FB67813E}" srcOrd="0" destOrd="0" parTransId="{2632EB70-5BEF-49DC-8427-16E2B54650A9}" sibTransId="{BA96FFB5-CC06-477B-87D6-1A1CB217354C}"/>
    <dgm:cxn modelId="{75470CAB-9B34-41DC-BE79-07713E076636}" type="presOf" srcId="{80C21F18-AF50-4335-800A-06B82319D9A2}" destId="{FD28FAEE-75C8-4F91-BB2E-DBE13AC3FADC}" srcOrd="0" destOrd="0" presId="urn:microsoft.com/office/officeart/2008/layout/RadialCluster"/>
    <dgm:cxn modelId="{83E3E5B6-DE11-4F38-8197-3493C1EBF4D0}" srcId="{C0EF1E33-E77E-44B3-A499-839D3EFCA27F}" destId="{452AD175-8807-48DA-9960-A6AB81FF3592}" srcOrd="5" destOrd="0" parTransId="{95655844-5818-4C22-BEFF-27CB801EF83A}" sibTransId="{DFC35D07-A714-4F37-816E-0392420A1750}"/>
    <dgm:cxn modelId="{9BA5AEB8-859F-4AC4-8CF1-CEFCDFF65E75}" type="presOf" srcId="{2632EB70-5BEF-49DC-8427-16E2B54650A9}" destId="{548CE318-3415-44AA-91CB-BC5917DEC467}" srcOrd="0" destOrd="0" presId="urn:microsoft.com/office/officeart/2008/layout/RadialCluster"/>
    <dgm:cxn modelId="{3AD7DAD9-007B-4B28-AC92-C1BB28BC5E27}" type="presOf" srcId="{84E39164-4483-46A4-82A8-BCF3BDCBFB33}" destId="{F137B872-2BC0-48A5-9F58-38D98CEC13E7}" srcOrd="0" destOrd="0" presId="urn:microsoft.com/office/officeart/2008/layout/RadialCluster"/>
    <dgm:cxn modelId="{40198CF6-0D42-4FE8-A217-8A1DA346BE32}" srcId="{6683885A-EFF9-4D68-B2BA-10BC149E1FA6}" destId="{C0EF1E33-E77E-44B3-A499-839D3EFCA27F}" srcOrd="0" destOrd="0" parTransId="{25469E63-07EC-40BC-98AC-118AAB7BF90B}" sibTransId="{3027AB04-47D3-40D3-8309-C6B5AB521B97}"/>
    <dgm:cxn modelId="{61287CC2-84A2-46AF-91B3-B1AD7DA10068}" type="presParOf" srcId="{E934EB2B-7275-4D6D-89D6-0D5F99892B3F}" destId="{A26C62F7-05CF-4460-941A-B7C437D2AF0C}" srcOrd="0" destOrd="0" presId="urn:microsoft.com/office/officeart/2008/layout/RadialCluster"/>
    <dgm:cxn modelId="{CCF313E9-B6C3-438D-8756-CDB03E3BE795}" type="presParOf" srcId="{A26C62F7-05CF-4460-941A-B7C437D2AF0C}" destId="{962DB6C4-A961-49B4-B3DA-A553E45D1838}" srcOrd="0" destOrd="0" presId="urn:microsoft.com/office/officeart/2008/layout/RadialCluster"/>
    <dgm:cxn modelId="{DA6EB3DF-9483-4C30-B248-D55D6983E89F}" type="presParOf" srcId="{A26C62F7-05CF-4460-941A-B7C437D2AF0C}" destId="{548CE318-3415-44AA-91CB-BC5917DEC467}" srcOrd="1" destOrd="0" presId="urn:microsoft.com/office/officeart/2008/layout/RadialCluster"/>
    <dgm:cxn modelId="{C429AD37-EDC4-4B2F-9968-9B31D11A1CB3}" type="presParOf" srcId="{A26C62F7-05CF-4460-941A-B7C437D2AF0C}" destId="{0AC2E062-F7B6-40B4-A7BD-7CBD09478A60}" srcOrd="2" destOrd="0" presId="urn:microsoft.com/office/officeart/2008/layout/RadialCluster"/>
    <dgm:cxn modelId="{017EC6F5-9E28-45D9-AB3E-96BA137C2C75}" type="presParOf" srcId="{A26C62F7-05CF-4460-941A-B7C437D2AF0C}" destId="{9ED133C3-F115-4E5D-8BBC-560B8FF8E38E}" srcOrd="3" destOrd="0" presId="urn:microsoft.com/office/officeart/2008/layout/RadialCluster"/>
    <dgm:cxn modelId="{B4EE1245-C39E-4110-A6F8-451254697AE6}" type="presParOf" srcId="{A26C62F7-05CF-4460-941A-B7C437D2AF0C}" destId="{D4C83C1B-FFE3-4EEF-8659-3B6F03DB8469}" srcOrd="4" destOrd="0" presId="urn:microsoft.com/office/officeart/2008/layout/RadialCluster"/>
    <dgm:cxn modelId="{422BFE38-45AD-4887-A6FF-75F89602331B}" type="presParOf" srcId="{A26C62F7-05CF-4460-941A-B7C437D2AF0C}" destId="{A54EBAA6-AAA7-45F3-B858-5F9EB0FC6607}" srcOrd="5" destOrd="0" presId="urn:microsoft.com/office/officeart/2008/layout/RadialCluster"/>
    <dgm:cxn modelId="{7A40D442-F0D6-4082-9319-B6427115E51B}" type="presParOf" srcId="{A26C62F7-05CF-4460-941A-B7C437D2AF0C}" destId="{18D81CEA-8A9E-4E80-8433-E7CF8A275D70}" srcOrd="6" destOrd="0" presId="urn:microsoft.com/office/officeart/2008/layout/RadialCluster"/>
    <dgm:cxn modelId="{BFF0A46B-2937-449F-B153-A8B60C9EB7DA}" type="presParOf" srcId="{A26C62F7-05CF-4460-941A-B7C437D2AF0C}" destId="{81F303B8-9E68-47B0-9EA0-AC325FCD334A}" srcOrd="7" destOrd="0" presId="urn:microsoft.com/office/officeart/2008/layout/RadialCluster"/>
    <dgm:cxn modelId="{6D0430F3-4A8A-4C03-B3A4-B88BBF023B79}" type="presParOf" srcId="{A26C62F7-05CF-4460-941A-B7C437D2AF0C}" destId="{F137B872-2BC0-48A5-9F58-38D98CEC13E7}" srcOrd="8" destOrd="0" presId="urn:microsoft.com/office/officeart/2008/layout/RadialCluster"/>
    <dgm:cxn modelId="{7362FD5F-061A-4072-8F28-2D478EEF6B8E}" type="presParOf" srcId="{A26C62F7-05CF-4460-941A-B7C437D2AF0C}" destId="{A6D9E7C9-BA4A-41D9-B00D-F698EC193A32}" srcOrd="9" destOrd="0" presId="urn:microsoft.com/office/officeart/2008/layout/RadialCluster"/>
    <dgm:cxn modelId="{AFA42A85-B425-401F-B8E0-3EEA4EA675DE}" type="presParOf" srcId="{A26C62F7-05CF-4460-941A-B7C437D2AF0C}" destId="{DA163BBE-D73D-4850-BBAD-3F640EBE3A79}" srcOrd="10" destOrd="0" presId="urn:microsoft.com/office/officeart/2008/layout/RadialCluster"/>
    <dgm:cxn modelId="{CAE8FD76-2765-4428-AA94-F38F5FF6A947}" type="presParOf" srcId="{A26C62F7-05CF-4460-941A-B7C437D2AF0C}" destId="{B4781E46-5BB7-4A8A-A22F-D8ECB1F17823}" srcOrd="11" destOrd="0" presId="urn:microsoft.com/office/officeart/2008/layout/RadialCluster"/>
    <dgm:cxn modelId="{C06FADA6-602A-4AD7-8E83-74EB5FAABB2F}" type="presParOf" srcId="{A26C62F7-05CF-4460-941A-B7C437D2AF0C}" destId="{C3FE9341-1EEB-406A-86CF-8116DBE0F87D}" srcOrd="12" destOrd="0" presId="urn:microsoft.com/office/officeart/2008/layout/RadialCluster"/>
    <dgm:cxn modelId="{F50AE5D5-C07A-4C7E-86B8-70080CE3B22D}" type="presParOf" srcId="{A26C62F7-05CF-4460-941A-B7C437D2AF0C}" destId="{F2ED1845-B2B1-4AEA-A3B3-AAA77E6D2D4A}" srcOrd="13" destOrd="0" presId="urn:microsoft.com/office/officeart/2008/layout/RadialCluster"/>
    <dgm:cxn modelId="{55BCF472-78CA-42C2-A347-C7EB500D9173}" type="presParOf" srcId="{A26C62F7-05CF-4460-941A-B7C437D2AF0C}" destId="{FD28FAEE-75C8-4F91-BB2E-DBE13AC3FADC}" srcOrd="14"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2DB6C4-A961-49B4-B3DA-A553E45D1838}">
      <dsp:nvSpPr>
        <dsp:cNvPr id="0" name=""/>
        <dsp:cNvSpPr/>
      </dsp:nvSpPr>
      <dsp:spPr>
        <a:xfrm>
          <a:off x="3168491" y="1489554"/>
          <a:ext cx="1206817" cy="120681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933450">
            <a:lnSpc>
              <a:spcPct val="90000"/>
            </a:lnSpc>
            <a:spcBef>
              <a:spcPct val="0"/>
            </a:spcBef>
            <a:spcAft>
              <a:spcPct val="35000"/>
            </a:spcAft>
            <a:buNone/>
          </a:pPr>
          <a:r>
            <a:rPr lang="en-GB" sz="2100" kern="1200" dirty="0"/>
            <a:t>Interface</a:t>
          </a:r>
        </a:p>
      </dsp:txBody>
      <dsp:txXfrm>
        <a:off x="3227403" y="1548466"/>
        <a:ext cx="1088993" cy="1088993"/>
      </dsp:txXfrm>
    </dsp:sp>
    <dsp:sp modelId="{548CE318-3415-44AA-91CB-BC5917DEC467}">
      <dsp:nvSpPr>
        <dsp:cNvPr id="0" name=""/>
        <dsp:cNvSpPr/>
      </dsp:nvSpPr>
      <dsp:spPr>
        <a:xfrm rot="16200000">
          <a:off x="3451755" y="1169410"/>
          <a:ext cx="640288" cy="0"/>
        </a:xfrm>
        <a:custGeom>
          <a:avLst/>
          <a:gdLst/>
          <a:ahLst/>
          <a:cxnLst/>
          <a:rect l="0" t="0" r="0" b="0"/>
          <a:pathLst>
            <a:path>
              <a:moveTo>
                <a:pt x="0" y="0"/>
              </a:moveTo>
              <a:lnTo>
                <a:pt x="640288"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C2E062-F7B6-40B4-A7BD-7CBD09478A60}">
      <dsp:nvSpPr>
        <dsp:cNvPr id="0" name=""/>
        <dsp:cNvSpPr/>
      </dsp:nvSpPr>
      <dsp:spPr>
        <a:xfrm>
          <a:off x="3367616" y="40697"/>
          <a:ext cx="808567" cy="808567"/>
        </a:xfrm>
        <a:prstGeom prst="roundRect">
          <a:avLst/>
        </a:prstGeom>
        <a:solidFill>
          <a:schemeClr val="accent6">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GB" sz="1100" kern="1200" dirty="0"/>
            <a:t>Ubiquitous</a:t>
          </a:r>
        </a:p>
      </dsp:txBody>
      <dsp:txXfrm>
        <a:off x="3407087" y="80168"/>
        <a:ext cx="729625" cy="729625"/>
      </dsp:txXfrm>
    </dsp:sp>
    <dsp:sp modelId="{9ED133C3-F115-4E5D-8BBC-560B8FF8E38E}">
      <dsp:nvSpPr>
        <dsp:cNvPr id="0" name=""/>
        <dsp:cNvSpPr/>
      </dsp:nvSpPr>
      <dsp:spPr>
        <a:xfrm rot="19285714">
          <a:off x="4336137" y="1499814"/>
          <a:ext cx="359094" cy="0"/>
        </a:xfrm>
        <a:custGeom>
          <a:avLst/>
          <a:gdLst/>
          <a:ahLst/>
          <a:cxnLst/>
          <a:rect l="0" t="0" r="0" b="0"/>
          <a:pathLst>
            <a:path>
              <a:moveTo>
                <a:pt x="0" y="0"/>
              </a:moveTo>
              <a:lnTo>
                <a:pt x="359094"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C83C1B-FFE3-4EEF-8659-3B6F03DB8469}">
      <dsp:nvSpPr>
        <dsp:cNvPr id="0" name=""/>
        <dsp:cNvSpPr/>
      </dsp:nvSpPr>
      <dsp:spPr>
        <a:xfrm>
          <a:off x="4656060" y="661179"/>
          <a:ext cx="808567" cy="808567"/>
        </a:xfrm>
        <a:prstGeom prst="roundRect">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577850">
            <a:lnSpc>
              <a:spcPct val="90000"/>
            </a:lnSpc>
            <a:spcBef>
              <a:spcPct val="0"/>
            </a:spcBef>
            <a:spcAft>
              <a:spcPct val="35000"/>
            </a:spcAft>
            <a:buNone/>
          </a:pPr>
          <a:r>
            <a:rPr lang="en-GB" sz="1300" kern="1200" dirty="0"/>
            <a:t>Graphical User Interface</a:t>
          </a:r>
        </a:p>
      </dsp:txBody>
      <dsp:txXfrm>
        <a:off x="4695531" y="700650"/>
        <a:ext cx="729625" cy="729625"/>
      </dsp:txXfrm>
    </dsp:sp>
    <dsp:sp modelId="{A54EBAA6-AAA7-45F3-B858-5F9EB0FC6607}">
      <dsp:nvSpPr>
        <dsp:cNvPr id="0" name=""/>
        <dsp:cNvSpPr/>
      </dsp:nvSpPr>
      <dsp:spPr>
        <a:xfrm rot="771429">
          <a:off x="4367606" y="2299042"/>
          <a:ext cx="614374" cy="0"/>
        </a:xfrm>
        <a:custGeom>
          <a:avLst/>
          <a:gdLst/>
          <a:ahLst/>
          <a:cxnLst/>
          <a:rect l="0" t="0" r="0" b="0"/>
          <a:pathLst>
            <a:path>
              <a:moveTo>
                <a:pt x="0" y="0"/>
              </a:moveTo>
              <a:lnTo>
                <a:pt x="614374"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D81CEA-8A9E-4E80-8433-E7CF8A275D70}">
      <dsp:nvSpPr>
        <dsp:cNvPr id="0" name=""/>
        <dsp:cNvSpPr/>
      </dsp:nvSpPr>
      <dsp:spPr>
        <a:xfrm>
          <a:off x="4974279" y="2055389"/>
          <a:ext cx="808567" cy="808567"/>
        </a:xfrm>
        <a:prstGeom prst="roundRect">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GB" sz="1100" kern="1200" dirty="0"/>
            <a:t>Abstraction</a:t>
          </a:r>
        </a:p>
      </dsp:txBody>
      <dsp:txXfrm>
        <a:off x="5013750" y="2094860"/>
        <a:ext cx="729625" cy="729625"/>
      </dsp:txXfrm>
    </dsp:sp>
    <dsp:sp modelId="{81F303B8-9E68-47B0-9EA0-AC325FCD334A}">
      <dsp:nvSpPr>
        <dsp:cNvPr id="0" name=""/>
        <dsp:cNvSpPr/>
      </dsp:nvSpPr>
      <dsp:spPr>
        <a:xfrm rot="3857143">
          <a:off x="3912599" y="2934915"/>
          <a:ext cx="529527" cy="0"/>
        </a:xfrm>
        <a:custGeom>
          <a:avLst/>
          <a:gdLst/>
          <a:ahLst/>
          <a:cxnLst/>
          <a:rect l="0" t="0" r="0" b="0"/>
          <a:pathLst>
            <a:path>
              <a:moveTo>
                <a:pt x="0" y="0"/>
              </a:moveTo>
              <a:lnTo>
                <a:pt x="529527"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37B872-2BC0-48A5-9F58-38D98CEC13E7}">
      <dsp:nvSpPr>
        <dsp:cNvPr id="0" name=""/>
        <dsp:cNvSpPr/>
      </dsp:nvSpPr>
      <dsp:spPr>
        <a:xfrm>
          <a:off x="4082648" y="3173459"/>
          <a:ext cx="808567" cy="808567"/>
        </a:xfrm>
        <a:prstGeom prst="roundRect">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GB" sz="1700" kern="1200" dirty="0"/>
            <a:t>Façade</a:t>
          </a:r>
        </a:p>
      </dsp:txBody>
      <dsp:txXfrm>
        <a:off x="4122119" y="3212930"/>
        <a:ext cx="729625" cy="729625"/>
      </dsp:txXfrm>
    </dsp:sp>
    <dsp:sp modelId="{A6D9E7C9-BA4A-41D9-B00D-F698EC193A32}">
      <dsp:nvSpPr>
        <dsp:cNvPr id="0" name=""/>
        <dsp:cNvSpPr/>
      </dsp:nvSpPr>
      <dsp:spPr>
        <a:xfrm rot="6942857">
          <a:off x="3101673" y="2934915"/>
          <a:ext cx="529527" cy="0"/>
        </a:xfrm>
        <a:custGeom>
          <a:avLst/>
          <a:gdLst/>
          <a:ahLst/>
          <a:cxnLst/>
          <a:rect l="0" t="0" r="0" b="0"/>
          <a:pathLst>
            <a:path>
              <a:moveTo>
                <a:pt x="0" y="0"/>
              </a:moveTo>
              <a:lnTo>
                <a:pt x="529527"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163BBE-D73D-4850-BBAD-3F640EBE3A79}">
      <dsp:nvSpPr>
        <dsp:cNvPr id="0" name=""/>
        <dsp:cNvSpPr/>
      </dsp:nvSpPr>
      <dsp:spPr>
        <a:xfrm>
          <a:off x="2652583" y="3173459"/>
          <a:ext cx="808567" cy="808567"/>
        </a:xfrm>
        <a:prstGeom prst="roundRect">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GB" sz="2200" kern="1200" dirty="0"/>
            <a:t>Front face</a:t>
          </a:r>
        </a:p>
      </dsp:txBody>
      <dsp:txXfrm>
        <a:off x="2692054" y="3212930"/>
        <a:ext cx="729625" cy="729625"/>
      </dsp:txXfrm>
    </dsp:sp>
    <dsp:sp modelId="{B4781E46-5BB7-4A8A-A22F-D8ECB1F17823}">
      <dsp:nvSpPr>
        <dsp:cNvPr id="0" name=""/>
        <dsp:cNvSpPr/>
      </dsp:nvSpPr>
      <dsp:spPr>
        <a:xfrm rot="10028571">
          <a:off x="2561818" y="2299042"/>
          <a:ext cx="614374" cy="0"/>
        </a:xfrm>
        <a:custGeom>
          <a:avLst/>
          <a:gdLst/>
          <a:ahLst/>
          <a:cxnLst/>
          <a:rect l="0" t="0" r="0" b="0"/>
          <a:pathLst>
            <a:path>
              <a:moveTo>
                <a:pt x="0" y="0"/>
              </a:moveTo>
              <a:lnTo>
                <a:pt x="614374"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FE9341-1EEB-406A-86CF-8116DBE0F87D}">
      <dsp:nvSpPr>
        <dsp:cNvPr id="0" name=""/>
        <dsp:cNvSpPr/>
      </dsp:nvSpPr>
      <dsp:spPr>
        <a:xfrm>
          <a:off x="1760952" y="2055389"/>
          <a:ext cx="808567" cy="808567"/>
        </a:xfrm>
        <a:prstGeom prst="roundRect">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400050">
            <a:lnSpc>
              <a:spcPct val="90000"/>
            </a:lnSpc>
            <a:spcBef>
              <a:spcPct val="0"/>
            </a:spcBef>
            <a:spcAft>
              <a:spcPct val="35000"/>
            </a:spcAft>
            <a:buNone/>
          </a:pPr>
          <a:r>
            <a:rPr lang="en-GB" sz="900" kern="1200" dirty="0"/>
            <a:t>Simplification</a:t>
          </a:r>
        </a:p>
      </dsp:txBody>
      <dsp:txXfrm>
        <a:off x="1800423" y="2094860"/>
        <a:ext cx="729625" cy="729625"/>
      </dsp:txXfrm>
    </dsp:sp>
    <dsp:sp modelId="{F2ED1845-B2B1-4AEA-A3B3-AAA77E6D2D4A}">
      <dsp:nvSpPr>
        <dsp:cNvPr id="0" name=""/>
        <dsp:cNvSpPr/>
      </dsp:nvSpPr>
      <dsp:spPr>
        <a:xfrm rot="13114286">
          <a:off x="2848568" y="1499814"/>
          <a:ext cx="359094" cy="0"/>
        </a:xfrm>
        <a:custGeom>
          <a:avLst/>
          <a:gdLst/>
          <a:ahLst/>
          <a:cxnLst/>
          <a:rect l="0" t="0" r="0" b="0"/>
          <a:pathLst>
            <a:path>
              <a:moveTo>
                <a:pt x="0" y="0"/>
              </a:moveTo>
              <a:lnTo>
                <a:pt x="359094"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28FAEE-75C8-4F91-BB2E-DBE13AC3FADC}">
      <dsp:nvSpPr>
        <dsp:cNvPr id="0" name=""/>
        <dsp:cNvSpPr/>
      </dsp:nvSpPr>
      <dsp:spPr>
        <a:xfrm>
          <a:off x="2079172" y="661179"/>
          <a:ext cx="808567" cy="808567"/>
        </a:xfrm>
        <a:prstGeom prst="roundRect">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GB" sz="1200" kern="1200" dirty="0"/>
            <a:t>Behaviour</a:t>
          </a:r>
        </a:p>
      </dsp:txBody>
      <dsp:txXfrm>
        <a:off x="2118643" y="700650"/>
        <a:ext cx="729625" cy="729625"/>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3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867300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14379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412641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3FC2D-BEDB-45BE-AF82-649A39BEFF71}" type="datetimeFigureOut">
              <a:rPr lang="en-GB" smtClean="0"/>
              <a:t>22/10/2020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479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3FC2D-BEDB-45BE-AF82-649A39BEFF71}" type="datetimeFigureOut">
              <a:rPr lang="en-GB" smtClean="0"/>
              <a:t>22/10/2020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45961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3FC2D-BEDB-45BE-AF82-649A39BEFF71}" type="datetimeFigureOut">
              <a:rPr lang="en-GB" smtClean="0"/>
              <a:t>22/10/2020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76004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3FC2D-BEDB-45BE-AF82-649A39BEFF71}" type="datetimeFigureOut">
              <a:rPr lang="en-GB" smtClean="0"/>
              <a:t>22/10/2020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632895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13FC2D-BEDB-45BE-AF82-649A39BEFF71}" type="datetimeFigureOut">
              <a:rPr lang="en-GB" smtClean="0"/>
              <a:t>22/10/2020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3334096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D13FC2D-BEDB-45BE-AF82-649A39BEFF71}" type="datetimeFigureOut">
              <a:rPr lang="en-GB" smtClean="0"/>
              <a:t>22/10/2020</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5641F3-B89C-4967-959D-35EC43264BF3}" type="slidenum">
              <a:rPr lang="en-GB" smtClean="0"/>
              <a:t>‹#›</a:t>
            </a:fld>
            <a:endParaRPr lang="en-GB"/>
          </a:p>
        </p:txBody>
      </p:sp>
    </p:spTree>
    <p:extLst>
      <p:ext uri="{BB962C8B-B14F-4D97-AF65-F5344CB8AC3E}">
        <p14:creationId xmlns:p14="http://schemas.microsoft.com/office/powerpoint/2010/main" val="2575757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13FC2D-BEDB-45BE-AF82-649A39BEFF71}" type="datetimeFigureOut">
              <a:rPr lang="en-GB" smtClean="0"/>
              <a:t>22/10/2020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08295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D13FC2D-BEDB-45BE-AF82-649A39BEFF71}" type="datetimeFigureOut">
              <a:rPr lang="en-GB" smtClean="0"/>
              <a:t>22/10/2020</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C5641F3-B89C-4967-959D-35EC43264BF3}" type="slidenum">
              <a:rPr lang="en-GB" smtClean="0"/>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265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javatpoint.com/difference-between-stringbuffer-and-stringbuilder"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s://padlet.com/onyedikachiulelu/b36yh3lw7x17rfaj" TargetMode="External"/><Relationship Id="rId3" Type="http://schemas.openxmlformats.org/officeDocument/2006/relationships/image" Target="../media/image8.png"/><Relationship Id="rId7" Type="http://schemas.openxmlformats.org/officeDocument/2006/relationships/hyperlink" Target="https://padlet.com/johnalamina1/iscjavabootcamp" TargetMode="External"/><Relationship Id="rId2" Type="http://schemas.openxmlformats.org/officeDocument/2006/relationships/hyperlink" Target="http://math.hws.edu/eck/cs124/javanotes7/" TargetMode="External"/><Relationship Id="rId1" Type="http://schemas.openxmlformats.org/officeDocument/2006/relationships/slideLayout" Target="../slideLayouts/slideLayout4.xml"/><Relationship Id="rId6" Type="http://schemas.openxmlformats.org/officeDocument/2006/relationships/hyperlink" Target="https://videohud.cloud.panopto.eu/Panopto/Pages/Viewer.aspx?id=33a02f76-b759-4508-8abd-ac5a00299cf7" TargetMode="External"/><Relationship Id="rId5" Type="http://schemas.openxmlformats.org/officeDocument/2006/relationships/hyperlink" Target="https://docs.oracle.com/javase/8/docs/api/" TargetMode="External"/><Relationship Id="rId10" Type="http://schemas.openxmlformats.org/officeDocument/2006/relationships/image" Target="../media/image9.jpeg"/><Relationship Id="rId4" Type="http://schemas.openxmlformats.org/officeDocument/2006/relationships/hyperlink" Target="https://docs.oracle.com/javase/tutorial/" TargetMode="External"/><Relationship Id="rId9" Type="http://schemas.openxmlformats.org/officeDocument/2006/relationships/hyperlink" Target="https://hud.summon.serialssolutions.com/search?ho=t&amp;l=en&amp;fvf=ContentType%2CBook+Review%2Ct&amp;q=Core+Java+volume+I+fundamentals&amp;limit=everything#!/search?ho=t&amp;fvf=ContentType,Book%20Review,t&amp;l=en&amp;q=Core%20Java%20volume%20I%20fundamentals&amp;limit=everythin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287F-30F7-4C12-BB9F-F4C7E1D06EDA}"/>
              </a:ext>
            </a:extLst>
          </p:cNvPr>
          <p:cNvSpPr>
            <a:spLocks noGrp="1"/>
          </p:cNvSpPr>
          <p:nvPr>
            <p:ph type="ctrTitle"/>
          </p:nvPr>
        </p:nvSpPr>
        <p:spPr>
          <a:xfrm>
            <a:off x="592051" y="540634"/>
            <a:ext cx="7543800" cy="2376239"/>
          </a:xfrm>
        </p:spPr>
        <p:txBody>
          <a:bodyPr/>
          <a:lstStyle/>
          <a:p>
            <a:r>
              <a:rPr lang="en-GB" dirty="0"/>
              <a:t>International study centre</a:t>
            </a:r>
          </a:p>
        </p:txBody>
      </p:sp>
      <p:sp>
        <p:nvSpPr>
          <p:cNvPr id="3" name="Subtitle 2">
            <a:extLst>
              <a:ext uri="{FF2B5EF4-FFF2-40B4-BE49-F238E27FC236}">
                <a16:creationId xmlns:a16="http://schemas.microsoft.com/office/drawing/2014/main" id="{9BBB4BDB-E40E-40A1-9AAD-3270D14E7071}"/>
              </a:ext>
            </a:extLst>
          </p:cNvPr>
          <p:cNvSpPr>
            <a:spLocks noGrp="1"/>
          </p:cNvSpPr>
          <p:nvPr>
            <p:ph type="subTitle" idx="1"/>
          </p:nvPr>
        </p:nvSpPr>
        <p:spPr>
          <a:xfrm>
            <a:off x="926638" y="3012454"/>
            <a:ext cx="7543800" cy="1143000"/>
          </a:xfrm>
        </p:spPr>
        <p:txBody>
          <a:bodyPr>
            <a:normAutofit fontScale="92500" lnSpcReduction="10000"/>
          </a:bodyPr>
          <a:lstStyle/>
          <a:p>
            <a:r>
              <a:rPr lang="en-GB" dirty="0"/>
              <a:t>An Introduction to object-orientation and the java programming language</a:t>
            </a:r>
          </a:p>
          <a:p>
            <a:r>
              <a:rPr lang="en-US" b="1" dirty="0"/>
              <a:t>ADVANCED OOP in java</a:t>
            </a:r>
            <a:endParaRPr lang="en-GB" b="1" dirty="0"/>
          </a:p>
        </p:txBody>
      </p:sp>
      <p:sp>
        <p:nvSpPr>
          <p:cNvPr id="4" name="TextBox 3">
            <a:extLst>
              <a:ext uri="{FF2B5EF4-FFF2-40B4-BE49-F238E27FC236}">
                <a16:creationId xmlns:a16="http://schemas.microsoft.com/office/drawing/2014/main" id="{F6713370-FEE5-4D9A-A7A2-198172B8DBF6}"/>
              </a:ext>
            </a:extLst>
          </p:cNvPr>
          <p:cNvSpPr txBox="1"/>
          <p:nvPr/>
        </p:nvSpPr>
        <p:spPr>
          <a:xfrm>
            <a:off x="1118523" y="4793672"/>
            <a:ext cx="4903585" cy="1107996"/>
          </a:xfrm>
          <a:prstGeom prst="rect">
            <a:avLst/>
          </a:prstGeom>
          <a:noFill/>
        </p:spPr>
        <p:txBody>
          <a:bodyPr wrap="square" rtlCol="0">
            <a:spAutoFit/>
          </a:bodyPr>
          <a:lstStyle/>
          <a:p>
            <a:pPr>
              <a:buFont typeface="Wingdings" panose="05000000000000000000" pitchFamily="2" charset="2"/>
              <a:buChar char="q"/>
            </a:pPr>
            <a:r>
              <a:rPr lang="en-GB" sz="2400" dirty="0"/>
              <a:t>Name : John </a:t>
            </a:r>
            <a:r>
              <a:rPr lang="en-GB" sz="2400" dirty="0" err="1"/>
              <a:t>Alamina</a:t>
            </a:r>
            <a:endParaRPr lang="en-GB" sz="2400" dirty="0"/>
          </a:p>
          <a:p>
            <a:pPr>
              <a:buFont typeface="Wingdings" panose="05000000000000000000" pitchFamily="2" charset="2"/>
              <a:buChar char="q"/>
            </a:pPr>
            <a:r>
              <a:rPr lang="en-GB" sz="2400" dirty="0"/>
              <a:t>Email : john.alamina@hud.ac.uk</a:t>
            </a:r>
          </a:p>
          <a:p>
            <a:endParaRPr lang="en-GB" dirty="0"/>
          </a:p>
        </p:txBody>
      </p:sp>
    </p:spTree>
    <p:extLst>
      <p:ext uri="{BB962C8B-B14F-4D97-AF65-F5344CB8AC3E}">
        <p14:creationId xmlns:p14="http://schemas.microsoft.com/office/powerpoint/2010/main" val="420989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Method overloading - Example</a:t>
            </a:r>
          </a:p>
        </p:txBody>
      </p:sp>
      <p:sp>
        <p:nvSpPr>
          <p:cNvPr id="5" name="Content Placeholder 4">
            <a:extLst>
              <a:ext uri="{FF2B5EF4-FFF2-40B4-BE49-F238E27FC236}">
                <a16:creationId xmlns:a16="http://schemas.microsoft.com/office/drawing/2014/main" id="{40238BCD-9802-4FCE-9F14-C5E3303B00CB}"/>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GB" dirty="0"/>
              <a:t> Note that for method overloading to work, the input parameter types or argument types must be different in other words, the method signature or prototype must be different for each overloaded method.</a:t>
            </a:r>
          </a:p>
          <a:p>
            <a:pPr>
              <a:buFont typeface="Wingdings" panose="05000000000000000000" pitchFamily="2" charset="2"/>
              <a:buChar char="v"/>
            </a:pPr>
            <a:r>
              <a:rPr lang="en-GB" dirty="0"/>
              <a:t>Voltage can be obtained from various parameters. It can be obtained by multiplying the current, I  by the resistance, R.  Also voltage can be obtained by dividing charge, Q by capacitance, C.  When Q can also be derived from current, I, multiplied by the time, t. Thus</a:t>
            </a:r>
          </a:p>
          <a:p>
            <a:pPr marL="0" indent="0" algn="ctr">
              <a:buNone/>
            </a:pPr>
            <a:r>
              <a:rPr lang="en-GB" dirty="0"/>
              <a:t>V=IR=It/C</a:t>
            </a:r>
          </a:p>
          <a:p>
            <a:pPr>
              <a:buFont typeface="Wingdings" panose="05000000000000000000" pitchFamily="2" charset="2"/>
              <a:buChar char="v"/>
            </a:pPr>
            <a:r>
              <a:rPr lang="en-GB" dirty="0"/>
              <a:t>We can therefore write two overloaded methods of </a:t>
            </a:r>
            <a:r>
              <a:rPr lang="en-GB" dirty="0" err="1"/>
              <a:t>getVoltage</a:t>
            </a:r>
            <a:r>
              <a:rPr lang="en-GB" dirty="0"/>
              <a:t>().  The first overloaded method having two double parameters and the other having three double parameters</a:t>
            </a:r>
          </a:p>
          <a:p>
            <a:pPr>
              <a:buFont typeface="Wingdings" panose="05000000000000000000" pitchFamily="2" charset="2"/>
              <a:buChar char="v"/>
            </a:pPr>
            <a:r>
              <a:rPr lang="en-GB" dirty="0"/>
              <a:t> </a:t>
            </a:r>
            <a:r>
              <a:rPr lang="en-GB" dirty="0" err="1"/>
              <a:t>getVoltage</a:t>
            </a:r>
            <a:r>
              <a:rPr lang="en-GB" dirty="0"/>
              <a:t>(double I, double R);</a:t>
            </a:r>
          </a:p>
          <a:p>
            <a:pPr>
              <a:buFont typeface="Wingdings" panose="05000000000000000000" pitchFamily="2" charset="2"/>
              <a:buChar char="v"/>
            </a:pPr>
            <a:r>
              <a:rPr lang="en-GB" dirty="0"/>
              <a:t> </a:t>
            </a:r>
            <a:r>
              <a:rPr lang="en-GB" dirty="0" err="1"/>
              <a:t>getVoltage</a:t>
            </a:r>
            <a:r>
              <a:rPr lang="en-GB" dirty="0"/>
              <a:t>(double I, double t, double C);</a:t>
            </a:r>
          </a:p>
        </p:txBody>
      </p:sp>
    </p:spTree>
    <p:extLst>
      <p:ext uri="{BB962C8B-B14F-4D97-AF65-F5344CB8AC3E}">
        <p14:creationId xmlns:p14="http://schemas.microsoft.com/office/powerpoint/2010/main" val="220468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2990784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Method overriding - Example</a:t>
            </a:r>
          </a:p>
        </p:txBody>
      </p:sp>
      <p:pic>
        <p:nvPicPr>
          <p:cNvPr id="9" name="Content Placeholder 8" descr="Diagram&#10;&#10;Description automatically generated">
            <a:extLst>
              <a:ext uri="{FF2B5EF4-FFF2-40B4-BE49-F238E27FC236}">
                <a16:creationId xmlns:a16="http://schemas.microsoft.com/office/drawing/2014/main" id="{1525AC8F-D3DF-4398-92DE-0BB4C07233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465" y="2512381"/>
            <a:ext cx="8981843" cy="2760955"/>
          </a:xfrm>
        </p:spPr>
      </p:pic>
    </p:spTree>
    <p:extLst>
      <p:ext uri="{BB962C8B-B14F-4D97-AF65-F5344CB8AC3E}">
        <p14:creationId xmlns:p14="http://schemas.microsoft.com/office/powerpoint/2010/main" val="992007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Method overriding - Example</a:t>
            </a:r>
          </a:p>
        </p:txBody>
      </p:sp>
      <p:pic>
        <p:nvPicPr>
          <p:cNvPr id="6" name="Content Placeholder 5" descr="Diagram&#10;&#10;Description automatically generated">
            <a:extLst>
              <a:ext uri="{FF2B5EF4-FFF2-40B4-BE49-F238E27FC236}">
                <a16:creationId xmlns:a16="http://schemas.microsoft.com/office/drawing/2014/main" id="{917F070F-6005-4090-96F4-F1691CE79A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2833" y="1918132"/>
            <a:ext cx="5142784" cy="3878986"/>
          </a:xfrm>
        </p:spPr>
      </p:pic>
    </p:spTree>
    <p:extLst>
      <p:ext uri="{BB962C8B-B14F-4D97-AF65-F5344CB8AC3E}">
        <p14:creationId xmlns:p14="http://schemas.microsoft.com/office/powerpoint/2010/main" val="3980158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723097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488647"/>
          </a:xfrm>
        </p:spPr>
        <p:txBody>
          <a:bodyPr>
            <a:noAutofit/>
          </a:bodyPr>
          <a:lstStyle/>
          <a:p>
            <a:r>
              <a:rPr lang="en-GB" sz="2800" dirty="0"/>
              <a:t>POS Class diagram – Composition vs Inheritance</a:t>
            </a:r>
          </a:p>
        </p:txBody>
      </p:sp>
      <p:pic>
        <p:nvPicPr>
          <p:cNvPr id="12" name="Content Placeholder 11" descr="Diagram&#10;&#10;Description automatically generated">
            <a:extLst>
              <a:ext uri="{FF2B5EF4-FFF2-40B4-BE49-F238E27FC236}">
                <a16:creationId xmlns:a16="http://schemas.microsoft.com/office/drawing/2014/main" id="{F7F1C9E2-C167-4F32-9AA1-52779121CB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814" y="789540"/>
            <a:ext cx="6207199" cy="5626501"/>
          </a:xfrm>
        </p:spPr>
      </p:pic>
      <p:sp>
        <p:nvSpPr>
          <p:cNvPr id="4" name="Rectangle: Rounded Corners 3">
            <a:extLst>
              <a:ext uri="{FF2B5EF4-FFF2-40B4-BE49-F238E27FC236}">
                <a16:creationId xmlns:a16="http://schemas.microsoft.com/office/drawing/2014/main" id="{1C2D8008-3788-428A-84B0-B1569139B420}"/>
              </a:ext>
            </a:extLst>
          </p:cNvPr>
          <p:cNvSpPr/>
          <p:nvPr/>
        </p:nvSpPr>
        <p:spPr>
          <a:xfrm>
            <a:off x="1547814" y="4225772"/>
            <a:ext cx="1241346" cy="786470"/>
          </a:xfrm>
          <a:prstGeom prst="roundRect">
            <a:avLst/>
          </a:prstGeom>
          <a:solidFill>
            <a:srgbClr val="E48312">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B63A072A-28E9-4EA3-B9F4-F6A799122467}"/>
              </a:ext>
            </a:extLst>
          </p:cNvPr>
          <p:cNvSpPr/>
          <p:nvPr/>
        </p:nvSpPr>
        <p:spPr>
          <a:xfrm>
            <a:off x="3290287" y="693938"/>
            <a:ext cx="1559000" cy="1711911"/>
          </a:xfrm>
          <a:prstGeom prst="roundRect">
            <a:avLst/>
          </a:prstGeom>
          <a:solidFill>
            <a:srgbClr val="E48312">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0107102A-DCF6-428A-BD88-59FFBB1D9734}"/>
              </a:ext>
            </a:extLst>
          </p:cNvPr>
          <p:cNvSpPr/>
          <p:nvPr/>
        </p:nvSpPr>
        <p:spPr>
          <a:xfrm>
            <a:off x="5626594" y="2425083"/>
            <a:ext cx="1559000" cy="2253449"/>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BD9BC766-A6B7-4E07-A0D9-A56AAFEB419D}"/>
              </a:ext>
            </a:extLst>
          </p:cNvPr>
          <p:cNvSpPr/>
          <p:nvPr/>
        </p:nvSpPr>
        <p:spPr>
          <a:xfrm>
            <a:off x="6354840" y="5761608"/>
            <a:ext cx="1559000" cy="668721"/>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71176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488647"/>
          </a:xfrm>
        </p:spPr>
        <p:txBody>
          <a:bodyPr>
            <a:noAutofit/>
          </a:bodyPr>
          <a:lstStyle/>
          <a:p>
            <a:r>
              <a:rPr lang="en-GB" sz="2800" dirty="0"/>
              <a:t>POS Class diagram – Composition vs Inheritance</a:t>
            </a:r>
          </a:p>
        </p:txBody>
      </p:sp>
      <p:pic>
        <p:nvPicPr>
          <p:cNvPr id="12" name="Content Placeholder 11" descr="Diagram&#10;&#10;Description automatically generated">
            <a:extLst>
              <a:ext uri="{FF2B5EF4-FFF2-40B4-BE49-F238E27FC236}">
                <a16:creationId xmlns:a16="http://schemas.microsoft.com/office/drawing/2014/main" id="{F7F1C9E2-C167-4F32-9AA1-52779121CB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814" y="789540"/>
            <a:ext cx="6207199" cy="5626501"/>
          </a:xfrm>
        </p:spPr>
      </p:pic>
      <p:sp>
        <p:nvSpPr>
          <p:cNvPr id="4" name="Rectangle: Rounded Corners 3">
            <a:extLst>
              <a:ext uri="{FF2B5EF4-FFF2-40B4-BE49-F238E27FC236}">
                <a16:creationId xmlns:a16="http://schemas.microsoft.com/office/drawing/2014/main" id="{1C2D8008-3788-428A-84B0-B1569139B420}"/>
              </a:ext>
            </a:extLst>
          </p:cNvPr>
          <p:cNvSpPr/>
          <p:nvPr/>
        </p:nvSpPr>
        <p:spPr>
          <a:xfrm>
            <a:off x="1547814" y="4225772"/>
            <a:ext cx="1241346" cy="786470"/>
          </a:xfrm>
          <a:prstGeom prst="roundRect">
            <a:avLst/>
          </a:prstGeom>
          <a:solidFill>
            <a:srgbClr val="E48312">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B63A072A-28E9-4EA3-B9F4-F6A799122467}"/>
              </a:ext>
            </a:extLst>
          </p:cNvPr>
          <p:cNvSpPr/>
          <p:nvPr/>
        </p:nvSpPr>
        <p:spPr>
          <a:xfrm>
            <a:off x="3290287" y="693938"/>
            <a:ext cx="1559000" cy="1711911"/>
          </a:xfrm>
          <a:prstGeom prst="roundRect">
            <a:avLst/>
          </a:prstGeom>
          <a:solidFill>
            <a:srgbClr val="E48312">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0107102A-DCF6-428A-BD88-59FFBB1D9734}"/>
              </a:ext>
            </a:extLst>
          </p:cNvPr>
          <p:cNvSpPr/>
          <p:nvPr/>
        </p:nvSpPr>
        <p:spPr>
          <a:xfrm>
            <a:off x="5626594" y="2425083"/>
            <a:ext cx="1559000" cy="2253449"/>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BD9BC766-A6B7-4E07-A0D9-A56AAFEB419D}"/>
              </a:ext>
            </a:extLst>
          </p:cNvPr>
          <p:cNvSpPr/>
          <p:nvPr/>
        </p:nvSpPr>
        <p:spPr>
          <a:xfrm>
            <a:off x="6354840" y="5761608"/>
            <a:ext cx="1559000" cy="668721"/>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A92B2579-F368-4E64-8D09-F79D0CBFA8B6}"/>
              </a:ext>
            </a:extLst>
          </p:cNvPr>
          <p:cNvSpPr/>
          <p:nvPr/>
        </p:nvSpPr>
        <p:spPr>
          <a:xfrm>
            <a:off x="6232124" y="4589755"/>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9792443C-4304-4E9C-98CF-A0ED8A00FB4D}"/>
              </a:ext>
            </a:extLst>
          </p:cNvPr>
          <p:cNvSpPr/>
          <p:nvPr/>
        </p:nvSpPr>
        <p:spPr>
          <a:xfrm>
            <a:off x="2684107" y="4485842"/>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04325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621450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Interface vs Inheritance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7415518" cy="4023360"/>
          </a:xfrm>
        </p:spPr>
        <p:txBody>
          <a:bodyPr>
            <a:noAutofit/>
          </a:bodyPr>
          <a:lstStyle/>
          <a:p>
            <a:pPr>
              <a:spcBef>
                <a:spcPts val="600"/>
              </a:spcBef>
              <a:buFont typeface="Wingdings" panose="05000000000000000000" pitchFamily="2" charset="2"/>
              <a:buChar char="v"/>
            </a:pPr>
            <a:r>
              <a:rPr lang="en-GB" sz="2400" dirty="0"/>
              <a:t> An interface is a special type of inheritance</a:t>
            </a:r>
          </a:p>
          <a:p>
            <a:pPr>
              <a:spcBef>
                <a:spcPts val="600"/>
              </a:spcBef>
              <a:buFont typeface="Wingdings" panose="05000000000000000000" pitchFamily="2" charset="2"/>
              <a:buChar char="v"/>
            </a:pPr>
            <a:r>
              <a:rPr lang="en-GB" sz="2400" dirty="0"/>
              <a:t> An interface is a contract that every inherited class must keep by ensuring every method declared in the parent interface is overridden (object polymorphism)</a:t>
            </a:r>
          </a:p>
          <a:p>
            <a:pPr>
              <a:spcBef>
                <a:spcPts val="600"/>
              </a:spcBef>
              <a:buFont typeface="Wingdings" panose="05000000000000000000" pitchFamily="2" charset="2"/>
              <a:buChar char="v"/>
            </a:pPr>
            <a:r>
              <a:rPr lang="en-GB" sz="2400" dirty="0"/>
              <a:t> An interface cannot implement any of its methods and doesn’t have any data members.</a:t>
            </a:r>
          </a:p>
          <a:p>
            <a:pPr>
              <a:spcBef>
                <a:spcPts val="600"/>
              </a:spcBef>
              <a:buFont typeface="Wingdings" panose="05000000000000000000" pitchFamily="2" charset="2"/>
              <a:buChar char="v"/>
            </a:pPr>
            <a:r>
              <a:rPr lang="en-GB" sz="2400" dirty="0"/>
              <a:t> In Java interfaces are usually used to achieve a concept known as multiple inheritance in C++, where a class can inherit from more than one superclass.</a:t>
            </a:r>
          </a:p>
          <a:p>
            <a:pPr>
              <a:spcBef>
                <a:spcPts val="600"/>
              </a:spcBef>
              <a:buFont typeface="Wingdings" panose="05000000000000000000" pitchFamily="2" charset="2"/>
              <a:buChar char="v"/>
            </a:pPr>
            <a:r>
              <a:rPr lang="en-GB" sz="2400" dirty="0"/>
              <a:t> Interfaces can be used to achieve loose coupling while maintaining high cohesion</a:t>
            </a:r>
            <a:endParaRPr lang="en-US" sz="2400" dirty="0"/>
          </a:p>
        </p:txBody>
      </p:sp>
    </p:spTree>
    <p:extLst>
      <p:ext uri="{BB962C8B-B14F-4D97-AF65-F5344CB8AC3E}">
        <p14:creationId xmlns:p14="http://schemas.microsoft.com/office/powerpoint/2010/main" val="4195328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1258110"/>
          </a:xfrm>
        </p:spPr>
        <p:txBody>
          <a:bodyPr>
            <a:noAutofit/>
          </a:bodyPr>
          <a:lstStyle/>
          <a:p>
            <a:r>
              <a:rPr lang="en-GB" sz="3600" dirty="0"/>
              <a:t>Interface vs Inheritance </a:t>
            </a:r>
            <a:br>
              <a:rPr lang="en-GB" sz="3600" dirty="0"/>
            </a:br>
            <a:r>
              <a:rPr lang="en-GB" sz="3600" dirty="0"/>
              <a:t>– Why so many faces</a:t>
            </a:r>
          </a:p>
        </p:txBody>
      </p:sp>
      <p:graphicFrame>
        <p:nvGraphicFramePr>
          <p:cNvPr id="9" name="Content Placeholder 8">
            <a:extLst>
              <a:ext uri="{FF2B5EF4-FFF2-40B4-BE49-F238E27FC236}">
                <a16:creationId xmlns:a16="http://schemas.microsoft.com/office/drawing/2014/main" id="{576623B1-B900-4844-A9B6-1079C8169299}"/>
              </a:ext>
            </a:extLst>
          </p:cNvPr>
          <p:cNvGraphicFramePr>
            <a:graphicFrameLocks noGrp="1"/>
          </p:cNvGraphicFramePr>
          <p:nvPr>
            <p:ph idx="1"/>
            <p:extLst>
              <p:ext uri="{D42A27DB-BD31-4B8C-83A1-F6EECF244321}">
                <p14:modId xmlns:p14="http://schemas.microsoft.com/office/powerpoint/2010/main" val="1566404360"/>
              </p:ext>
            </p:extLst>
          </p:nvPr>
        </p:nvGraphicFramePr>
        <p:xfrm>
          <a:off x="822325" y="1846263"/>
          <a:ext cx="7543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3160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938368" y="2063792"/>
            <a:ext cx="5648861" cy="4023360"/>
          </a:xfrm>
        </p:spPr>
        <p:txBody>
          <a:bodyPr>
            <a:noAutofit/>
          </a:bodyPr>
          <a:lstStyle/>
          <a:p>
            <a:pPr>
              <a:spcBef>
                <a:spcPts val="600"/>
              </a:spcBef>
              <a:buFont typeface="Wingdings" panose="05000000000000000000" pitchFamily="2" charset="2"/>
              <a:buChar char="v"/>
            </a:pPr>
            <a:r>
              <a:rPr lang="en-US" sz="2400" dirty="0"/>
              <a:t> Getters and setters</a:t>
            </a:r>
          </a:p>
          <a:p>
            <a:pPr>
              <a:spcBef>
                <a:spcPts val="600"/>
              </a:spcBef>
              <a:buFont typeface="Wingdings" panose="05000000000000000000" pitchFamily="2" charset="2"/>
              <a:buChar char="v"/>
            </a:pPr>
            <a:r>
              <a:rPr lang="en-US" sz="2400" dirty="0"/>
              <a:t> Inheritance</a:t>
            </a:r>
          </a:p>
          <a:p>
            <a:pPr>
              <a:spcBef>
                <a:spcPts val="600"/>
              </a:spcBef>
              <a:buFont typeface="Wingdings" panose="05000000000000000000" pitchFamily="2" charset="2"/>
              <a:buChar char="v"/>
            </a:pPr>
            <a:r>
              <a:rPr lang="en-US" sz="2400" dirty="0"/>
              <a:t> Polymorphism</a:t>
            </a:r>
            <a:endParaRPr lang="en-GB" sz="2400" dirty="0"/>
          </a:p>
          <a:p>
            <a:pPr>
              <a:spcBef>
                <a:spcPts val="600"/>
              </a:spcBef>
              <a:buFont typeface="Wingdings" panose="05000000000000000000" pitchFamily="2" charset="2"/>
              <a:buChar char="v"/>
            </a:pPr>
            <a:r>
              <a:rPr lang="en-US" sz="2400" dirty="0"/>
              <a:t> Composition vs Inheritance</a:t>
            </a:r>
          </a:p>
          <a:p>
            <a:pPr>
              <a:spcBef>
                <a:spcPts val="600"/>
              </a:spcBef>
              <a:buFont typeface="Wingdings" panose="05000000000000000000" pitchFamily="2" charset="2"/>
              <a:buChar char="v"/>
            </a:pPr>
            <a:r>
              <a:rPr lang="en-US" sz="2400" dirty="0"/>
              <a:t> Interface vs Inheritance</a:t>
            </a:r>
          </a:p>
          <a:p>
            <a:pPr>
              <a:spcBef>
                <a:spcPts val="600"/>
              </a:spcBef>
              <a:buFont typeface="Wingdings" panose="05000000000000000000" pitchFamily="2" charset="2"/>
              <a:buChar char="v"/>
            </a:pPr>
            <a:r>
              <a:rPr lang="en-US" sz="2400" dirty="0"/>
              <a:t> Abstract class vs interface vs inheritance</a:t>
            </a:r>
          </a:p>
          <a:p>
            <a:pPr>
              <a:spcBef>
                <a:spcPts val="600"/>
              </a:spcBef>
              <a:buFont typeface="Wingdings" panose="05000000000000000000" pitchFamily="2" charset="2"/>
              <a:buChar char="v"/>
            </a:pPr>
            <a:r>
              <a:rPr lang="en-US" sz="2400" dirty="0"/>
              <a:t> Inner classes</a:t>
            </a:r>
          </a:p>
          <a:p>
            <a:pPr>
              <a:spcBef>
                <a:spcPts val="600"/>
              </a:spcBef>
              <a:buFont typeface="Wingdings" panose="05000000000000000000" pitchFamily="2" charset="2"/>
              <a:buChar char="v"/>
            </a:pPr>
            <a:r>
              <a:rPr lang="en-US" sz="2400" dirty="0"/>
              <a:t> Java packages</a:t>
            </a:r>
          </a:p>
          <a:p>
            <a:pPr>
              <a:spcBef>
                <a:spcPts val="600"/>
              </a:spcBef>
              <a:buFont typeface="Wingdings" panose="05000000000000000000" pitchFamily="2" charset="2"/>
              <a:buChar char="v"/>
            </a:pPr>
            <a:r>
              <a:rPr lang="en-US" sz="2400" dirty="0"/>
              <a:t> Java library and standard classes</a:t>
            </a:r>
          </a:p>
        </p:txBody>
      </p:sp>
    </p:spTree>
    <p:extLst>
      <p:ext uri="{BB962C8B-B14F-4D97-AF65-F5344CB8AC3E}">
        <p14:creationId xmlns:p14="http://schemas.microsoft.com/office/powerpoint/2010/main" val="129472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91291"/>
            <a:ext cx="7543800" cy="702408"/>
          </a:xfrm>
        </p:spPr>
        <p:txBody>
          <a:bodyPr>
            <a:normAutofit fontScale="90000"/>
          </a:bodyPr>
          <a:lstStyle/>
          <a:p>
            <a:r>
              <a:rPr lang="en-GB" dirty="0"/>
              <a:t>Interface vs Inheritance</a:t>
            </a:r>
          </a:p>
        </p:txBody>
      </p:sp>
      <p:pic>
        <p:nvPicPr>
          <p:cNvPr id="6" name="Content Placeholder 5" descr="Diagram&#10;&#10;Description automatically generated">
            <a:extLst>
              <a:ext uri="{FF2B5EF4-FFF2-40B4-BE49-F238E27FC236}">
                <a16:creationId xmlns:a16="http://schemas.microsoft.com/office/drawing/2014/main" id="{38F9D0FA-C502-493F-8A9C-87CE9A3FFF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2053" y="699354"/>
            <a:ext cx="6368230" cy="5772468"/>
          </a:xfrm>
        </p:spPr>
      </p:pic>
      <p:sp>
        <p:nvSpPr>
          <p:cNvPr id="8" name="Rectangle: Rounded Corners 7">
            <a:extLst>
              <a:ext uri="{FF2B5EF4-FFF2-40B4-BE49-F238E27FC236}">
                <a16:creationId xmlns:a16="http://schemas.microsoft.com/office/drawing/2014/main" id="{F244680D-B262-4E3C-80CE-35077202ECAB}"/>
              </a:ext>
            </a:extLst>
          </p:cNvPr>
          <p:cNvSpPr/>
          <p:nvPr/>
        </p:nvSpPr>
        <p:spPr>
          <a:xfrm>
            <a:off x="2636668" y="2521258"/>
            <a:ext cx="1935332" cy="4012707"/>
          </a:xfrm>
          <a:prstGeom prst="roundRect">
            <a:avLst>
              <a:gd name="adj" fmla="val 19029"/>
            </a:avLst>
          </a:prstGeom>
          <a:solidFill>
            <a:srgbClr val="F3B56C">
              <a:alpha val="10196"/>
            </a:srgbClr>
          </a:solidFill>
          <a:ln>
            <a:solidFill>
              <a:srgbClr val="A75F0A">
                <a:alpha val="3490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7773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861674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Abstract class vs Interface vs Inheritance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7415518" cy="4023360"/>
          </a:xfrm>
        </p:spPr>
        <p:txBody>
          <a:bodyPr>
            <a:noAutofit/>
          </a:bodyPr>
          <a:lstStyle/>
          <a:p>
            <a:pPr>
              <a:spcBef>
                <a:spcPts val="600"/>
              </a:spcBef>
              <a:buFont typeface="Wingdings" panose="05000000000000000000" pitchFamily="2" charset="2"/>
              <a:buChar char="v"/>
            </a:pPr>
            <a:r>
              <a:rPr lang="en-GB" sz="2400" dirty="0"/>
              <a:t> There are limitations associated with an interface which include:</a:t>
            </a:r>
          </a:p>
          <a:p>
            <a:pPr marL="658368" lvl="1" indent="-457200">
              <a:spcBef>
                <a:spcPts val="600"/>
              </a:spcBef>
              <a:buFont typeface="+mj-lt"/>
              <a:buAutoNum type="arabicPeriod"/>
            </a:pPr>
            <a:r>
              <a:rPr lang="en-GB" sz="2200" dirty="0"/>
              <a:t>An interface does not have data members only methods.</a:t>
            </a:r>
          </a:p>
          <a:p>
            <a:pPr marL="658368" lvl="1" indent="-457200">
              <a:spcBef>
                <a:spcPts val="600"/>
              </a:spcBef>
              <a:buFont typeface="+mj-lt"/>
              <a:buAutoNum type="arabicPeriod"/>
            </a:pPr>
            <a:r>
              <a:rPr lang="en-GB" sz="2200" dirty="0"/>
              <a:t>All the methods declared within an interface must be implemented.</a:t>
            </a:r>
          </a:p>
          <a:p>
            <a:pPr>
              <a:spcBef>
                <a:spcPts val="600"/>
              </a:spcBef>
              <a:buFont typeface="Wingdings" panose="05000000000000000000" pitchFamily="2" charset="2"/>
              <a:buChar char="v"/>
            </a:pPr>
            <a:r>
              <a:rPr lang="en-GB" sz="2400" dirty="0"/>
              <a:t> An abstract class is a go between a super class and an interface because it allows</a:t>
            </a:r>
          </a:p>
          <a:p>
            <a:pPr marL="658368" lvl="1" indent="-457200">
              <a:spcBef>
                <a:spcPts val="600"/>
              </a:spcBef>
              <a:buFont typeface="+mj-lt"/>
              <a:buAutoNum type="arabicPeriod"/>
            </a:pPr>
            <a:r>
              <a:rPr lang="en-GB" sz="2200" dirty="0"/>
              <a:t>certain methods that must be overridden and others that are optionally overridden.</a:t>
            </a:r>
          </a:p>
          <a:p>
            <a:pPr marL="658368" lvl="1" indent="-457200">
              <a:spcBef>
                <a:spcPts val="600"/>
              </a:spcBef>
              <a:buFont typeface="+mj-lt"/>
              <a:buAutoNum type="arabicPeriod"/>
            </a:pPr>
            <a:r>
              <a:rPr lang="en-GB" sz="2200" dirty="0"/>
              <a:t>data members which can be private, public, protected etc.</a:t>
            </a:r>
          </a:p>
          <a:p>
            <a:pPr>
              <a:spcBef>
                <a:spcPts val="600"/>
              </a:spcBef>
              <a:buFont typeface="Wingdings" panose="05000000000000000000" pitchFamily="2" charset="2"/>
              <a:buChar char="v"/>
            </a:pPr>
            <a:r>
              <a:rPr lang="en-GB" sz="2400" dirty="0"/>
              <a:t> Methods within an abstract class that must be overridden are called abstract methods.</a:t>
            </a:r>
          </a:p>
          <a:p>
            <a:pPr marL="658368" lvl="1" indent="-457200">
              <a:spcBef>
                <a:spcPts val="600"/>
              </a:spcBef>
              <a:buFont typeface="+mj-lt"/>
              <a:buAutoNum type="arabicPeriod"/>
            </a:pPr>
            <a:endParaRPr lang="en-GB" sz="2200" dirty="0"/>
          </a:p>
        </p:txBody>
      </p:sp>
    </p:spTree>
    <p:extLst>
      <p:ext uri="{BB962C8B-B14F-4D97-AF65-F5344CB8AC3E}">
        <p14:creationId xmlns:p14="http://schemas.microsoft.com/office/powerpoint/2010/main" val="2085896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Abstract class Example</a:t>
            </a:r>
          </a:p>
        </p:txBody>
      </p:sp>
      <p:sp>
        <p:nvSpPr>
          <p:cNvPr id="5" name="Content Placeholder 4">
            <a:extLst>
              <a:ext uri="{FF2B5EF4-FFF2-40B4-BE49-F238E27FC236}">
                <a16:creationId xmlns:a16="http://schemas.microsoft.com/office/drawing/2014/main" id="{087C46E1-D6B1-41BC-8A89-B45DFD8828A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049027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976345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Inner Classes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7415518" cy="4023360"/>
          </a:xfrm>
        </p:spPr>
        <p:txBody>
          <a:bodyPr>
            <a:noAutofit/>
          </a:bodyPr>
          <a:lstStyle/>
          <a:p>
            <a:pPr>
              <a:spcBef>
                <a:spcPts val="600"/>
              </a:spcBef>
              <a:buFont typeface="Wingdings" panose="05000000000000000000" pitchFamily="2" charset="2"/>
              <a:buChar char="v"/>
            </a:pPr>
            <a:r>
              <a:rPr lang="en-US" sz="2400" dirty="0"/>
              <a:t>Inner classes are used where there is close relationship between two classes and the inner class is only accessed by the containing class.</a:t>
            </a:r>
          </a:p>
          <a:p>
            <a:pPr>
              <a:spcBef>
                <a:spcPts val="600"/>
              </a:spcBef>
              <a:buFont typeface="Wingdings" panose="05000000000000000000" pitchFamily="2" charset="2"/>
              <a:buChar char="v"/>
            </a:pPr>
            <a:r>
              <a:rPr lang="en-US" sz="2400" dirty="0"/>
              <a:t> An example of an inner class is the </a:t>
            </a:r>
            <a:r>
              <a:rPr lang="en-US" sz="2400" dirty="0" err="1"/>
              <a:t>System.out</a:t>
            </a:r>
            <a:r>
              <a:rPr lang="en-US" sz="2400" dirty="0"/>
              <a:t> class we have been using all this while.</a:t>
            </a:r>
          </a:p>
          <a:p>
            <a:pPr>
              <a:spcBef>
                <a:spcPts val="600"/>
              </a:spcBef>
              <a:buFont typeface="Wingdings" panose="05000000000000000000" pitchFamily="2" charset="2"/>
              <a:buChar char="v"/>
            </a:pPr>
            <a:r>
              <a:rPr lang="en-US" sz="2400" dirty="0"/>
              <a:t> System is the outer class and out is the inner class.</a:t>
            </a:r>
          </a:p>
          <a:p>
            <a:pPr>
              <a:spcBef>
                <a:spcPts val="600"/>
              </a:spcBef>
              <a:buFont typeface="Wingdings" panose="05000000000000000000" pitchFamily="2" charset="2"/>
              <a:buChar char="v"/>
            </a:pPr>
            <a:r>
              <a:rPr lang="en-US" sz="2400" dirty="0"/>
              <a:t> </a:t>
            </a:r>
            <a:r>
              <a:rPr lang="en-US" sz="2400" dirty="0" err="1"/>
              <a:t>System.out</a:t>
            </a:r>
            <a:r>
              <a:rPr lang="en-US" sz="2400" dirty="0"/>
              <a:t> class has several methods most notably print() and </a:t>
            </a:r>
            <a:r>
              <a:rPr lang="en-US" sz="2400" dirty="0" err="1"/>
              <a:t>println</a:t>
            </a:r>
            <a:r>
              <a:rPr lang="en-US" sz="2400" dirty="0"/>
              <a:t>() which print strings out to the console.</a:t>
            </a:r>
          </a:p>
          <a:p>
            <a:pPr>
              <a:spcBef>
                <a:spcPts val="600"/>
              </a:spcBef>
              <a:buFont typeface="Wingdings" panose="05000000000000000000" pitchFamily="2" charset="2"/>
              <a:buChar char="v"/>
            </a:pPr>
            <a:r>
              <a:rPr lang="en-US" sz="2400" dirty="0"/>
              <a:t> System also has a System.in inner class used for input we will see in this in action later in this boot camp.</a:t>
            </a:r>
          </a:p>
          <a:p>
            <a:pPr>
              <a:spcBef>
                <a:spcPts val="600"/>
              </a:spcBef>
              <a:buFont typeface="Wingdings" panose="05000000000000000000" pitchFamily="2" charset="2"/>
              <a:buChar char="v"/>
            </a:pPr>
            <a:r>
              <a:rPr lang="en-US" sz="2400" dirty="0"/>
              <a:t> Read more about inner classes here.</a:t>
            </a:r>
            <a:endParaRPr lang="en-GB" sz="2200" dirty="0"/>
          </a:p>
        </p:txBody>
      </p:sp>
    </p:spTree>
    <p:extLst>
      <p:ext uri="{BB962C8B-B14F-4D97-AF65-F5344CB8AC3E}">
        <p14:creationId xmlns:p14="http://schemas.microsoft.com/office/powerpoint/2010/main" val="117403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9E0B-86A4-4E10-83EC-058E0A0FD182}"/>
              </a:ext>
            </a:extLst>
          </p:cNvPr>
          <p:cNvSpPr>
            <a:spLocks noGrp="1"/>
          </p:cNvSpPr>
          <p:nvPr>
            <p:ph type="title"/>
          </p:nvPr>
        </p:nvSpPr>
        <p:spPr/>
        <p:txBody>
          <a:bodyPr/>
          <a:lstStyle/>
          <a:p>
            <a:r>
              <a:rPr lang="en-GB" dirty="0"/>
              <a:t>Inner-class representation</a:t>
            </a:r>
          </a:p>
        </p:txBody>
      </p:sp>
      <p:sp>
        <p:nvSpPr>
          <p:cNvPr id="3" name="Content Placeholder 2">
            <a:extLst>
              <a:ext uri="{FF2B5EF4-FFF2-40B4-BE49-F238E27FC236}">
                <a16:creationId xmlns:a16="http://schemas.microsoft.com/office/drawing/2014/main" id="{403E521B-0709-45EE-AE68-ABC7F471EC1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94945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941539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759452"/>
          </a:xfrm>
        </p:spPr>
        <p:txBody>
          <a:bodyPr/>
          <a:lstStyle/>
          <a:p>
            <a:r>
              <a:rPr lang="en-GB" dirty="0"/>
              <a:t>Java Packages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347900"/>
            <a:ext cx="7415518" cy="4765887"/>
          </a:xfrm>
        </p:spPr>
        <p:txBody>
          <a:bodyPr>
            <a:noAutofit/>
          </a:bodyPr>
          <a:lstStyle/>
          <a:p>
            <a:pPr>
              <a:spcBef>
                <a:spcPts val="600"/>
              </a:spcBef>
              <a:buFont typeface="Wingdings" panose="05000000000000000000" pitchFamily="2" charset="2"/>
              <a:buChar char="v"/>
            </a:pPr>
            <a:r>
              <a:rPr lang="en-GB" sz="2400" dirty="0"/>
              <a:t> OOP helps to organise your code into reusable logical structures known as classes. </a:t>
            </a:r>
          </a:p>
          <a:p>
            <a:pPr>
              <a:spcBef>
                <a:spcPts val="600"/>
              </a:spcBef>
              <a:buFont typeface="Wingdings" panose="05000000000000000000" pitchFamily="2" charset="2"/>
              <a:buChar char="v"/>
            </a:pPr>
            <a:r>
              <a:rPr lang="en-GB" sz="2400" dirty="0"/>
              <a:t> A large number of classes have been written by the  creator of the java language and arranged into logical hierarchies known as packages.</a:t>
            </a:r>
          </a:p>
          <a:p>
            <a:pPr>
              <a:spcBef>
                <a:spcPts val="600"/>
              </a:spcBef>
              <a:buFont typeface="Wingdings" panose="05000000000000000000" pitchFamily="2" charset="2"/>
              <a:buChar char="v"/>
            </a:pPr>
            <a:r>
              <a:rPr lang="en-GB" sz="2400" dirty="0"/>
              <a:t> In practice as every java class represents a compilation unit or file, every package represents an actual sub-folder within your operating system file system.</a:t>
            </a:r>
          </a:p>
          <a:p>
            <a:pPr>
              <a:spcBef>
                <a:spcPts val="600"/>
              </a:spcBef>
              <a:buFont typeface="Wingdings" panose="05000000000000000000" pitchFamily="2" charset="2"/>
              <a:buChar char="v"/>
            </a:pPr>
            <a:r>
              <a:rPr lang="en-GB" sz="2400" dirty="0"/>
              <a:t> thus </a:t>
            </a:r>
            <a:r>
              <a:rPr lang="en-GB" sz="2400" dirty="0" err="1"/>
              <a:t>org.studygroup.LoanCalc</a:t>
            </a:r>
            <a:r>
              <a:rPr lang="en-GB" sz="2400" dirty="0"/>
              <a:t> class has the following hierarchy</a:t>
            </a:r>
          </a:p>
          <a:p>
            <a:pPr marL="0" indent="0">
              <a:spcBef>
                <a:spcPts val="600"/>
              </a:spcBef>
              <a:buNone/>
            </a:pPr>
            <a:endParaRPr lang="en-GB" sz="2200" dirty="0"/>
          </a:p>
        </p:txBody>
      </p:sp>
      <p:sp>
        <p:nvSpPr>
          <p:cNvPr id="4" name="Rectangle: Single Corner Rounded 3">
            <a:extLst>
              <a:ext uri="{FF2B5EF4-FFF2-40B4-BE49-F238E27FC236}">
                <a16:creationId xmlns:a16="http://schemas.microsoft.com/office/drawing/2014/main" id="{9ACE82F1-2A5A-41D9-80A8-3B70429AF3A9}"/>
              </a:ext>
            </a:extLst>
          </p:cNvPr>
          <p:cNvSpPr/>
          <p:nvPr/>
        </p:nvSpPr>
        <p:spPr>
          <a:xfrm>
            <a:off x="5220069" y="4740676"/>
            <a:ext cx="976544" cy="36398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org</a:t>
            </a:r>
          </a:p>
        </p:txBody>
      </p:sp>
      <p:sp>
        <p:nvSpPr>
          <p:cNvPr id="5" name="Rectangle: Single Corner Rounded 4">
            <a:extLst>
              <a:ext uri="{FF2B5EF4-FFF2-40B4-BE49-F238E27FC236}">
                <a16:creationId xmlns:a16="http://schemas.microsoft.com/office/drawing/2014/main" id="{483A61F0-8E87-4EA6-ACDA-A2D3CF916A1D}"/>
              </a:ext>
            </a:extLst>
          </p:cNvPr>
          <p:cNvSpPr/>
          <p:nvPr/>
        </p:nvSpPr>
        <p:spPr>
          <a:xfrm>
            <a:off x="5868140" y="5224511"/>
            <a:ext cx="1305017" cy="36398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studygroup</a:t>
            </a:r>
            <a:endParaRPr lang="en-GB" dirty="0"/>
          </a:p>
        </p:txBody>
      </p:sp>
      <p:sp>
        <p:nvSpPr>
          <p:cNvPr id="7" name="Rectangle: Single Corner Rounded 6">
            <a:extLst>
              <a:ext uri="{FF2B5EF4-FFF2-40B4-BE49-F238E27FC236}">
                <a16:creationId xmlns:a16="http://schemas.microsoft.com/office/drawing/2014/main" id="{A180C08B-8198-470F-9397-BA012FEA649E}"/>
              </a:ext>
            </a:extLst>
          </p:cNvPr>
          <p:cNvSpPr/>
          <p:nvPr/>
        </p:nvSpPr>
        <p:spPr>
          <a:xfrm>
            <a:off x="6516210" y="5695786"/>
            <a:ext cx="1562470" cy="363985"/>
          </a:xfrm>
          <a:prstGeom prst="round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LoanCalc.java</a:t>
            </a:r>
          </a:p>
        </p:txBody>
      </p:sp>
      <p:cxnSp>
        <p:nvCxnSpPr>
          <p:cNvPr id="9" name="Connector: Elbow 8">
            <a:extLst>
              <a:ext uri="{FF2B5EF4-FFF2-40B4-BE49-F238E27FC236}">
                <a16:creationId xmlns:a16="http://schemas.microsoft.com/office/drawing/2014/main" id="{5550174B-63E2-483E-85F9-BC9AFA663C99}"/>
              </a:ext>
            </a:extLst>
          </p:cNvPr>
          <p:cNvCxnSpPr>
            <a:stCxn id="4" idx="2"/>
            <a:endCxn id="5" idx="1"/>
          </p:cNvCxnSpPr>
          <p:nvPr/>
        </p:nvCxnSpPr>
        <p:spPr>
          <a:xfrm rot="16200000" flipH="1">
            <a:off x="5637319" y="5175682"/>
            <a:ext cx="301843" cy="159799"/>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120FA368-E237-47CB-AF58-691D9EBFC8C8}"/>
              </a:ext>
            </a:extLst>
          </p:cNvPr>
          <p:cNvCxnSpPr>
            <a:cxnSpLocks/>
            <a:stCxn id="5" idx="2"/>
          </p:cNvCxnSpPr>
          <p:nvPr/>
        </p:nvCxnSpPr>
        <p:spPr>
          <a:xfrm rot="16200000" flipH="1">
            <a:off x="6429652" y="5679492"/>
            <a:ext cx="301844" cy="119851"/>
          </a:xfrm>
          <a:prstGeom prst="bentConnector3">
            <a:avLst>
              <a:gd name="adj1" fmla="val 102941"/>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6116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979062"/>
            <a:ext cx="7543800" cy="759452"/>
          </a:xfrm>
        </p:spPr>
        <p:txBody>
          <a:bodyPr/>
          <a:lstStyle/>
          <a:p>
            <a:r>
              <a:rPr lang="en-GB" dirty="0"/>
              <a:t>Java Packages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2040357"/>
            <a:ext cx="7415518" cy="4765887"/>
          </a:xfrm>
        </p:spPr>
        <p:txBody>
          <a:bodyPr>
            <a:noAutofit/>
          </a:bodyPr>
          <a:lstStyle/>
          <a:p>
            <a:pPr>
              <a:spcBef>
                <a:spcPts val="600"/>
              </a:spcBef>
              <a:buFont typeface="Wingdings" panose="05000000000000000000" pitchFamily="2" charset="2"/>
              <a:buChar char="v"/>
            </a:pPr>
            <a:r>
              <a:rPr lang="en-GB" sz="2400" dirty="0"/>
              <a:t> Packages are imported using the import keyword and declared using the package keyword.</a:t>
            </a:r>
          </a:p>
          <a:p>
            <a:pPr marL="0" indent="0">
              <a:spcBef>
                <a:spcPts val="600"/>
              </a:spcBef>
              <a:buNone/>
            </a:pPr>
            <a:r>
              <a:rPr lang="en-GB" sz="2400" dirty="0"/>
              <a:t>e.g.</a:t>
            </a:r>
          </a:p>
          <a:p>
            <a:pPr marL="0" indent="0">
              <a:spcBef>
                <a:spcPts val="600"/>
              </a:spcBef>
              <a:buNone/>
            </a:pPr>
            <a:endParaRPr lang="en-GB" sz="1800" dirty="0"/>
          </a:p>
          <a:p>
            <a:pPr marL="0" indent="0">
              <a:spcBef>
                <a:spcPts val="600"/>
              </a:spcBef>
              <a:buNone/>
            </a:pPr>
            <a:r>
              <a:rPr lang="en-GB" sz="1800" dirty="0"/>
              <a:t>package </a:t>
            </a:r>
            <a:r>
              <a:rPr lang="en-GB" sz="1800" dirty="0" err="1"/>
              <a:t>addbook</a:t>
            </a:r>
            <a:r>
              <a:rPr lang="en-GB" sz="1800" dirty="0"/>
              <a:t>; //references </a:t>
            </a:r>
            <a:r>
              <a:rPr lang="en-GB" sz="1800" dirty="0" err="1"/>
              <a:t>AddressBook</a:t>
            </a:r>
            <a:r>
              <a:rPr lang="en-GB" sz="1800" dirty="0"/>
              <a:t> class inside </a:t>
            </a:r>
            <a:r>
              <a:rPr lang="en-GB" sz="1800" dirty="0" err="1"/>
              <a:t>addbook</a:t>
            </a:r>
            <a:r>
              <a:rPr lang="en-GB" sz="1800" dirty="0"/>
              <a:t> folder</a:t>
            </a:r>
          </a:p>
          <a:p>
            <a:pPr marL="0" indent="0">
              <a:spcBef>
                <a:spcPts val="600"/>
              </a:spcBef>
              <a:buNone/>
            </a:pPr>
            <a:r>
              <a:rPr lang="en-GB" sz="1800" dirty="0"/>
              <a:t>import </a:t>
            </a:r>
            <a:r>
              <a:rPr lang="en-GB" sz="1800" dirty="0" err="1"/>
              <a:t>java.util.ArrayList</a:t>
            </a:r>
            <a:r>
              <a:rPr lang="en-GB" sz="1800" dirty="0"/>
              <a:t>; //imports </a:t>
            </a:r>
            <a:r>
              <a:rPr lang="en-GB" sz="1800" dirty="0" err="1"/>
              <a:t>ArrayList</a:t>
            </a:r>
            <a:r>
              <a:rPr lang="en-GB" sz="1800" dirty="0"/>
              <a:t> class from </a:t>
            </a:r>
            <a:r>
              <a:rPr lang="en-GB" sz="1800" dirty="0" err="1"/>
              <a:t>java.util</a:t>
            </a:r>
            <a:r>
              <a:rPr lang="en-GB" sz="1800" dirty="0"/>
              <a:t> package</a:t>
            </a:r>
          </a:p>
          <a:p>
            <a:pPr marL="0" indent="0">
              <a:spcBef>
                <a:spcPts val="600"/>
              </a:spcBef>
              <a:buNone/>
            </a:pPr>
            <a:endParaRPr lang="en-GB" sz="1800" dirty="0"/>
          </a:p>
          <a:p>
            <a:pPr marL="0" indent="0">
              <a:spcBef>
                <a:spcPts val="600"/>
              </a:spcBef>
              <a:buNone/>
            </a:pPr>
            <a:r>
              <a:rPr lang="en-GB" sz="1800" dirty="0"/>
              <a:t>class </a:t>
            </a:r>
            <a:r>
              <a:rPr lang="en-GB" sz="1800" dirty="0" err="1"/>
              <a:t>AddressBook</a:t>
            </a:r>
            <a:r>
              <a:rPr lang="en-GB" sz="1800" dirty="0"/>
              <a:t>{</a:t>
            </a:r>
          </a:p>
          <a:p>
            <a:pPr marL="0" indent="0">
              <a:spcBef>
                <a:spcPts val="600"/>
              </a:spcBef>
              <a:buNone/>
            </a:pPr>
            <a:r>
              <a:rPr lang="en-GB" sz="1800" dirty="0"/>
              <a:t> private </a:t>
            </a:r>
            <a:r>
              <a:rPr lang="en-GB" sz="1800" dirty="0" err="1"/>
              <a:t>ArrayList</a:t>
            </a:r>
            <a:r>
              <a:rPr lang="en-GB" sz="1800" dirty="0"/>
              <a:t> </a:t>
            </a:r>
            <a:r>
              <a:rPr lang="en-GB" sz="1800" dirty="0" err="1"/>
              <a:t>addressBook</a:t>
            </a:r>
            <a:r>
              <a:rPr lang="en-GB" sz="1800" dirty="0"/>
              <a:t> =new </a:t>
            </a:r>
            <a:r>
              <a:rPr lang="en-GB" sz="1800" dirty="0" err="1"/>
              <a:t>ArrayList</a:t>
            </a:r>
            <a:r>
              <a:rPr lang="en-GB" sz="1800" dirty="0"/>
              <a:t>();  //using the imported class</a:t>
            </a:r>
          </a:p>
          <a:p>
            <a:pPr marL="0" indent="0">
              <a:spcBef>
                <a:spcPts val="600"/>
              </a:spcBef>
              <a:buNone/>
            </a:pPr>
            <a:r>
              <a:rPr lang="en-GB" sz="1800" dirty="0"/>
              <a:t>}</a:t>
            </a:r>
          </a:p>
        </p:txBody>
      </p:sp>
    </p:spTree>
    <p:extLst>
      <p:ext uri="{BB962C8B-B14F-4D97-AF65-F5344CB8AC3E}">
        <p14:creationId xmlns:p14="http://schemas.microsoft.com/office/powerpoint/2010/main" val="2685341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488647"/>
          </a:xfrm>
        </p:spPr>
        <p:txBody>
          <a:bodyPr>
            <a:normAutofit fontScale="90000"/>
          </a:bodyPr>
          <a:lstStyle/>
          <a:p>
            <a:r>
              <a:rPr lang="en-GB" dirty="0"/>
              <a:t>POS Class diagram Example</a:t>
            </a:r>
          </a:p>
        </p:txBody>
      </p:sp>
      <p:pic>
        <p:nvPicPr>
          <p:cNvPr id="6" name="Content Placeholder 5" descr="Diagram&#10;&#10;Description automatically generated">
            <a:extLst>
              <a:ext uri="{FF2B5EF4-FFF2-40B4-BE49-F238E27FC236}">
                <a16:creationId xmlns:a16="http://schemas.microsoft.com/office/drawing/2014/main" id="{FB638EC6-7D18-496A-A0EE-FA21A8B82A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8096" y="775252"/>
            <a:ext cx="6121474" cy="5548795"/>
          </a:xfrm>
        </p:spPr>
      </p:pic>
    </p:spTree>
    <p:extLst>
      <p:ext uri="{BB962C8B-B14F-4D97-AF65-F5344CB8AC3E}">
        <p14:creationId xmlns:p14="http://schemas.microsoft.com/office/powerpoint/2010/main" val="1028448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2181367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The Java Standard Edition Library</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7415518" cy="4023360"/>
          </a:xfrm>
        </p:spPr>
        <p:txBody>
          <a:bodyPr>
            <a:noAutofit/>
          </a:bodyPr>
          <a:lstStyle/>
          <a:p>
            <a:pPr>
              <a:spcBef>
                <a:spcPts val="600"/>
              </a:spcBef>
              <a:buFont typeface="Wingdings" panose="05000000000000000000" pitchFamily="2" charset="2"/>
              <a:buChar char="v"/>
            </a:pPr>
            <a:r>
              <a:rPr lang="en-GB" sz="2400" dirty="0"/>
              <a:t> There are limitation associated with an interface which includes</a:t>
            </a:r>
          </a:p>
          <a:p>
            <a:pPr marL="658368" lvl="1" indent="-457200">
              <a:spcBef>
                <a:spcPts val="600"/>
              </a:spcBef>
              <a:buFont typeface="+mj-lt"/>
              <a:buAutoNum type="arabicPeriod"/>
            </a:pPr>
            <a:r>
              <a:rPr lang="en-GB" sz="2200" dirty="0"/>
              <a:t>An interface does not have data members only methods</a:t>
            </a:r>
          </a:p>
          <a:p>
            <a:pPr marL="658368" lvl="1" indent="-457200">
              <a:spcBef>
                <a:spcPts val="600"/>
              </a:spcBef>
              <a:buFont typeface="+mj-lt"/>
              <a:buAutoNum type="arabicPeriod"/>
            </a:pPr>
            <a:r>
              <a:rPr lang="en-GB" sz="2200" dirty="0"/>
              <a:t>All the methods declared within an interface must be implemented</a:t>
            </a:r>
          </a:p>
          <a:p>
            <a:pPr>
              <a:spcBef>
                <a:spcPts val="600"/>
              </a:spcBef>
              <a:buFont typeface="Wingdings" panose="05000000000000000000" pitchFamily="2" charset="2"/>
              <a:buChar char="v"/>
            </a:pPr>
            <a:r>
              <a:rPr lang="en-GB" sz="2400" dirty="0"/>
              <a:t> An abstract class is a go between a super class and an interface because it allows</a:t>
            </a:r>
          </a:p>
          <a:p>
            <a:pPr marL="658368" lvl="1" indent="-457200">
              <a:spcBef>
                <a:spcPts val="600"/>
              </a:spcBef>
              <a:buFont typeface="+mj-lt"/>
              <a:buAutoNum type="arabicPeriod"/>
            </a:pPr>
            <a:r>
              <a:rPr lang="en-GB" sz="2200" dirty="0"/>
              <a:t>Certain methods that must and others that are optionally overridden.</a:t>
            </a:r>
          </a:p>
          <a:p>
            <a:pPr marL="658368" lvl="1" indent="-457200">
              <a:spcBef>
                <a:spcPts val="600"/>
              </a:spcBef>
              <a:buFont typeface="+mj-lt"/>
              <a:buAutoNum type="arabicPeriod"/>
            </a:pPr>
            <a:r>
              <a:rPr lang="en-GB" sz="2200" dirty="0"/>
              <a:t>Data members which can be private, public, protected etc.</a:t>
            </a:r>
          </a:p>
          <a:p>
            <a:pPr>
              <a:spcBef>
                <a:spcPts val="600"/>
              </a:spcBef>
              <a:buFont typeface="Wingdings" panose="05000000000000000000" pitchFamily="2" charset="2"/>
              <a:buChar char="v"/>
            </a:pPr>
            <a:r>
              <a:rPr lang="en-GB" sz="2400" dirty="0"/>
              <a:t> Methods within an abstract class that must be overridden are called abstract methods.</a:t>
            </a:r>
          </a:p>
          <a:p>
            <a:pPr marL="658368" lvl="1" indent="-457200">
              <a:spcBef>
                <a:spcPts val="600"/>
              </a:spcBef>
              <a:buFont typeface="+mj-lt"/>
              <a:buAutoNum type="arabicPeriod"/>
            </a:pPr>
            <a:endParaRPr lang="en-GB" sz="2200" dirty="0"/>
          </a:p>
        </p:txBody>
      </p:sp>
    </p:spTree>
    <p:extLst>
      <p:ext uri="{BB962C8B-B14F-4D97-AF65-F5344CB8AC3E}">
        <p14:creationId xmlns:p14="http://schemas.microsoft.com/office/powerpoint/2010/main" val="707064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Common Java Language (</a:t>
            </a:r>
            <a:r>
              <a:rPr lang="en-GB" dirty="0" err="1"/>
              <a:t>java.lang</a:t>
            </a:r>
            <a:r>
              <a:rPr lang="en-GB" dirty="0"/>
              <a:t>) Package Classes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3180869" cy="4023360"/>
          </a:xfrm>
        </p:spPr>
        <p:txBody>
          <a:bodyPr>
            <a:noAutofit/>
          </a:bodyPr>
          <a:lstStyle/>
          <a:p>
            <a:pPr>
              <a:spcBef>
                <a:spcPts val="600"/>
              </a:spcBef>
              <a:buFont typeface="Wingdings" panose="05000000000000000000" pitchFamily="2" charset="2"/>
              <a:buChar char="v"/>
            </a:pPr>
            <a:r>
              <a:rPr lang="en-GB" sz="2400" dirty="0"/>
              <a:t> String</a:t>
            </a:r>
          </a:p>
          <a:p>
            <a:pPr>
              <a:spcBef>
                <a:spcPts val="600"/>
              </a:spcBef>
              <a:buFont typeface="Wingdings" panose="05000000000000000000" pitchFamily="2" charset="2"/>
              <a:buChar char="v"/>
            </a:pPr>
            <a:r>
              <a:rPr lang="en-GB" sz="2400" dirty="0"/>
              <a:t> Math</a:t>
            </a:r>
          </a:p>
          <a:p>
            <a:pPr>
              <a:spcBef>
                <a:spcPts val="600"/>
              </a:spcBef>
              <a:buFont typeface="Wingdings" panose="05000000000000000000" pitchFamily="2" charset="2"/>
              <a:buChar char="v"/>
            </a:pPr>
            <a:r>
              <a:rPr lang="en-GB" sz="2400" dirty="0"/>
              <a:t> Array</a:t>
            </a:r>
          </a:p>
          <a:p>
            <a:pPr>
              <a:spcBef>
                <a:spcPts val="600"/>
              </a:spcBef>
              <a:buFont typeface="Wingdings" panose="05000000000000000000" pitchFamily="2" charset="2"/>
              <a:buChar char="v"/>
            </a:pPr>
            <a:r>
              <a:rPr lang="en-GB" sz="2400" dirty="0"/>
              <a:t> Integer</a:t>
            </a:r>
          </a:p>
          <a:p>
            <a:pPr>
              <a:spcBef>
                <a:spcPts val="600"/>
              </a:spcBef>
              <a:buFont typeface="Wingdings" panose="05000000000000000000" pitchFamily="2" charset="2"/>
              <a:buChar char="v"/>
            </a:pPr>
            <a:r>
              <a:rPr lang="en-GB" sz="2400" dirty="0"/>
              <a:t> Double</a:t>
            </a:r>
          </a:p>
          <a:p>
            <a:pPr>
              <a:spcBef>
                <a:spcPts val="600"/>
              </a:spcBef>
              <a:buFont typeface="Wingdings" panose="05000000000000000000" pitchFamily="2" charset="2"/>
              <a:buChar char="v"/>
            </a:pPr>
            <a:r>
              <a:rPr lang="en-GB" sz="2400" dirty="0"/>
              <a:t> Float</a:t>
            </a:r>
          </a:p>
          <a:p>
            <a:pPr>
              <a:spcBef>
                <a:spcPts val="600"/>
              </a:spcBef>
              <a:buFont typeface="Wingdings" panose="05000000000000000000" pitchFamily="2" charset="2"/>
              <a:buChar char="v"/>
            </a:pPr>
            <a:r>
              <a:rPr lang="en-GB" sz="2400" dirty="0"/>
              <a:t> Character</a:t>
            </a:r>
          </a:p>
          <a:p>
            <a:pPr>
              <a:spcBef>
                <a:spcPts val="600"/>
              </a:spcBef>
              <a:buFont typeface="Wingdings" panose="05000000000000000000" pitchFamily="2" charset="2"/>
              <a:buChar char="v"/>
            </a:pPr>
            <a:r>
              <a:rPr lang="en-GB" sz="2400" dirty="0"/>
              <a:t> Byte</a:t>
            </a:r>
          </a:p>
          <a:p>
            <a:pPr>
              <a:spcBef>
                <a:spcPts val="600"/>
              </a:spcBef>
              <a:buFont typeface="Wingdings" panose="05000000000000000000" pitchFamily="2" charset="2"/>
              <a:buChar char="v"/>
            </a:pPr>
            <a:r>
              <a:rPr lang="en-GB" sz="2400" dirty="0"/>
              <a:t> </a:t>
            </a:r>
            <a:r>
              <a:rPr lang="en-GB" sz="2400" dirty="0" err="1"/>
              <a:t>StringBuffer</a:t>
            </a:r>
            <a:endParaRPr lang="en-GB" sz="2400" dirty="0"/>
          </a:p>
          <a:p>
            <a:pPr marL="658368" lvl="1" indent="-457200">
              <a:spcBef>
                <a:spcPts val="600"/>
              </a:spcBef>
              <a:buFont typeface="+mj-lt"/>
              <a:buAutoNum type="arabicPeriod"/>
            </a:pPr>
            <a:endParaRPr lang="en-GB" sz="2200" dirty="0"/>
          </a:p>
        </p:txBody>
      </p:sp>
      <p:sp>
        <p:nvSpPr>
          <p:cNvPr id="4" name="Content Placeholder 2">
            <a:extLst>
              <a:ext uri="{FF2B5EF4-FFF2-40B4-BE49-F238E27FC236}">
                <a16:creationId xmlns:a16="http://schemas.microsoft.com/office/drawing/2014/main" id="{91A527DB-57C7-4946-A7E5-4886BF0C5221}"/>
              </a:ext>
            </a:extLst>
          </p:cNvPr>
          <p:cNvSpPr txBox="1">
            <a:spLocks/>
          </p:cNvSpPr>
          <p:nvPr/>
        </p:nvSpPr>
        <p:spPr>
          <a:xfrm>
            <a:off x="5307662" y="1788584"/>
            <a:ext cx="3180869"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buFont typeface="Wingdings" panose="05000000000000000000" pitchFamily="2" charset="2"/>
              <a:buChar char="v"/>
            </a:pPr>
            <a:r>
              <a:rPr lang="en-GB" sz="2400" dirty="0"/>
              <a:t> System</a:t>
            </a:r>
          </a:p>
          <a:p>
            <a:pPr>
              <a:spcBef>
                <a:spcPts val="600"/>
              </a:spcBef>
              <a:buFont typeface="Wingdings" panose="05000000000000000000" pitchFamily="2" charset="2"/>
              <a:buChar char="v"/>
            </a:pPr>
            <a:r>
              <a:rPr lang="en-GB" sz="2400" dirty="0"/>
              <a:t> Number</a:t>
            </a:r>
          </a:p>
          <a:p>
            <a:pPr>
              <a:spcBef>
                <a:spcPts val="600"/>
              </a:spcBef>
              <a:buFont typeface="Wingdings" panose="05000000000000000000" pitchFamily="2" charset="2"/>
              <a:buChar char="v"/>
            </a:pPr>
            <a:r>
              <a:rPr lang="en-GB" sz="2400" dirty="0"/>
              <a:t> Object</a:t>
            </a:r>
          </a:p>
          <a:p>
            <a:pPr>
              <a:spcBef>
                <a:spcPts val="600"/>
              </a:spcBef>
              <a:buFont typeface="Wingdings" panose="05000000000000000000" pitchFamily="2" charset="2"/>
              <a:buChar char="v"/>
            </a:pPr>
            <a:r>
              <a:rPr lang="en-GB" sz="2400" dirty="0"/>
              <a:t> StringBuilder</a:t>
            </a:r>
          </a:p>
          <a:p>
            <a:pPr>
              <a:spcBef>
                <a:spcPts val="600"/>
              </a:spcBef>
              <a:buFont typeface="Wingdings" panose="05000000000000000000" pitchFamily="2" charset="2"/>
              <a:buChar char="v"/>
            </a:pPr>
            <a:r>
              <a:rPr lang="en-GB" sz="2400" dirty="0"/>
              <a:t> Class</a:t>
            </a:r>
          </a:p>
          <a:p>
            <a:pPr>
              <a:spcBef>
                <a:spcPts val="600"/>
              </a:spcBef>
              <a:buFont typeface="Wingdings" panose="05000000000000000000" pitchFamily="2" charset="2"/>
              <a:buChar char="v"/>
            </a:pPr>
            <a:r>
              <a:rPr lang="en-GB" sz="2400" dirty="0"/>
              <a:t> Process</a:t>
            </a:r>
          </a:p>
          <a:p>
            <a:pPr>
              <a:spcBef>
                <a:spcPts val="600"/>
              </a:spcBef>
              <a:buFont typeface="Wingdings" panose="05000000000000000000" pitchFamily="2" charset="2"/>
              <a:buChar char="v"/>
            </a:pPr>
            <a:r>
              <a:rPr lang="en-GB" sz="2400" dirty="0"/>
              <a:t> Boolean</a:t>
            </a:r>
          </a:p>
          <a:p>
            <a:pPr>
              <a:spcBef>
                <a:spcPts val="600"/>
              </a:spcBef>
              <a:buFont typeface="Wingdings" panose="05000000000000000000" pitchFamily="2" charset="2"/>
              <a:buChar char="v"/>
            </a:pPr>
            <a:r>
              <a:rPr lang="en-GB" sz="2400" dirty="0"/>
              <a:t> Short</a:t>
            </a:r>
          </a:p>
          <a:p>
            <a:pPr>
              <a:spcBef>
                <a:spcPts val="600"/>
              </a:spcBef>
              <a:buFont typeface="Wingdings" panose="05000000000000000000" pitchFamily="2" charset="2"/>
              <a:buChar char="v"/>
            </a:pPr>
            <a:r>
              <a:rPr lang="en-GB" sz="2400" dirty="0"/>
              <a:t> Long</a:t>
            </a:r>
          </a:p>
          <a:p>
            <a:pPr marL="658368" lvl="1" indent="-457200">
              <a:spcBef>
                <a:spcPts val="600"/>
              </a:spcBef>
              <a:buFont typeface="+mj-lt"/>
              <a:buAutoNum type="arabicPeriod"/>
            </a:pPr>
            <a:endParaRPr lang="en-GB" sz="2200" dirty="0"/>
          </a:p>
        </p:txBody>
      </p:sp>
    </p:spTree>
    <p:extLst>
      <p:ext uri="{BB962C8B-B14F-4D97-AF65-F5344CB8AC3E}">
        <p14:creationId xmlns:p14="http://schemas.microsoft.com/office/powerpoint/2010/main" val="3783464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21FAF-DDB2-4586-83BB-F26CA081996D}"/>
              </a:ext>
            </a:extLst>
          </p:cNvPr>
          <p:cNvSpPr>
            <a:spLocks noGrp="1"/>
          </p:cNvSpPr>
          <p:nvPr>
            <p:ph type="title"/>
          </p:nvPr>
        </p:nvSpPr>
        <p:spPr/>
        <p:txBody>
          <a:bodyPr/>
          <a:lstStyle/>
          <a:p>
            <a:r>
              <a:rPr lang="en-GB" dirty="0"/>
              <a:t>Further Reading</a:t>
            </a:r>
          </a:p>
        </p:txBody>
      </p:sp>
      <p:sp>
        <p:nvSpPr>
          <p:cNvPr id="3" name="Content Placeholder 2">
            <a:extLst>
              <a:ext uri="{FF2B5EF4-FFF2-40B4-BE49-F238E27FC236}">
                <a16:creationId xmlns:a16="http://schemas.microsoft.com/office/drawing/2014/main" id="{B26FDC53-4F5E-445F-AA49-8E6340B0A703}"/>
              </a:ext>
            </a:extLst>
          </p:cNvPr>
          <p:cNvSpPr>
            <a:spLocks noGrp="1"/>
          </p:cNvSpPr>
          <p:nvPr>
            <p:ph idx="1"/>
          </p:nvPr>
        </p:nvSpPr>
        <p:spPr/>
        <p:txBody>
          <a:bodyPr/>
          <a:lstStyle/>
          <a:p>
            <a:pPr>
              <a:buFont typeface="Wingdings" panose="05000000000000000000" pitchFamily="2" charset="2"/>
              <a:buChar char="v"/>
            </a:pPr>
            <a:r>
              <a:rPr lang="en-GB" dirty="0">
                <a:hlinkClick r:id="rId2"/>
              </a:rPr>
              <a:t> String builder vs  String buffer</a:t>
            </a:r>
            <a:endParaRPr lang="en-GB" dirty="0"/>
          </a:p>
          <a:p>
            <a:pPr>
              <a:buFont typeface="Wingdings" panose="05000000000000000000" pitchFamily="2" charset="2"/>
              <a:buChar char="v"/>
            </a:pPr>
            <a:endParaRPr lang="en-GB" dirty="0"/>
          </a:p>
        </p:txBody>
      </p:sp>
    </p:spTree>
    <p:extLst>
      <p:ext uri="{BB962C8B-B14F-4D97-AF65-F5344CB8AC3E}">
        <p14:creationId xmlns:p14="http://schemas.microsoft.com/office/powerpoint/2010/main" val="15705871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235970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Exercise 1</a:t>
            </a:r>
          </a:p>
        </p:txBody>
      </p:sp>
      <p:sp>
        <p:nvSpPr>
          <p:cNvPr id="5" name="Content Placeholder 4">
            <a:extLst>
              <a:ext uri="{FF2B5EF4-FFF2-40B4-BE49-F238E27FC236}">
                <a16:creationId xmlns:a16="http://schemas.microsoft.com/office/drawing/2014/main" id="{AF203300-7D37-4228-9E5D-E484446273EE}"/>
              </a:ext>
            </a:extLst>
          </p:cNvPr>
          <p:cNvSpPr>
            <a:spLocks noGrp="1"/>
          </p:cNvSpPr>
          <p:nvPr>
            <p:ph idx="1"/>
          </p:nvPr>
        </p:nvSpPr>
        <p:spPr/>
        <p:txBody>
          <a:bodyPr>
            <a:normAutofit/>
          </a:bodyPr>
          <a:lstStyle/>
          <a:p>
            <a:pPr>
              <a:buFont typeface="Wingdings" panose="05000000000000000000" pitchFamily="2" charset="2"/>
              <a:buChar char="v"/>
            </a:pPr>
            <a:r>
              <a:rPr lang="en-GB" dirty="0"/>
              <a:t>Voltage can be obtained from various parameters. </a:t>
            </a:r>
          </a:p>
          <a:p>
            <a:pPr marL="0" indent="0" algn="ctr">
              <a:buNone/>
            </a:pPr>
            <a:r>
              <a:rPr lang="en-GB" dirty="0"/>
              <a:t>V=IR=It/C=</a:t>
            </a:r>
            <a:r>
              <a:rPr lang="en-GB" dirty="0" err="1"/>
              <a:t>IpL</a:t>
            </a:r>
            <a:r>
              <a:rPr lang="en-GB" dirty="0"/>
              <a:t>/A</a:t>
            </a:r>
          </a:p>
          <a:p>
            <a:pPr>
              <a:buFont typeface="Wingdings" panose="05000000000000000000" pitchFamily="2" charset="2"/>
              <a:buChar char="v"/>
            </a:pPr>
            <a:r>
              <a:rPr lang="en-GB" dirty="0"/>
              <a:t> Where </a:t>
            </a:r>
          </a:p>
          <a:p>
            <a:pPr lvl="1">
              <a:buFont typeface="Wingdings" panose="05000000000000000000" pitchFamily="2" charset="2"/>
              <a:buChar char="v"/>
            </a:pPr>
            <a:r>
              <a:rPr lang="en-GB" dirty="0"/>
              <a:t> I = Current (amperes)</a:t>
            </a:r>
          </a:p>
          <a:p>
            <a:pPr lvl="1">
              <a:buFont typeface="Wingdings" panose="05000000000000000000" pitchFamily="2" charset="2"/>
              <a:buChar char="v"/>
            </a:pPr>
            <a:r>
              <a:rPr lang="en-GB" dirty="0"/>
              <a:t> R = Voltage (volts)</a:t>
            </a:r>
          </a:p>
          <a:p>
            <a:pPr lvl="1">
              <a:buFont typeface="Wingdings" panose="05000000000000000000" pitchFamily="2" charset="2"/>
              <a:buChar char="v"/>
            </a:pPr>
            <a:r>
              <a:rPr lang="en-GB" dirty="0"/>
              <a:t> t = time (seconds)</a:t>
            </a:r>
          </a:p>
          <a:p>
            <a:pPr lvl="1">
              <a:buFont typeface="Wingdings" panose="05000000000000000000" pitchFamily="2" charset="2"/>
              <a:buChar char="v"/>
            </a:pPr>
            <a:r>
              <a:rPr lang="en-GB" dirty="0"/>
              <a:t> C = Capacitance (farads)</a:t>
            </a:r>
          </a:p>
          <a:p>
            <a:pPr lvl="1">
              <a:buFont typeface="Wingdings" panose="05000000000000000000" pitchFamily="2" charset="2"/>
              <a:buChar char="v"/>
            </a:pPr>
            <a:r>
              <a:rPr lang="en-GB" dirty="0"/>
              <a:t> p = Resistivity (Ohm-meter)</a:t>
            </a:r>
          </a:p>
          <a:p>
            <a:pPr lvl="1">
              <a:buFont typeface="Wingdings" panose="05000000000000000000" pitchFamily="2" charset="2"/>
              <a:buChar char="v"/>
            </a:pPr>
            <a:r>
              <a:rPr lang="en-GB" dirty="0"/>
              <a:t> L = Length</a:t>
            </a:r>
          </a:p>
          <a:p>
            <a:pPr lvl="1">
              <a:buFont typeface="Wingdings" panose="05000000000000000000" pitchFamily="2" charset="2"/>
              <a:buChar char="v"/>
            </a:pPr>
            <a:r>
              <a:rPr lang="en-GB" dirty="0"/>
              <a:t> A = cross sectional area</a:t>
            </a:r>
          </a:p>
          <a:p>
            <a:pPr>
              <a:buFont typeface="Wingdings" panose="05000000000000000000" pitchFamily="2" charset="2"/>
              <a:buChar char="v"/>
            </a:pPr>
            <a:r>
              <a:rPr lang="en-GB" dirty="0"/>
              <a:t> Calculate the following voltages</a:t>
            </a:r>
          </a:p>
          <a:p>
            <a:endParaRPr lang="en-GB" dirty="0"/>
          </a:p>
        </p:txBody>
      </p:sp>
    </p:spTree>
    <p:extLst>
      <p:ext uri="{BB962C8B-B14F-4D97-AF65-F5344CB8AC3E}">
        <p14:creationId xmlns:p14="http://schemas.microsoft.com/office/powerpoint/2010/main" val="2057213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4"/>
            <a:ext cx="7543800" cy="1435663"/>
          </a:xfrm>
        </p:spPr>
        <p:txBody>
          <a:bodyPr/>
          <a:lstStyle/>
          <a:p>
            <a:r>
              <a:rPr lang="en-GB" dirty="0"/>
              <a:t>Exercise 2</a:t>
            </a:r>
          </a:p>
        </p:txBody>
      </p:sp>
      <p:sp>
        <p:nvSpPr>
          <p:cNvPr id="5" name="Title 1">
            <a:extLst>
              <a:ext uri="{FF2B5EF4-FFF2-40B4-BE49-F238E27FC236}">
                <a16:creationId xmlns:a16="http://schemas.microsoft.com/office/drawing/2014/main" id="{19C5952E-2F01-4BCE-8A97-8E59A29D11F4}"/>
              </a:ext>
            </a:extLst>
          </p:cNvPr>
          <p:cNvSpPr txBox="1">
            <a:spLocks/>
          </p:cNvSpPr>
          <p:nvPr/>
        </p:nvSpPr>
        <p:spPr>
          <a:xfrm>
            <a:off x="806682" y="1864309"/>
            <a:ext cx="7543800" cy="878890"/>
          </a:xfrm>
          <a:prstGeom prst="rect">
            <a:avLst/>
          </a:prstGeom>
        </p:spPr>
        <p:txBody>
          <a:bodyPr vert="horz" lIns="91440" tIns="45720" rIns="91440" bIns="45720" rtlCol="0" anchor="t">
            <a:normAutofit fontScale="4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20000"/>
              </a:lnSpc>
            </a:pPr>
            <a:r>
              <a:rPr lang="en-GB" dirty="0"/>
              <a:t>Implement the class diagram below using object polymorphism</a:t>
            </a:r>
          </a:p>
          <a:p>
            <a:pPr>
              <a:lnSpc>
                <a:spcPct val="120000"/>
              </a:lnSpc>
            </a:pPr>
            <a:r>
              <a:rPr lang="en-GB" dirty="0"/>
              <a:t>Note that this is the second implementation done earlier</a:t>
            </a:r>
          </a:p>
        </p:txBody>
      </p:sp>
      <p:pic>
        <p:nvPicPr>
          <p:cNvPr id="16" name="Content Placeholder 15" descr="Diagram&#10;&#10;Description automatically generated">
            <a:extLst>
              <a:ext uri="{FF2B5EF4-FFF2-40B4-BE49-F238E27FC236}">
                <a16:creationId xmlns:a16="http://schemas.microsoft.com/office/drawing/2014/main" id="{31D8CD41-5C13-488D-94FA-9E98DA7169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2337" y="2830960"/>
            <a:ext cx="7343775" cy="2781300"/>
          </a:xfrm>
        </p:spPr>
      </p:pic>
    </p:spTree>
    <p:extLst>
      <p:ext uri="{BB962C8B-B14F-4D97-AF65-F5344CB8AC3E}">
        <p14:creationId xmlns:p14="http://schemas.microsoft.com/office/powerpoint/2010/main" val="39630563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iagram&#10;&#10;Description automatically generated">
            <a:extLst>
              <a:ext uri="{FF2B5EF4-FFF2-40B4-BE49-F238E27FC236}">
                <a16:creationId xmlns:a16="http://schemas.microsoft.com/office/drawing/2014/main" id="{917F070F-6005-4090-96F4-F1691CE79A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608" y="2450789"/>
            <a:ext cx="5142784" cy="3878986"/>
          </a:xfrm>
        </p:spPr>
      </p:pic>
      <p:sp>
        <p:nvSpPr>
          <p:cNvPr id="7" name="Title 1">
            <a:extLst>
              <a:ext uri="{FF2B5EF4-FFF2-40B4-BE49-F238E27FC236}">
                <a16:creationId xmlns:a16="http://schemas.microsoft.com/office/drawing/2014/main" id="{9E779637-78AD-43E2-9154-4E0D0A328C79}"/>
              </a:ext>
            </a:extLst>
          </p:cNvPr>
          <p:cNvSpPr>
            <a:spLocks noGrp="1"/>
          </p:cNvSpPr>
          <p:nvPr>
            <p:ph type="title"/>
          </p:nvPr>
        </p:nvSpPr>
        <p:spPr>
          <a:xfrm>
            <a:off x="822960" y="286605"/>
            <a:ext cx="7543800" cy="1240354"/>
          </a:xfrm>
        </p:spPr>
        <p:txBody>
          <a:bodyPr/>
          <a:lstStyle/>
          <a:p>
            <a:r>
              <a:rPr lang="en-GB" dirty="0"/>
              <a:t>Exercise 3</a:t>
            </a:r>
          </a:p>
        </p:txBody>
      </p:sp>
      <p:sp>
        <p:nvSpPr>
          <p:cNvPr id="8" name="Title 1">
            <a:extLst>
              <a:ext uri="{FF2B5EF4-FFF2-40B4-BE49-F238E27FC236}">
                <a16:creationId xmlns:a16="http://schemas.microsoft.com/office/drawing/2014/main" id="{EA3D328B-29A4-4E12-9060-79BDFD9423F2}"/>
              </a:ext>
            </a:extLst>
          </p:cNvPr>
          <p:cNvSpPr txBox="1">
            <a:spLocks/>
          </p:cNvSpPr>
          <p:nvPr/>
        </p:nvSpPr>
        <p:spPr>
          <a:xfrm>
            <a:off x="806682" y="1651243"/>
            <a:ext cx="7543800" cy="878890"/>
          </a:xfrm>
          <a:prstGeom prst="rect">
            <a:avLst/>
          </a:prstGeom>
        </p:spPr>
        <p:txBody>
          <a:bodyPr vert="horz" lIns="91440" tIns="45720" rIns="91440" bIns="45720" rtlCol="0" anchor="t">
            <a:normAutofit fontScale="4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20000"/>
              </a:lnSpc>
            </a:pPr>
            <a:r>
              <a:rPr lang="en-GB" dirty="0"/>
              <a:t>Implement the class diagram below using object polymorphism.</a:t>
            </a:r>
          </a:p>
          <a:p>
            <a:pPr>
              <a:lnSpc>
                <a:spcPct val="120000"/>
              </a:lnSpc>
            </a:pPr>
            <a:r>
              <a:rPr lang="en-GB" dirty="0"/>
              <a:t>Starter code can be found here</a:t>
            </a:r>
          </a:p>
        </p:txBody>
      </p:sp>
    </p:spTree>
    <p:extLst>
      <p:ext uri="{BB962C8B-B14F-4D97-AF65-F5344CB8AC3E}">
        <p14:creationId xmlns:p14="http://schemas.microsoft.com/office/powerpoint/2010/main" val="88516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Exercise 4</a:t>
            </a:r>
          </a:p>
        </p:txBody>
      </p:sp>
      <p:sp>
        <p:nvSpPr>
          <p:cNvPr id="5" name="Content Placeholder 4">
            <a:extLst>
              <a:ext uri="{FF2B5EF4-FFF2-40B4-BE49-F238E27FC236}">
                <a16:creationId xmlns:a16="http://schemas.microsoft.com/office/drawing/2014/main" id="{AF203300-7D37-4228-9E5D-E484446273EE}"/>
              </a:ext>
            </a:extLst>
          </p:cNvPr>
          <p:cNvSpPr>
            <a:spLocks noGrp="1"/>
          </p:cNvSpPr>
          <p:nvPr>
            <p:ph idx="1"/>
          </p:nvPr>
        </p:nvSpPr>
        <p:spPr/>
        <p:txBody>
          <a:bodyPr>
            <a:normAutofit/>
          </a:bodyPr>
          <a:lstStyle/>
          <a:p>
            <a:pPr>
              <a:buFont typeface="Wingdings" panose="05000000000000000000" pitchFamily="2" charset="2"/>
              <a:buChar char="v"/>
            </a:pPr>
            <a:r>
              <a:rPr lang="en-GB" dirty="0"/>
              <a:t>Write a program using static cosine function in </a:t>
            </a:r>
            <a:r>
              <a:rPr lang="en-GB" dirty="0" err="1"/>
              <a:t>java.lang.Math</a:t>
            </a:r>
            <a:r>
              <a:rPr lang="en-GB" dirty="0"/>
              <a:t> and method overloading to find the parameters of a triangle ( 3 sides and 3 angles) given either 2 sides and one angle or two angles and one side. Assume the angles are always whole numbers and while sides are real numbers.</a:t>
            </a:r>
          </a:p>
          <a:p>
            <a:endParaRPr lang="en-GB" dirty="0"/>
          </a:p>
        </p:txBody>
      </p:sp>
    </p:spTree>
    <p:extLst>
      <p:ext uri="{BB962C8B-B14F-4D97-AF65-F5344CB8AC3E}">
        <p14:creationId xmlns:p14="http://schemas.microsoft.com/office/powerpoint/2010/main" val="3525093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135775"/>
            <a:ext cx="7543800" cy="759772"/>
          </a:xfrm>
        </p:spPr>
        <p:txBody>
          <a:bodyPr/>
          <a:lstStyle/>
          <a:p>
            <a:r>
              <a:rPr lang="en-GB" dirty="0"/>
              <a:t>Supplementary material</a:t>
            </a:r>
          </a:p>
        </p:txBody>
      </p:sp>
      <p:pic>
        <p:nvPicPr>
          <p:cNvPr id="1026" name="Picture 2">
            <a:hlinkClick r:id="rId2"/>
            <a:extLst>
              <a:ext uri="{FF2B5EF4-FFF2-40B4-BE49-F238E27FC236}">
                <a16:creationId xmlns:a16="http://schemas.microsoft.com/office/drawing/2014/main" id="{EF7F1D60-015A-4DED-A9A4-811E5B40538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205951" y="1129127"/>
            <a:ext cx="2467468" cy="322141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73760C73-15B9-4B92-8E71-3EDACDD92ADB}"/>
              </a:ext>
            </a:extLst>
          </p:cNvPr>
          <p:cNvSpPr txBox="1">
            <a:spLocks/>
          </p:cNvSpPr>
          <p:nvPr/>
        </p:nvSpPr>
        <p:spPr>
          <a:xfrm>
            <a:off x="822960" y="4496586"/>
            <a:ext cx="7387786" cy="1948602"/>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t> </a:t>
            </a:r>
            <a:r>
              <a:rPr lang="en-GB" dirty="0">
                <a:hlinkClick r:id="rId4"/>
              </a:rPr>
              <a:t>The Java Tutorial</a:t>
            </a:r>
            <a:endParaRPr lang="en-GB" dirty="0"/>
          </a:p>
          <a:p>
            <a:pPr>
              <a:buFont typeface="Wingdings" panose="05000000000000000000" pitchFamily="2" charset="2"/>
              <a:buChar char="v"/>
            </a:pPr>
            <a:r>
              <a:rPr lang="en-GB" dirty="0"/>
              <a:t> </a:t>
            </a:r>
            <a:r>
              <a:rPr lang="en-GB" dirty="0">
                <a:hlinkClick r:id="rId5"/>
              </a:rPr>
              <a:t>Java API documentation</a:t>
            </a:r>
            <a:endParaRPr lang="en-GB" dirty="0"/>
          </a:p>
          <a:p>
            <a:pPr>
              <a:buFont typeface="Wingdings" panose="05000000000000000000" pitchFamily="2" charset="2"/>
              <a:buChar char="v"/>
            </a:pPr>
            <a:r>
              <a:rPr lang="en-GB" dirty="0"/>
              <a:t> </a:t>
            </a:r>
            <a:r>
              <a:rPr lang="en-GB" dirty="0">
                <a:hlinkClick r:id="rId6"/>
              </a:rPr>
              <a:t>Link to today’s Session  </a:t>
            </a:r>
            <a:endParaRPr lang="en-GB" dirty="0"/>
          </a:p>
          <a:p>
            <a:pPr>
              <a:buFont typeface="Wingdings" panose="05000000000000000000" pitchFamily="2" charset="2"/>
              <a:buChar char="v"/>
            </a:pPr>
            <a:r>
              <a:rPr lang="en-GB" dirty="0"/>
              <a:t> </a:t>
            </a:r>
            <a:r>
              <a:rPr lang="en-GB" dirty="0">
                <a:hlinkClick r:id="rId7"/>
              </a:rPr>
              <a:t>Link to John’s Group Padlet</a:t>
            </a:r>
            <a:endParaRPr lang="en-GB" dirty="0"/>
          </a:p>
          <a:p>
            <a:pPr>
              <a:buFont typeface="Wingdings" panose="05000000000000000000" pitchFamily="2" charset="2"/>
              <a:buChar char="v"/>
            </a:pPr>
            <a:r>
              <a:rPr lang="en-GB" dirty="0"/>
              <a:t> </a:t>
            </a:r>
            <a:r>
              <a:rPr lang="en-GB" dirty="0">
                <a:hlinkClick r:id="rId8"/>
              </a:rPr>
              <a:t>Link to Kelly’s Group Padlet</a:t>
            </a:r>
            <a:endParaRPr lang="en-GB" dirty="0"/>
          </a:p>
        </p:txBody>
      </p:sp>
      <p:pic>
        <p:nvPicPr>
          <p:cNvPr id="1028" name="Picture 4">
            <a:hlinkClick r:id="rId9"/>
            <a:extLst>
              <a:ext uri="{FF2B5EF4-FFF2-40B4-BE49-F238E27FC236}">
                <a16:creationId xmlns:a16="http://schemas.microsoft.com/office/drawing/2014/main" id="{2804B4FC-958E-40C2-BD69-0321299F6DA2}"/>
              </a:ext>
            </a:extLst>
          </p:cNvPr>
          <p:cNvPicPr>
            <a:picLocks noGrp="1" noChangeAspect="1" noChangeArrowheads="1"/>
          </p:cNvPicPr>
          <p:nvPr>
            <p:ph sz="half" idx="1"/>
          </p:nvPr>
        </p:nvPicPr>
        <p:blipFill>
          <a:blip r:embed="rId10">
            <a:extLst>
              <a:ext uri="{28A0092B-C50C-407E-A947-70E740481C1C}">
                <a14:useLocalDpi xmlns:a14="http://schemas.microsoft.com/office/drawing/2010/main" val="0"/>
              </a:ext>
            </a:extLst>
          </a:blip>
          <a:srcRect/>
          <a:stretch>
            <a:fillRect/>
          </a:stretch>
        </p:blipFill>
        <p:spPr bwMode="auto">
          <a:xfrm>
            <a:off x="1743131" y="1158106"/>
            <a:ext cx="2467469" cy="3230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26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4"/>
            <a:ext cx="7543800" cy="593929"/>
          </a:xfrm>
        </p:spPr>
        <p:txBody>
          <a:bodyPr>
            <a:normAutofit fontScale="90000"/>
          </a:bodyPr>
          <a:lstStyle/>
          <a:p>
            <a:r>
              <a:rPr lang="en-GB" dirty="0"/>
              <a:t>Getters and setters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sz="half" idx="1"/>
          </p:nvPr>
        </p:nvSpPr>
        <p:spPr>
          <a:xfrm>
            <a:off x="822960" y="975721"/>
            <a:ext cx="7788380" cy="593929"/>
          </a:xfrm>
        </p:spPr>
        <p:txBody>
          <a:bodyPr>
            <a:noAutofit/>
          </a:bodyPr>
          <a:lstStyle/>
          <a:p>
            <a:pPr>
              <a:spcBef>
                <a:spcPts val="600"/>
              </a:spcBef>
              <a:buFont typeface="Wingdings" panose="05000000000000000000" pitchFamily="2" charset="2"/>
              <a:buChar char="v"/>
            </a:pPr>
            <a:r>
              <a:rPr lang="en-US" dirty="0"/>
              <a:t> Getters and setters</a:t>
            </a:r>
            <a:r>
              <a:rPr lang="en-GB" dirty="0"/>
              <a:t> are a means of externally accessing private/protected members externally</a:t>
            </a:r>
            <a:endParaRPr lang="en-US" dirty="0"/>
          </a:p>
        </p:txBody>
      </p:sp>
      <p:pic>
        <p:nvPicPr>
          <p:cNvPr id="5" name="Picture 4" descr="Table&#10;&#10;Description automatically generated">
            <a:extLst>
              <a:ext uri="{FF2B5EF4-FFF2-40B4-BE49-F238E27FC236}">
                <a16:creationId xmlns:a16="http://schemas.microsoft.com/office/drawing/2014/main" id="{0FF41ACA-E319-43E7-AA6F-1720EC78C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161" y="2315942"/>
            <a:ext cx="2086253" cy="3861512"/>
          </a:xfrm>
          <a:prstGeom prst="rect">
            <a:avLst/>
          </a:prstGeom>
        </p:spPr>
      </p:pic>
      <p:sp>
        <p:nvSpPr>
          <p:cNvPr id="7" name="Rectangle 1">
            <a:extLst>
              <a:ext uri="{FF2B5EF4-FFF2-40B4-BE49-F238E27FC236}">
                <a16:creationId xmlns:a16="http://schemas.microsoft.com/office/drawing/2014/main" id="{D4354EC3-B49F-4C6E-A6F3-113642F7506F}"/>
              </a:ext>
            </a:extLst>
          </p:cNvPr>
          <p:cNvSpPr>
            <a:spLocks noGrp="1" noChangeArrowheads="1"/>
          </p:cNvSpPr>
          <p:nvPr>
            <p:ph sz="half" idx="2"/>
          </p:nvPr>
        </p:nvSpPr>
        <p:spPr bwMode="auto">
          <a:xfrm>
            <a:off x="4405987" y="1739304"/>
            <a:ext cx="4063310" cy="48320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C7832"/>
                </a:solidFill>
                <a:effectLst/>
                <a:latin typeface="JetBrains Mono"/>
              </a:rPr>
              <a:t>public class </a:t>
            </a:r>
            <a:r>
              <a:rPr kumimoji="0" lang="en-US" altLang="en-US" sz="1100" b="0" i="0" u="none" strike="noStrike" cap="none" normalizeH="0" baseline="0" dirty="0" err="1">
                <a:ln>
                  <a:noFill/>
                </a:ln>
                <a:solidFill>
                  <a:srgbClr val="A9B7C6"/>
                </a:solidFill>
                <a:effectLst/>
                <a:latin typeface="JetBrains Mono"/>
              </a:rPr>
              <a:t>BankCard</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String pin=</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String </a:t>
            </a:r>
            <a:r>
              <a:rPr kumimoji="0" lang="en-US" altLang="en-US" sz="1100" b="0" i="0" u="none" strike="noStrike" cap="none" normalizeH="0" baseline="0" dirty="0" err="1">
                <a:ln>
                  <a:noFill/>
                </a:ln>
                <a:solidFill>
                  <a:srgbClr val="A9B7C6"/>
                </a:solidFill>
                <a:effectLst/>
                <a:latin typeface="JetBrains Mono"/>
              </a:rPr>
              <a:t>cardid</a:t>
            </a:r>
            <a:r>
              <a:rPr kumimoji="0" lang="en-US" altLang="en-US" sz="1100" b="0" i="0" u="none" strike="noStrike" cap="none" normalizeH="0" baseline="0" dirty="0">
                <a:ln>
                  <a:noFill/>
                </a:ln>
                <a:solidFill>
                  <a:srgbClr val="A9B7C6"/>
                </a:solidFill>
                <a:effectLst/>
                <a:latin typeface="JetBrains Mono"/>
              </a:rPr>
              <a:t>=</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Date expiry</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public void </a:t>
            </a:r>
            <a:r>
              <a:rPr kumimoji="0" lang="en-US" altLang="en-US" sz="1100" b="0" i="0" u="none" strike="noStrike" cap="none" normalizeH="0" baseline="0" dirty="0" err="1">
                <a:ln>
                  <a:noFill/>
                </a:ln>
                <a:solidFill>
                  <a:srgbClr val="A9B7C6"/>
                </a:solidFill>
                <a:effectLst/>
                <a:latin typeface="JetBrains Mono"/>
              </a:rPr>
              <a:t>setPin</a:t>
            </a:r>
            <a:r>
              <a:rPr kumimoji="0" lang="en-US" altLang="en-US" sz="1100" b="0" i="0" u="none" strike="noStrike" cap="none" normalizeH="0" baseline="0" dirty="0">
                <a:ln>
                  <a:noFill/>
                </a:ln>
                <a:solidFill>
                  <a:srgbClr val="A9B7C6"/>
                </a:solidFill>
                <a:effectLst/>
                <a:latin typeface="JetBrains Mono"/>
              </a:rPr>
              <a:t>(String p){</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err="1">
                <a:ln>
                  <a:noFill/>
                </a:ln>
                <a:solidFill>
                  <a:srgbClr val="CC7832"/>
                </a:solidFill>
                <a:effectLst/>
                <a:latin typeface="JetBrains Mono"/>
              </a:rPr>
              <a:t>this</a:t>
            </a:r>
            <a:r>
              <a:rPr kumimoji="0" lang="en-US" altLang="en-US" sz="1100" b="0" i="0" u="none" strike="noStrike" cap="none" normalizeH="0" baseline="0" dirty="0" err="1">
                <a:ln>
                  <a:noFill/>
                </a:ln>
                <a:solidFill>
                  <a:srgbClr val="A9B7C6"/>
                </a:solidFill>
                <a:effectLst/>
                <a:latin typeface="JetBrains Mono"/>
              </a:rPr>
              <a:t>.pin</a:t>
            </a:r>
            <a:r>
              <a:rPr kumimoji="0" lang="en-US" altLang="en-US" sz="1100" b="0" i="0" u="none" strike="noStrike" cap="none" normalizeH="0" baseline="0" dirty="0">
                <a:ln>
                  <a:noFill/>
                </a:ln>
                <a:solidFill>
                  <a:srgbClr val="A9B7C6"/>
                </a:solidFill>
                <a:effectLst/>
                <a:latin typeface="JetBrains Mono"/>
              </a:rPr>
              <a:t>=p</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public </a:t>
            </a:r>
            <a:r>
              <a:rPr kumimoji="0" lang="en-US" altLang="en-US" sz="1100" b="0" i="0" u="none" strike="noStrike" cap="none" normalizeH="0" baseline="0" dirty="0">
                <a:ln>
                  <a:noFill/>
                </a:ln>
                <a:solidFill>
                  <a:srgbClr val="A9B7C6"/>
                </a:solidFill>
                <a:effectLst/>
                <a:latin typeface="JetBrains Mono"/>
              </a:rPr>
              <a:t>String </a:t>
            </a:r>
            <a:r>
              <a:rPr kumimoji="0" lang="en-US" altLang="en-US" sz="1100" b="0" i="0" u="none" strike="noStrike" cap="none" normalizeH="0" baseline="0" dirty="0" err="1">
                <a:ln>
                  <a:noFill/>
                </a:ln>
                <a:solidFill>
                  <a:srgbClr val="A9B7C6"/>
                </a:solidFill>
                <a:effectLst/>
                <a:latin typeface="JetBrains Mono"/>
              </a:rPr>
              <a:t>getPin</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return </a:t>
            </a:r>
            <a:r>
              <a:rPr kumimoji="0" lang="en-US" altLang="en-US" sz="1100" b="0" i="0" u="none" strike="noStrike" cap="none" normalizeH="0" baseline="0" dirty="0">
                <a:ln>
                  <a:noFill/>
                </a:ln>
                <a:solidFill>
                  <a:srgbClr val="A9B7C6"/>
                </a:solidFill>
                <a:effectLst/>
                <a:latin typeface="JetBrains Mono"/>
              </a:rPr>
              <a:t>pin</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public </a:t>
            </a:r>
            <a:r>
              <a:rPr kumimoji="0" lang="en-US" altLang="en-US" sz="1100" b="0" i="0" u="none" strike="noStrike" cap="none" normalizeH="0" baseline="0" dirty="0">
                <a:ln>
                  <a:noFill/>
                </a:ln>
                <a:solidFill>
                  <a:srgbClr val="A9B7C6"/>
                </a:solidFill>
                <a:effectLst/>
                <a:latin typeface="JetBrains Mono"/>
              </a:rPr>
              <a:t>Date </a:t>
            </a:r>
            <a:r>
              <a:rPr kumimoji="0" lang="en-US" altLang="en-US" sz="1100" b="0" i="0" u="none" strike="noStrike" cap="none" normalizeH="0" baseline="0" dirty="0" err="1">
                <a:ln>
                  <a:noFill/>
                </a:ln>
                <a:solidFill>
                  <a:srgbClr val="A9B7C6"/>
                </a:solidFill>
                <a:effectLst/>
                <a:latin typeface="JetBrains Mono"/>
              </a:rPr>
              <a:t>getExpiry</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return </a:t>
            </a:r>
            <a:r>
              <a:rPr kumimoji="0" lang="en-US" altLang="en-US" sz="1100" b="0" i="0" u="none" strike="noStrike" cap="none" normalizeH="0" baseline="0" dirty="0">
                <a:ln>
                  <a:noFill/>
                </a:ln>
                <a:solidFill>
                  <a:srgbClr val="A9B7C6"/>
                </a:solidFill>
                <a:effectLst/>
                <a:latin typeface="JetBrains Mono"/>
              </a:rPr>
              <a:t>expiry</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public void </a:t>
            </a:r>
            <a:r>
              <a:rPr kumimoji="0" lang="en-US" altLang="en-US" sz="1100" b="0" i="0" u="none" strike="noStrike" cap="none" normalizeH="0" baseline="0" dirty="0" err="1">
                <a:ln>
                  <a:noFill/>
                </a:ln>
                <a:solidFill>
                  <a:srgbClr val="A9B7C6"/>
                </a:solidFill>
                <a:effectLst/>
                <a:latin typeface="JetBrains Mono"/>
              </a:rPr>
              <a:t>setExpiry</a:t>
            </a:r>
            <a:r>
              <a:rPr kumimoji="0" lang="en-US" altLang="en-US" sz="1100" b="0" i="0" u="none" strike="noStrike" cap="none" normalizeH="0" baseline="0" dirty="0">
                <a:ln>
                  <a:noFill/>
                </a:ln>
                <a:solidFill>
                  <a:srgbClr val="A9B7C6"/>
                </a:solidFill>
                <a:effectLst/>
                <a:latin typeface="JetBrains Mono"/>
              </a:rPr>
              <a:t>(Date expiry)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err="1">
                <a:ln>
                  <a:noFill/>
                </a:ln>
                <a:solidFill>
                  <a:srgbClr val="CC7832"/>
                </a:solidFill>
                <a:effectLst/>
                <a:latin typeface="JetBrains Mono"/>
              </a:rPr>
              <a:t>this</a:t>
            </a:r>
            <a:r>
              <a:rPr kumimoji="0" lang="en-US" altLang="en-US" sz="1100" b="0" i="0" u="none" strike="noStrike" cap="none" normalizeH="0" baseline="0" dirty="0" err="1">
                <a:ln>
                  <a:noFill/>
                </a:ln>
                <a:solidFill>
                  <a:srgbClr val="A9B7C6"/>
                </a:solidFill>
                <a:effectLst/>
                <a:latin typeface="JetBrains Mono"/>
              </a:rPr>
              <a:t>.expiry</a:t>
            </a:r>
            <a:r>
              <a:rPr kumimoji="0" lang="en-US" altLang="en-US" sz="1100" b="0" i="0" u="none" strike="noStrike" cap="none" normalizeH="0" baseline="0" dirty="0">
                <a:ln>
                  <a:noFill/>
                </a:ln>
                <a:solidFill>
                  <a:srgbClr val="A9B7C6"/>
                </a:solidFill>
                <a:effectLst/>
                <a:latin typeface="JetBrains Mono"/>
              </a:rPr>
              <a:t> = expiry</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public </a:t>
            </a:r>
            <a:r>
              <a:rPr kumimoji="0" lang="en-US" altLang="en-US" sz="1100" b="0" i="0" u="none" strike="noStrike" cap="none" normalizeH="0" baseline="0" dirty="0">
                <a:ln>
                  <a:noFill/>
                </a:ln>
                <a:solidFill>
                  <a:srgbClr val="A9B7C6"/>
                </a:solidFill>
                <a:effectLst/>
                <a:latin typeface="JetBrains Mono"/>
              </a:rPr>
              <a:t>String </a:t>
            </a:r>
            <a:r>
              <a:rPr kumimoji="0" lang="en-US" altLang="en-US" sz="1100" b="0" i="0" u="none" strike="noStrike" cap="none" normalizeH="0" baseline="0" dirty="0" err="1">
                <a:ln>
                  <a:noFill/>
                </a:ln>
                <a:solidFill>
                  <a:srgbClr val="A9B7C6"/>
                </a:solidFill>
                <a:effectLst/>
                <a:latin typeface="JetBrains Mono"/>
              </a:rPr>
              <a:t>getCardid</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return </a:t>
            </a:r>
            <a:r>
              <a:rPr kumimoji="0" lang="en-US" altLang="en-US" sz="1100" b="0" i="0" u="none" strike="noStrike" cap="none" normalizeH="0" baseline="0" dirty="0" err="1">
                <a:ln>
                  <a:noFill/>
                </a:ln>
                <a:solidFill>
                  <a:srgbClr val="A9B7C6"/>
                </a:solidFill>
                <a:effectLst/>
                <a:latin typeface="JetBrains Mono"/>
              </a:rPr>
              <a:t>cardid</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public void </a:t>
            </a:r>
            <a:r>
              <a:rPr kumimoji="0" lang="en-US" altLang="en-US" sz="1100" b="0" i="0" u="none" strike="noStrike" cap="none" normalizeH="0" baseline="0" dirty="0" err="1">
                <a:ln>
                  <a:noFill/>
                </a:ln>
                <a:solidFill>
                  <a:srgbClr val="A9B7C6"/>
                </a:solidFill>
                <a:effectLst/>
                <a:latin typeface="JetBrains Mono"/>
              </a:rPr>
              <a:t>setCardid</a:t>
            </a:r>
            <a:r>
              <a:rPr kumimoji="0" lang="en-US" altLang="en-US" sz="1100" b="0" i="0" u="none" strike="noStrike" cap="none" normalizeH="0" baseline="0" dirty="0">
                <a:ln>
                  <a:noFill/>
                </a:ln>
                <a:solidFill>
                  <a:srgbClr val="A9B7C6"/>
                </a:solidFill>
                <a:effectLst/>
                <a:latin typeface="JetBrains Mono"/>
              </a:rPr>
              <a:t>(String </a:t>
            </a:r>
            <a:r>
              <a:rPr kumimoji="0" lang="en-US" altLang="en-US" sz="1100" b="0" i="0" u="none" strike="noStrike" cap="none" normalizeH="0" baseline="0" dirty="0" err="1">
                <a:ln>
                  <a:noFill/>
                </a:ln>
                <a:solidFill>
                  <a:srgbClr val="A9B7C6"/>
                </a:solidFill>
                <a:effectLst/>
                <a:latin typeface="JetBrains Mono"/>
              </a:rPr>
              <a:t>cardid</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err="1">
                <a:ln>
                  <a:noFill/>
                </a:ln>
                <a:solidFill>
                  <a:srgbClr val="CC7832"/>
                </a:solidFill>
                <a:effectLst/>
                <a:latin typeface="JetBrains Mono"/>
              </a:rPr>
              <a:t>this</a:t>
            </a:r>
            <a:r>
              <a:rPr kumimoji="0" lang="en-US" altLang="en-US" sz="1100" b="0" i="0" u="none" strike="noStrike" cap="none" normalizeH="0" baseline="0" dirty="0" err="1">
                <a:ln>
                  <a:noFill/>
                </a:ln>
                <a:solidFill>
                  <a:srgbClr val="A9B7C6"/>
                </a:solidFill>
                <a:effectLst/>
                <a:latin typeface="JetBrains Mono"/>
              </a:rPr>
              <a:t>.cardid</a:t>
            </a:r>
            <a:r>
              <a:rPr kumimoji="0" lang="en-US" altLang="en-US" sz="1100" b="0" i="0" u="none" strike="noStrike" cap="none" normalizeH="0" baseline="0" dirty="0">
                <a:ln>
                  <a:noFill/>
                </a:ln>
                <a:solidFill>
                  <a:srgbClr val="A9B7C6"/>
                </a:solidFill>
                <a:effectLst/>
                <a:latin typeface="JetBrains Mono"/>
              </a:rPr>
              <a:t> = </a:t>
            </a:r>
            <a:r>
              <a:rPr kumimoji="0" lang="en-US" altLang="en-US" sz="1100" b="0" i="0" u="none" strike="noStrike" cap="none" normalizeH="0" baseline="0" dirty="0" err="1">
                <a:ln>
                  <a:noFill/>
                </a:ln>
                <a:solidFill>
                  <a:srgbClr val="A9B7C6"/>
                </a:solidFill>
                <a:effectLst/>
                <a:latin typeface="JetBrains Mono"/>
              </a:rPr>
              <a:t>cardid</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4751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021398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488647"/>
          </a:xfrm>
        </p:spPr>
        <p:txBody>
          <a:bodyPr>
            <a:normAutofit fontScale="90000"/>
          </a:bodyPr>
          <a:lstStyle/>
          <a:p>
            <a:r>
              <a:rPr lang="en-GB" dirty="0"/>
              <a:t>POS Class diagram - Inheritance</a:t>
            </a:r>
          </a:p>
        </p:txBody>
      </p:sp>
      <p:pic>
        <p:nvPicPr>
          <p:cNvPr id="12" name="Content Placeholder 11" descr="Diagram&#10;&#10;Description automatically generated">
            <a:extLst>
              <a:ext uri="{FF2B5EF4-FFF2-40B4-BE49-F238E27FC236}">
                <a16:creationId xmlns:a16="http://schemas.microsoft.com/office/drawing/2014/main" id="{F7F1C9E2-C167-4F32-9AA1-52779121CB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814" y="789540"/>
            <a:ext cx="6207199" cy="5626501"/>
          </a:xfrm>
        </p:spPr>
      </p:pic>
      <p:sp>
        <p:nvSpPr>
          <p:cNvPr id="4" name="Rectangle: Rounded Corners 3">
            <a:extLst>
              <a:ext uri="{FF2B5EF4-FFF2-40B4-BE49-F238E27FC236}">
                <a16:creationId xmlns:a16="http://schemas.microsoft.com/office/drawing/2014/main" id="{1C2D8008-3788-428A-84B0-B1569139B420}"/>
              </a:ext>
            </a:extLst>
          </p:cNvPr>
          <p:cNvSpPr/>
          <p:nvPr/>
        </p:nvSpPr>
        <p:spPr>
          <a:xfrm>
            <a:off x="1431852" y="904027"/>
            <a:ext cx="1559000" cy="2996459"/>
          </a:xfrm>
          <a:prstGeom prst="roundRect">
            <a:avLst/>
          </a:prstGeom>
          <a:solidFill>
            <a:srgbClr val="E48312">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6355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601078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Polymorphism</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7543800" cy="4023360"/>
          </a:xfrm>
        </p:spPr>
        <p:txBody>
          <a:bodyPr>
            <a:noAutofit/>
          </a:bodyPr>
          <a:lstStyle/>
          <a:p>
            <a:pPr>
              <a:spcBef>
                <a:spcPts val="600"/>
              </a:spcBef>
              <a:buFont typeface="Wingdings" panose="05000000000000000000" pitchFamily="2" charset="2"/>
              <a:buChar char="v"/>
            </a:pPr>
            <a:r>
              <a:rPr lang="en-US" sz="2800" dirty="0"/>
              <a:t> </a:t>
            </a:r>
            <a:r>
              <a:rPr lang="en-GB" sz="2800" dirty="0"/>
              <a:t>Polymorphism is related to how functions or methods are implemented.  </a:t>
            </a:r>
          </a:p>
          <a:p>
            <a:pPr>
              <a:spcBef>
                <a:spcPts val="600"/>
              </a:spcBef>
              <a:buFont typeface="Wingdings" panose="05000000000000000000" pitchFamily="2" charset="2"/>
              <a:buChar char="v"/>
            </a:pPr>
            <a:r>
              <a:rPr lang="en-GB" sz="2800" dirty="0"/>
              <a:t> There are two types of Polymorphism</a:t>
            </a:r>
          </a:p>
          <a:p>
            <a:pPr>
              <a:spcBef>
                <a:spcPts val="600"/>
              </a:spcBef>
              <a:buFont typeface="Wingdings" panose="05000000000000000000" pitchFamily="2" charset="2"/>
              <a:buChar char="v"/>
            </a:pPr>
            <a:r>
              <a:rPr lang="en-GB" sz="2800" dirty="0"/>
              <a:t> Function polymorphism also known as function overloading or method overloading</a:t>
            </a:r>
          </a:p>
          <a:p>
            <a:pPr>
              <a:spcBef>
                <a:spcPts val="600"/>
              </a:spcBef>
              <a:buFont typeface="Wingdings" panose="05000000000000000000" pitchFamily="2" charset="2"/>
              <a:buChar char="v"/>
            </a:pPr>
            <a:r>
              <a:rPr lang="en-GB" sz="2800" dirty="0"/>
              <a:t> Method polymorphism also known as method overriding.</a:t>
            </a:r>
          </a:p>
          <a:p>
            <a:pPr>
              <a:spcBef>
                <a:spcPts val="600"/>
              </a:spcBef>
              <a:buFont typeface="Wingdings" panose="05000000000000000000" pitchFamily="2" charset="2"/>
              <a:buChar char="v"/>
            </a:pPr>
            <a:r>
              <a:rPr lang="en-GB" sz="2800" dirty="0"/>
              <a:t> Note that method overloading occurs within a single class but overriding is between two or more classes having an inheritance relationship (object polymorphism)</a:t>
            </a:r>
            <a:endParaRPr lang="en-US" sz="2800" dirty="0"/>
          </a:p>
        </p:txBody>
      </p:sp>
    </p:spTree>
    <p:extLst>
      <p:ext uri="{BB962C8B-B14F-4D97-AF65-F5344CB8AC3E}">
        <p14:creationId xmlns:p14="http://schemas.microsoft.com/office/powerpoint/2010/main" val="182590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55769926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2A1965C0ED8D4B93D90EC9097FB304" ma:contentTypeVersion="13" ma:contentTypeDescription="Create a new document." ma:contentTypeScope="" ma:versionID="ad8c00255a362f38b965062bb6973433">
  <xsd:schema xmlns:xsd="http://www.w3.org/2001/XMLSchema" xmlns:xs="http://www.w3.org/2001/XMLSchema" xmlns:p="http://schemas.microsoft.com/office/2006/metadata/properties" xmlns:ns3="cab83b3b-4db3-4a13-8dd4-e60be6d87cf5" xmlns:ns4="c2e86655-d7ed-4420-bc92-1b9547829f54" targetNamespace="http://schemas.microsoft.com/office/2006/metadata/properties" ma:root="true" ma:fieldsID="d47f86c9060cacabc5fb99b2dd628c7d" ns3:_="" ns4:_="">
    <xsd:import namespace="cab83b3b-4db3-4a13-8dd4-e60be6d87cf5"/>
    <xsd:import namespace="c2e86655-d7ed-4420-bc92-1b9547829f5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83b3b-4db3-4a13-8dd4-e60be6d87c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e86655-d7ed-4420-bc92-1b9547829f5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233C07-2685-44F7-9601-FF64EA49B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83b3b-4db3-4a13-8dd4-e60be6d87cf5"/>
    <ds:schemaRef ds:uri="c2e86655-d7ed-4420-bc92-1b9547829f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174DBE-1AD7-495B-B168-212A7EE723A6}">
  <ds:schemaRefs>
    <ds:schemaRef ds:uri="http://schemas.microsoft.com/office/2006/documentManagement/types"/>
    <ds:schemaRef ds:uri="http://schemas.openxmlformats.org/package/2006/metadata/core-properties"/>
    <ds:schemaRef ds:uri="c2e86655-d7ed-4420-bc92-1b9547829f54"/>
    <ds:schemaRef ds:uri="http://purl.org/dc/elements/1.1/"/>
    <ds:schemaRef ds:uri="http://schemas.microsoft.com/office/infopath/2007/PartnerControls"/>
    <ds:schemaRef ds:uri="cab83b3b-4db3-4a13-8dd4-e60be6d87cf5"/>
    <ds:schemaRef ds:uri="http://schemas.microsoft.com/office/2006/metadata/properties"/>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07A05CC1-FF68-453F-AE9C-352B801514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7312</TotalTime>
  <Words>1325</Words>
  <Application>Microsoft Office PowerPoint</Application>
  <PresentationFormat>On-screen Show (4:3)</PresentationFormat>
  <Paragraphs>176</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JetBrains Mono</vt:lpstr>
      <vt:lpstr>Wingdings</vt:lpstr>
      <vt:lpstr>Retrospect</vt:lpstr>
      <vt:lpstr>International study centre</vt:lpstr>
      <vt:lpstr>Outline</vt:lpstr>
      <vt:lpstr>POS Class diagram Example</vt:lpstr>
      <vt:lpstr>Getters and setters</vt:lpstr>
      <vt:lpstr>PowerPoint Presentation</vt:lpstr>
      <vt:lpstr>POS Class diagram - Inheritance</vt:lpstr>
      <vt:lpstr>PowerPoint Presentation</vt:lpstr>
      <vt:lpstr>Polymorphism</vt:lpstr>
      <vt:lpstr>PowerPoint Presentation</vt:lpstr>
      <vt:lpstr>Method overloading - Example</vt:lpstr>
      <vt:lpstr>PowerPoint Presentation</vt:lpstr>
      <vt:lpstr>Method overriding - Example</vt:lpstr>
      <vt:lpstr>Method overriding - Example</vt:lpstr>
      <vt:lpstr>PowerPoint Presentation</vt:lpstr>
      <vt:lpstr>POS Class diagram – Composition vs Inheritance</vt:lpstr>
      <vt:lpstr>POS Class diagram – Composition vs Inheritance</vt:lpstr>
      <vt:lpstr>PowerPoint Presentation</vt:lpstr>
      <vt:lpstr>Interface vs Inheritance</vt:lpstr>
      <vt:lpstr>Interface vs Inheritance  – Why so many faces</vt:lpstr>
      <vt:lpstr>Interface vs Inheritance</vt:lpstr>
      <vt:lpstr>PowerPoint Presentation</vt:lpstr>
      <vt:lpstr>Abstract class vs Interface vs Inheritance</vt:lpstr>
      <vt:lpstr>Abstract class Example</vt:lpstr>
      <vt:lpstr>PowerPoint Presentation</vt:lpstr>
      <vt:lpstr>Inner Classes</vt:lpstr>
      <vt:lpstr>Inner-class representation</vt:lpstr>
      <vt:lpstr>PowerPoint Presentation</vt:lpstr>
      <vt:lpstr>Java Packages</vt:lpstr>
      <vt:lpstr>Java Packages</vt:lpstr>
      <vt:lpstr>PowerPoint Presentation</vt:lpstr>
      <vt:lpstr>The Java Standard Edition Library</vt:lpstr>
      <vt:lpstr>Common Java Language (java.lang) Package Classes</vt:lpstr>
      <vt:lpstr>Further Reading</vt:lpstr>
      <vt:lpstr>PowerPoint Presentation</vt:lpstr>
      <vt:lpstr>Exercise 1</vt:lpstr>
      <vt:lpstr>Exercise 2</vt:lpstr>
      <vt:lpstr>Exercise 3</vt:lpstr>
      <vt:lpstr>Exercise 4</vt:lpstr>
      <vt:lpstr>Supplementary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study centre</dc:title>
  <dc:creator>Olaide Olabode (Researcher)</dc:creator>
  <cp:lastModifiedBy>John Alamina</cp:lastModifiedBy>
  <cp:revision>86</cp:revision>
  <dcterms:created xsi:type="dcterms:W3CDTF">2020-03-06T14:36:40Z</dcterms:created>
  <dcterms:modified xsi:type="dcterms:W3CDTF">2020-10-24T06:04:26Z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0x010100062A1965C0ED8D4B93D90EC9097FB304</vt:lpwstr>
  </property>
</Properties>
</file>