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75" r:id="rId2"/>
    <p:sldId id="270" r:id="rId3"/>
    <p:sldId id="265" r:id="rId4"/>
    <p:sldId id="266" r:id="rId5"/>
    <p:sldId id="272" r:id="rId6"/>
    <p:sldId id="262" r:id="rId7"/>
    <p:sldId id="271" r:id="rId8"/>
    <p:sldId id="257" r:id="rId9"/>
    <p:sldId id="263" r:id="rId10"/>
    <p:sldId id="273" r:id="rId11"/>
    <p:sldId id="274" r:id="rId1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01E-B312-40D5-B8A1-3DD70BCB1BB4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0B5-AFD2-4A44-95B5-D981EE6545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01E-B312-40D5-B8A1-3DD70BCB1BB4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0B5-AFD2-4A44-95B5-D981EE6545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01E-B312-40D5-B8A1-3DD70BCB1BB4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0B5-AFD2-4A44-95B5-D981EE6545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01E-B312-40D5-B8A1-3DD70BCB1BB4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0B5-AFD2-4A44-95B5-D981EE6545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01E-B312-40D5-B8A1-3DD70BCB1BB4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0B5-AFD2-4A44-95B5-D981EE6545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01E-B312-40D5-B8A1-3DD70BCB1BB4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0B5-AFD2-4A44-95B5-D981EE6545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01E-B312-40D5-B8A1-3DD70BCB1BB4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0B5-AFD2-4A44-95B5-D981EE6545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01E-B312-40D5-B8A1-3DD70BCB1BB4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0B5-AFD2-4A44-95B5-D981EE6545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01E-B312-40D5-B8A1-3DD70BCB1BB4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0B5-AFD2-4A44-95B5-D981EE6545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01E-B312-40D5-B8A1-3DD70BCB1BB4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0B5-AFD2-4A44-95B5-D981EE6545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01E-B312-40D5-B8A1-3DD70BCB1BB4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0B5-AFD2-4A44-95B5-D981EE6545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2501E-B312-40D5-B8A1-3DD70BCB1BB4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B0B5-AFD2-4A44-95B5-D981EE65458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Postgraduate Certificate in Higher Education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 Sean Walton</a:t>
            </a:r>
          </a:p>
          <a:p>
            <a:r>
              <a:rPr lang="en-GB" dirty="0" smtClean="0"/>
              <a:t>s.t.walton@hud.ac.uk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F75D-B125-4629-8666-985A9CF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E600C-0D4B-4D9D-9F75-BFDD80F10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algn="just">
              <a:buFont typeface="+mj-lt"/>
              <a:buAutoNum type="arabicPeriod"/>
              <a:tabLst>
                <a:tab pos="457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</a:rPr>
              <a:t>A reflective commentary (7,000-8000 words) which is based on personal involvement with at least one University module (though evidence may be drawn from a wider context if wished). The commentary should provide an analytical and reflective account of personal development in:</a:t>
            </a:r>
            <a:endParaRPr lang="en-GB" sz="3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</a:rPr>
              <a:t>teaching and learning strategies (UKPSF A1, A2, A4, A5, K1, K2, K3, K4, K5, V1, V4)</a:t>
            </a:r>
            <a:endParaRPr lang="en-GB" sz="3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</a:rPr>
              <a:t>module/curriculum development (UKPSF A1, A4, A5, K1, K2, K4, K5, K6, V3, V4)</a:t>
            </a:r>
            <a:endParaRPr lang="en-GB" sz="3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</a:rPr>
              <a:t>assessing student work (UKPSF A1, A3, A5, K2, K3, P3)</a:t>
            </a:r>
            <a:endParaRPr lang="en-GB" sz="3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</a:rPr>
              <a:t>providing student feedback and support (UKPSF A1, A3, A5, K1, V3, V4)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34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B4B8-7922-49D2-9C19-3D6F1000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</a:t>
            </a:r>
            <a:r>
              <a:rPr lang="en-GB" dirty="0" err="1"/>
              <a:t>cont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08BC5-6CE8-4472-A815-7C1ADEF2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>
              <a:buFont typeface="+mj-lt"/>
              <a:buAutoNum type="arabicPeriod"/>
              <a:tabLst>
                <a:tab pos="457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</a:rPr>
              <a:t>Relevant documentary evidence that demonstrates achievement of the module learning outcomes (All aspects of the UKPSF)</a:t>
            </a:r>
            <a:endParaRPr lang="en-GB" sz="3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buFont typeface="+mj-lt"/>
              <a:buAutoNum type="arabicPeriod"/>
              <a:tabLst>
                <a:tab pos="457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</a:rPr>
              <a:t> A record of 4 teaching observations - two as an observer, two being observed.  These observations should cover a range of diverse teaching practices. (UKPSF A1, A2, A3, A4, K1, K2, K3, K4, K5, K6, V1, V2, V3)</a:t>
            </a:r>
            <a:endParaRPr lang="en-GB" sz="3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</a:rPr>
              <a:t>PDP (All aspects of the UKPSF)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05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GB" sz="3600" dirty="0"/>
              <a:t>Today’s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9:30 – 10:30 </a:t>
            </a:r>
            <a:r>
              <a:rPr lang="en-GB" dirty="0" smtClean="0"/>
              <a:t>     Introduction </a:t>
            </a:r>
            <a:r>
              <a:rPr lang="en-GB" dirty="0"/>
              <a:t>to the PGCert HE</a:t>
            </a:r>
          </a:p>
          <a:p>
            <a:endParaRPr lang="en-GB" dirty="0"/>
          </a:p>
          <a:p>
            <a:r>
              <a:rPr lang="en-GB" dirty="0"/>
              <a:t>10:30 -12:30 </a:t>
            </a:r>
            <a:r>
              <a:rPr lang="en-GB" dirty="0" smtClean="0"/>
              <a:t>    Learning </a:t>
            </a:r>
            <a:r>
              <a:rPr lang="en-GB" dirty="0"/>
              <a:t>to Teach and Learning </a:t>
            </a:r>
            <a:r>
              <a:rPr lang="en-GB" dirty="0" smtClean="0"/>
              <a:t>    			  to </a:t>
            </a:r>
            <a:r>
              <a:rPr lang="en-GB" dirty="0"/>
              <a:t>Look</a:t>
            </a:r>
          </a:p>
          <a:p>
            <a:endParaRPr lang="en-GB" dirty="0"/>
          </a:p>
          <a:p>
            <a:r>
              <a:rPr lang="en-GB" dirty="0"/>
              <a:t>1:30 – 2:15 </a:t>
            </a:r>
            <a:r>
              <a:rPr lang="en-GB" dirty="0" smtClean="0"/>
              <a:t>      Questions </a:t>
            </a:r>
            <a:r>
              <a:rPr lang="en-GB" dirty="0"/>
              <a:t>and </a:t>
            </a:r>
            <a:r>
              <a:rPr lang="en-GB" dirty="0" smtClean="0"/>
              <a:t>Answers.</a:t>
            </a:r>
            <a:endParaRPr lang="en-GB" dirty="0"/>
          </a:p>
          <a:p>
            <a:endParaRPr lang="en-GB" dirty="0"/>
          </a:p>
          <a:p>
            <a:r>
              <a:rPr lang="en-GB" dirty="0"/>
              <a:t>2:15 – 3:15 </a:t>
            </a:r>
            <a:r>
              <a:rPr lang="en-GB" dirty="0" smtClean="0"/>
              <a:t>      IT </a:t>
            </a:r>
            <a:r>
              <a:rPr lang="en-GB" dirty="0"/>
              <a:t>Induction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3:15        </a:t>
            </a:r>
            <a:r>
              <a:rPr lang="en-GB" dirty="0" smtClean="0"/>
              <a:t>		 Close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9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476673"/>
            <a:ext cx="763284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Postgraduate Certificate in Higher Education (</a:t>
            </a:r>
            <a:r>
              <a:rPr lang="en-GB" sz="2400" b="1" dirty="0" err="1"/>
              <a:t>PGCertHE</a:t>
            </a:r>
            <a:r>
              <a:rPr lang="en-GB" sz="2400" b="1" dirty="0"/>
              <a:t>)</a:t>
            </a:r>
          </a:p>
          <a:p>
            <a:endParaRPr lang="en-GB" sz="2400" dirty="0"/>
          </a:p>
          <a:p>
            <a:r>
              <a:rPr lang="en-GB" sz="2400" b="1" dirty="0"/>
              <a:t>Aims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latin typeface="Arial" panose="020B0604020202020204" pitchFamily="34" charset="0"/>
                <a:ea typeface="Calibri" panose="020F0502020204030204" pitchFamily="34" charset="0"/>
              </a:rPr>
              <a:t>Provide a flexible development programme in teaching and learning for staff teaching in higher education.</a:t>
            </a:r>
            <a:endParaRPr lang="en-GB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latin typeface="Arial" panose="020B0604020202020204" pitchFamily="34" charset="0"/>
                <a:ea typeface="Calibri" panose="020F0502020204030204" pitchFamily="34" charset="0"/>
              </a:rPr>
              <a:t>Enable course members to become competent and skilled practitioners in aspects of teaching, learning and assessment in higher education.</a:t>
            </a:r>
            <a:endParaRPr lang="en-GB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latin typeface="Arial" panose="020B0604020202020204" pitchFamily="34" charset="0"/>
                <a:ea typeface="Calibri" panose="020F0502020204030204" pitchFamily="34" charset="0"/>
              </a:rPr>
              <a:t>Enable staff individually and collectively to explore the conceptual foundations of new approaches to curriculum delivery and to develop and apply these approaches in their own teaching.</a:t>
            </a:r>
            <a:endParaRPr lang="en-GB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latin typeface="Arial" panose="020B0604020202020204" pitchFamily="34" charset="0"/>
                <a:ea typeface="Calibri" panose="020F0502020204030204" pitchFamily="34" charset="0"/>
              </a:rPr>
              <a:t>Enable course members to embrace professional values and attitudes to teaching, learning and assessment.</a:t>
            </a:r>
            <a:endParaRPr lang="en-GB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/>
            <a:endParaRPr lang="en-GB" sz="2400" dirty="0"/>
          </a:p>
          <a:p>
            <a:endParaRPr lang="en-GB" b="1" dirty="0"/>
          </a:p>
          <a:p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547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260648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Aims continued</a:t>
            </a:r>
          </a:p>
          <a:p>
            <a:endParaRPr lang="en-GB" sz="2400" dirty="0"/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latin typeface="Arial" panose="020B0604020202020204" pitchFamily="34" charset="0"/>
                <a:ea typeface="Calibri" panose="020F0502020204030204" pitchFamily="34" charset="0"/>
              </a:rPr>
              <a:t>Provide a professional framework within which course members can engage in discourse with other academics, and systematically investigate issues of importance in teaching, learning and assessment in Higher Education.</a:t>
            </a:r>
            <a:endParaRPr lang="en-GB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latin typeface="Arial" panose="020B0604020202020204" pitchFamily="34" charset="0"/>
                <a:ea typeface="Calibri" panose="020F0502020204030204" pitchFamily="34" charset="0"/>
              </a:rPr>
              <a:t>Provide a framework which enables course members to reflect upon their professional experiences, and via this process, set their own targets for professional development.</a:t>
            </a:r>
            <a:endParaRPr lang="en-GB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latin typeface="Arial" panose="020B0604020202020204" pitchFamily="34" charset="0"/>
                <a:ea typeface="Calibri" panose="020F0502020204030204" pitchFamily="34" charset="0"/>
              </a:rPr>
              <a:t>Enable participants to evidence engagement with the UKPSF.</a:t>
            </a:r>
            <a:endParaRPr lang="en-GB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GB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392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6283-F04B-42C0-AF0F-866A982A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B262F-62FA-4FCF-A7A3-7F9C1C01D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of the </a:t>
            </a:r>
            <a:r>
              <a:rPr lang="en-GB" dirty="0" err="1"/>
              <a:t>PGCertHE</a:t>
            </a:r>
            <a:r>
              <a:rPr lang="en-GB" dirty="0"/>
              <a:t> sessions will be in smaller, learning set groups. </a:t>
            </a:r>
          </a:p>
          <a:p>
            <a:r>
              <a:rPr lang="en-GB" dirty="0"/>
              <a:t>You will be allocated your group over the next couple of weeks. </a:t>
            </a:r>
          </a:p>
          <a:p>
            <a:r>
              <a:rPr lang="en-GB" dirty="0"/>
              <a:t>Learning sets will focus on using the UKPSF to structure discussions around your teaching practice and to develop ideas for the final portfolio. </a:t>
            </a:r>
          </a:p>
        </p:txBody>
      </p:sp>
    </p:spTree>
    <p:extLst>
      <p:ext uri="{BB962C8B-B14F-4D97-AF65-F5344CB8AC3E}">
        <p14:creationId xmlns:p14="http://schemas.microsoft.com/office/powerpoint/2010/main" val="29029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itchFamily="34" charset="0"/>
                <a:cs typeface="Arial" pitchFamily="34" charset="0"/>
              </a:rPr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There are a total of 4 teaching observations on the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PGCertHE</a:t>
            </a:r>
            <a:r>
              <a:rPr lang="en-GB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One of you observing a peer.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One of you being observed by a peer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One of you observing your academic mentor.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One of you being observed by your academic mentor.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06BC-EC55-476D-953C-2AEEF434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Micro-teach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E106A-6416-42CB-AE89-F9DC66BE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part of the course, you will deliver a 15 minute session to your learning set (with 5 mins Q&amp;A). </a:t>
            </a:r>
          </a:p>
          <a:p>
            <a:r>
              <a:rPr lang="en-GB" dirty="0"/>
              <a:t>This will be on 29/11/2019.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940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09653"/>
            <a:ext cx="3491879" cy="474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5619" y="0"/>
            <a:ext cx="3548381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1124744"/>
            <a:ext cx="2736304" cy="423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491879" y="5877272"/>
            <a:ext cx="54553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err="1">
                <a:latin typeface="Arial" pitchFamily="34" charset="0"/>
                <a:cs typeface="Arial" pitchFamily="34" charset="0"/>
              </a:rPr>
              <a:t>PGCertHE</a:t>
            </a:r>
            <a:r>
              <a:rPr lang="en-GB" sz="4400" dirty="0">
                <a:latin typeface="Arial" pitchFamily="34" charset="0"/>
                <a:cs typeface="Arial" pitchFamily="34" charset="0"/>
              </a:rPr>
              <a:t> core texts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8" y="790575"/>
            <a:ext cx="71723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3528" y="620688"/>
            <a:ext cx="36215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" pitchFamily="34" charset="0"/>
                <a:cs typeface="Arial" pitchFamily="34" charset="0"/>
              </a:rPr>
              <a:t>UK Professional </a:t>
            </a:r>
          </a:p>
          <a:p>
            <a:r>
              <a:rPr lang="en-GB" sz="3600" dirty="0">
                <a:latin typeface="Arial" pitchFamily="34" charset="0"/>
                <a:cs typeface="Arial" pitchFamily="34" charset="0"/>
              </a:rPr>
              <a:t>Standards</a:t>
            </a:r>
          </a:p>
          <a:p>
            <a:r>
              <a:rPr lang="en-GB" sz="3600" dirty="0">
                <a:latin typeface="Arial" pitchFamily="34" charset="0"/>
                <a:cs typeface="Arial" pitchFamily="34" charset="0"/>
              </a:rPr>
              <a:t>Framework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Words>543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Office Theme</vt:lpstr>
      <vt:lpstr>Postgraduate Certificate in Higher Education</vt:lpstr>
      <vt:lpstr>Today’s schedule</vt:lpstr>
      <vt:lpstr>PowerPoint Presentation</vt:lpstr>
      <vt:lpstr>PowerPoint Presentation</vt:lpstr>
      <vt:lpstr>Learning sets</vt:lpstr>
      <vt:lpstr>Observations</vt:lpstr>
      <vt:lpstr>Micro-teach session</vt:lpstr>
      <vt:lpstr>PowerPoint Presentation</vt:lpstr>
      <vt:lpstr>PowerPoint Presentation</vt:lpstr>
      <vt:lpstr>Assessment</vt:lpstr>
      <vt:lpstr>Assessment cont</vt:lpstr>
    </vt:vector>
  </TitlesOfParts>
  <Company>University of Salford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Martyn</dc:creator>
  <cp:lastModifiedBy>Sean  Walton</cp:lastModifiedBy>
  <cp:revision>57</cp:revision>
  <cp:lastPrinted>2015-09-15T09:43:13Z</cp:lastPrinted>
  <dcterms:created xsi:type="dcterms:W3CDTF">2014-01-22T14:04:26Z</dcterms:created>
  <dcterms:modified xsi:type="dcterms:W3CDTF">2019-09-20T08:26:01Z</dcterms:modified>
</cp:coreProperties>
</file>