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42"/>
      <p:bold r:id="rId43"/>
      <p:italic r:id="rId44"/>
      <p:boldItalic r:id="rId45"/>
    </p:embeddedFont>
    <p:embeddedFont>
      <p:font typeface="Source Code Pro" panose="020B0509030403020204" pitchFamily="49" charset="0"/>
      <p:regular r:id="rId46"/>
      <p:bold r:id="rId47"/>
      <p:italic r:id="rId48"/>
      <p:boldItalic r:id="rId49"/>
    </p:embeddedFont>
    <p:embeddedFont>
      <p:font typeface="Cambria" panose="02040503050406030204" pitchFamily="18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d8c112b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d8c112b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d8c112b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d8c112b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141216a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f141216a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9d95676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9d95676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d8c112b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d8c112b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d8c112b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d8c112b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fdc71a6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fdc71a6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d8c112b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d8c112b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d8c112b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d8c112b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d8c112b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d8c112b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9d9567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9d9567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d8c112b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d8c112b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d8c112b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d8c112b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d8c112b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d8c112b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d8c112b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d8c112b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d8c112b0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d8c112b0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d8c112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d8c112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d8c112b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d8c112b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d8c112b0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0d8c112b0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d8c112b0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d8c112b0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d8c112b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d8c112b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d8c112b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d8c112b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0d8c112b0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0d8c112b0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d8c112b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d8c112b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d8c112b0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d8c112b0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d8c112b0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d8c112b0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d8c112b0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0d8c112b0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0d8c112b0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0d8c112b0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0d8c112b0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0d8c112b0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0d8c112b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0d8c112b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0d8c112b0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0d8c112b0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e18c7bd2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e18c7bd2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f141216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f141216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9d95676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9d95676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d8c112b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d8c112b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9d95676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9d95676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d8c112b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d8c112b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9d95676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9d95676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EFEFE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363300"/>
            <a:ext cx="8520600" cy="8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Source Sans Pro"/>
              <a:buNone/>
              <a:defRPr sz="5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67000" y="3365075"/>
            <a:ext cx="646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 descr="java-logo-lar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311700" y="1099025"/>
            <a:ext cx="3732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F3193"/>
                </a:solidFill>
                <a:latin typeface="Cambria"/>
                <a:ea typeface="Cambria"/>
                <a:cs typeface="Cambria"/>
                <a:sym typeface="Cambria"/>
              </a:rPr>
              <a:t>CFS2160: Software Design and Development</a:t>
            </a:r>
            <a:endParaRPr>
              <a:solidFill>
                <a:srgbClr val="2F319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" name="Google Shape;15;p2" descr="uoh-blu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600" y="236700"/>
            <a:ext cx="1545675" cy="8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/>
        </p:nvSpPr>
        <p:spPr>
          <a:xfrm>
            <a:off x="5810875" y="4048175"/>
            <a:ext cx="2505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Steve McGuire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5810875" y="4269625"/>
            <a:ext cx="2505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s.mcguire@hud.ac.uk</a:t>
            </a:r>
            <a:endParaRPr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EFEFE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1" name="Google Shape;61;p11" descr="java-logo-lar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EFEFE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EFEFE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" name="Google Shape;21;p3" descr="java-logo-lar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EFEFE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➢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Font typeface="Source Sans Pro"/>
              <a:buChar char="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4" descr="java-logo-lar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EFEFE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2" name="Google Shape;32;p5" descr="java-logo-lar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EFEFE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6" name="Google Shape;36;p6" descr="java-logo-lar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EFEFE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" name="Google Shape;41;p7" descr="java-logo-lar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EFEFE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5" name="Google Shape;45;p8" descr="java-logo-lar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EFEFE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9" descr="java-logo-lar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Source Sans Pro"/>
              <a:buNone/>
              <a:defRPr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6" name="Google Shape;56;p10" descr="java-logo-lar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800"/>
              <a:buFont typeface="Source Sans Pro"/>
              <a:buNone/>
              <a:defRPr sz="28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➢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0" y="2363300"/>
            <a:ext cx="9209700" cy="8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17: Inheritance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2367000" y="3365075"/>
            <a:ext cx="646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Improving structure with inheritance.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 Accounts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Current accounts handle overdrafts, so must be a </a:t>
            </a:r>
            <a:br>
              <a:rPr lang="en-GB"/>
            </a:br>
            <a:r>
              <a:rPr lang="en-GB" b="1"/>
              <a:t>derived</a:t>
            </a:r>
            <a:r>
              <a:rPr lang="en-GB"/>
              <a:t> class (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CurrentAccount</a:t>
            </a:r>
            <a:r>
              <a:rPr lang="en-GB"/>
              <a:t>).  But we write </a:t>
            </a:r>
            <a:r>
              <a:rPr lang="en-GB" b="1" i="1"/>
              <a:t>only</a:t>
            </a:r>
            <a:r>
              <a:rPr lang="en-GB" b="1"/>
              <a:t> </a:t>
            </a:r>
            <a:r>
              <a:rPr lang="en-GB"/>
              <a:t>what is specific to Current accounts.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Both current accounts and deposit accounts allow deposits (the rules are the same), so this logic can go in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BankAccount</a:t>
            </a:r>
            <a:r>
              <a:rPr lang="en-GB"/>
              <a:t>.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 Accounts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Therefore, We say that </a:t>
            </a:r>
            <a:r>
              <a:rPr lang="en-GB" dirty="0" err="1">
                <a:latin typeface="Source Code Pro"/>
                <a:ea typeface="Source Code Pro"/>
                <a:cs typeface="Source Code Pro"/>
                <a:sym typeface="Source Code Pro"/>
              </a:rPr>
              <a:t>CurrentAccount</a:t>
            </a:r>
            <a:r>
              <a:rPr lang="en-GB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dirty="0"/>
              <a:t>specialises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or just "inherits from") </a:t>
            </a:r>
            <a:r>
              <a:rPr lang="en-GB" dirty="0" err="1">
                <a:latin typeface="Source Code Pro"/>
                <a:ea typeface="Source Code Pro"/>
                <a:cs typeface="Source Code Pro"/>
                <a:sym typeface="Source Code Pro"/>
              </a:rPr>
              <a:t>BankAccount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 err="1">
                <a:latin typeface="Source Code Pro"/>
                <a:ea typeface="Source Code Pro"/>
                <a:cs typeface="Source Code Pro"/>
                <a:sym typeface="Source Code Pro"/>
              </a:rPr>
              <a:t>CurrentAccount</a:t>
            </a:r>
            <a:r>
              <a:rPr lang="en-GB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dirty="0"/>
              <a:t>then inherits the common attributes and methods of </a:t>
            </a:r>
            <a:r>
              <a:rPr lang="en-GB" dirty="0" err="1">
                <a:latin typeface="Source Code Pro"/>
                <a:ea typeface="Source Code Pro"/>
                <a:cs typeface="Source Code Pro"/>
                <a:sym typeface="Source Code Pro"/>
              </a:rPr>
              <a:t>BankAccount</a:t>
            </a:r>
            <a:r>
              <a:rPr lang="en-GB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dirty="0"/>
              <a:t>in addition to the things which are unique to it. </a:t>
            </a:r>
            <a:endParaRPr dirty="0"/>
          </a:p>
        </p:txBody>
      </p:sp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 Accounts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Clearly, we want both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CurrentAccount </a:t>
            </a:r>
            <a:r>
              <a:rPr lang="en-GB"/>
              <a:t>and </a:t>
            </a:r>
            <a:br>
              <a:rPr lang="en-GB"/>
            </a:b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DepositAccount </a:t>
            </a:r>
            <a:r>
              <a:rPr lang="en-GB"/>
              <a:t>to have sensibly named methods for deposit and withdraw.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Notice also that in the hierarchy we are developing, there is actually no such thing as a generic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BankAccount</a:t>
            </a:r>
            <a:r>
              <a:rPr lang="en-GB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There is no need to create an instance of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BankAccount</a:t>
            </a:r>
            <a:r>
              <a:rPr lang="en-GB"/>
              <a:t>, the account types we need are the ones we developed last week.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Social Network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illustrate this, imagine a simple "News Feed" on a</a:t>
            </a:r>
            <a:br>
              <a:rPr lang="en-GB"/>
            </a:br>
            <a:r>
              <a:rPr lang="en-GB"/>
              <a:t>social networking site.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Users add "Posts" to the feed.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Posts may be: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Text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Pictures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Videos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Social Network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will have a generic class "Post".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And there are three more specialised classes: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TextPost</a:t>
            </a:r>
            <a:r>
              <a:rPr lang="en-GB"/>
              <a:t>,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PicturePost</a:t>
            </a:r>
            <a:r>
              <a:rPr lang="en-GB"/>
              <a:t>,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VideoPost</a:t>
            </a:r>
            <a:r>
              <a:rPr lang="en-GB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All Posts (of whatever type) have a user, a number of "likes" and might have comments added, these will be in the “Post” class.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Social Network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Text posts contain a string of textual data, and nothing else.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/>
              <a:t>Picture posts don't have a message. They have the name of an image file, and maybe a caption.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/>
              <a:t>Video posts are much the same as Picture posts, but may also have attributes such as duration.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All of these classes will inherit the common attributes from the “Post” class and of course have unique attributes and methods.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</a:t>
            </a:r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keep things simple, we first ignore video posts.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As a first design, we could decide:</a:t>
            </a: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A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NewsFeed</a:t>
            </a:r>
            <a:r>
              <a:rPr lang="en-GB"/>
              <a:t> is made up of posts, stored in an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ArrayList</a:t>
            </a:r>
            <a:r>
              <a:rPr lang="en-GB"/>
              <a:t>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Posts may be of one of two kinds: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/>
              <a:t>: a multiline text message.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/>
              <a:t>: an image filename and a caption.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</a:t>
            </a:r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keep things simple, we first ignore video posts.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As a first design, we could decide:</a:t>
            </a: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A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NewsFeed</a:t>
            </a:r>
            <a:r>
              <a:rPr lang="en-GB"/>
              <a:t> is made up of posts, stored in an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ArrayList</a:t>
            </a:r>
            <a:r>
              <a:rPr lang="en-GB"/>
              <a:t>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Posts may be of one of two kinds: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/>
              <a:t>: a multiline text message.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/>
              <a:t>: an image filename and a caption.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Since the two kinds of post are different, two ArrayLists will be needed???</a:t>
            </a: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pic>
        <p:nvPicPr>
          <p:cNvPr id="202" name="Google Shape;202;p32" descr="bj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950" y="1017725"/>
            <a:ext cx="616612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</a:t>
            </a:r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pic>
        <p:nvPicPr>
          <p:cNvPr id="209" name="Google Shape;209;p33" descr="bj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450" y="1143275"/>
            <a:ext cx="6542201" cy="36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have now covered the "core" of Java.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have three remaining things to do:</a:t>
            </a: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Explore the (vast) library of classes available in Java.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 b="1"/>
              <a:t>Explore ways to develop more sophisticated object interactions.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Discuss Methodology and structured programming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Remember that the "trick" in programming is to spot patterns.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Assessment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spot the following issues:</a:t>
            </a:r>
            <a:endParaRPr/>
          </a:p>
          <a:p>
            <a:pPr marL="9144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Code duplication.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The order in which posts are added is lost.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Both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/>
              <a:t> and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/>
              <a:t> contain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like</a:t>
            </a:r>
            <a:r>
              <a:rPr lang="en-GB"/>
              <a:t> methods that do the same thing.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 i="1"/>
              <a:t>But</a:t>
            </a:r>
            <a:r>
              <a:rPr lang="en-GB"/>
              <a:t> they both contain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display</a:t>
            </a:r>
            <a:r>
              <a:rPr lang="en-GB"/>
              <a:t> methods that do very different things.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Assessment</a:t>
            </a:r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Additionally, this sample has implemented only two types of Post.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Adding the other Post Types requires:</a:t>
            </a: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Add a new ArrayList.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Extend the constructor.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Add  a new "add" method.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Extend the "show" method.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NewsFeed</a:t>
            </a:r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private ArrayList &lt;MessagePost&gt; messages;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private ArrayList &lt;PhotoPost&gt; photos;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public NewsFeed 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    this.messages = new ArrayList &lt;&gt;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    this.photos = new ArrayList &lt;&gt;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public void addMessagePost (MessagePost m)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    messages.add (m);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public void addPhotoPost (PhotoPost p)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    photos.add (p);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NewsFeed</a:t>
            </a: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public void show 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    for (MessagePost m : messages)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        m.display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        System.out.println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  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    for (PhotoPost p : photos)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        p.display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        System.out.println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  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7" name="Google Shape;23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Summarise</a:t>
            </a:r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There is code duplication:</a:t>
            </a:r>
            <a:endParaRPr/>
          </a:p>
          <a:p>
            <a:pPr marL="914400" lvl="1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➢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/>
              <a:t> and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/>
              <a:t> are very similar (large parts are identical).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NewsFeed</a:t>
            </a:r>
            <a:r>
              <a:rPr lang="en-GB"/>
              <a:t> must repeat code for each different Post type.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makes maintenance harder, requires extra typing, and introduces a danger of bugs through sloppy maintenance.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have a massive code smell, we don't like those!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Better Design</a:t>
            </a:r>
            <a:endParaRPr/>
          </a:p>
        </p:txBody>
      </p:sp>
      <p:sp>
        <p:nvSpPr>
          <p:cNvPr id="250" name="Google Shape;25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reason like this:</a:t>
            </a: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NewsFeed</a:t>
            </a:r>
            <a:r>
              <a:rPr lang="en-GB"/>
              <a:t> is a collection of posts (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ArrayList&lt;Post&gt;</a:t>
            </a:r>
            <a:r>
              <a:rPr lang="en-GB"/>
              <a:t>).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Some posts are messages, some are photos.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NewsFeed</a:t>
            </a:r>
            <a:r>
              <a:rPr lang="en-GB"/>
              <a:t> will be easier if it handles just Posts.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/>
              <a:t> will be a class containing all the common parts.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/>
              <a:t> and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/>
              <a:t> will contain the specialised parts.</a:t>
            </a:r>
            <a:endParaRPr/>
          </a:p>
        </p:txBody>
      </p:sp>
      <p:sp>
        <p:nvSpPr>
          <p:cNvPr id="251" name="Google Shape;25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Better Design</a:t>
            </a:r>
            <a:endParaRPr/>
          </a:p>
        </p:txBody>
      </p:sp>
      <p:sp>
        <p:nvSpPr>
          <p:cNvPr id="257" name="Google Shape;25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is, of course, inheritance.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this scheme, adding a new subclass of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Post </a:t>
            </a:r>
            <a:r>
              <a:rPr lang="en-GB"/>
              <a:t>will be easy.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There is actually no such thing as a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/>
              <a:t>.  Every post in the news feed is going to be one of the specialised types.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never need to create an instance of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say that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Post </a:t>
            </a:r>
            <a:r>
              <a:rPr lang="en-GB"/>
              <a:t>is </a:t>
            </a:r>
            <a:r>
              <a:rPr lang="en-GB" i="1"/>
              <a:t>abstract</a:t>
            </a:r>
            <a:r>
              <a:rPr lang="en-GB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58" name="Google Shape;25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Inheritance</a:t>
            </a:r>
            <a:endParaRPr/>
          </a:p>
        </p:txBody>
      </p:sp>
      <p:sp>
        <p:nvSpPr>
          <p:cNvPr id="264" name="Google Shape;26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  <p:pic>
        <p:nvPicPr>
          <p:cNvPr id="265" name="Google Shape;265;p41" descr="bj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538" y="1017725"/>
            <a:ext cx="372291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271" name="Google Shape;27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dirty="0"/>
              <a:t>Define the </a:t>
            </a:r>
            <a:r>
              <a:rPr lang="en-GB" i="1" dirty="0"/>
              <a:t>superclass</a:t>
            </a:r>
            <a:r>
              <a:rPr lang="en-GB" dirty="0"/>
              <a:t>: </a:t>
            </a:r>
            <a:r>
              <a:rPr lang="en-GB" dirty="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dirty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dirty="0"/>
              <a:t>Define </a:t>
            </a:r>
            <a:r>
              <a:rPr lang="en-GB" i="1" dirty="0"/>
              <a:t>subclasses</a:t>
            </a:r>
            <a:r>
              <a:rPr lang="en-GB" dirty="0"/>
              <a:t> for </a:t>
            </a:r>
            <a:r>
              <a:rPr lang="en-GB" dirty="0" err="1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 dirty="0"/>
              <a:t> and </a:t>
            </a:r>
            <a:r>
              <a:rPr lang="en-GB" dirty="0" err="1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The superclass defines common attributes and methods.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The subclasses </a:t>
            </a:r>
            <a:r>
              <a:rPr lang="en-GB" i="1" dirty="0"/>
              <a:t>inherit</a:t>
            </a:r>
            <a:r>
              <a:rPr lang="en-GB" dirty="0"/>
              <a:t> the superclass attributes and methods.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The subclasses add their own, specialised, attributes and methods.</a:t>
            </a:r>
            <a:endParaRPr dirty="0"/>
          </a:p>
        </p:txBody>
      </p:sp>
      <p:sp>
        <p:nvSpPr>
          <p:cNvPr id="272" name="Google Shape;27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278" name="Google Shape;278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First, define your superclass: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abstract class Post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  // Common attributes and methods here.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We’ve seen this many times, also, we now have the  abstract keyword in the class signature.</a:t>
            </a:r>
            <a:endParaRPr/>
          </a:p>
        </p:txBody>
      </p:sp>
      <p:sp>
        <p:nvSpPr>
          <p:cNvPr id="279" name="Google Shape;27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Reuse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"Code reuse" is an often-claimed benefit of </a:t>
            </a:r>
            <a:br>
              <a:rPr lang="en-GB"/>
            </a:br>
            <a:r>
              <a:rPr lang="en-GB"/>
              <a:t>object-oriented programming.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idea goes that we develop a class, and that class can then be used in many applications.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Often this means that the </a:t>
            </a:r>
            <a:r>
              <a:rPr lang="en-GB" i="1"/>
              <a:t>base class</a:t>
            </a:r>
            <a:r>
              <a:rPr lang="en-GB"/>
              <a:t> is rather </a:t>
            </a:r>
            <a:r>
              <a:rPr lang="en-GB" i="1"/>
              <a:t>generic</a:t>
            </a:r>
            <a:r>
              <a:rPr lang="en-GB"/>
              <a:t>, and that we </a:t>
            </a:r>
            <a:r>
              <a:rPr lang="en-GB" i="1"/>
              <a:t>specialise</a:t>
            </a:r>
            <a:r>
              <a:rPr lang="en-GB"/>
              <a:t> the class to fit the application.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285" name="Google Shape;285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Now, add a subclass: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public class MessagePost extends Post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  // Specific attributes and methods here.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We’ve also seen this many times, note the addition of the extends keyword. We are extending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Post </a:t>
            </a:r>
            <a:r>
              <a:rPr lang="en-GB"/>
              <a:t>with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6" name="Google Shape;28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292" name="Google Shape;292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And, add a second subclass: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public class PhotoPost extends Post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  // Specific attributes and methods here.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Still simples.</a:t>
            </a:r>
            <a:endParaRPr/>
          </a:p>
        </p:txBody>
      </p:sp>
      <p:sp>
        <p:nvSpPr>
          <p:cNvPr id="293" name="Google Shape;29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299" name="Google Shape;29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two subclasses have all the attributes of the</a:t>
            </a:r>
            <a:br>
              <a:rPr lang="en-GB" dirty="0"/>
            </a:br>
            <a:r>
              <a:rPr lang="en-GB" dirty="0"/>
              <a:t>superclass, along with their specific ones.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They also have their own methods, plus the methods from the superclass.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 smtClean="0"/>
              <a:t>To access the values </a:t>
            </a:r>
            <a:r>
              <a:rPr lang="en-GB" smtClean="0"/>
              <a:t>of the attributes </a:t>
            </a:r>
            <a:r>
              <a:rPr lang="en-GB" dirty="0" smtClean="0"/>
              <a:t>of the superclass use getters and setters of the superclass as usual.</a:t>
            </a:r>
            <a:endParaRPr dirty="0"/>
          </a:p>
        </p:txBody>
      </p:sp>
      <p:sp>
        <p:nvSpPr>
          <p:cNvPr id="300" name="Google Shape;30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Implementation: Constructors</a:t>
            </a:r>
            <a:endParaRPr/>
          </a:p>
        </p:txBody>
      </p:sp>
      <p:sp>
        <p:nvSpPr>
          <p:cNvPr id="314" name="Google Shape;314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/>
              <a:t>, this is just the same as before: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public Post (String author)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   username = author;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   likes = 0;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   comments = new ArrayList &lt;String&gt; ();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</p:txBody>
      </p:sp>
      <p:sp>
        <p:nvSpPr>
          <p:cNvPr id="315" name="Google Shape;31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33</a:t>
            </a:fld>
            <a:endParaRPr/>
          </a:p>
        </p:txBody>
      </p:sp>
      <p:sp>
        <p:nvSpPr>
          <p:cNvPr id="316" name="Google Shape;316;p48"/>
          <p:cNvSpPr/>
          <p:nvPr/>
        </p:nvSpPr>
        <p:spPr>
          <a:xfrm>
            <a:off x="4251675" y="1916125"/>
            <a:ext cx="2108100" cy="154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8"/>
          <p:cNvSpPr txBox="1"/>
          <p:nvPr/>
        </p:nvSpPr>
        <p:spPr>
          <a:xfrm>
            <a:off x="6507750" y="1750575"/>
            <a:ext cx="1964700" cy="14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Notice the parameters in the constructor.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Implementation: Constructors</a:t>
            </a:r>
            <a:endParaRPr/>
          </a:p>
        </p:txBody>
      </p:sp>
      <p:sp>
        <p:nvSpPr>
          <p:cNvPr id="323" name="Google Shape;323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subclasses, there must be a call to the superclass constructor: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public MessagePost (String author, String text)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GB" sz="1800" b="1">
                <a:latin typeface="Source Code Pro"/>
                <a:ea typeface="Source Code Pro"/>
                <a:cs typeface="Source Code Pro"/>
                <a:sym typeface="Source Code Pro"/>
              </a:rPr>
              <a:t>super (author);</a:t>
            </a:r>
            <a:endParaRPr sz="18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   message = text;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/>
              <a:t>When we create an instance of a subclass, it in-turn effectively creates an instance of its superclass using the super keyword.</a:t>
            </a:r>
            <a:endParaRPr sz="1800" i="1"/>
          </a:p>
        </p:txBody>
      </p:sp>
      <p:sp>
        <p:nvSpPr>
          <p:cNvPr id="324" name="Google Shape;324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Implementation: Constructors</a:t>
            </a:r>
            <a:endParaRPr/>
          </a:p>
        </p:txBody>
      </p:sp>
      <p:sp>
        <p:nvSpPr>
          <p:cNvPr id="330" name="Google Shape;330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public MessagePost (String author, String text)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GB" sz="1800" b="1">
                <a:latin typeface="Source Code Pro"/>
                <a:ea typeface="Source Code Pro"/>
                <a:cs typeface="Source Code Pro"/>
                <a:sym typeface="Source Code Pro"/>
              </a:rPr>
              <a:t>super (author);</a:t>
            </a:r>
            <a:endParaRPr sz="18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   message = text;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The super call must be the first statement in the subclass constructor.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200"/>
              <a:t>If it is missing, Java will insert one implicitly (with no parameters), which is rarely what is wanted.</a:t>
            </a:r>
            <a:endParaRPr sz="2200"/>
          </a:p>
        </p:txBody>
      </p:sp>
      <p:sp>
        <p:nvSpPr>
          <p:cNvPr id="331" name="Google Shape;331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More Post Types</a:t>
            </a:r>
            <a:endParaRPr/>
          </a:p>
        </p:txBody>
      </p:sp>
      <p:sp>
        <p:nvSpPr>
          <p:cNvPr id="337" name="Google Shape;33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36</a:t>
            </a:fld>
            <a:endParaRPr/>
          </a:p>
        </p:txBody>
      </p:sp>
      <p:pic>
        <p:nvPicPr>
          <p:cNvPr id="338" name="Google Shape;338;p51" descr="bj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025" y="1116400"/>
            <a:ext cx="61859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Deeper Hierarchies</a:t>
            </a:r>
            <a:endParaRPr/>
          </a:p>
        </p:txBody>
      </p:sp>
      <p:sp>
        <p:nvSpPr>
          <p:cNvPr id="344" name="Google Shape;344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37</a:t>
            </a:fld>
            <a:endParaRPr/>
          </a:p>
        </p:txBody>
      </p:sp>
      <p:pic>
        <p:nvPicPr>
          <p:cNvPr id="345" name="Google Shape;345;p52" descr="bj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125" y="1017725"/>
            <a:ext cx="4505949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Assessment</a:t>
            </a:r>
            <a:endParaRPr/>
          </a:p>
        </p:txBody>
      </p:sp>
      <p:sp>
        <p:nvSpPr>
          <p:cNvPr id="351" name="Google Shape;351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new solution is better, but not perfect.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need to untangle how the two subclasses may have different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display</a:t>
            </a:r>
            <a:r>
              <a:rPr lang="en-GB"/>
              <a:t> methods.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Trying to do so will also highlight other issues, which we will look next time.</a:t>
            </a:r>
            <a:endParaRPr/>
          </a:p>
        </p:txBody>
      </p:sp>
      <p:sp>
        <p:nvSpPr>
          <p:cNvPr id="352" name="Google Shape;35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Guidance Week</a:t>
            </a:r>
            <a:endParaRPr/>
          </a:p>
        </p:txBody>
      </p:sp>
      <p:sp>
        <p:nvSpPr>
          <p:cNvPr id="358" name="Google Shape;358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Next week is a standard teaching week.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Any timetabled lectures or tutorials will be on your timetable.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There isn't a lecture or tutorials for programming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My study sessions are running and on your timetable.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/>
              <a:t>If you are behind, need help with outstanding work or have questions about the assignment, please come to my study sessions.</a:t>
            </a:r>
            <a:endParaRPr sz="2000"/>
          </a:p>
        </p:txBody>
      </p:sp>
      <p:sp>
        <p:nvSpPr>
          <p:cNvPr id="359" name="Google Shape;35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Inheritance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We inherit some characteristics from our parents.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Other characteristics are specific to us.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Siblings all inherit from their parents.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In programming, inheritance is a process where a class acquires the properties (methods and attributes) of another.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Class Libraries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concept is not new to us.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Check the top of the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ArrayList</a:t>
            </a:r>
            <a:r>
              <a:rPr lang="en-GB"/>
              <a:t> docs: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https://docs.oracle.com/javase/8/docs/api/java/util/ArrayList.html</a:t>
            </a:r>
            <a:r>
              <a:rPr lang="en-GB" sz="1800"/>
              <a:t>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An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ArrayList</a:t>
            </a:r>
            <a:r>
              <a:rPr lang="en-GB"/>
              <a:t> is an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AbstractList</a:t>
            </a:r>
            <a:r>
              <a:rPr lang="en-GB"/>
              <a:t> is an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AbstractCollection</a:t>
            </a:r>
            <a:r>
              <a:rPr lang="en-GB"/>
              <a:t> is an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Object</a:t>
            </a:r>
            <a:r>
              <a:rPr lang="en-GB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"Everything" in Java is eventually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java.lang.Object</a:t>
            </a:r>
            <a:r>
              <a:rPr lang="en-GB" sz="1800"/>
              <a:t>. Everything inherits from Object and often other classes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Class Libraries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this idea of inheritance is at the core of Java.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Now we are going to see how to use it to make our programming lives easier.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 Accounts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week in the practical you developed a collection of</a:t>
            </a:r>
            <a:br>
              <a:rPr lang="en-GB"/>
            </a:br>
            <a:r>
              <a:rPr lang="en-GB"/>
              <a:t>classes that could be used in a "Bank" application.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 probably noticed that several of the classes you wrote contained identical code.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 might have found all the copying-and-pasting to be tedious and error-prone.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There was a definite code smell, which we don’t like!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 Accounts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Inheritance will ease this pain for us.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inheritance, we would define a </a:t>
            </a:r>
            <a:r>
              <a:rPr lang="en-GB" i="1"/>
              <a:t>generic</a:t>
            </a:r>
            <a:r>
              <a:rPr lang="en-GB"/>
              <a:t> bank account, and then </a:t>
            </a:r>
            <a:r>
              <a:rPr lang="en-GB" i="1"/>
              <a:t>specialise</a:t>
            </a:r>
            <a:r>
              <a:rPr lang="en-GB"/>
              <a:t> it for different specific types of account.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 Accounts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bank accounts have a balance, account number, </a:t>
            </a:r>
            <a:br>
              <a:rPr lang="en-GB"/>
            </a:br>
            <a:r>
              <a:rPr lang="en-GB"/>
              <a:t>account holder.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So these all go in a </a:t>
            </a:r>
            <a:r>
              <a:rPr lang="en-GB" b="1"/>
              <a:t>base class</a:t>
            </a:r>
            <a:r>
              <a:rPr lang="en-GB"/>
              <a:t> - call it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BankAccount</a:t>
            </a:r>
            <a:r>
              <a:rPr lang="en-GB"/>
              <a:t> - with constructor, getters, setters,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toString</a:t>
            </a:r>
            <a:r>
              <a:rPr lang="en-GB"/>
              <a:t> and so on.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FS216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1447</Words>
  <Application>Microsoft Office PowerPoint</Application>
  <PresentationFormat>On-screen Show (16:9)</PresentationFormat>
  <Paragraphs>257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Source Sans Pro</vt:lpstr>
      <vt:lpstr>Source Code Pro</vt:lpstr>
      <vt:lpstr>Arial</vt:lpstr>
      <vt:lpstr>Cambria</vt:lpstr>
      <vt:lpstr>CFS2160</vt:lpstr>
      <vt:lpstr>Week 17: Inheritance</vt:lpstr>
      <vt:lpstr>Java</vt:lpstr>
      <vt:lpstr>Code Reuse</vt:lpstr>
      <vt:lpstr>Inheritance</vt:lpstr>
      <vt:lpstr>Java Class Libraries</vt:lpstr>
      <vt:lpstr>Java Class Libraries</vt:lpstr>
      <vt:lpstr>Bank Accounts</vt:lpstr>
      <vt:lpstr>Bank Accounts</vt:lpstr>
      <vt:lpstr>Bank Accounts</vt:lpstr>
      <vt:lpstr>Bank Accounts</vt:lpstr>
      <vt:lpstr>Bank Accounts</vt:lpstr>
      <vt:lpstr>Bank Accounts</vt:lpstr>
      <vt:lpstr>A Social Network</vt:lpstr>
      <vt:lpstr>A Social Network</vt:lpstr>
      <vt:lpstr>A Social Network</vt:lpstr>
      <vt:lpstr>Design</vt:lpstr>
      <vt:lpstr>Design</vt:lpstr>
      <vt:lpstr>Design</vt:lpstr>
      <vt:lpstr>Design</vt:lpstr>
      <vt:lpstr>Assessment</vt:lpstr>
      <vt:lpstr>Assessment</vt:lpstr>
      <vt:lpstr>NewsFeed</vt:lpstr>
      <vt:lpstr>NewsFeed</vt:lpstr>
      <vt:lpstr>To Summarise</vt:lpstr>
      <vt:lpstr>A Better Design</vt:lpstr>
      <vt:lpstr>A Better Design</vt:lpstr>
      <vt:lpstr>Using Inheritance</vt:lpstr>
      <vt:lpstr>Implementation</vt:lpstr>
      <vt:lpstr>Implementation</vt:lpstr>
      <vt:lpstr>Implementation</vt:lpstr>
      <vt:lpstr>Implementation</vt:lpstr>
      <vt:lpstr>Implementation</vt:lpstr>
      <vt:lpstr>Implementation: Constructors</vt:lpstr>
      <vt:lpstr>Implementation: Constructors</vt:lpstr>
      <vt:lpstr>Implementation: Constructors</vt:lpstr>
      <vt:lpstr>Adding More Post Types</vt:lpstr>
      <vt:lpstr>Deeper Hierarchies</vt:lpstr>
      <vt:lpstr>Assessment</vt:lpstr>
      <vt:lpstr>Guidance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17: Inheritance</dc:title>
  <dc:creator>Stephen McGuire</dc:creator>
  <cp:lastModifiedBy>Stephen McGuire</cp:lastModifiedBy>
  <cp:revision>2</cp:revision>
  <dcterms:modified xsi:type="dcterms:W3CDTF">2020-02-20T08:49:55Z</dcterms:modified>
</cp:coreProperties>
</file>