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Source Code Pro"/>
      <p:regular r:id="rId35"/>
      <p:bold r:id="rId36"/>
      <p:italic r:id="rId37"/>
      <p:boldItalic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.fntdata"/><Relationship Id="rId20" Type="http://schemas.openxmlformats.org/officeDocument/2006/relationships/slide" Target="slides/slide16.xml"/><Relationship Id="rId42" Type="http://schemas.openxmlformats.org/officeDocument/2006/relationships/font" Target="fonts/SourceSansPro-boldItalic.fntdata"/><Relationship Id="rId41" Type="http://schemas.openxmlformats.org/officeDocument/2006/relationships/font" Target="fonts/SourceSansPr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10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3.xml"/><Relationship Id="rId39" Type="http://schemas.openxmlformats.org/officeDocument/2006/relationships/font" Target="fonts/SourceSansPro-regular.fntdata"/><Relationship Id="rId16" Type="http://schemas.openxmlformats.org/officeDocument/2006/relationships/slide" Target="slides/slide12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696241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696241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f111f5a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f111f5a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6962417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6962417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9b51665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9b51665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696241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696241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6962417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6962417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6962417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6962417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6962417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6962417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30c4e8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30c4e8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6962417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6962417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597e9d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597e9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6962417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6962417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6962417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6962417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6962417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6962417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696241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696241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6962417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6962417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6962417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6962417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6962417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6962417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6962417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6962417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6962417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66962417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f111f5a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f111f5a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69624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69624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111f5a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111f5a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69624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69624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696241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696241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96241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96241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6962417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696241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696241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696241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6962417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696241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EFEF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363300"/>
            <a:ext cx="85206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11700" y="1099025"/>
            <a:ext cx="373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F3193"/>
                </a:solidFill>
                <a:latin typeface="Cambria"/>
                <a:ea typeface="Cambria"/>
                <a:cs typeface="Cambria"/>
                <a:sym typeface="Cambria"/>
              </a:rPr>
              <a:t>CFS2160: Software Design and Development</a:t>
            </a:r>
            <a:endParaRPr>
              <a:solidFill>
                <a:srgbClr val="2F319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oh-blu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00" y="236700"/>
            <a:ext cx="1545675" cy="8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5810875" y="404817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Steve McGuire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810875" y="426962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s.mcguire@hud.ac.uk</a:t>
            </a:r>
            <a:endParaRPr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EFEFE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61" name="Google Shape;6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EFEFE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EFEFE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➢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Source Sans Pro"/>
              <a:buChar char="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EFEFE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EFEFE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rgbClr val="EFEFE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EFEFE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EFEFE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Source Sans Pro"/>
              <a:buNone/>
              <a:defRPr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Source Sans Pro"/>
              <a:buNone/>
              <a:defRPr sz="2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➢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0" y="2363300"/>
            <a:ext cx="89694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20: Testing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Including Unit Tests with JUnit.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ideas that can be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form an arsenal, from which we can pick and choose.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more, the better.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(We will focus on those relating to the programmer's job, but there are others 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Testing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</a:t>
            </a:r>
            <a:r>
              <a:rPr i="1" lang="en-GB"/>
              <a:t>unit</a:t>
            </a:r>
            <a:r>
              <a:rPr lang="en-GB"/>
              <a:t> of an application may be tested.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Method, class, module (package in Java).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can (should) be done during development and influenced considered at the design stage (Test Driven Development TDD).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Finding and fixing early lowers development costs (that is,  programmer time).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test suite is built up, starting with the smallest and </a:t>
            </a:r>
            <a:br>
              <a:rPr lang="en-GB"/>
            </a:br>
            <a:r>
              <a:rPr lang="en-GB"/>
              <a:t>working up.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 we might argue that a class "works" once all the methods within it are known to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often need to refactor our tests as development progresses.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Test-Driven Development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modern and popular approach: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Develop tests </a:t>
            </a:r>
            <a:r>
              <a:rPr i="1" lang="en-GB"/>
              <a:t>first</a:t>
            </a:r>
            <a:r>
              <a:rPr lang="en-GB"/>
              <a:t>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Start with code that fails the tests.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Then refactor the code until it passes the tests.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If a new requirement emerges, add a new 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downside can be all the refactoring, which can impact on code structure. (We get better at this with experience).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First, we understand what the </a:t>
            </a:r>
            <a:r>
              <a:rPr i="1" lang="en-GB"/>
              <a:t>unit</a:t>
            </a:r>
            <a:r>
              <a:rPr lang="en-GB"/>
              <a:t> should do, which we</a:t>
            </a:r>
            <a:br>
              <a:rPr lang="en-GB"/>
            </a:br>
            <a:r>
              <a:rPr lang="en-GB"/>
              <a:t>m</a:t>
            </a:r>
            <a:r>
              <a:rPr lang="en-GB"/>
              <a:t>ight call its </a:t>
            </a:r>
            <a:r>
              <a:rPr i="1" lang="en-GB"/>
              <a:t>contract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Then we test for violations of the contract.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use </a:t>
            </a:r>
            <a:r>
              <a:rPr i="1" lang="en-GB"/>
              <a:t>positive</a:t>
            </a:r>
            <a:r>
              <a:rPr lang="en-GB"/>
              <a:t> and </a:t>
            </a:r>
            <a:r>
              <a:rPr i="1" lang="en-GB"/>
              <a:t>negative</a:t>
            </a:r>
            <a:r>
              <a:rPr lang="en-GB"/>
              <a:t> tests.  We pay special attention to </a:t>
            </a:r>
            <a:r>
              <a:rPr i="1" lang="en-GB"/>
              <a:t>boundary conditions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emphasises why the author of the code is not the best person to test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Fundamentals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 that the code might "work" but do the </a:t>
            </a:r>
            <a:br>
              <a:rPr lang="en-GB"/>
            </a:br>
            <a:r>
              <a:rPr lang="en-GB"/>
              <a:t>wrong thing.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Test need to be designed to ensure the code work in the correct 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need to ensure that the test meets the specification of the project.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a familiar method, like so: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* Deposits.  Throws exception on invalid parameter.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ublic void deposit (int amount)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What is our </a:t>
            </a:r>
            <a:r>
              <a:rPr i="1" lang="en-GB"/>
              <a:t>test plan</a:t>
            </a:r>
            <a:r>
              <a:rPr lang="en-GB"/>
              <a:t>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What information can we use to test?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How can we ensure the test has passed?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a familiar method, like so: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* Deposits.  Throws exception on invalid parameter.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public void deposit (int amount)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Over the last couple of weeks we have performed driver testing, we have checked that the amount to be deposited is greater than zero and the balance has increased etc. 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Review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large system is developed by a team.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programmer develops a feature, but this should always be </a:t>
            </a:r>
            <a:r>
              <a:rPr i="1" lang="en-GB"/>
              <a:t>reviewed</a:t>
            </a:r>
            <a:r>
              <a:rPr lang="en-GB"/>
              <a:t> by another programmer before it hits the code 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Reviewing involves looking at the commit (in Git) and agreeing that the change has been done correctly.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should happen </a:t>
            </a:r>
            <a:r>
              <a:rPr i="1" lang="en-GB"/>
              <a:t>before</a:t>
            </a:r>
            <a:r>
              <a:rPr lang="en-GB"/>
              <a:t> the code is tested.</a:t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r>
              <a:rPr lang="en-GB" sz="36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bjectives</a:t>
            </a:r>
            <a:endParaRPr sz="36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Today we consider how to "test" programs.</a:t>
            </a: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 to now this has been quite informal, so today we aim to add some structure.</a:t>
            </a: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date we have tested by:</a:t>
            </a: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Source Sans Pro"/>
              <a:buChar char="➢"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Giving the program a good run.</a:t>
            </a: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Source Sans Pro"/>
              <a:buChar char="➢"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Writing test programs.</a:t>
            </a: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Source Sans Pro"/>
              <a:buChar char="➢"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Hope nothing goes wrong!</a:t>
            </a: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Testing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JUnit is a Java test framework.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Test cases are methods that contain tests.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Test classes contain test methods.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i="1" lang="en-GB"/>
              <a:t>Assertions</a:t>
            </a:r>
            <a:r>
              <a:rPr lang="en-GB"/>
              <a:t> are used to assert expected method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IntelliJ integrates some JUnit facilities.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Automation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Good testing is a creative process, but thorough testing </a:t>
            </a:r>
            <a:br>
              <a:rPr lang="en-GB"/>
            </a:br>
            <a:r>
              <a:rPr lang="en-GB"/>
              <a:t>is time consuming and repetitive which costs time and money.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Regression testing involves re-running tests, possibly many 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Use of a test rig or test harness can relieve some of the burden.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Classes are written to perform the testing.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Tests are run automatically.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JUnit allows us to </a:t>
            </a:r>
            <a:r>
              <a:rPr i="1" lang="en-GB"/>
              <a:t>automate</a:t>
            </a:r>
            <a:r>
              <a:rPr lang="en-GB"/>
              <a:t> testing that can be repeated.</a:t>
            </a:r>
            <a:endParaRPr/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finds errors.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Debugging focuses on finding the </a:t>
            </a:r>
            <a:r>
              <a:rPr i="1" lang="en-GB"/>
              <a:t>cause</a:t>
            </a:r>
            <a:r>
              <a:rPr lang="en-GB"/>
              <a:t> of these errors.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(Errors are uncovered by tests, but the source can be obscure.)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Techniques: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Manual Walkthroughs.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Print Statements.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Debuggers.</a:t>
            </a:r>
            <a:endParaRPr/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Manual Walkthroughs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a low-tech, relatively underused approach.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But it is more powerful than appreciated.</a:t>
            </a:r>
            <a:endParaRPr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Get away from the computer!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"Run" a program by hand.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Record object and variable states on paper.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Debugging like this is often best done with a colleague.</a:t>
            </a:r>
            <a:endParaRPr/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Tabulating Object State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 object's behavior is largely determined by its state,</a:t>
            </a:r>
            <a:br>
              <a:rPr lang="en-GB"/>
            </a:br>
            <a:r>
              <a:rPr lang="en-GB"/>
              <a:t>so incorrect behaviour is often the result of incorrect state.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So, run the program (again, by hand):</a:t>
            </a:r>
            <a:endParaRPr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Tabulate the values of key fields.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Document state changes after each method call.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cause of the error will hopefully emerge.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did this on a small scale last term (User Acceptance Testing)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Verbal </a:t>
            </a:r>
            <a:r>
              <a:rPr lang="en-GB"/>
              <a:t>Walkthroughs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formalise, two heads are better than one!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So, in this technique: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Walk through the code, explaining to someone else what the code is doing.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They might spot the error or, often, you will spot it yourself as you talk.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 Statements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the simplest and most popular technique.</a:t>
            </a:r>
            <a:endParaRPr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Often the first approach used!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Needs no tools.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Simple and effective.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Can be used in (almost) any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Thought must be given to a mechanism for turning them off: removing them completely may not be ideal.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Debugger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debugger is a tool that will run a program and allow</a:t>
            </a:r>
            <a:br>
              <a:rPr lang="en-GB"/>
            </a:br>
            <a:r>
              <a:rPr lang="en-GB"/>
              <a:t>t</a:t>
            </a:r>
            <a:r>
              <a:rPr lang="en-GB"/>
              <a:t>he programmer to examine what is going 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IDEs tend to have integrated debuggers.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Usually, the programmer can set a breakpoint, examine object state, and step through the code.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Coverage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"Test Coverage" refers to the amount of a programme's</a:t>
            </a:r>
            <a:br>
              <a:rPr lang="en-GB"/>
            </a:br>
            <a:r>
              <a:rPr lang="en-GB"/>
              <a:t>Code </a:t>
            </a:r>
            <a:r>
              <a:rPr lang="en-GB"/>
              <a:t>t</a:t>
            </a:r>
            <a:r>
              <a:rPr lang="en-GB"/>
              <a:t>hat is covered by automated 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IDE or similar tool can usually measure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Typically, we would aim for 80% or more.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form part of the contract with our client. 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Coursework Submission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Upload a single zip file only!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Must contain: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Your full set of UML models (30%)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Your software </a:t>
            </a:r>
            <a:r>
              <a:rPr lang="en-GB"/>
              <a:t>including</a:t>
            </a:r>
            <a:r>
              <a:rPr lang="en-GB"/>
              <a:t> Java Classes and JavaFX screens</a:t>
            </a:r>
            <a:br>
              <a:rPr lang="en-GB"/>
            </a:br>
            <a:r>
              <a:rPr lang="en-GB"/>
              <a:t>(50% marked by demonstration)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Testing and report (20%)</a:t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Programs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ago, we wrote programs that </a:t>
            </a:r>
            <a:r>
              <a:rPr i="1" lang="en-GB"/>
              <a:t>tested</a:t>
            </a:r>
            <a:r>
              <a:rPr lang="en-GB"/>
              <a:t> a simple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program created a few objects, ran some methods, and checked the results. We recorded the results in a word document.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(Or maybe we just checked the results manually.)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is commonly called a </a:t>
            </a:r>
            <a:r>
              <a:rPr i="1" lang="en-GB"/>
              <a:t>driver program</a:t>
            </a:r>
            <a:r>
              <a:rPr lang="en-GB"/>
              <a:t>, and is a good general approach, if a little cumbersome and tedious to write.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today’s lecture?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About the coursework / submission?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Anything else?</a:t>
            </a:r>
            <a:endParaRPr/>
          </a:p>
        </p:txBody>
      </p:sp>
      <p:sp>
        <p:nvSpPr>
          <p:cNvPr id="271" name="Google Shape;27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Correctness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 is impossible to prove that any program "works".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We cannot test all possible inputs.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We cannot test all possible operating environments.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We cannot test future changes in operating environment.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All we can do is build up confidence that a program works, until we are prepared to hand it over.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Prevention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lessen the chances of errors.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 good software engineering practices:</a:t>
            </a:r>
            <a:endParaRPr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Abstraction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Data Hiding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Encapsulation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KISS! (Keep It Simple, Stupid)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DRY! (Don’t Repeat Yourself)</a:t>
            </a:r>
            <a:endParaRPr u="sng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Detection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errors are inevitable in any but the very simplest</a:t>
            </a:r>
            <a:br>
              <a:rPr lang="en-GB"/>
            </a:br>
            <a:r>
              <a:rPr lang="en-GB"/>
              <a:t>programs.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So, we aim to improve our chances of detection: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Good software engineering.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Documentation.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Testing Skills.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Debugging Skills.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Detection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identified different sorts of "errors".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are some quite subtle differences (and not all of them are the programmer's fault.)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Missing brackets and Exceptions are common “errors”.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At this point, we usually mention the Pareto ("80/20") rule.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and Debugging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These are crucial skills.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/>
              <a:t>Testing</a:t>
            </a:r>
            <a:r>
              <a:rPr lang="en-GB"/>
              <a:t> searches for the presence of errors.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/>
              <a:t>Debugging</a:t>
            </a:r>
            <a:r>
              <a:rPr lang="en-GB"/>
              <a:t> searches for the source of errors.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manifestation of an error may well occur some "distance" from its source.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Exception stack trace </a:t>
            </a:r>
            <a:r>
              <a:rPr i="1" lang="en-GB"/>
              <a:t>can</a:t>
            </a:r>
            <a:r>
              <a:rPr lang="en-GB"/>
              <a:t> help.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and Debugging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rarely the case</a:t>
            </a:r>
            <a:r>
              <a:rPr lang="en-GB"/>
              <a:t> that the two activities are done </a:t>
            </a:r>
            <a:br>
              <a:rPr lang="en-GB"/>
            </a:br>
            <a:r>
              <a:rPr lang="en-GB"/>
              <a:t>by the same person.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programmer is usually the worst possible person to test as we can be too attached to our programmes.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But a programmer is the best person to debug and fix once the bugs have been identified.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216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