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72" r:id="rId6"/>
    <p:sldId id="275" r:id="rId7"/>
    <p:sldId id="258" r:id="rId8"/>
    <p:sldId id="267" r:id="rId9"/>
    <p:sldId id="273" r:id="rId10"/>
    <p:sldId id="266" r:id="rId11"/>
    <p:sldId id="270" r:id="rId12"/>
    <p:sldId id="277" r:id="rId13"/>
    <p:sldId id="271" r:id="rId14"/>
    <p:sldId id="276" r:id="rId15"/>
    <p:sldId id="274" r:id="rId16"/>
    <p:sldId id="278" r:id="rId17"/>
    <p:sldId id="279" r:id="rId18"/>
    <p:sldId id="280" r:id="rId19"/>
    <p:sldId id="281"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14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931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867300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143794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412641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13FC2D-BEDB-45BE-AF82-649A39BEFF71}" type="datetimeFigureOut">
              <a:rPr lang="en-GB" smtClean="0"/>
              <a:t>15/10/2020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479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13FC2D-BEDB-45BE-AF82-649A39BEFF71}" type="datetimeFigureOut">
              <a:rPr lang="en-GB" smtClean="0"/>
              <a:t>15/10/2020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459618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13FC2D-BEDB-45BE-AF82-649A39BEFF71}" type="datetimeFigureOut">
              <a:rPr lang="en-GB" smtClean="0"/>
              <a:t>15/10/2020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76004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13FC2D-BEDB-45BE-AF82-649A39BEFF71}" type="datetimeFigureOut">
              <a:rPr lang="en-GB" smtClean="0"/>
              <a:t>15/10/2020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632895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13FC2D-BEDB-45BE-AF82-649A39BEFF71}" type="datetimeFigureOut">
              <a:rPr lang="en-GB" smtClean="0"/>
              <a:t>15/10/2020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3334096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D13FC2D-BEDB-45BE-AF82-649A39BEFF71}" type="datetimeFigureOut">
              <a:rPr lang="en-GB" smtClean="0"/>
              <a:t>15/10/2020</a:t>
            </a:fld>
            <a:endParaRPr lang="en-GB"/>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5641F3-B89C-4967-959D-35EC43264BF3}" type="slidenum">
              <a:rPr lang="en-GB" smtClean="0"/>
              <a:t>‹#›</a:t>
            </a:fld>
            <a:endParaRPr lang="en-GB"/>
          </a:p>
        </p:txBody>
      </p:sp>
    </p:spTree>
    <p:extLst>
      <p:ext uri="{BB962C8B-B14F-4D97-AF65-F5344CB8AC3E}">
        <p14:creationId xmlns:p14="http://schemas.microsoft.com/office/powerpoint/2010/main" val="2575757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D13FC2D-BEDB-45BE-AF82-649A39BEFF71}" type="datetimeFigureOut">
              <a:rPr lang="en-GB" smtClean="0"/>
              <a:t>15/10/2020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082958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D13FC2D-BEDB-45BE-AF82-649A39BEFF71}" type="datetimeFigureOut">
              <a:rPr lang="en-GB" smtClean="0"/>
              <a:t>15/10/2020</a:t>
            </a:fld>
            <a:endParaRPr lang="en-GB"/>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C5641F3-B89C-4967-959D-35EC43264BF3}" type="slidenum">
              <a:rPr lang="en-GB" smtClean="0"/>
              <a:t>‹#›</a:t>
            </a:fld>
            <a:endParaRPr lang="en-GB"/>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2659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287F-30F7-4C12-BB9F-F4C7E1D06EDA}"/>
              </a:ext>
            </a:extLst>
          </p:cNvPr>
          <p:cNvSpPr>
            <a:spLocks noGrp="1"/>
          </p:cNvSpPr>
          <p:nvPr>
            <p:ph type="ctrTitle"/>
          </p:nvPr>
        </p:nvSpPr>
        <p:spPr>
          <a:xfrm>
            <a:off x="592051" y="540634"/>
            <a:ext cx="7543800" cy="2376239"/>
          </a:xfrm>
        </p:spPr>
        <p:txBody>
          <a:bodyPr/>
          <a:lstStyle/>
          <a:p>
            <a:r>
              <a:rPr lang="en-GB" dirty="0"/>
              <a:t>International study centre</a:t>
            </a:r>
          </a:p>
        </p:txBody>
      </p:sp>
      <p:sp>
        <p:nvSpPr>
          <p:cNvPr id="3" name="Subtitle 2">
            <a:extLst>
              <a:ext uri="{FF2B5EF4-FFF2-40B4-BE49-F238E27FC236}">
                <a16:creationId xmlns:a16="http://schemas.microsoft.com/office/drawing/2014/main" id="{9BBB4BDB-E40E-40A1-9AAD-3270D14E7071}"/>
              </a:ext>
            </a:extLst>
          </p:cNvPr>
          <p:cNvSpPr>
            <a:spLocks noGrp="1"/>
          </p:cNvSpPr>
          <p:nvPr>
            <p:ph type="subTitle" idx="1"/>
          </p:nvPr>
        </p:nvSpPr>
        <p:spPr>
          <a:xfrm>
            <a:off x="926638" y="3012454"/>
            <a:ext cx="7543800" cy="1143000"/>
          </a:xfrm>
        </p:spPr>
        <p:txBody>
          <a:bodyPr/>
          <a:lstStyle/>
          <a:p>
            <a:r>
              <a:rPr lang="en-GB" dirty="0"/>
              <a:t>An Introduction to object-orientation and </a:t>
            </a:r>
            <a:r>
              <a:rPr lang="en-GB" dirty="0" smtClean="0"/>
              <a:t>the java programming language</a:t>
            </a:r>
            <a:endParaRPr lang="en-GB" dirty="0"/>
          </a:p>
        </p:txBody>
      </p:sp>
      <p:sp>
        <p:nvSpPr>
          <p:cNvPr id="4" name="TextBox 3">
            <a:extLst>
              <a:ext uri="{FF2B5EF4-FFF2-40B4-BE49-F238E27FC236}">
                <a16:creationId xmlns:a16="http://schemas.microsoft.com/office/drawing/2014/main" id="{F6713370-FEE5-4D9A-A7A2-198172B8DBF6}"/>
              </a:ext>
            </a:extLst>
          </p:cNvPr>
          <p:cNvSpPr txBox="1"/>
          <p:nvPr/>
        </p:nvSpPr>
        <p:spPr>
          <a:xfrm>
            <a:off x="1118523" y="4793672"/>
            <a:ext cx="4903585" cy="1107996"/>
          </a:xfrm>
          <a:prstGeom prst="rect">
            <a:avLst/>
          </a:prstGeom>
          <a:noFill/>
        </p:spPr>
        <p:txBody>
          <a:bodyPr wrap="square" rtlCol="0">
            <a:spAutoFit/>
          </a:bodyPr>
          <a:lstStyle/>
          <a:p>
            <a:pPr>
              <a:buFont typeface="Wingdings" panose="05000000000000000000" pitchFamily="2" charset="2"/>
              <a:buChar char="q"/>
            </a:pPr>
            <a:r>
              <a:rPr lang="en-GB" sz="2400" dirty="0"/>
              <a:t>Name : John </a:t>
            </a:r>
            <a:r>
              <a:rPr lang="en-GB" sz="2400" dirty="0" err="1"/>
              <a:t>Alamina</a:t>
            </a:r>
            <a:endParaRPr lang="en-GB" sz="2400" dirty="0"/>
          </a:p>
          <a:p>
            <a:pPr>
              <a:buFont typeface="Wingdings" panose="05000000000000000000" pitchFamily="2" charset="2"/>
              <a:buChar char="q"/>
            </a:pPr>
            <a:r>
              <a:rPr lang="en-GB" sz="2400" dirty="0"/>
              <a:t>Email : john.alamina@hud.ac.uk</a:t>
            </a:r>
          </a:p>
          <a:p>
            <a:endParaRPr lang="en-GB" dirty="0"/>
          </a:p>
        </p:txBody>
      </p:sp>
    </p:spTree>
    <p:extLst>
      <p:ext uri="{BB962C8B-B14F-4D97-AF65-F5344CB8AC3E}">
        <p14:creationId xmlns:p14="http://schemas.microsoft.com/office/powerpoint/2010/main" val="42098937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0466D-37E0-4EE2-AE8B-91DBCDEE171A}"/>
              </a:ext>
            </a:extLst>
          </p:cNvPr>
          <p:cNvSpPr>
            <a:spLocks noGrp="1"/>
          </p:cNvSpPr>
          <p:nvPr>
            <p:ph type="title"/>
          </p:nvPr>
        </p:nvSpPr>
        <p:spPr/>
        <p:txBody>
          <a:bodyPr/>
          <a:lstStyle/>
          <a:p>
            <a:r>
              <a:rPr lang="en-GB" dirty="0" smtClean="0"/>
              <a:t>Operations in Java are similar to that of C++</a:t>
            </a:r>
            <a:endParaRPr lang="en-GB" dirty="0"/>
          </a:p>
        </p:txBody>
      </p:sp>
      <p:sp>
        <p:nvSpPr>
          <p:cNvPr id="3" name="Content Placeholder 2">
            <a:extLst>
              <a:ext uri="{FF2B5EF4-FFF2-40B4-BE49-F238E27FC236}">
                <a16:creationId xmlns:a16="http://schemas.microsoft.com/office/drawing/2014/main" id="{27BF4531-EE01-4075-9661-FC2CD1C514C3}"/>
              </a:ext>
            </a:extLst>
          </p:cNvPr>
          <p:cNvSpPr>
            <a:spLocks noGrp="1"/>
          </p:cNvSpPr>
          <p:nvPr>
            <p:ph idx="1"/>
          </p:nvPr>
        </p:nvSpPr>
        <p:spPr>
          <a:xfrm>
            <a:off x="800099" y="2279843"/>
            <a:ext cx="7543801" cy="3095721"/>
          </a:xfrm>
        </p:spPr>
        <p:txBody>
          <a:bodyPr/>
          <a:lstStyle/>
          <a:p>
            <a:pPr>
              <a:buFont typeface="Wingdings" panose="05000000000000000000" pitchFamily="2" charset="2"/>
              <a:buChar char="v"/>
            </a:pPr>
            <a:r>
              <a:rPr lang="en-GB" dirty="0"/>
              <a:t> </a:t>
            </a:r>
            <a:r>
              <a:rPr lang="en-GB" dirty="0" smtClean="0"/>
              <a:t>Arithmetic Operators (+, -, /, *, %)</a:t>
            </a:r>
            <a:endParaRPr lang="en-GB" dirty="0"/>
          </a:p>
          <a:p>
            <a:pPr>
              <a:buFont typeface="Wingdings" panose="05000000000000000000" pitchFamily="2" charset="2"/>
              <a:buChar char="v"/>
            </a:pPr>
            <a:r>
              <a:rPr lang="en-GB" dirty="0"/>
              <a:t> </a:t>
            </a:r>
            <a:r>
              <a:rPr lang="en-GB" dirty="0" smtClean="0"/>
              <a:t>Relational operators (==, !=, &gt;,&lt;,&gt;=,&lt;=)</a:t>
            </a:r>
            <a:endParaRPr lang="en-GB" dirty="0"/>
          </a:p>
          <a:p>
            <a:pPr>
              <a:buFont typeface="Wingdings" panose="05000000000000000000" pitchFamily="2" charset="2"/>
              <a:buChar char="v"/>
            </a:pPr>
            <a:r>
              <a:rPr lang="en-GB" dirty="0"/>
              <a:t> </a:t>
            </a:r>
            <a:r>
              <a:rPr lang="en-GB" dirty="0" smtClean="0"/>
              <a:t>Memory Operations (=, +=,-=, /=, *=, %=, ++, --)</a:t>
            </a:r>
            <a:endParaRPr lang="en-GB" dirty="0"/>
          </a:p>
          <a:p>
            <a:pPr>
              <a:buFont typeface="Wingdings" panose="05000000000000000000" pitchFamily="2" charset="2"/>
              <a:buChar char="v"/>
            </a:pPr>
            <a:r>
              <a:rPr lang="en-GB" dirty="0"/>
              <a:t> </a:t>
            </a:r>
            <a:r>
              <a:rPr lang="en-GB" dirty="0" smtClean="0"/>
              <a:t>Logical operators (&amp;&amp;,||, !)</a:t>
            </a:r>
          </a:p>
          <a:p>
            <a:pPr>
              <a:buFont typeface="Wingdings" panose="05000000000000000000" pitchFamily="2" charset="2"/>
              <a:buChar char="v"/>
            </a:pPr>
            <a:r>
              <a:rPr lang="en-GB" dirty="0" smtClean="0"/>
              <a:t>Conditional (Ternary) Operator (?:).</a:t>
            </a:r>
          </a:p>
          <a:p>
            <a:pPr>
              <a:buFont typeface="Wingdings" panose="05000000000000000000" pitchFamily="2" charset="2"/>
              <a:buChar char="v"/>
            </a:pPr>
            <a:r>
              <a:rPr lang="en-US" dirty="0" smtClean="0"/>
              <a:t>Bitwise operators (&amp;, |, ^, ~, &gt;&gt;, &lt;&lt;)</a:t>
            </a:r>
            <a:endParaRPr lang="en-GB" dirty="0"/>
          </a:p>
        </p:txBody>
      </p:sp>
    </p:spTree>
    <p:extLst>
      <p:ext uri="{BB962C8B-B14F-4D97-AF65-F5344CB8AC3E}">
        <p14:creationId xmlns:p14="http://schemas.microsoft.com/office/powerpoint/2010/main" val="42593909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5836945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smtClean="0"/>
              <a:t>Let’s write a program</a:t>
            </a:r>
            <a:endParaRPr lang="en-GB" dirty="0"/>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086600" cy="4023360"/>
          </a:xfrm>
        </p:spPr>
        <p:txBody>
          <a:bodyPr>
            <a:normAutofit fontScale="92500" lnSpcReduction="10000"/>
          </a:bodyPr>
          <a:lstStyle/>
          <a:p>
            <a:pPr>
              <a:buFont typeface="Wingdings" panose="05000000000000000000" pitchFamily="2" charset="2"/>
              <a:buChar char="v"/>
            </a:pPr>
            <a:r>
              <a:rPr lang="en-US" dirty="0" smtClean="0"/>
              <a:t>Write a program given any real variable declared as X, can convert that X from the Celsius for Fahrenheit.</a:t>
            </a:r>
            <a:endParaRPr lang="en-GB" dirty="0"/>
          </a:p>
          <a:p>
            <a:endParaRPr lang="en-GB" dirty="0"/>
          </a:p>
          <a:p>
            <a:r>
              <a:rPr lang="en-GB" dirty="0" smtClean="0"/>
              <a:t>public </a:t>
            </a:r>
            <a:r>
              <a:rPr lang="en-GB" dirty="0"/>
              <a:t>class Main </a:t>
            </a:r>
            <a:r>
              <a:rPr lang="en-GB" dirty="0" smtClean="0"/>
              <a:t>{</a:t>
            </a:r>
            <a:endParaRPr lang="en-GB" dirty="0"/>
          </a:p>
          <a:p>
            <a:r>
              <a:rPr lang="en-GB" dirty="0"/>
              <a:t>    public static void main(String[] </a:t>
            </a:r>
            <a:r>
              <a:rPr lang="en-GB" dirty="0" err="1"/>
              <a:t>args</a:t>
            </a:r>
            <a:r>
              <a:rPr lang="en-GB" dirty="0"/>
              <a:t>) {</a:t>
            </a:r>
          </a:p>
          <a:p>
            <a:r>
              <a:rPr lang="en-GB" dirty="0"/>
              <a:t>        float x = 5; </a:t>
            </a:r>
          </a:p>
          <a:p>
            <a:r>
              <a:rPr lang="en-GB" dirty="0"/>
              <a:t>        float </a:t>
            </a:r>
            <a:r>
              <a:rPr lang="en-GB" dirty="0" err="1"/>
              <a:t>degF</a:t>
            </a:r>
            <a:r>
              <a:rPr lang="en-GB" dirty="0"/>
              <a:t> = 9/5*x+32;</a:t>
            </a:r>
          </a:p>
          <a:p>
            <a:r>
              <a:rPr lang="en-GB" dirty="0"/>
              <a:t>        </a:t>
            </a:r>
            <a:r>
              <a:rPr lang="en-GB" dirty="0" err="1"/>
              <a:t>System.out.println</a:t>
            </a:r>
            <a:r>
              <a:rPr lang="en-GB" dirty="0"/>
              <a:t>((x ) + " </a:t>
            </a:r>
            <a:r>
              <a:rPr lang="en-GB" dirty="0" err="1"/>
              <a:t>degC</a:t>
            </a:r>
            <a:r>
              <a:rPr lang="en-GB" dirty="0"/>
              <a:t> =  " + (</a:t>
            </a:r>
            <a:r>
              <a:rPr lang="en-GB" dirty="0" err="1"/>
              <a:t>degF</a:t>
            </a:r>
            <a:r>
              <a:rPr lang="en-GB" dirty="0"/>
              <a:t>) + " </a:t>
            </a:r>
            <a:r>
              <a:rPr lang="en-GB" dirty="0" err="1"/>
              <a:t>degF</a:t>
            </a:r>
            <a:r>
              <a:rPr lang="en-GB" dirty="0"/>
              <a:t>");</a:t>
            </a:r>
          </a:p>
          <a:p>
            <a:r>
              <a:rPr lang="en-GB" dirty="0"/>
              <a:t>    }</a:t>
            </a:r>
          </a:p>
          <a:p>
            <a:r>
              <a:rPr lang="en-GB" dirty="0"/>
              <a:t>}</a:t>
            </a:r>
          </a:p>
          <a:p>
            <a:endParaRPr lang="en-GB" dirty="0"/>
          </a:p>
        </p:txBody>
      </p:sp>
      <p:pic>
        <p:nvPicPr>
          <p:cNvPr id="5" name="Picture 4"/>
          <p:cNvPicPr>
            <a:picLocks noChangeAspect="1"/>
          </p:cNvPicPr>
          <p:nvPr/>
        </p:nvPicPr>
        <p:blipFill>
          <a:blip r:embed="rId2"/>
          <a:stretch>
            <a:fillRect/>
          </a:stretch>
        </p:blipFill>
        <p:spPr>
          <a:xfrm>
            <a:off x="6883717" y="2292627"/>
            <a:ext cx="2260283" cy="4019023"/>
          </a:xfrm>
          <a:prstGeom prst="rect">
            <a:avLst/>
          </a:prstGeom>
        </p:spPr>
      </p:pic>
    </p:spTree>
    <p:extLst>
      <p:ext uri="{BB962C8B-B14F-4D97-AF65-F5344CB8AC3E}">
        <p14:creationId xmlns:p14="http://schemas.microsoft.com/office/powerpoint/2010/main" val="41822959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673516"/>
          </a:xfrm>
        </p:spPr>
        <p:txBody>
          <a:bodyPr>
            <a:normAutofit fontScale="90000"/>
          </a:bodyPr>
          <a:lstStyle/>
          <a:p>
            <a:r>
              <a:rPr lang="en-GB" dirty="0" smtClean="0"/>
              <a:t>Static methods in Java</a:t>
            </a:r>
            <a:endParaRPr lang="en-GB" dirty="0"/>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213360" y="944880"/>
            <a:ext cx="8778240" cy="5760720"/>
          </a:xfrm>
        </p:spPr>
        <p:txBody>
          <a:bodyPr>
            <a:normAutofit fontScale="92500" lnSpcReduction="10000"/>
          </a:bodyPr>
          <a:lstStyle/>
          <a:p>
            <a:pPr>
              <a:buFont typeface="Wingdings" panose="05000000000000000000" pitchFamily="2" charset="2"/>
              <a:buChar char="v"/>
            </a:pPr>
            <a:r>
              <a:rPr lang="en-US" dirty="0" smtClean="0"/>
              <a:t> Functions are Advanced operators  (they take input and return an output mapping)</a:t>
            </a:r>
          </a:p>
          <a:p>
            <a:pPr>
              <a:buFont typeface="Wingdings" panose="05000000000000000000" pitchFamily="2" charset="2"/>
              <a:buChar char="v"/>
            </a:pPr>
            <a:r>
              <a:rPr lang="en-US" dirty="0" smtClean="0"/>
              <a:t> In Java Functions are called methods</a:t>
            </a:r>
          </a:p>
          <a:p>
            <a:pPr>
              <a:buFont typeface="Wingdings" panose="05000000000000000000" pitchFamily="2" charset="2"/>
              <a:buChar char="v"/>
            </a:pPr>
            <a:r>
              <a:rPr lang="en-US" dirty="0" smtClean="0"/>
              <a:t> Methods</a:t>
            </a:r>
            <a:r>
              <a:rPr lang="en-GB" dirty="0" smtClean="0"/>
              <a:t> are the basic Algorithmic Units of a program</a:t>
            </a:r>
          </a:p>
          <a:p>
            <a:pPr>
              <a:buFont typeface="Wingdings" panose="05000000000000000000" pitchFamily="2" charset="2"/>
              <a:buChar char="v"/>
            </a:pPr>
            <a:r>
              <a:rPr lang="en-US" dirty="0" smtClean="0"/>
              <a:t> Method Concepts</a:t>
            </a:r>
          </a:p>
          <a:p>
            <a:pPr lvl="1">
              <a:buFont typeface="Wingdings" panose="05000000000000000000" pitchFamily="2" charset="2"/>
              <a:buChar char="v"/>
            </a:pPr>
            <a:r>
              <a:rPr lang="en-US" dirty="0"/>
              <a:t> </a:t>
            </a:r>
            <a:r>
              <a:rPr lang="en-US" dirty="0" smtClean="0"/>
              <a:t>Creating methods (composition)</a:t>
            </a:r>
          </a:p>
          <a:p>
            <a:pPr lvl="2">
              <a:buFont typeface="Wingdings" panose="05000000000000000000" pitchFamily="2" charset="2"/>
              <a:buChar char="v"/>
            </a:pPr>
            <a:r>
              <a:rPr lang="en-US" dirty="0"/>
              <a:t> </a:t>
            </a:r>
            <a:r>
              <a:rPr lang="en-US" dirty="0" smtClean="0"/>
              <a:t>Signature</a:t>
            </a:r>
          </a:p>
          <a:p>
            <a:pPr lvl="3">
              <a:buFont typeface="Wingdings" panose="05000000000000000000" pitchFamily="2" charset="2"/>
              <a:buChar char="v"/>
            </a:pPr>
            <a:r>
              <a:rPr lang="en-US" dirty="0"/>
              <a:t> </a:t>
            </a:r>
            <a:r>
              <a:rPr lang="en-US" dirty="0" smtClean="0"/>
              <a:t>Name</a:t>
            </a:r>
          </a:p>
          <a:p>
            <a:pPr lvl="3">
              <a:buFont typeface="Wingdings" panose="05000000000000000000" pitchFamily="2" charset="2"/>
              <a:buChar char="v"/>
            </a:pPr>
            <a:r>
              <a:rPr lang="en-US" dirty="0"/>
              <a:t> </a:t>
            </a:r>
            <a:r>
              <a:rPr lang="en-US" dirty="0" smtClean="0"/>
              <a:t>Return type</a:t>
            </a:r>
          </a:p>
          <a:p>
            <a:pPr lvl="3">
              <a:buFont typeface="Wingdings" panose="05000000000000000000" pitchFamily="2" charset="2"/>
              <a:buChar char="v"/>
            </a:pPr>
            <a:r>
              <a:rPr lang="en-US" dirty="0"/>
              <a:t> </a:t>
            </a:r>
            <a:r>
              <a:rPr lang="en-US" dirty="0" smtClean="0"/>
              <a:t>Type modifiers</a:t>
            </a:r>
          </a:p>
          <a:p>
            <a:pPr lvl="3">
              <a:buFont typeface="Wingdings" panose="05000000000000000000" pitchFamily="2" charset="2"/>
              <a:buChar char="v"/>
            </a:pPr>
            <a:r>
              <a:rPr lang="en-US" dirty="0"/>
              <a:t> </a:t>
            </a:r>
            <a:r>
              <a:rPr lang="en-US" dirty="0" smtClean="0"/>
              <a:t>Input parameters</a:t>
            </a:r>
          </a:p>
          <a:p>
            <a:pPr lvl="2">
              <a:buFont typeface="Wingdings" panose="05000000000000000000" pitchFamily="2" charset="2"/>
              <a:buChar char="v"/>
            </a:pPr>
            <a:r>
              <a:rPr lang="en-US" dirty="0"/>
              <a:t> </a:t>
            </a:r>
            <a:r>
              <a:rPr lang="en-US" dirty="0" smtClean="0"/>
              <a:t>Method body</a:t>
            </a:r>
          </a:p>
          <a:p>
            <a:pPr lvl="3">
              <a:buFont typeface="Wingdings" panose="05000000000000000000" pitchFamily="2" charset="2"/>
              <a:buChar char="v"/>
            </a:pPr>
            <a:r>
              <a:rPr lang="en-US" dirty="0" smtClean="0"/>
              <a:t>Algorithmic contents</a:t>
            </a:r>
          </a:p>
          <a:p>
            <a:pPr lvl="1">
              <a:buFont typeface="Wingdings" panose="05000000000000000000" pitchFamily="2" charset="2"/>
              <a:buChar char="v"/>
            </a:pPr>
            <a:r>
              <a:rPr lang="en-US" dirty="0"/>
              <a:t> </a:t>
            </a:r>
            <a:r>
              <a:rPr lang="en-US" dirty="0" smtClean="0"/>
              <a:t>Using methods</a:t>
            </a:r>
          </a:p>
          <a:p>
            <a:pPr lvl="2">
              <a:buFont typeface="Wingdings" panose="05000000000000000000" pitchFamily="2" charset="2"/>
              <a:buChar char="v"/>
            </a:pPr>
            <a:r>
              <a:rPr lang="en-US" dirty="0" smtClean="0"/>
              <a:t>Method declaration</a:t>
            </a:r>
          </a:p>
          <a:p>
            <a:pPr lvl="2">
              <a:buFont typeface="Wingdings" panose="05000000000000000000" pitchFamily="2" charset="2"/>
              <a:buChar char="v"/>
            </a:pPr>
            <a:r>
              <a:rPr lang="en-US" dirty="0" smtClean="0"/>
              <a:t>Method definition</a:t>
            </a:r>
          </a:p>
          <a:p>
            <a:pPr lvl="2">
              <a:buFont typeface="Wingdings" panose="05000000000000000000" pitchFamily="2" charset="2"/>
              <a:buChar char="v"/>
            </a:pPr>
            <a:r>
              <a:rPr lang="en-US" dirty="0" smtClean="0"/>
              <a:t>Method call</a:t>
            </a:r>
          </a:p>
          <a:p>
            <a:pPr>
              <a:buFont typeface="Wingdings" panose="05000000000000000000" pitchFamily="2" charset="2"/>
              <a:buChar char="v"/>
            </a:pPr>
            <a:r>
              <a:rPr lang="en-US" dirty="0"/>
              <a:t> </a:t>
            </a:r>
            <a:r>
              <a:rPr lang="en-US" dirty="0" smtClean="0"/>
              <a:t>What is a static method</a:t>
            </a:r>
          </a:p>
          <a:p>
            <a:pPr lvl="1">
              <a:buFont typeface="Wingdings" panose="05000000000000000000" pitchFamily="2" charset="2"/>
              <a:buChar char="v"/>
            </a:pPr>
            <a:r>
              <a:rPr lang="en-US" dirty="0"/>
              <a:t> </a:t>
            </a:r>
            <a:r>
              <a:rPr lang="en-US" dirty="0" smtClean="0"/>
              <a:t>Static methods can be called without an object instance variable</a:t>
            </a:r>
          </a:p>
          <a:p>
            <a:pPr lvl="1">
              <a:buFont typeface="Wingdings" panose="05000000000000000000" pitchFamily="2" charset="2"/>
              <a:buChar char="v"/>
            </a:pPr>
            <a:r>
              <a:rPr lang="en-US" dirty="0" smtClean="0"/>
              <a:t>Private methods are called within the class and Public me </a:t>
            </a:r>
            <a:r>
              <a:rPr lang="en-US" dirty="0" err="1" smtClean="0"/>
              <a:t>thods</a:t>
            </a:r>
            <a:r>
              <a:rPr lang="en-US" dirty="0" smtClean="0"/>
              <a:t> can be called outside the class</a:t>
            </a:r>
            <a:endParaRPr lang="en-GB" dirty="0"/>
          </a:p>
        </p:txBody>
      </p:sp>
    </p:spTree>
    <p:extLst>
      <p:ext uri="{BB962C8B-B14F-4D97-AF65-F5344CB8AC3E}">
        <p14:creationId xmlns:p14="http://schemas.microsoft.com/office/powerpoint/2010/main" val="17337499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smtClean="0"/>
              <a:t>Static method example</a:t>
            </a:r>
            <a:endParaRPr lang="en-GB" dirty="0"/>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00014"/>
            <a:ext cx="7086600" cy="4023360"/>
          </a:xfrm>
        </p:spPr>
        <p:txBody>
          <a:bodyPr>
            <a:noAutofit/>
          </a:bodyPr>
          <a:lstStyle/>
          <a:p>
            <a:pPr marL="0" indent="0">
              <a:buNone/>
            </a:pPr>
            <a:r>
              <a:rPr lang="en-US" sz="1800" dirty="0"/>
              <a:t>public class Main </a:t>
            </a:r>
            <a:r>
              <a:rPr lang="en-US" sz="1800" dirty="0" smtClean="0"/>
              <a:t>{</a:t>
            </a:r>
            <a:endParaRPr lang="en-US" sz="1800" dirty="0"/>
          </a:p>
          <a:p>
            <a:pPr marL="0" indent="0">
              <a:buNone/>
            </a:pPr>
            <a:r>
              <a:rPr lang="en-US" sz="1800" dirty="0"/>
              <a:t>    public static void main(String[] </a:t>
            </a:r>
            <a:r>
              <a:rPr lang="en-US" sz="1800" dirty="0" err="1"/>
              <a:t>args</a:t>
            </a:r>
            <a:r>
              <a:rPr lang="en-US" sz="1800" dirty="0"/>
              <a:t>) {</a:t>
            </a:r>
          </a:p>
          <a:p>
            <a:pPr marL="0" indent="0">
              <a:buNone/>
            </a:pPr>
            <a:r>
              <a:rPr lang="en-US" sz="1800" dirty="0"/>
              <a:t>        float x = 5;</a:t>
            </a:r>
          </a:p>
          <a:p>
            <a:pPr marL="0" indent="0">
              <a:buNone/>
            </a:pPr>
            <a:r>
              <a:rPr lang="en-US" sz="1800" dirty="0"/>
              <a:t>        float </a:t>
            </a:r>
            <a:r>
              <a:rPr lang="en-US" sz="1800" dirty="0" err="1"/>
              <a:t>degF</a:t>
            </a:r>
            <a:r>
              <a:rPr lang="en-US" sz="1800" dirty="0"/>
              <a:t> = </a:t>
            </a:r>
            <a:r>
              <a:rPr lang="en-US" sz="1800" dirty="0" err="1"/>
              <a:t>degF</a:t>
            </a:r>
            <a:r>
              <a:rPr lang="en-US" sz="1800" dirty="0"/>
              <a:t>(x);</a:t>
            </a:r>
          </a:p>
          <a:p>
            <a:pPr marL="0" indent="0">
              <a:buNone/>
            </a:pPr>
            <a:r>
              <a:rPr lang="en-US" sz="1800" dirty="0"/>
              <a:t>        </a:t>
            </a:r>
            <a:r>
              <a:rPr lang="en-US" sz="1800" dirty="0" err="1"/>
              <a:t>System.out.println</a:t>
            </a:r>
            <a:r>
              <a:rPr lang="en-US" sz="1800" dirty="0"/>
              <a:t>((x ) + " </a:t>
            </a:r>
            <a:r>
              <a:rPr lang="en-US" sz="1800" dirty="0" err="1"/>
              <a:t>degC</a:t>
            </a:r>
            <a:r>
              <a:rPr lang="en-US" sz="1800" dirty="0"/>
              <a:t> =  " + (</a:t>
            </a:r>
            <a:r>
              <a:rPr lang="en-US" sz="1800" dirty="0" err="1"/>
              <a:t>degF</a:t>
            </a:r>
            <a:r>
              <a:rPr lang="en-US" sz="1800" dirty="0"/>
              <a:t>) + " </a:t>
            </a:r>
            <a:r>
              <a:rPr lang="en-US" sz="1800" dirty="0" err="1"/>
              <a:t>degF</a:t>
            </a:r>
            <a:r>
              <a:rPr lang="en-US" sz="1800" dirty="0"/>
              <a:t>");</a:t>
            </a:r>
          </a:p>
          <a:p>
            <a:pPr marL="0" indent="0">
              <a:buNone/>
            </a:pPr>
            <a:r>
              <a:rPr lang="en-US" sz="1800" dirty="0"/>
              <a:t>    }</a:t>
            </a:r>
          </a:p>
          <a:p>
            <a:pPr marL="0" indent="0">
              <a:buNone/>
            </a:pPr>
            <a:r>
              <a:rPr lang="en-US" sz="1800" dirty="0"/>
              <a:t>    public static float </a:t>
            </a:r>
            <a:r>
              <a:rPr lang="en-US" sz="1800" dirty="0" err="1"/>
              <a:t>degF</a:t>
            </a:r>
            <a:r>
              <a:rPr lang="en-US" sz="1800" dirty="0"/>
              <a:t>(float x) {</a:t>
            </a:r>
          </a:p>
          <a:p>
            <a:pPr marL="0" indent="0">
              <a:buNone/>
            </a:pPr>
            <a:r>
              <a:rPr lang="en-US" sz="1800" dirty="0"/>
              <a:t>        float </a:t>
            </a:r>
            <a:r>
              <a:rPr lang="en-US" sz="1800" dirty="0" err="1"/>
              <a:t>degF</a:t>
            </a:r>
            <a:r>
              <a:rPr lang="en-US" sz="1800" dirty="0"/>
              <a:t> = 9/5*x+32;</a:t>
            </a:r>
          </a:p>
          <a:p>
            <a:pPr marL="0" indent="0">
              <a:buNone/>
            </a:pPr>
            <a:r>
              <a:rPr lang="en-US" sz="1800" dirty="0"/>
              <a:t>        return </a:t>
            </a:r>
            <a:r>
              <a:rPr lang="en-US" sz="1800" dirty="0" err="1"/>
              <a:t>degF</a:t>
            </a:r>
            <a:r>
              <a:rPr lang="en-US" sz="1800" dirty="0"/>
              <a:t>;</a:t>
            </a:r>
          </a:p>
          <a:p>
            <a:pPr marL="0" indent="0">
              <a:buNone/>
            </a:pPr>
            <a:r>
              <a:rPr lang="en-US" sz="1800" dirty="0"/>
              <a:t>    }</a:t>
            </a:r>
          </a:p>
          <a:p>
            <a:pPr marL="0" indent="0">
              <a:buNone/>
            </a:pPr>
            <a:r>
              <a:rPr lang="en-US" sz="1800" dirty="0"/>
              <a:t>}</a:t>
            </a:r>
            <a:endParaRPr lang="en-GB" sz="1800" dirty="0"/>
          </a:p>
        </p:txBody>
      </p:sp>
      <p:pic>
        <p:nvPicPr>
          <p:cNvPr id="5" name="Picture 4"/>
          <p:cNvPicPr>
            <a:picLocks noChangeAspect="1"/>
          </p:cNvPicPr>
          <p:nvPr/>
        </p:nvPicPr>
        <p:blipFill>
          <a:blip r:embed="rId2"/>
          <a:stretch>
            <a:fillRect/>
          </a:stretch>
        </p:blipFill>
        <p:spPr>
          <a:xfrm>
            <a:off x="6883717" y="2292627"/>
            <a:ext cx="2260283" cy="4019023"/>
          </a:xfrm>
          <a:prstGeom prst="rect">
            <a:avLst/>
          </a:prstGeom>
        </p:spPr>
      </p:pic>
    </p:spTree>
    <p:extLst>
      <p:ext uri="{BB962C8B-B14F-4D97-AF65-F5344CB8AC3E}">
        <p14:creationId xmlns:p14="http://schemas.microsoft.com/office/powerpoint/2010/main" val="4268850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6559321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673515"/>
          </a:xfrm>
        </p:spPr>
        <p:txBody>
          <a:bodyPr>
            <a:normAutofit fontScale="90000"/>
          </a:bodyPr>
          <a:lstStyle/>
          <a:p>
            <a:r>
              <a:rPr lang="en-GB" dirty="0" smtClean="0"/>
              <a:t>Exercises</a:t>
            </a:r>
            <a:endParaRPr lang="en-GB" dirty="0"/>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990600"/>
            <a:ext cx="7086600" cy="4863254"/>
          </a:xfrm>
        </p:spPr>
        <p:txBody>
          <a:bodyPr>
            <a:noAutofit/>
          </a:bodyPr>
          <a:lstStyle/>
          <a:p>
            <a:pPr marL="342900" indent="-342900">
              <a:buAutoNum type="arabicPeriod"/>
            </a:pPr>
            <a:r>
              <a:rPr lang="en-US" dirty="0" smtClean="0"/>
              <a:t>Write a simple Java program that prints “Hello from Java”</a:t>
            </a:r>
          </a:p>
          <a:p>
            <a:pPr marL="342900" indent="-342900">
              <a:buAutoNum type="arabicPeriod"/>
            </a:pPr>
            <a:r>
              <a:rPr lang="en-US" dirty="0" smtClean="0"/>
              <a:t>Write a program that gives the sum, product, subtraction and division of two numbers</a:t>
            </a:r>
          </a:p>
          <a:p>
            <a:pPr marL="342900" indent="-342900">
              <a:buAutoNum type="arabicPeriod"/>
            </a:pPr>
            <a:r>
              <a:rPr lang="en-US" dirty="0" smtClean="0"/>
              <a:t>Write a program that takes a real number variable X and converts the value from degrees Celsius to degrees Fahrenheit.</a:t>
            </a:r>
          </a:p>
          <a:p>
            <a:pPr marL="0" indent="0">
              <a:buNone/>
            </a:pPr>
            <a:r>
              <a:rPr lang="en-US" dirty="0" smtClean="0"/>
              <a:t>Advanced Questions</a:t>
            </a:r>
          </a:p>
          <a:p>
            <a:pPr marL="342900" indent="-342900">
              <a:buAutoNum type="arabicPeriod"/>
            </a:pPr>
            <a:r>
              <a:rPr lang="en-GB" dirty="0"/>
              <a:t>Write a program that takes a real number variable X and converts the value from degrees Fahrenheit to degrees Celsius.</a:t>
            </a:r>
          </a:p>
          <a:p>
            <a:pPr marL="342900" indent="-342900">
              <a:buAutoNum type="arabicPeriod"/>
            </a:pPr>
            <a:r>
              <a:rPr lang="en-US" dirty="0" smtClean="0"/>
              <a:t>Write seven static methods in a single Main class, and then, call them all from the main method displaying their results.  The statics methods should comprise all the above four programs.  One static method for each question. The static method for question 1 should be called “</a:t>
            </a:r>
            <a:r>
              <a:rPr lang="en-US" dirty="0" err="1" smtClean="0"/>
              <a:t>sayHello</a:t>
            </a:r>
            <a:r>
              <a:rPr lang="en-US" dirty="0" smtClean="0"/>
              <a:t>” the arithmetic operator methods should be called “add”, “sub”, “</a:t>
            </a:r>
            <a:r>
              <a:rPr lang="en-US" dirty="0" err="1" smtClean="0"/>
              <a:t>mult</a:t>
            </a:r>
            <a:r>
              <a:rPr lang="en-US" dirty="0" smtClean="0"/>
              <a:t>” and “div” and the temperature methods should be called </a:t>
            </a:r>
            <a:r>
              <a:rPr lang="en-US" dirty="0" err="1" smtClean="0"/>
              <a:t>toCelsius</a:t>
            </a:r>
            <a:r>
              <a:rPr lang="en-US" dirty="0" smtClean="0"/>
              <a:t> and </a:t>
            </a:r>
            <a:r>
              <a:rPr lang="en-US" dirty="0" err="1" smtClean="0"/>
              <a:t>toFahrenheit</a:t>
            </a:r>
            <a:r>
              <a:rPr lang="en-US" dirty="0" smtClean="0"/>
              <a:t>.</a:t>
            </a:r>
            <a:endParaRPr lang="en-GB" dirty="0"/>
          </a:p>
        </p:txBody>
      </p:sp>
    </p:spTree>
    <p:extLst>
      <p:ext uri="{BB962C8B-B14F-4D97-AF65-F5344CB8AC3E}">
        <p14:creationId xmlns:p14="http://schemas.microsoft.com/office/powerpoint/2010/main" val="150376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smtClean="0"/>
              <a:t>Outline</a:t>
            </a:r>
            <a:endParaRPr lang="en-GB" dirty="0"/>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086600" cy="4023360"/>
          </a:xfrm>
        </p:spPr>
        <p:txBody>
          <a:bodyPr/>
          <a:lstStyle/>
          <a:p>
            <a:pPr>
              <a:buFont typeface="Wingdings" panose="05000000000000000000" pitchFamily="2" charset="2"/>
              <a:buChar char="v"/>
            </a:pPr>
            <a:r>
              <a:rPr lang="en-GB" dirty="0" smtClean="0"/>
              <a:t> Java programming revolves around  classes and objects</a:t>
            </a:r>
          </a:p>
          <a:p>
            <a:pPr>
              <a:buFont typeface="Wingdings" panose="05000000000000000000" pitchFamily="2" charset="2"/>
              <a:buChar char="v"/>
            </a:pPr>
            <a:r>
              <a:rPr lang="en-GB" dirty="0" smtClean="0"/>
              <a:t> Java Variables and Datatypes.</a:t>
            </a:r>
            <a:endParaRPr lang="en-GB" dirty="0"/>
          </a:p>
          <a:p>
            <a:pPr>
              <a:buFont typeface="Wingdings" panose="05000000000000000000" pitchFamily="2" charset="2"/>
              <a:buChar char="v"/>
            </a:pPr>
            <a:r>
              <a:rPr lang="en-GB" dirty="0" smtClean="0"/>
              <a:t> The hello Java class.</a:t>
            </a:r>
          </a:p>
          <a:p>
            <a:pPr>
              <a:buFont typeface="Wingdings" panose="05000000000000000000" pitchFamily="2" charset="2"/>
              <a:buChar char="v"/>
            </a:pPr>
            <a:r>
              <a:rPr lang="en-US" dirty="0" smtClean="0"/>
              <a:t> Comparing Java to  C++</a:t>
            </a:r>
          </a:p>
          <a:p>
            <a:pPr>
              <a:buFont typeface="Wingdings" panose="05000000000000000000" pitchFamily="2" charset="2"/>
              <a:buChar char="v"/>
            </a:pPr>
            <a:r>
              <a:rPr lang="en-US" dirty="0"/>
              <a:t> </a:t>
            </a:r>
            <a:r>
              <a:rPr lang="en-US" dirty="0" smtClean="0"/>
              <a:t>Operations in Java</a:t>
            </a:r>
          </a:p>
          <a:p>
            <a:pPr>
              <a:buFont typeface="Wingdings" panose="05000000000000000000" pitchFamily="2" charset="2"/>
              <a:buChar char="v"/>
            </a:pPr>
            <a:r>
              <a:rPr lang="en-US" dirty="0"/>
              <a:t> </a:t>
            </a:r>
            <a:r>
              <a:rPr lang="en-US" dirty="0" smtClean="0"/>
              <a:t>Functions in Java (they are now called methods)</a:t>
            </a:r>
            <a:endParaRPr lang="en-GB" dirty="0"/>
          </a:p>
          <a:p>
            <a:endParaRPr lang="en-GB" dirty="0"/>
          </a:p>
        </p:txBody>
      </p:sp>
    </p:spTree>
    <p:extLst>
      <p:ext uri="{BB962C8B-B14F-4D97-AF65-F5344CB8AC3E}">
        <p14:creationId xmlns:p14="http://schemas.microsoft.com/office/powerpoint/2010/main" val="1294726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smtClean="0"/>
              <a:t>Hello Java</a:t>
            </a:r>
            <a:endParaRPr lang="en-GB" dirty="0"/>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53440" y="1791547"/>
            <a:ext cx="7086600" cy="1500293"/>
          </a:xfrm>
        </p:spPr>
        <p:txBody>
          <a:bodyPr>
            <a:normAutofit/>
          </a:bodyPr>
          <a:lstStyle/>
          <a:p>
            <a:pPr marL="0" indent="0">
              <a:lnSpc>
                <a:spcPct val="100000"/>
              </a:lnSpc>
              <a:spcBef>
                <a:spcPts val="0"/>
              </a:spcBef>
              <a:spcAft>
                <a:spcPts val="0"/>
              </a:spcAft>
              <a:buNone/>
            </a:pPr>
            <a:r>
              <a:rPr lang="en-GB" sz="1800" dirty="0"/>
              <a:t>class Main {</a:t>
            </a:r>
          </a:p>
          <a:p>
            <a:pPr marL="0" indent="0">
              <a:lnSpc>
                <a:spcPct val="100000"/>
              </a:lnSpc>
              <a:spcBef>
                <a:spcPts val="0"/>
              </a:spcBef>
              <a:spcAft>
                <a:spcPts val="0"/>
              </a:spcAft>
              <a:buNone/>
            </a:pPr>
            <a:r>
              <a:rPr lang="en-GB" sz="1800" dirty="0"/>
              <a:t>  public static void main(String[] </a:t>
            </a:r>
            <a:r>
              <a:rPr lang="en-GB" sz="1800" dirty="0" err="1"/>
              <a:t>args</a:t>
            </a:r>
            <a:r>
              <a:rPr lang="en-GB" sz="1800" dirty="0"/>
              <a:t>) {</a:t>
            </a:r>
          </a:p>
          <a:p>
            <a:pPr marL="0" indent="0">
              <a:lnSpc>
                <a:spcPct val="100000"/>
              </a:lnSpc>
              <a:spcBef>
                <a:spcPts val="0"/>
              </a:spcBef>
              <a:spcAft>
                <a:spcPts val="0"/>
              </a:spcAft>
              <a:buNone/>
            </a:pPr>
            <a:r>
              <a:rPr lang="en-GB" sz="1800" dirty="0"/>
              <a:t>    </a:t>
            </a:r>
            <a:r>
              <a:rPr lang="en-GB" sz="1800" dirty="0" err="1"/>
              <a:t>System.out.println</a:t>
            </a:r>
            <a:r>
              <a:rPr lang="en-GB" sz="1800" dirty="0"/>
              <a:t>("Hello world!");</a:t>
            </a:r>
          </a:p>
          <a:p>
            <a:pPr marL="0" indent="0">
              <a:lnSpc>
                <a:spcPct val="100000"/>
              </a:lnSpc>
              <a:spcBef>
                <a:spcPts val="0"/>
              </a:spcBef>
              <a:spcAft>
                <a:spcPts val="0"/>
              </a:spcAft>
              <a:buNone/>
            </a:pPr>
            <a:r>
              <a:rPr lang="en-GB" sz="1800" dirty="0"/>
              <a:t>  }</a:t>
            </a:r>
          </a:p>
          <a:p>
            <a:pPr marL="0" indent="0">
              <a:lnSpc>
                <a:spcPct val="100000"/>
              </a:lnSpc>
              <a:spcBef>
                <a:spcPts val="0"/>
              </a:spcBef>
              <a:spcAft>
                <a:spcPts val="0"/>
              </a:spcAft>
              <a:buNone/>
            </a:pPr>
            <a:r>
              <a:rPr lang="en-GB" sz="1800" dirty="0"/>
              <a:t>}</a:t>
            </a:r>
          </a:p>
        </p:txBody>
      </p:sp>
      <p:sp>
        <p:nvSpPr>
          <p:cNvPr id="4" name="Title 1">
            <a:extLst>
              <a:ext uri="{FF2B5EF4-FFF2-40B4-BE49-F238E27FC236}">
                <a16:creationId xmlns:a16="http://schemas.microsoft.com/office/drawing/2014/main" id="{7304BBA7-9D5E-4B9A-95AF-2E54F4B41C0E}"/>
              </a:ext>
            </a:extLst>
          </p:cNvPr>
          <p:cNvSpPr txBox="1">
            <a:spLocks/>
          </p:cNvSpPr>
          <p:nvPr/>
        </p:nvSpPr>
        <p:spPr>
          <a:xfrm>
            <a:off x="731520" y="3505200"/>
            <a:ext cx="7543800" cy="609601"/>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dirty="0" smtClean="0"/>
              <a:t>Hello C++</a:t>
            </a:r>
            <a:endParaRPr lang="en-GB" dirty="0"/>
          </a:p>
        </p:txBody>
      </p:sp>
      <p:sp>
        <p:nvSpPr>
          <p:cNvPr id="5" name="Content Placeholder 2">
            <a:extLst>
              <a:ext uri="{FF2B5EF4-FFF2-40B4-BE49-F238E27FC236}">
                <a16:creationId xmlns:a16="http://schemas.microsoft.com/office/drawing/2014/main" id="{3AB586B9-467B-4F63-B336-2E9D19321584}"/>
              </a:ext>
            </a:extLst>
          </p:cNvPr>
          <p:cNvSpPr txBox="1">
            <a:spLocks/>
          </p:cNvSpPr>
          <p:nvPr/>
        </p:nvSpPr>
        <p:spPr>
          <a:xfrm>
            <a:off x="822960" y="4114801"/>
            <a:ext cx="7086600" cy="228430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spcBef>
                <a:spcPts val="0"/>
              </a:spcBef>
              <a:spcAft>
                <a:spcPts val="0"/>
              </a:spcAft>
              <a:buNone/>
            </a:pPr>
            <a:r>
              <a:rPr lang="en-GB" sz="1800" dirty="0"/>
              <a:t>#include &lt;</a:t>
            </a:r>
            <a:r>
              <a:rPr lang="en-GB" sz="1800" dirty="0" err="1"/>
              <a:t>iostream</a:t>
            </a:r>
            <a:r>
              <a:rPr lang="en-GB" sz="1800" dirty="0"/>
              <a:t>&gt;</a:t>
            </a:r>
          </a:p>
          <a:p>
            <a:pPr marL="0" indent="0">
              <a:lnSpc>
                <a:spcPct val="100000"/>
              </a:lnSpc>
              <a:spcBef>
                <a:spcPts val="0"/>
              </a:spcBef>
              <a:spcAft>
                <a:spcPts val="0"/>
              </a:spcAft>
              <a:buNone/>
            </a:pPr>
            <a:r>
              <a:rPr lang="en-GB" sz="1800" dirty="0"/>
              <a:t>using namespace </a:t>
            </a:r>
            <a:r>
              <a:rPr lang="en-GB" sz="1800" dirty="0" err="1"/>
              <a:t>std</a:t>
            </a:r>
            <a:r>
              <a:rPr lang="en-GB" sz="1800" dirty="0" smtClean="0"/>
              <a:t>;</a:t>
            </a:r>
            <a:endParaRPr lang="en-GB" sz="1800" dirty="0"/>
          </a:p>
          <a:p>
            <a:pPr marL="0" indent="0">
              <a:lnSpc>
                <a:spcPct val="100000"/>
              </a:lnSpc>
              <a:spcBef>
                <a:spcPts val="0"/>
              </a:spcBef>
              <a:spcAft>
                <a:spcPts val="0"/>
              </a:spcAft>
              <a:buNone/>
            </a:pPr>
            <a:r>
              <a:rPr lang="en-GB" sz="1800" dirty="0" err="1"/>
              <a:t>int</a:t>
            </a:r>
            <a:r>
              <a:rPr lang="en-GB" sz="1800" dirty="0"/>
              <a:t> main()</a:t>
            </a:r>
          </a:p>
          <a:p>
            <a:pPr marL="0" indent="0">
              <a:lnSpc>
                <a:spcPct val="100000"/>
              </a:lnSpc>
              <a:spcBef>
                <a:spcPts val="0"/>
              </a:spcBef>
              <a:spcAft>
                <a:spcPts val="0"/>
              </a:spcAft>
              <a:buNone/>
            </a:pPr>
            <a:r>
              <a:rPr lang="en-GB" sz="1800" dirty="0"/>
              <a:t>{</a:t>
            </a:r>
          </a:p>
          <a:p>
            <a:pPr marL="0" indent="0">
              <a:lnSpc>
                <a:spcPct val="100000"/>
              </a:lnSpc>
              <a:spcBef>
                <a:spcPts val="0"/>
              </a:spcBef>
              <a:spcAft>
                <a:spcPts val="0"/>
              </a:spcAft>
              <a:buNone/>
            </a:pPr>
            <a:r>
              <a:rPr lang="en-GB" sz="1800" dirty="0" err="1" smtClean="0"/>
              <a:t>cout</a:t>
            </a:r>
            <a:r>
              <a:rPr lang="en-GB" sz="1800" dirty="0" smtClean="0"/>
              <a:t> </a:t>
            </a:r>
            <a:r>
              <a:rPr lang="en-GB" sz="1800" dirty="0"/>
              <a:t>&lt;&lt; </a:t>
            </a:r>
            <a:r>
              <a:rPr lang="en-GB" sz="1800" dirty="0" smtClean="0"/>
              <a:t>Hello World";</a:t>
            </a:r>
            <a:endParaRPr lang="en-GB" sz="1800" dirty="0"/>
          </a:p>
          <a:p>
            <a:pPr marL="0" indent="0">
              <a:lnSpc>
                <a:spcPct val="100000"/>
              </a:lnSpc>
              <a:spcBef>
                <a:spcPts val="0"/>
              </a:spcBef>
              <a:spcAft>
                <a:spcPts val="0"/>
              </a:spcAft>
              <a:buNone/>
            </a:pPr>
            <a:r>
              <a:rPr lang="en-GB" sz="1800" dirty="0"/>
              <a:t>  return 0;</a:t>
            </a:r>
          </a:p>
          <a:p>
            <a:pPr marL="0" indent="0">
              <a:lnSpc>
                <a:spcPct val="100000"/>
              </a:lnSpc>
              <a:spcBef>
                <a:spcPts val="0"/>
              </a:spcBef>
              <a:spcAft>
                <a:spcPts val="0"/>
              </a:spcAft>
              <a:buNone/>
            </a:pPr>
            <a:r>
              <a:rPr lang="en-GB" sz="1800" dirty="0"/>
              <a:t>}</a:t>
            </a:r>
          </a:p>
        </p:txBody>
      </p:sp>
    </p:spTree>
    <p:extLst>
      <p:ext uri="{BB962C8B-B14F-4D97-AF65-F5344CB8AC3E}">
        <p14:creationId xmlns:p14="http://schemas.microsoft.com/office/powerpoint/2010/main" val="462713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US" dirty="0" smtClean="0"/>
              <a:t>What is a variable? </a:t>
            </a:r>
            <a:endParaRPr lang="en-GB" dirty="0"/>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863840" cy="4023360"/>
          </a:xfrm>
        </p:spPr>
        <p:txBody>
          <a:bodyPr>
            <a:normAutofit/>
          </a:bodyPr>
          <a:lstStyle/>
          <a:p>
            <a:pPr>
              <a:buFont typeface="Wingdings" panose="05000000000000000000" pitchFamily="2" charset="2"/>
              <a:buChar char="v"/>
            </a:pPr>
            <a:r>
              <a:rPr lang="en-GB" dirty="0" smtClean="0"/>
              <a:t> A name given by the programmer within a program that is not reserved and can store values. Identify the variables in the following program:</a:t>
            </a:r>
          </a:p>
          <a:p>
            <a:pPr marL="292608" lvl="1" indent="0">
              <a:buNone/>
            </a:pPr>
            <a:r>
              <a:rPr lang="en-GB" dirty="0"/>
              <a:t>package </a:t>
            </a:r>
            <a:r>
              <a:rPr lang="en-GB" dirty="0" err="1"/>
              <a:t>com.studygroup</a:t>
            </a:r>
            <a:r>
              <a:rPr lang="en-GB" dirty="0"/>
              <a:t>;</a:t>
            </a:r>
          </a:p>
          <a:p>
            <a:pPr marL="292608" lvl="1" indent="0">
              <a:buNone/>
            </a:pPr>
            <a:endParaRPr lang="en-GB" dirty="0"/>
          </a:p>
          <a:p>
            <a:pPr marL="292608" lvl="1" indent="0">
              <a:buNone/>
            </a:pPr>
            <a:r>
              <a:rPr lang="en-GB" dirty="0"/>
              <a:t>public class Main </a:t>
            </a:r>
            <a:r>
              <a:rPr lang="en-GB" dirty="0" smtClean="0"/>
              <a:t>{</a:t>
            </a:r>
          </a:p>
          <a:p>
            <a:pPr marL="292608" lvl="1" indent="0">
              <a:buNone/>
            </a:pPr>
            <a:endParaRPr lang="en-GB" dirty="0"/>
          </a:p>
          <a:p>
            <a:pPr marL="292608" lvl="1" indent="0">
              <a:buNone/>
            </a:pPr>
            <a:r>
              <a:rPr lang="en-GB" dirty="0"/>
              <a:t>    public static void main(String[] </a:t>
            </a:r>
            <a:r>
              <a:rPr lang="en-GB" dirty="0" err="1"/>
              <a:t>args</a:t>
            </a:r>
            <a:r>
              <a:rPr lang="en-GB" dirty="0"/>
              <a:t>) {</a:t>
            </a:r>
          </a:p>
          <a:p>
            <a:pPr marL="292608" lvl="1" indent="0">
              <a:buNone/>
            </a:pPr>
            <a:r>
              <a:rPr lang="en-GB" dirty="0"/>
              <a:t>        float x = 5; //</a:t>
            </a:r>
            <a:r>
              <a:rPr lang="en-GB" dirty="0" err="1"/>
              <a:t>int</a:t>
            </a:r>
            <a:r>
              <a:rPr lang="en-GB" dirty="0"/>
              <a:t> = integer type (whole numbers)</a:t>
            </a:r>
          </a:p>
          <a:p>
            <a:pPr marL="292608" lvl="1" indent="0">
              <a:buNone/>
            </a:pPr>
            <a:r>
              <a:rPr lang="en-GB" dirty="0"/>
              <a:t>        float y = 7;// = is assignment</a:t>
            </a:r>
          </a:p>
          <a:p>
            <a:pPr marL="292608" lvl="1" indent="0">
              <a:buNone/>
            </a:pPr>
            <a:r>
              <a:rPr lang="en-GB" dirty="0"/>
              <a:t>        </a:t>
            </a:r>
            <a:r>
              <a:rPr lang="en-GB" dirty="0" err="1"/>
              <a:t>System.out.println</a:t>
            </a:r>
            <a:r>
              <a:rPr lang="en-GB" dirty="0"/>
              <a:t>((x + y) + " " + (x / y));</a:t>
            </a:r>
          </a:p>
          <a:p>
            <a:pPr marL="292608" lvl="1" indent="0">
              <a:buNone/>
            </a:pPr>
            <a:r>
              <a:rPr lang="en-GB" dirty="0"/>
              <a:t>    }</a:t>
            </a:r>
          </a:p>
          <a:p>
            <a:pPr marL="292608" lvl="1" indent="0">
              <a:buNone/>
            </a:pPr>
            <a:r>
              <a:rPr lang="en-GB" dirty="0"/>
              <a:t>}</a:t>
            </a:r>
          </a:p>
          <a:p>
            <a:pPr marL="0" indent="0">
              <a:buNone/>
            </a:pPr>
            <a:endParaRPr lang="en-GB" dirty="0"/>
          </a:p>
          <a:p>
            <a:endParaRPr lang="en-GB" dirty="0"/>
          </a:p>
        </p:txBody>
      </p:sp>
      <p:sp>
        <p:nvSpPr>
          <p:cNvPr id="4" name="Oval 3"/>
          <p:cNvSpPr/>
          <p:nvPr/>
        </p:nvSpPr>
        <p:spPr>
          <a:xfrm>
            <a:off x="2164080" y="3093720"/>
            <a:ext cx="609600" cy="289560"/>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2895600" y="3779520"/>
            <a:ext cx="487680" cy="222674"/>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3383280" y="3746076"/>
            <a:ext cx="609600" cy="256117"/>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4069080" y="3758352"/>
            <a:ext cx="609600" cy="256117"/>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1859280" y="4124113"/>
            <a:ext cx="304800" cy="204048"/>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1905000" y="4463203"/>
            <a:ext cx="304800" cy="204048"/>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1493520" y="4741332"/>
            <a:ext cx="762000" cy="266701"/>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2209800" y="4775624"/>
            <a:ext cx="441960" cy="232409"/>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2674620" y="4775624"/>
            <a:ext cx="586740" cy="232409"/>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3352800" y="4741332"/>
            <a:ext cx="1722120" cy="266702"/>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1920240" y="2514388"/>
            <a:ext cx="1615440" cy="166161"/>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07798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4846-EE23-4B7D-B117-6BD3695FB65C}"/>
              </a:ext>
            </a:extLst>
          </p:cNvPr>
          <p:cNvSpPr>
            <a:spLocks noGrp="1"/>
          </p:cNvSpPr>
          <p:nvPr>
            <p:ph type="title"/>
          </p:nvPr>
        </p:nvSpPr>
        <p:spPr/>
        <p:txBody>
          <a:bodyPr/>
          <a:lstStyle/>
          <a:p>
            <a:r>
              <a:rPr lang="en-GB" dirty="0"/>
              <a:t>Data Types in Object Oriented Programming</a:t>
            </a:r>
          </a:p>
        </p:txBody>
      </p:sp>
      <p:grpSp>
        <p:nvGrpSpPr>
          <p:cNvPr id="23" name="Group 22">
            <a:extLst>
              <a:ext uri="{FF2B5EF4-FFF2-40B4-BE49-F238E27FC236}">
                <a16:creationId xmlns:a16="http://schemas.microsoft.com/office/drawing/2014/main" id="{71C6DC02-35AA-4746-B820-FB7F2469C0C3}"/>
              </a:ext>
            </a:extLst>
          </p:cNvPr>
          <p:cNvGrpSpPr/>
          <p:nvPr/>
        </p:nvGrpSpPr>
        <p:grpSpPr>
          <a:xfrm>
            <a:off x="647007" y="1856509"/>
            <a:ext cx="7849985" cy="4149436"/>
            <a:chOff x="647007" y="1856509"/>
            <a:chExt cx="7849985" cy="4149436"/>
          </a:xfrm>
        </p:grpSpPr>
        <p:sp>
          <p:nvSpPr>
            <p:cNvPr id="4" name="Rectangle 3">
              <a:extLst>
                <a:ext uri="{FF2B5EF4-FFF2-40B4-BE49-F238E27FC236}">
                  <a16:creationId xmlns:a16="http://schemas.microsoft.com/office/drawing/2014/main" id="{D0948296-EEB5-486C-8E6A-5BF0ADABC116}"/>
                </a:ext>
              </a:extLst>
            </p:cNvPr>
            <p:cNvSpPr/>
            <p:nvPr/>
          </p:nvSpPr>
          <p:spPr>
            <a:xfrm>
              <a:off x="3329478" y="1856509"/>
              <a:ext cx="2318327"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t>Data Types</a:t>
              </a:r>
            </a:p>
          </p:txBody>
        </p:sp>
        <p:sp>
          <p:nvSpPr>
            <p:cNvPr id="5" name="Rectangle 4">
              <a:extLst>
                <a:ext uri="{FF2B5EF4-FFF2-40B4-BE49-F238E27FC236}">
                  <a16:creationId xmlns:a16="http://schemas.microsoft.com/office/drawing/2014/main" id="{8E988071-9D4D-4197-99AE-F32D9F2BE458}"/>
                </a:ext>
              </a:extLst>
            </p:cNvPr>
            <p:cNvSpPr/>
            <p:nvPr/>
          </p:nvSpPr>
          <p:spPr>
            <a:xfrm>
              <a:off x="647007" y="3352800"/>
              <a:ext cx="2253211" cy="2576945"/>
            </a:xfrm>
            <a:prstGeom prst="rect">
              <a:avLst/>
            </a:prstGeom>
            <a:effectLst>
              <a:glow rad="139700">
                <a:schemeClr val="accent4">
                  <a:satMod val="175000"/>
                  <a:alpha val="40000"/>
                </a:schemeClr>
              </a:glow>
            </a:effectLst>
          </p:spPr>
          <p:style>
            <a:lnRef idx="1">
              <a:schemeClr val="accent6"/>
            </a:lnRef>
            <a:fillRef idx="2">
              <a:schemeClr val="accent6"/>
            </a:fillRef>
            <a:effectRef idx="1">
              <a:schemeClr val="accent6"/>
            </a:effectRef>
            <a:fontRef idx="minor">
              <a:schemeClr val="dk1"/>
            </a:fontRef>
          </p:style>
          <p:txBody>
            <a:bodyPr rtlCol="0" anchor="t"/>
            <a:lstStyle/>
            <a:p>
              <a:pPr algn="ctr"/>
              <a:r>
                <a:rPr lang="en-GB" u="sng" dirty="0"/>
                <a:t>Primitive</a:t>
              </a:r>
            </a:p>
            <a:p>
              <a:r>
                <a:rPr lang="en-GB" dirty="0"/>
                <a:t>Integer</a:t>
              </a:r>
            </a:p>
            <a:p>
              <a:r>
                <a:rPr lang="en-GB" dirty="0"/>
                <a:t>Character</a:t>
              </a:r>
            </a:p>
            <a:p>
              <a:r>
                <a:rPr lang="en-GB" dirty="0"/>
                <a:t>Boolean</a:t>
              </a:r>
            </a:p>
            <a:p>
              <a:r>
                <a:rPr lang="en-GB" dirty="0"/>
                <a:t>Floating point</a:t>
              </a:r>
            </a:p>
            <a:p>
              <a:r>
                <a:rPr lang="en-GB" dirty="0"/>
                <a:t>Double floating point</a:t>
              </a:r>
            </a:p>
            <a:p>
              <a:r>
                <a:rPr lang="en-GB" dirty="0"/>
                <a:t>Void</a:t>
              </a:r>
            </a:p>
            <a:p>
              <a:r>
                <a:rPr lang="en-GB" strike="sngStrike" dirty="0">
                  <a:solidFill>
                    <a:srgbClr val="FF0000"/>
                  </a:solidFill>
                </a:rPr>
                <a:t>Wide Character</a:t>
              </a:r>
            </a:p>
          </p:txBody>
        </p:sp>
        <p:sp>
          <p:nvSpPr>
            <p:cNvPr id="6" name="Rectangle 5">
              <a:extLst>
                <a:ext uri="{FF2B5EF4-FFF2-40B4-BE49-F238E27FC236}">
                  <a16:creationId xmlns:a16="http://schemas.microsoft.com/office/drawing/2014/main" id="{F792EB32-8B62-4B22-9063-4BE5E2E5C032}"/>
                </a:ext>
              </a:extLst>
            </p:cNvPr>
            <p:cNvSpPr/>
            <p:nvPr/>
          </p:nvSpPr>
          <p:spPr>
            <a:xfrm>
              <a:off x="3541914" y="3429000"/>
              <a:ext cx="2105891" cy="2576945"/>
            </a:xfrm>
            <a:prstGeom prst="rect">
              <a:avLst/>
            </a:prstGeom>
            <a:effectLst>
              <a:glow rad="228600">
                <a:schemeClr val="accent3">
                  <a:satMod val="175000"/>
                  <a:alpha val="40000"/>
                </a:schemeClr>
              </a:glow>
            </a:effectLst>
          </p:spPr>
          <p:style>
            <a:lnRef idx="1">
              <a:schemeClr val="accent5"/>
            </a:lnRef>
            <a:fillRef idx="2">
              <a:schemeClr val="accent5"/>
            </a:fillRef>
            <a:effectRef idx="1">
              <a:schemeClr val="accent5"/>
            </a:effectRef>
            <a:fontRef idx="minor">
              <a:schemeClr val="dk1"/>
            </a:fontRef>
          </p:style>
          <p:txBody>
            <a:bodyPr rtlCol="0" anchor="t"/>
            <a:lstStyle/>
            <a:p>
              <a:pPr algn="ctr"/>
              <a:r>
                <a:rPr lang="en-GB" u="sng" dirty="0"/>
                <a:t>Derived</a:t>
              </a:r>
            </a:p>
            <a:p>
              <a:r>
                <a:rPr lang="en-GB" dirty="0" smtClean="0"/>
                <a:t>Array</a:t>
              </a:r>
              <a:endParaRPr lang="en-GB" dirty="0"/>
            </a:p>
            <a:p>
              <a:r>
                <a:rPr lang="en-GB" strike="sngStrike" dirty="0">
                  <a:solidFill>
                    <a:srgbClr val="FF0000"/>
                  </a:solidFill>
                </a:rPr>
                <a:t>Pointer</a:t>
              </a:r>
            </a:p>
            <a:p>
              <a:r>
                <a:rPr lang="en-GB" strike="sngStrike" dirty="0">
                  <a:solidFill>
                    <a:srgbClr val="FF0000"/>
                  </a:solidFill>
                </a:rPr>
                <a:t>Reference</a:t>
              </a:r>
            </a:p>
          </p:txBody>
        </p:sp>
        <p:sp>
          <p:nvSpPr>
            <p:cNvPr id="7" name="Rectangle 6">
              <a:extLst>
                <a:ext uri="{FF2B5EF4-FFF2-40B4-BE49-F238E27FC236}">
                  <a16:creationId xmlns:a16="http://schemas.microsoft.com/office/drawing/2014/main" id="{63E155E3-8592-4CDE-B55B-B627E700AC3A}"/>
                </a:ext>
              </a:extLst>
            </p:cNvPr>
            <p:cNvSpPr/>
            <p:nvPr/>
          </p:nvSpPr>
          <p:spPr>
            <a:xfrm>
              <a:off x="6391101" y="3429000"/>
              <a:ext cx="2105891" cy="2576945"/>
            </a:xfrm>
            <a:prstGeom prst="rect">
              <a:avLst/>
            </a:prstGeom>
            <a:effectLst>
              <a:glow rad="101600">
                <a:schemeClr val="accent6">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t"/>
            <a:lstStyle/>
            <a:p>
              <a:pPr algn="ctr"/>
              <a:r>
                <a:rPr lang="en-GB" u="sng" dirty="0"/>
                <a:t>User Defined</a:t>
              </a:r>
            </a:p>
            <a:p>
              <a:r>
                <a:rPr lang="en-GB" dirty="0" smtClean="0"/>
                <a:t>Class</a:t>
              </a:r>
            </a:p>
            <a:p>
              <a:r>
                <a:rPr lang="en-US" dirty="0" smtClean="0"/>
                <a:t>Object</a:t>
              </a:r>
              <a:endParaRPr lang="en-GB" dirty="0"/>
            </a:p>
            <a:p>
              <a:r>
                <a:rPr lang="en-GB" strike="sngStrike" dirty="0">
                  <a:solidFill>
                    <a:srgbClr val="FF0000"/>
                  </a:solidFill>
                </a:rPr>
                <a:t>Structure</a:t>
              </a:r>
            </a:p>
            <a:p>
              <a:r>
                <a:rPr lang="en-GB" strike="sngStrike" dirty="0">
                  <a:solidFill>
                    <a:srgbClr val="FF0000"/>
                  </a:solidFill>
                </a:rPr>
                <a:t>Union</a:t>
              </a:r>
            </a:p>
            <a:p>
              <a:r>
                <a:rPr lang="en-GB" strike="sngStrike" dirty="0" err="1">
                  <a:solidFill>
                    <a:srgbClr val="FF0000"/>
                  </a:solidFill>
                </a:rPr>
                <a:t>Enum</a:t>
              </a:r>
              <a:endParaRPr lang="en-GB" strike="sngStrike" dirty="0">
                <a:solidFill>
                  <a:srgbClr val="FF0000"/>
                </a:solidFill>
              </a:endParaRPr>
            </a:p>
            <a:p>
              <a:r>
                <a:rPr lang="en-GB" strike="sngStrike" dirty="0" err="1" smtClean="0">
                  <a:solidFill>
                    <a:srgbClr val="FF0000"/>
                  </a:solidFill>
                </a:rPr>
                <a:t>Typedef</a:t>
              </a:r>
              <a:endParaRPr lang="en-GB" strike="sngStrike" dirty="0" smtClean="0">
                <a:solidFill>
                  <a:srgbClr val="FF0000"/>
                </a:solidFill>
              </a:endParaRPr>
            </a:p>
            <a:p>
              <a:r>
                <a:rPr lang="en-GB" dirty="0"/>
                <a:t>Function</a:t>
              </a:r>
            </a:p>
          </p:txBody>
        </p:sp>
        <p:cxnSp>
          <p:nvCxnSpPr>
            <p:cNvPr id="9" name="Connector: Elbow 8">
              <a:extLst>
                <a:ext uri="{FF2B5EF4-FFF2-40B4-BE49-F238E27FC236}">
                  <a16:creationId xmlns:a16="http://schemas.microsoft.com/office/drawing/2014/main" id="{148AE585-AAFE-41C4-BD05-5D87CEF76F7E}"/>
                </a:ext>
              </a:extLst>
            </p:cNvPr>
            <p:cNvCxnSpPr>
              <a:cxnSpLocks/>
              <a:stCxn id="4" idx="2"/>
              <a:endCxn id="5" idx="0"/>
            </p:cNvCxnSpPr>
            <p:nvPr/>
          </p:nvCxnSpPr>
          <p:spPr>
            <a:xfrm rot="5400000">
              <a:off x="2840183" y="1704340"/>
              <a:ext cx="581891" cy="2715029"/>
            </a:xfrm>
            <a:prstGeom prst="bentConnector3">
              <a:avLst>
                <a:gd name="adj1" fmla="val 50000"/>
              </a:avLst>
            </a:prstGeom>
            <a:ln w="38100">
              <a:tailEnd type="triangle"/>
            </a:ln>
          </p:spPr>
          <p:style>
            <a:lnRef idx="3">
              <a:schemeClr val="accent3"/>
            </a:lnRef>
            <a:fillRef idx="0">
              <a:schemeClr val="accent3"/>
            </a:fillRef>
            <a:effectRef idx="2">
              <a:schemeClr val="accent3"/>
            </a:effectRef>
            <a:fontRef idx="minor">
              <a:schemeClr val="tx1"/>
            </a:fontRef>
          </p:style>
        </p:cxnSp>
        <p:cxnSp>
          <p:nvCxnSpPr>
            <p:cNvPr id="14" name="Straight Arrow Connector 13">
              <a:extLst>
                <a:ext uri="{FF2B5EF4-FFF2-40B4-BE49-F238E27FC236}">
                  <a16:creationId xmlns:a16="http://schemas.microsoft.com/office/drawing/2014/main" id="{C2C60354-B0B1-4D12-B648-B76CE015E0A1}"/>
                </a:ext>
              </a:extLst>
            </p:cNvPr>
            <p:cNvCxnSpPr>
              <a:cxnSpLocks/>
            </p:cNvCxnSpPr>
            <p:nvPr/>
          </p:nvCxnSpPr>
          <p:spPr>
            <a:xfrm flipH="1">
              <a:off x="4479405" y="2770909"/>
              <a:ext cx="1" cy="65809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6" name="Connector: Elbow 15">
              <a:extLst>
                <a:ext uri="{FF2B5EF4-FFF2-40B4-BE49-F238E27FC236}">
                  <a16:creationId xmlns:a16="http://schemas.microsoft.com/office/drawing/2014/main" id="{8CAC068F-2642-4598-A18E-D2F15126F581}"/>
                </a:ext>
              </a:extLst>
            </p:cNvPr>
            <p:cNvCxnSpPr>
              <a:cxnSpLocks/>
            </p:cNvCxnSpPr>
            <p:nvPr/>
          </p:nvCxnSpPr>
          <p:spPr>
            <a:xfrm>
              <a:off x="4479404" y="3061855"/>
              <a:ext cx="2955407" cy="367145"/>
            </a:xfrm>
            <a:prstGeom prst="bentConnector2">
              <a:avLst/>
            </a:prstGeom>
            <a:ln w="38100">
              <a:tailEnd type="triangle"/>
            </a:ln>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41702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4846-EE23-4B7D-B117-6BD3695FB65C}"/>
              </a:ext>
            </a:extLst>
          </p:cNvPr>
          <p:cNvSpPr>
            <a:spLocks noGrp="1"/>
          </p:cNvSpPr>
          <p:nvPr>
            <p:ph type="title"/>
          </p:nvPr>
        </p:nvSpPr>
        <p:spPr/>
        <p:txBody>
          <a:bodyPr/>
          <a:lstStyle/>
          <a:p>
            <a:r>
              <a:rPr lang="en-GB" dirty="0" smtClean="0"/>
              <a:t>Java primitive data types</a:t>
            </a:r>
            <a:endParaRPr lang="en-GB" dirty="0"/>
          </a:p>
        </p:txBody>
      </p:sp>
      <p:sp>
        <p:nvSpPr>
          <p:cNvPr id="12"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254240" cy="4023360"/>
          </a:xfrm>
        </p:spPr>
        <p:txBody>
          <a:bodyPr/>
          <a:lstStyle/>
          <a:p>
            <a:pPr>
              <a:buFont typeface="Wingdings" panose="05000000000000000000" pitchFamily="2" charset="2"/>
              <a:buChar char="v"/>
            </a:pPr>
            <a:r>
              <a:rPr lang="en-GB" dirty="0"/>
              <a:t> </a:t>
            </a:r>
            <a:r>
              <a:rPr lang="en-GB" dirty="0" smtClean="0"/>
              <a:t>byte - </a:t>
            </a:r>
          </a:p>
          <a:p>
            <a:pPr>
              <a:buFont typeface="Wingdings" panose="05000000000000000000" pitchFamily="2" charset="2"/>
              <a:buChar char="v"/>
            </a:pPr>
            <a:r>
              <a:rPr lang="en-US" dirty="0" smtClean="0"/>
              <a:t> short - </a:t>
            </a:r>
          </a:p>
          <a:p>
            <a:pPr>
              <a:buFont typeface="Wingdings" panose="05000000000000000000" pitchFamily="2" charset="2"/>
              <a:buChar char="v"/>
            </a:pPr>
            <a:r>
              <a:rPr lang="en-US" dirty="0" smtClean="0"/>
              <a:t> </a:t>
            </a:r>
            <a:r>
              <a:rPr lang="en-US" dirty="0" err="1" smtClean="0"/>
              <a:t>int</a:t>
            </a:r>
            <a:r>
              <a:rPr lang="en-US" dirty="0" smtClean="0"/>
              <a:t> - </a:t>
            </a:r>
          </a:p>
          <a:p>
            <a:pPr>
              <a:buFont typeface="Wingdings" panose="05000000000000000000" pitchFamily="2" charset="2"/>
              <a:buChar char="v"/>
            </a:pPr>
            <a:r>
              <a:rPr lang="en-US" dirty="0"/>
              <a:t> </a:t>
            </a:r>
            <a:r>
              <a:rPr lang="en-US" dirty="0" smtClean="0"/>
              <a:t>long - </a:t>
            </a:r>
          </a:p>
          <a:p>
            <a:pPr>
              <a:buFont typeface="Wingdings" panose="05000000000000000000" pitchFamily="2" charset="2"/>
              <a:buChar char="v"/>
            </a:pPr>
            <a:r>
              <a:rPr lang="en-US" dirty="0" smtClean="0"/>
              <a:t> float - </a:t>
            </a:r>
          </a:p>
          <a:p>
            <a:pPr>
              <a:buFont typeface="Wingdings" panose="05000000000000000000" pitchFamily="2" charset="2"/>
              <a:buChar char="v"/>
            </a:pPr>
            <a:r>
              <a:rPr lang="en-US" dirty="0"/>
              <a:t> </a:t>
            </a:r>
            <a:r>
              <a:rPr lang="en-US" dirty="0" smtClean="0"/>
              <a:t>double - </a:t>
            </a:r>
          </a:p>
          <a:p>
            <a:pPr>
              <a:buFont typeface="Wingdings" panose="05000000000000000000" pitchFamily="2" charset="2"/>
              <a:buChar char="v"/>
            </a:pPr>
            <a:r>
              <a:rPr lang="en-US" dirty="0"/>
              <a:t> </a:t>
            </a:r>
            <a:r>
              <a:rPr lang="en-US" dirty="0" smtClean="0"/>
              <a:t>char - </a:t>
            </a:r>
          </a:p>
          <a:p>
            <a:pPr>
              <a:buFont typeface="Wingdings" panose="05000000000000000000" pitchFamily="2" charset="2"/>
              <a:buChar char="v"/>
            </a:pPr>
            <a:r>
              <a:rPr lang="en-US" dirty="0"/>
              <a:t> </a:t>
            </a:r>
            <a:r>
              <a:rPr lang="en-US" dirty="0" smtClean="0"/>
              <a:t>bool - </a:t>
            </a:r>
            <a:endParaRPr lang="en-GB" dirty="0"/>
          </a:p>
          <a:p>
            <a:endParaRPr lang="en-GB" dirty="0"/>
          </a:p>
        </p:txBody>
      </p:sp>
    </p:spTree>
    <p:extLst>
      <p:ext uri="{BB962C8B-B14F-4D97-AF65-F5344CB8AC3E}">
        <p14:creationId xmlns:p14="http://schemas.microsoft.com/office/powerpoint/2010/main" val="3936938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021398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9E1EF-E3F0-4AA8-9EAF-C9FB1371ECAB}"/>
              </a:ext>
            </a:extLst>
          </p:cNvPr>
          <p:cNvSpPr>
            <a:spLocks noGrp="1"/>
          </p:cNvSpPr>
          <p:nvPr>
            <p:ph type="title"/>
          </p:nvPr>
        </p:nvSpPr>
        <p:spPr/>
        <p:txBody>
          <a:bodyPr/>
          <a:lstStyle/>
          <a:p>
            <a:r>
              <a:rPr lang="en-GB" dirty="0" smtClean="0"/>
              <a:t>Java vs C++</a:t>
            </a:r>
            <a:endParaRPr lang="en-GB" dirty="0"/>
          </a:p>
        </p:txBody>
      </p:sp>
      <p:sp>
        <p:nvSpPr>
          <p:cNvPr id="3" name="Content Placeholder 2">
            <a:extLst>
              <a:ext uri="{FF2B5EF4-FFF2-40B4-BE49-F238E27FC236}">
                <a16:creationId xmlns:a16="http://schemas.microsoft.com/office/drawing/2014/main" id="{AC09147C-8B4C-48B6-810A-685E35B43689}"/>
              </a:ext>
            </a:extLst>
          </p:cNvPr>
          <p:cNvSpPr>
            <a:spLocks noGrp="1"/>
          </p:cNvSpPr>
          <p:nvPr>
            <p:ph idx="1"/>
          </p:nvPr>
        </p:nvSpPr>
        <p:spPr>
          <a:xfrm>
            <a:off x="4795521" y="1874982"/>
            <a:ext cx="4302760" cy="3994112"/>
          </a:xfrm>
        </p:spPr>
        <p:txBody>
          <a:bodyPr>
            <a:normAutofit fontScale="77500" lnSpcReduction="20000"/>
          </a:bodyPr>
          <a:lstStyle/>
          <a:p>
            <a:r>
              <a:rPr lang="en-GB" dirty="0"/>
              <a:t>#include &lt;</a:t>
            </a:r>
            <a:r>
              <a:rPr lang="en-GB" dirty="0" err="1"/>
              <a:t>iostream</a:t>
            </a:r>
            <a:r>
              <a:rPr lang="en-GB" dirty="0"/>
              <a:t>&gt;</a:t>
            </a:r>
          </a:p>
          <a:p>
            <a:r>
              <a:rPr lang="en-GB" dirty="0"/>
              <a:t>using namespace </a:t>
            </a:r>
            <a:r>
              <a:rPr lang="en-GB" dirty="0" err="1"/>
              <a:t>std</a:t>
            </a:r>
            <a:r>
              <a:rPr lang="en-GB" dirty="0"/>
              <a:t>;</a:t>
            </a:r>
          </a:p>
          <a:p>
            <a:r>
              <a:rPr lang="en-GB" dirty="0"/>
              <a:t/>
            </a:r>
            <a:br>
              <a:rPr lang="en-GB" dirty="0"/>
            </a:br>
            <a:r>
              <a:rPr lang="en-GB" dirty="0" err="1"/>
              <a:t>int</a:t>
            </a:r>
            <a:r>
              <a:rPr lang="en-GB" dirty="0"/>
              <a:t> main()</a:t>
            </a:r>
          </a:p>
          <a:p>
            <a:r>
              <a:rPr lang="en-GB" dirty="0"/>
              <a:t>{</a:t>
            </a:r>
          </a:p>
          <a:p>
            <a:r>
              <a:rPr lang="en-GB" dirty="0"/>
              <a:t>float x = 5; //</a:t>
            </a:r>
            <a:r>
              <a:rPr lang="en-GB" dirty="0" err="1"/>
              <a:t>int</a:t>
            </a:r>
            <a:r>
              <a:rPr lang="en-GB" dirty="0"/>
              <a:t> = integer type (whole numbers)</a:t>
            </a:r>
          </a:p>
          <a:p>
            <a:r>
              <a:rPr lang="en-GB" dirty="0"/>
              <a:t>float y = 7;// = is assignment</a:t>
            </a:r>
          </a:p>
          <a:p>
            <a:r>
              <a:rPr lang="en-GB" dirty="0" err="1"/>
              <a:t>cout</a:t>
            </a:r>
            <a:r>
              <a:rPr lang="en-GB" dirty="0"/>
              <a:t> &lt;&lt; "\n";</a:t>
            </a:r>
          </a:p>
          <a:p>
            <a:r>
              <a:rPr lang="en-GB" dirty="0" err="1"/>
              <a:t>cout</a:t>
            </a:r>
            <a:r>
              <a:rPr lang="en-GB" dirty="0"/>
              <a:t> &lt;&lt; x + y &lt;&lt; " " &lt;&lt; x / y;</a:t>
            </a:r>
          </a:p>
          <a:p>
            <a:r>
              <a:rPr lang="en-GB" dirty="0" err="1"/>
              <a:t>cout</a:t>
            </a:r>
            <a:r>
              <a:rPr lang="en-GB" dirty="0"/>
              <a:t> &lt;&lt; "\n";</a:t>
            </a:r>
          </a:p>
          <a:p>
            <a:r>
              <a:rPr lang="en-GB" dirty="0"/>
              <a:t>return 0;</a:t>
            </a:r>
          </a:p>
          <a:p>
            <a:r>
              <a:rPr lang="en-GB" dirty="0"/>
              <a:t>}</a:t>
            </a:r>
          </a:p>
        </p:txBody>
      </p:sp>
      <p:sp>
        <p:nvSpPr>
          <p:cNvPr id="6" name="Content Placeholder 2">
            <a:extLst>
              <a:ext uri="{FF2B5EF4-FFF2-40B4-BE49-F238E27FC236}">
                <a16:creationId xmlns:a16="http://schemas.microsoft.com/office/drawing/2014/main" id="{AC09147C-8B4C-48B6-810A-685E35B43689}"/>
              </a:ext>
            </a:extLst>
          </p:cNvPr>
          <p:cNvSpPr txBox="1">
            <a:spLocks/>
          </p:cNvSpPr>
          <p:nvPr/>
        </p:nvSpPr>
        <p:spPr>
          <a:xfrm>
            <a:off x="292100" y="1874982"/>
            <a:ext cx="4302760" cy="3994112"/>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dirty="0"/>
              <a:t>package </a:t>
            </a:r>
            <a:r>
              <a:rPr lang="en-GB" dirty="0" err="1"/>
              <a:t>com.studygroup</a:t>
            </a:r>
            <a:r>
              <a:rPr lang="en-GB" dirty="0"/>
              <a:t>;</a:t>
            </a:r>
          </a:p>
          <a:p>
            <a:endParaRPr lang="en-GB" dirty="0"/>
          </a:p>
          <a:p>
            <a:r>
              <a:rPr lang="en-GB" dirty="0"/>
              <a:t>public class Main {</a:t>
            </a:r>
          </a:p>
          <a:p>
            <a:endParaRPr lang="en-GB" dirty="0"/>
          </a:p>
          <a:p>
            <a:r>
              <a:rPr lang="en-GB" dirty="0"/>
              <a:t>    public static void main(String[] </a:t>
            </a:r>
            <a:r>
              <a:rPr lang="en-GB" dirty="0" err="1"/>
              <a:t>args</a:t>
            </a:r>
            <a:r>
              <a:rPr lang="en-GB" dirty="0"/>
              <a:t>) {</a:t>
            </a:r>
          </a:p>
          <a:p>
            <a:r>
              <a:rPr lang="en-GB" dirty="0"/>
              <a:t>        float x = 5; //</a:t>
            </a:r>
            <a:r>
              <a:rPr lang="en-GB" dirty="0" err="1"/>
              <a:t>int</a:t>
            </a:r>
            <a:r>
              <a:rPr lang="en-GB" dirty="0"/>
              <a:t> = integer type (whole numbers)</a:t>
            </a:r>
          </a:p>
          <a:p>
            <a:r>
              <a:rPr lang="en-GB" dirty="0"/>
              <a:t>        float y = 7;// = is assignment</a:t>
            </a:r>
          </a:p>
          <a:p>
            <a:r>
              <a:rPr lang="en-GB" dirty="0"/>
              <a:t>        </a:t>
            </a:r>
            <a:r>
              <a:rPr lang="en-GB" dirty="0" err="1"/>
              <a:t>System.out.println</a:t>
            </a:r>
            <a:r>
              <a:rPr lang="en-GB" dirty="0"/>
              <a:t>((x + y) + " " + (x / y));</a:t>
            </a:r>
          </a:p>
          <a:p>
            <a:r>
              <a:rPr lang="en-GB" dirty="0"/>
              <a:t>    }</a:t>
            </a:r>
          </a:p>
          <a:p>
            <a:r>
              <a:rPr lang="en-GB" dirty="0"/>
              <a:t>}</a:t>
            </a:r>
          </a:p>
        </p:txBody>
      </p:sp>
    </p:spTree>
    <p:extLst>
      <p:ext uri="{BB962C8B-B14F-4D97-AF65-F5344CB8AC3E}">
        <p14:creationId xmlns:p14="http://schemas.microsoft.com/office/powerpoint/2010/main" val="22282444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9E1EF-E3F0-4AA8-9EAF-C9FB1371ECAB}"/>
              </a:ext>
            </a:extLst>
          </p:cNvPr>
          <p:cNvSpPr>
            <a:spLocks noGrp="1"/>
          </p:cNvSpPr>
          <p:nvPr>
            <p:ph type="title"/>
          </p:nvPr>
        </p:nvSpPr>
        <p:spPr>
          <a:xfrm>
            <a:off x="822960" y="209550"/>
            <a:ext cx="7543800" cy="842011"/>
          </a:xfrm>
        </p:spPr>
        <p:txBody>
          <a:bodyPr/>
          <a:lstStyle/>
          <a:p>
            <a:r>
              <a:rPr lang="en-GB" dirty="0" smtClean="0"/>
              <a:t>Java vs C++</a:t>
            </a: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19325015"/>
              </p:ext>
            </p:extLst>
          </p:nvPr>
        </p:nvGraphicFramePr>
        <p:xfrm>
          <a:off x="822325" y="1160463"/>
          <a:ext cx="7543800" cy="5191760"/>
        </p:xfrm>
        <a:graphic>
          <a:graphicData uri="http://schemas.openxmlformats.org/drawingml/2006/table">
            <a:tbl>
              <a:tblPr firstRow="1" bandRow="1">
                <a:tableStyleId>{5C22544A-7EE6-4342-B048-85BDC9FD1C3A}</a:tableStyleId>
              </a:tblPr>
              <a:tblGrid>
                <a:gridCol w="3771900">
                  <a:extLst>
                    <a:ext uri="{9D8B030D-6E8A-4147-A177-3AD203B41FA5}">
                      <a16:colId xmlns:a16="http://schemas.microsoft.com/office/drawing/2014/main" val="556362946"/>
                    </a:ext>
                  </a:extLst>
                </a:gridCol>
                <a:gridCol w="3771900">
                  <a:extLst>
                    <a:ext uri="{9D8B030D-6E8A-4147-A177-3AD203B41FA5}">
                      <a16:colId xmlns:a16="http://schemas.microsoft.com/office/drawing/2014/main" val="2629390443"/>
                    </a:ext>
                  </a:extLst>
                </a:gridCol>
              </a:tblGrid>
              <a:tr h="370840">
                <a:tc>
                  <a:txBody>
                    <a:bodyPr/>
                    <a:lstStyle/>
                    <a:p>
                      <a:r>
                        <a:rPr lang="en-US" dirty="0" smtClean="0"/>
                        <a:t>SIMILARITIES</a:t>
                      </a:r>
                      <a:endParaRPr lang="en-GB" dirty="0"/>
                    </a:p>
                  </a:txBody>
                  <a:tcPr/>
                </a:tc>
                <a:tc>
                  <a:txBody>
                    <a:bodyPr/>
                    <a:lstStyle/>
                    <a:p>
                      <a:r>
                        <a:rPr lang="en-US" dirty="0" smtClean="0"/>
                        <a:t>DIFFERENCES</a:t>
                      </a:r>
                      <a:endParaRPr lang="en-GB" dirty="0"/>
                    </a:p>
                  </a:txBody>
                  <a:tcPr/>
                </a:tc>
                <a:extLst>
                  <a:ext uri="{0D108BD9-81ED-4DB2-BD59-A6C34878D82A}">
                    <a16:rowId xmlns:a16="http://schemas.microsoft.com/office/drawing/2014/main" val="1177462439"/>
                  </a:ext>
                </a:extLst>
              </a:tr>
              <a:tr h="370840">
                <a:tc>
                  <a:txBody>
                    <a:bodyPr/>
                    <a:lstStyle/>
                    <a:p>
                      <a:r>
                        <a:rPr lang="en-US" dirty="0" smtClean="0"/>
                        <a:t>1.</a:t>
                      </a:r>
                      <a:r>
                        <a:rPr lang="en-US" baseline="0" dirty="0" smtClean="0"/>
                        <a:t> Use of curly braces</a:t>
                      </a:r>
                      <a:endParaRPr lang="en-GB" dirty="0"/>
                    </a:p>
                  </a:txBody>
                  <a:tcPr/>
                </a:tc>
                <a:tc>
                  <a:txBody>
                    <a:bodyPr/>
                    <a:lstStyle/>
                    <a:p>
                      <a:r>
                        <a:rPr lang="en-US" dirty="0" smtClean="0"/>
                        <a:t>1.</a:t>
                      </a:r>
                      <a:r>
                        <a:rPr lang="en-US" baseline="0" dirty="0" smtClean="0"/>
                        <a:t> Code organization</a:t>
                      </a:r>
                      <a:endParaRPr lang="en-GB" dirty="0"/>
                    </a:p>
                  </a:txBody>
                  <a:tcPr/>
                </a:tc>
                <a:extLst>
                  <a:ext uri="{0D108BD9-81ED-4DB2-BD59-A6C34878D82A}">
                    <a16:rowId xmlns:a16="http://schemas.microsoft.com/office/drawing/2014/main" val="414427134"/>
                  </a:ext>
                </a:extLst>
              </a:tr>
              <a:tr h="370840">
                <a:tc>
                  <a:txBody>
                    <a:bodyPr/>
                    <a:lstStyle/>
                    <a:p>
                      <a:r>
                        <a:rPr lang="en-US" dirty="0" smtClean="0"/>
                        <a:t>2. Basic syntax</a:t>
                      </a:r>
                      <a:endParaRPr lang="en-GB" dirty="0"/>
                    </a:p>
                  </a:txBody>
                  <a:tcPr/>
                </a:tc>
                <a:tc>
                  <a:txBody>
                    <a:bodyPr/>
                    <a:lstStyle/>
                    <a:p>
                      <a:r>
                        <a:rPr lang="en-US" dirty="0" smtClean="0"/>
                        <a:t>1a. Package vs namespace </a:t>
                      </a:r>
                      <a:endParaRPr lang="en-GB" dirty="0"/>
                    </a:p>
                  </a:txBody>
                  <a:tcPr/>
                </a:tc>
                <a:extLst>
                  <a:ext uri="{0D108BD9-81ED-4DB2-BD59-A6C34878D82A}">
                    <a16:rowId xmlns:a16="http://schemas.microsoft.com/office/drawing/2014/main" val="3998987106"/>
                  </a:ext>
                </a:extLst>
              </a:tr>
              <a:tr h="370840">
                <a:tc>
                  <a:txBody>
                    <a:bodyPr/>
                    <a:lstStyle/>
                    <a:p>
                      <a:r>
                        <a:rPr lang="en-US" dirty="0" smtClean="0"/>
                        <a:t>2a. Command/sequential</a:t>
                      </a:r>
                      <a:r>
                        <a:rPr lang="en-US" baseline="0" dirty="0" smtClean="0"/>
                        <a:t> syntax</a:t>
                      </a:r>
                      <a:endParaRPr lang="en-GB" dirty="0"/>
                    </a:p>
                  </a:txBody>
                  <a:tcPr/>
                </a:tc>
                <a:tc>
                  <a:txBody>
                    <a:bodyPr/>
                    <a:lstStyle/>
                    <a:p>
                      <a:r>
                        <a:rPr lang="en-US" dirty="0" smtClean="0"/>
                        <a:t>2. Entry</a:t>
                      </a:r>
                      <a:r>
                        <a:rPr lang="en-US" baseline="0" dirty="0" smtClean="0"/>
                        <a:t> Class/method</a:t>
                      </a:r>
                      <a:r>
                        <a:rPr lang="en-US" dirty="0" smtClean="0"/>
                        <a:t> </a:t>
                      </a:r>
                      <a:endParaRPr lang="en-GB" dirty="0"/>
                    </a:p>
                  </a:txBody>
                  <a:tcPr/>
                </a:tc>
                <a:extLst>
                  <a:ext uri="{0D108BD9-81ED-4DB2-BD59-A6C34878D82A}">
                    <a16:rowId xmlns:a16="http://schemas.microsoft.com/office/drawing/2014/main" val="3918201764"/>
                  </a:ext>
                </a:extLst>
              </a:tr>
              <a:tr h="370840">
                <a:tc>
                  <a:txBody>
                    <a:bodyPr/>
                    <a:lstStyle/>
                    <a:p>
                      <a:r>
                        <a:rPr lang="en-US" dirty="0" smtClean="0"/>
                        <a:t>2b. Control structures</a:t>
                      </a:r>
                      <a:endParaRPr lang="en-GB" dirty="0"/>
                    </a:p>
                  </a:txBody>
                  <a:tcPr/>
                </a:tc>
                <a:tc>
                  <a:txBody>
                    <a:bodyPr/>
                    <a:lstStyle/>
                    <a:p>
                      <a:r>
                        <a:rPr lang="en-US" dirty="0" smtClean="0"/>
                        <a:t>3. Explicit Type modifiers</a:t>
                      </a:r>
                      <a:endParaRPr lang="en-GB" dirty="0"/>
                    </a:p>
                  </a:txBody>
                  <a:tcPr/>
                </a:tc>
                <a:extLst>
                  <a:ext uri="{0D108BD9-81ED-4DB2-BD59-A6C34878D82A}">
                    <a16:rowId xmlns:a16="http://schemas.microsoft.com/office/drawing/2014/main" val="2475174377"/>
                  </a:ext>
                </a:extLst>
              </a:tr>
              <a:tr h="370840">
                <a:tc>
                  <a:txBody>
                    <a:bodyPr/>
                    <a:lstStyle/>
                    <a:p>
                      <a:r>
                        <a:rPr lang="en-US" dirty="0" smtClean="0"/>
                        <a:t>3.</a:t>
                      </a:r>
                      <a:r>
                        <a:rPr lang="en-US" baseline="0" dirty="0" smtClean="0"/>
                        <a:t> Case sensitivity</a:t>
                      </a:r>
                      <a:endParaRPr lang="en-GB" dirty="0"/>
                    </a:p>
                  </a:txBody>
                  <a:tcPr/>
                </a:tc>
                <a:tc>
                  <a:txBody>
                    <a:bodyPr/>
                    <a:lstStyle/>
                    <a:p>
                      <a:r>
                        <a:rPr lang="en-US" dirty="0" smtClean="0"/>
                        <a:t>4. Console input and output</a:t>
                      </a:r>
                      <a:endParaRPr lang="en-GB" dirty="0"/>
                    </a:p>
                  </a:txBody>
                  <a:tcPr/>
                </a:tc>
                <a:extLst>
                  <a:ext uri="{0D108BD9-81ED-4DB2-BD59-A6C34878D82A}">
                    <a16:rowId xmlns:a16="http://schemas.microsoft.com/office/drawing/2014/main" val="671449615"/>
                  </a:ext>
                </a:extLst>
              </a:tr>
              <a:tr h="370840">
                <a:tc>
                  <a:txBody>
                    <a:bodyPr/>
                    <a:lstStyle/>
                    <a:p>
                      <a:r>
                        <a:rPr lang="en-US" dirty="0" smtClean="0"/>
                        <a:t>4. Some keywords</a:t>
                      </a:r>
                      <a:endParaRPr lang="en-GB" dirty="0"/>
                    </a:p>
                  </a:txBody>
                  <a:tcPr/>
                </a:tc>
                <a:tc>
                  <a:txBody>
                    <a:bodyPr/>
                    <a:lstStyle/>
                    <a:p>
                      <a:r>
                        <a:rPr lang="en-US" dirty="0" smtClean="0"/>
                        <a:t>5. Some keywords</a:t>
                      </a:r>
                      <a:endParaRPr lang="en-GB" dirty="0"/>
                    </a:p>
                  </a:txBody>
                  <a:tcPr/>
                </a:tc>
                <a:extLst>
                  <a:ext uri="{0D108BD9-81ED-4DB2-BD59-A6C34878D82A}">
                    <a16:rowId xmlns:a16="http://schemas.microsoft.com/office/drawing/2014/main" val="4093546756"/>
                  </a:ext>
                </a:extLst>
              </a:tr>
              <a:tr h="370840">
                <a:tc>
                  <a:txBody>
                    <a:bodyPr/>
                    <a:lstStyle/>
                    <a:p>
                      <a:r>
                        <a:rPr lang="en-US" dirty="0" smtClean="0"/>
                        <a:t>5. Method syntax</a:t>
                      </a:r>
                      <a:endParaRPr lang="en-GB" dirty="0"/>
                    </a:p>
                  </a:txBody>
                  <a:tcPr/>
                </a:tc>
                <a:tc>
                  <a:txBody>
                    <a:bodyPr/>
                    <a:lstStyle/>
                    <a:p>
                      <a:r>
                        <a:rPr lang="en-US" dirty="0" smtClean="0"/>
                        <a:t>6.</a:t>
                      </a:r>
                      <a:r>
                        <a:rPr lang="en-US" baseline="0" dirty="0" smtClean="0"/>
                        <a:t> Classes and filenames</a:t>
                      </a:r>
                      <a:endParaRPr lang="en-GB" dirty="0"/>
                    </a:p>
                  </a:txBody>
                  <a:tcPr/>
                </a:tc>
                <a:extLst>
                  <a:ext uri="{0D108BD9-81ED-4DB2-BD59-A6C34878D82A}">
                    <a16:rowId xmlns:a16="http://schemas.microsoft.com/office/drawing/2014/main" val="2947887523"/>
                  </a:ext>
                </a:extLst>
              </a:tr>
              <a:tr h="370840">
                <a:tc>
                  <a:txBody>
                    <a:bodyPr/>
                    <a:lstStyle/>
                    <a:p>
                      <a:r>
                        <a:rPr lang="en-US" dirty="0" smtClean="0"/>
                        <a:t>6.</a:t>
                      </a:r>
                      <a:r>
                        <a:rPr lang="en-US" baseline="0" dirty="0" smtClean="0"/>
                        <a:t> Operators</a:t>
                      </a:r>
                      <a:endParaRPr lang="en-GB" dirty="0"/>
                    </a:p>
                  </a:txBody>
                  <a:tcPr/>
                </a:tc>
                <a:tc>
                  <a:txBody>
                    <a:bodyPr/>
                    <a:lstStyle/>
                    <a:p>
                      <a:r>
                        <a:rPr lang="en-US" dirty="0" smtClean="0"/>
                        <a:t>7. Include</a:t>
                      </a:r>
                      <a:r>
                        <a:rPr lang="en-US" baseline="0" dirty="0" smtClean="0"/>
                        <a:t> vs import</a:t>
                      </a:r>
                      <a:endParaRPr lang="en-GB" dirty="0"/>
                    </a:p>
                  </a:txBody>
                  <a:tcPr/>
                </a:tc>
                <a:extLst>
                  <a:ext uri="{0D108BD9-81ED-4DB2-BD59-A6C34878D82A}">
                    <a16:rowId xmlns:a16="http://schemas.microsoft.com/office/drawing/2014/main" val="1457853378"/>
                  </a:ext>
                </a:extLst>
              </a:tr>
              <a:tr h="370840">
                <a:tc>
                  <a:txBody>
                    <a:bodyPr/>
                    <a:lstStyle/>
                    <a:p>
                      <a:r>
                        <a:rPr lang="en-US" dirty="0" smtClean="0"/>
                        <a:t>7.  Literal values e.g. string</a:t>
                      </a:r>
                      <a:r>
                        <a:rPr lang="en-US" baseline="0" dirty="0" smtClean="0"/>
                        <a:t> quotes</a:t>
                      </a:r>
                      <a:r>
                        <a:rPr lang="en-US" dirty="0" smtClean="0"/>
                        <a:t> </a:t>
                      </a:r>
                      <a:endParaRPr lang="en-GB" dirty="0"/>
                    </a:p>
                  </a:txBody>
                  <a:tcPr/>
                </a:tc>
                <a:tc>
                  <a:txBody>
                    <a:bodyPr/>
                    <a:lstStyle/>
                    <a:p>
                      <a:r>
                        <a:rPr lang="en-US" dirty="0" smtClean="0"/>
                        <a:t>8.</a:t>
                      </a:r>
                      <a:r>
                        <a:rPr lang="en-US" baseline="0" dirty="0" smtClean="0"/>
                        <a:t> Method headers</a:t>
                      </a:r>
                      <a:endParaRPr lang="en-GB" dirty="0"/>
                    </a:p>
                  </a:txBody>
                  <a:tcPr/>
                </a:tc>
                <a:extLst>
                  <a:ext uri="{0D108BD9-81ED-4DB2-BD59-A6C34878D82A}">
                    <a16:rowId xmlns:a16="http://schemas.microsoft.com/office/drawing/2014/main" val="562125501"/>
                  </a:ext>
                </a:extLst>
              </a:tr>
              <a:tr h="370840">
                <a:tc>
                  <a:txBody>
                    <a:bodyPr/>
                    <a:lstStyle/>
                    <a:p>
                      <a:r>
                        <a:rPr lang="en-US" dirty="0" smtClean="0"/>
                        <a:t>8. Member</a:t>
                      </a:r>
                      <a:r>
                        <a:rPr lang="en-US" baseline="0" dirty="0" smtClean="0"/>
                        <a:t> of operator (.)</a:t>
                      </a:r>
                      <a:endParaRPr lang="en-GB" dirty="0"/>
                    </a:p>
                  </a:txBody>
                  <a:tcPr/>
                </a:tc>
                <a:tc>
                  <a:txBody>
                    <a:bodyPr/>
                    <a:lstStyle/>
                    <a:p>
                      <a:r>
                        <a:rPr lang="en-US" dirty="0" smtClean="0"/>
                        <a:t>9. Console Input/output</a:t>
                      </a:r>
                      <a:endParaRPr lang="en-GB" dirty="0"/>
                    </a:p>
                  </a:txBody>
                  <a:tcPr/>
                </a:tc>
                <a:extLst>
                  <a:ext uri="{0D108BD9-81ED-4DB2-BD59-A6C34878D82A}">
                    <a16:rowId xmlns:a16="http://schemas.microsoft.com/office/drawing/2014/main" val="1253966224"/>
                  </a:ext>
                </a:extLst>
              </a:tr>
              <a:tr h="370840">
                <a:tc>
                  <a:txBody>
                    <a:bodyPr/>
                    <a:lstStyle/>
                    <a:p>
                      <a:r>
                        <a:rPr lang="en-US" dirty="0" smtClean="0"/>
                        <a:t>9. Constructor creation</a:t>
                      </a:r>
                      <a:endParaRPr lang="en-GB" dirty="0"/>
                    </a:p>
                  </a:txBody>
                  <a:tcPr/>
                </a:tc>
                <a:tc>
                  <a:txBody>
                    <a:bodyPr/>
                    <a:lstStyle/>
                    <a:p>
                      <a:r>
                        <a:rPr lang="en-US" dirty="0" smtClean="0"/>
                        <a:t>10. Constructor call</a:t>
                      </a:r>
                      <a:endParaRPr lang="en-GB" dirty="0"/>
                    </a:p>
                  </a:txBody>
                  <a:tcPr/>
                </a:tc>
                <a:extLst>
                  <a:ext uri="{0D108BD9-81ED-4DB2-BD59-A6C34878D82A}">
                    <a16:rowId xmlns:a16="http://schemas.microsoft.com/office/drawing/2014/main" val="194322243"/>
                  </a:ext>
                </a:extLst>
              </a:tr>
              <a:tr h="370840">
                <a:tc>
                  <a:txBody>
                    <a:bodyPr/>
                    <a:lstStyle/>
                    <a:p>
                      <a:r>
                        <a:rPr lang="en-US" dirty="0" smtClean="0"/>
                        <a:t>10. Object</a:t>
                      </a:r>
                      <a:r>
                        <a:rPr lang="en-US" baseline="0" dirty="0" smtClean="0"/>
                        <a:t> oriented concepts</a:t>
                      </a:r>
                      <a:endParaRPr lang="en-GB" dirty="0"/>
                    </a:p>
                  </a:txBody>
                  <a:tcPr/>
                </a:tc>
                <a:tc>
                  <a:txBody>
                    <a:bodyPr/>
                    <a:lstStyle/>
                    <a:p>
                      <a:r>
                        <a:rPr lang="en-US" dirty="0" smtClean="0"/>
                        <a:t>11. Object oriented syntax</a:t>
                      </a:r>
                      <a:endParaRPr lang="en-GB" dirty="0"/>
                    </a:p>
                  </a:txBody>
                  <a:tcPr/>
                </a:tc>
                <a:extLst>
                  <a:ext uri="{0D108BD9-81ED-4DB2-BD59-A6C34878D82A}">
                    <a16:rowId xmlns:a16="http://schemas.microsoft.com/office/drawing/2014/main" val="33459850"/>
                  </a:ext>
                </a:extLst>
              </a:tr>
              <a:tr h="370840">
                <a:tc>
                  <a:txBody>
                    <a:bodyPr/>
                    <a:lstStyle/>
                    <a:p>
                      <a:r>
                        <a:rPr lang="en-US" dirty="0" smtClean="0"/>
                        <a:t>11. Primitive</a:t>
                      </a:r>
                      <a:r>
                        <a:rPr lang="en-US" baseline="0" dirty="0" smtClean="0"/>
                        <a:t> data types</a:t>
                      </a:r>
                      <a:endParaRPr lang="en-GB" dirty="0"/>
                    </a:p>
                  </a:txBody>
                  <a:tcPr/>
                </a:tc>
                <a:tc>
                  <a:txBody>
                    <a:bodyPr/>
                    <a:lstStyle/>
                    <a:p>
                      <a:r>
                        <a:rPr lang="en-US" dirty="0" smtClean="0"/>
                        <a:t>12. Advanced data types</a:t>
                      </a:r>
                      <a:endParaRPr lang="en-GB" dirty="0"/>
                    </a:p>
                  </a:txBody>
                  <a:tcPr/>
                </a:tc>
                <a:extLst>
                  <a:ext uri="{0D108BD9-81ED-4DB2-BD59-A6C34878D82A}">
                    <a16:rowId xmlns:a16="http://schemas.microsoft.com/office/drawing/2014/main" val="86062236"/>
                  </a:ext>
                </a:extLst>
              </a:tr>
            </a:tbl>
          </a:graphicData>
        </a:graphic>
      </p:graphicFrame>
    </p:spTree>
    <p:extLst>
      <p:ext uri="{BB962C8B-B14F-4D97-AF65-F5344CB8AC3E}">
        <p14:creationId xmlns:p14="http://schemas.microsoft.com/office/powerpoint/2010/main" val="395533456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62A1965C0ED8D4B93D90EC9097FB304" ma:contentTypeVersion="13" ma:contentTypeDescription="Create a new document." ma:contentTypeScope="" ma:versionID="ad8c00255a362f38b965062bb6973433">
  <xsd:schema xmlns:xsd="http://www.w3.org/2001/XMLSchema" xmlns:xs="http://www.w3.org/2001/XMLSchema" xmlns:p="http://schemas.microsoft.com/office/2006/metadata/properties" xmlns:ns3="cab83b3b-4db3-4a13-8dd4-e60be6d87cf5" xmlns:ns4="c2e86655-d7ed-4420-bc92-1b9547829f54" targetNamespace="http://schemas.microsoft.com/office/2006/metadata/properties" ma:root="true" ma:fieldsID="d47f86c9060cacabc5fb99b2dd628c7d" ns3:_="" ns4:_="">
    <xsd:import namespace="cab83b3b-4db3-4a13-8dd4-e60be6d87cf5"/>
    <xsd:import namespace="c2e86655-d7ed-4420-bc92-1b9547829f5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b83b3b-4db3-4a13-8dd4-e60be6d87c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e86655-d7ed-4420-bc92-1b9547829f5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7A05CC1-FF68-453F-AE9C-352B80151440}">
  <ds:schemaRefs>
    <ds:schemaRef ds:uri="http://schemas.microsoft.com/sharepoint/v3/contenttype/forms"/>
  </ds:schemaRefs>
</ds:datastoreItem>
</file>

<file path=customXml/itemProps2.xml><?xml version="1.0" encoding="utf-8"?>
<ds:datastoreItem xmlns:ds="http://schemas.openxmlformats.org/officeDocument/2006/customXml" ds:itemID="{03233C07-2685-44F7-9601-FF64EA49BA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b83b3b-4db3-4a13-8dd4-e60be6d87cf5"/>
    <ds:schemaRef ds:uri="c2e86655-d7ed-4420-bc92-1b9547829f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174DBE-1AD7-495B-B168-212A7EE723A6}">
  <ds:schemaRefs>
    <ds:schemaRef ds:uri="http://purl.org/dc/elements/1.1/"/>
    <ds:schemaRef ds:uri="c2e86655-d7ed-4420-bc92-1b9547829f54"/>
    <ds:schemaRef ds:uri="http://schemas.microsoft.com/office/infopath/2007/PartnerControls"/>
    <ds:schemaRef ds:uri="cab83b3b-4db3-4a13-8dd4-e60be6d87cf5"/>
    <ds:schemaRef ds:uri="http://purl.org/dc/terms/"/>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Retrospect</Template>
  <TotalTime>4174</TotalTime>
  <Words>927</Words>
  <Application>Microsoft Office PowerPoint</Application>
  <PresentationFormat>On-screen Show (4:3)</PresentationFormat>
  <Paragraphs>184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Calibri Light</vt:lpstr>
      <vt:lpstr>Wingdings</vt:lpstr>
      <vt:lpstr>Retrospect</vt:lpstr>
      <vt:lpstr>International study centre</vt:lpstr>
      <vt:lpstr>Outline</vt:lpstr>
      <vt:lpstr>Hello Java</vt:lpstr>
      <vt:lpstr>What is a variable? </vt:lpstr>
      <vt:lpstr>Data Types in Object Oriented Programming</vt:lpstr>
      <vt:lpstr>Java primitive data types</vt:lpstr>
      <vt:lpstr>PowerPoint Presentation</vt:lpstr>
      <vt:lpstr>Java vs C++</vt:lpstr>
      <vt:lpstr>Java vs C++</vt:lpstr>
      <vt:lpstr>Operations in Java are similar to that of C++</vt:lpstr>
      <vt:lpstr>PowerPoint Presentation</vt:lpstr>
      <vt:lpstr>Let’s write a program</vt:lpstr>
      <vt:lpstr>Static methods in Java</vt:lpstr>
      <vt:lpstr>Static method example</vt:lpstr>
      <vt:lpstr>PowerPoint Presentation</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study centre</dc:title>
  <dc:creator>Olaide Olabode (Researcher)</dc:creator>
  <cp:lastModifiedBy>Iyalla Alamina (Researcher)</cp:lastModifiedBy>
  <cp:revision>51</cp:revision>
  <dcterms:created xsi:type="dcterms:W3CDTF">2020-03-06T14:36:40Z</dcterms:created>
  <dcterms:modified xsi:type="dcterms:W3CDTF">2020-10-15T06:06:25Z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0x010100062A1965C0ED8D4B93D90EC9097FB304</vt:lpwstr>
  </property>
</Properties>
</file>