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72" r:id="rId6"/>
    <p:sldId id="258" r:id="rId7"/>
    <p:sldId id="259" r:id="rId8"/>
    <p:sldId id="260" r:id="rId9"/>
    <p:sldId id="262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14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931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300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794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41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479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618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040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895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096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D13FC2D-BEDB-45BE-AF82-649A39BEFF71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757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958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D13FC2D-BEDB-45BE-AF82-649A39BEFF71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265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draw.io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7287F-30F7-4C12-BB9F-F4C7E1D06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051" y="540634"/>
            <a:ext cx="7543800" cy="2376239"/>
          </a:xfrm>
        </p:spPr>
        <p:txBody>
          <a:bodyPr/>
          <a:lstStyle/>
          <a:p>
            <a:r>
              <a:rPr lang="en-GB" dirty="0"/>
              <a:t>International study centre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BB4BDB-E40E-40A1-9AAD-3270D14E7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638" y="3012454"/>
            <a:ext cx="75438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An Introduction to object-orientation and the java programming language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713370-FEE5-4D9A-A7A2-198172B8DBF6}"/>
              </a:ext>
            </a:extLst>
          </p:cNvPr>
          <p:cNvSpPr txBox="1"/>
          <p:nvPr/>
        </p:nvSpPr>
        <p:spPr>
          <a:xfrm>
            <a:off x="1118523" y="4793672"/>
            <a:ext cx="49035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2400" dirty="0"/>
              <a:t>Name : John </a:t>
            </a:r>
            <a:r>
              <a:rPr lang="en-GB" sz="2400" dirty="0" err="1"/>
              <a:t>Alamina</a:t>
            </a:r>
            <a:endParaRPr lang="en-GB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2400" dirty="0"/>
              <a:t>Email : john.alamina@hud.ac.uk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9893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Outline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750484"/>
            <a:ext cx="4853940" cy="445981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sz="2400" dirty="0"/>
              <a:t> </a:t>
            </a:r>
            <a:r>
              <a:rPr lang="en-US" sz="2400" dirty="0" smtClean="0"/>
              <a:t>Object Oriented programming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smtClean="0"/>
              <a:t>Abstraction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smtClean="0"/>
              <a:t>Encapsulation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smtClean="0"/>
              <a:t>Inheritance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smtClean="0"/>
              <a:t>Polymorphism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smtClean="0"/>
              <a:t>OOP keywords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smtClean="0"/>
              <a:t>Class diagrams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smtClean="0"/>
              <a:t>Class example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smtClean="0"/>
              <a:t>Class members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smtClean="0"/>
              <a:t>Object Instantiation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smtClean="0"/>
              <a:t>Constructors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400" dirty="0" smtClean="0"/>
              <a:t> this </a:t>
            </a:r>
            <a:r>
              <a:rPr lang="en-US" sz="2400" dirty="0" smtClean="0"/>
              <a:t>pointer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smtClean="0"/>
              <a:t>String class</a:t>
            </a:r>
            <a:endParaRPr lang="en-GB" sz="2400" dirty="0"/>
          </a:p>
          <a:p>
            <a:pPr>
              <a:spcBef>
                <a:spcPts val="0"/>
              </a:spcBef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29472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Object-Orientation.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4423296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Object-orientation is a software design concept which is used to build systems from a collection of reusable components called objects.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Objects contain data in the form of fields and functionality in the form of procedures. These are grouped together to represent an entity.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Object-oriented design involves defining the objects and their interactions to solve a problem.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45E9A0-8E32-4C1B-A14D-87821C97F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618" y="2134183"/>
            <a:ext cx="3446462" cy="344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798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371AF-0F3D-4C75-BDB9-A4F068365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Features of Object-oriented Designs.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BCD7E-B0F0-4A9E-A998-990193C58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GB" b="1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b="1" dirty="0"/>
              <a:t>Abstraction</a:t>
            </a:r>
            <a:r>
              <a:rPr lang="en-GB" dirty="0"/>
              <a:t> – The identification/description of the essential characteristics of an item.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b="1" dirty="0"/>
              <a:t>Encapsulation </a:t>
            </a:r>
            <a:r>
              <a:rPr lang="en-GB" dirty="0"/>
              <a:t>– The grouping of related concepts into one item, such as a class or component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b="1" dirty="0"/>
              <a:t>Inheritance</a:t>
            </a:r>
            <a:r>
              <a:rPr lang="en-GB" dirty="0"/>
              <a:t> – Inheritance enables new classes to receive the properties  and methods of an existing class.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b="1" dirty="0"/>
              <a:t>Polymorphism</a:t>
            </a:r>
            <a:r>
              <a:rPr lang="en-GB" dirty="0"/>
              <a:t> – The ability of different object to respond to the same message in different ways.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1919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4039E-A568-49E5-A9D9-054972372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Terms Used in Object-oriented Design.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4C1BE-791F-41D9-89DD-955BE565C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3"/>
            <a:ext cx="8053186" cy="2596957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Clr>
                <a:srgbClr val="E48312"/>
              </a:buClr>
              <a:buNone/>
            </a:pPr>
            <a:r>
              <a:rPr lang="en-GB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Object</a:t>
            </a:r>
            <a:r>
              <a:rPr lang="en-GB" dirty="0">
                <a:solidFill>
                  <a:srgbClr val="000000">
                    <a:lumMod val="75000"/>
                    <a:lumOff val="25000"/>
                  </a:srgbClr>
                </a:solidFill>
              </a:rPr>
              <a:t> – A person, place, thing, event, concept, screen or report.</a:t>
            </a:r>
          </a:p>
          <a:p>
            <a:pPr>
              <a:buClr>
                <a:srgbClr val="E48312"/>
              </a:buClr>
              <a:buFont typeface="Wingdings" panose="05000000000000000000" pitchFamily="2" charset="2"/>
              <a:buChar char="v"/>
            </a:pPr>
            <a:r>
              <a:rPr lang="en-GB" b="1" dirty="0"/>
              <a:t> Class</a:t>
            </a:r>
            <a:r>
              <a:rPr lang="en-GB" dirty="0"/>
              <a:t> – A template from which objects are created, it is a software </a:t>
            </a:r>
            <a:r>
              <a:rPr lang="en-GB" b="1" i="1" dirty="0"/>
              <a:t>abstraction</a:t>
            </a:r>
            <a:r>
              <a:rPr lang="en-GB" dirty="0"/>
              <a:t> of a group of </a:t>
            </a:r>
            <a:r>
              <a:rPr lang="en-GB" i="1" dirty="0"/>
              <a:t>objects</a:t>
            </a:r>
            <a:r>
              <a:rPr lang="en-GB" dirty="0"/>
              <a:t> with common properties (</a:t>
            </a:r>
            <a:r>
              <a:rPr lang="en-GB" b="1" i="1" dirty="0"/>
              <a:t>Attributes</a:t>
            </a:r>
            <a:r>
              <a:rPr lang="en-GB" dirty="0"/>
              <a:t>), behaviour (</a:t>
            </a:r>
            <a:r>
              <a:rPr lang="en-GB" b="1" i="1" dirty="0"/>
              <a:t>operations</a:t>
            </a:r>
            <a:r>
              <a:rPr lang="en-GB" dirty="0"/>
              <a:t>).</a:t>
            </a:r>
          </a:p>
          <a:p>
            <a:pPr lvl="0">
              <a:buClr>
                <a:srgbClr val="E48312"/>
              </a:buClr>
              <a:buFont typeface="Wingdings" panose="05000000000000000000" pitchFamily="2" charset="2"/>
              <a:buChar char="v"/>
            </a:pPr>
            <a:r>
              <a:rPr lang="en-GB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Subclass</a:t>
            </a:r>
            <a:r>
              <a:rPr lang="en-GB" dirty="0">
                <a:solidFill>
                  <a:srgbClr val="000000">
                    <a:lumMod val="75000"/>
                    <a:lumOff val="25000"/>
                  </a:srgbClr>
                </a:solidFill>
              </a:rPr>
              <a:t> – If class “B” inherits from class “A”, class “B” is a subclass of “A” and “A” is a </a:t>
            </a:r>
            <a:r>
              <a:rPr lang="en-GB" b="1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superclass</a:t>
            </a:r>
            <a:r>
              <a:rPr lang="en-GB" dirty="0">
                <a:solidFill>
                  <a:srgbClr val="000000">
                    <a:lumMod val="75000"/>
                    <a:lumOff val="25000"/>
                  </a:srgbClr>
                </a:solidFill>
              </a:rPr>
              <a:t> of “B”.</a:t>
            </a:r>
          </a:p>
          <a:p>
            <a:pPr lvl="0">
              <a:buClr>
                <a:srgbClr val="E48312"/>
              </a:buClr>
              <a:buFont typeface="Wingdings" panose="05000000000000000000" pitchFamily="2" charset="2"/>
              <a:buChar char="v"/>
            </a:pPr>
            <a:r>
              <a:rPr lang="en-GB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Abstract class </a:t>
            </a:r>
            <a:r>
              <a:rPr lang="en-GB" dirty="0">
                <a:solidFill>
                  <a:srgbClr val="000000">
                    <a:lumMod val="75000"/>
                    <a:lumOff val="25000"/>
                  </a:srgbClr>
                </a:solidFill>
              </a:rPr>
              <a:t>– A class that does not have objects created from it.</a:t>
            </a:r>
          </a:p>
          <a:p>
            <a:pPr lvl="0">
              <a:buClr>
                <a:srgbClr val="E48312"/>
              </a:buClr>
              <a:buFont typeface="Wingdings" panose="05000000000000000000" pitchFamily="2" charset="2"/>
              <a:buChar char="v"/>
            </a:pPr>
            <a:r>
              <a:rPr lang="en-GB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Association</a:t>
            </a:r>
            <a:r>
              <a:rPr lang="en-GB" dirty="0">
                <a:solidFill>
                  <a:srgbClr val="000000">
                    <a:lumMod val="75000"/>
                    <a:lumOff val="25000"/>
                  </a:srgbClr>
                </a:solidFill>
              </a:rPr>
              <a:t> – Relationship between objects.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15E461-50E1-4CFB-BD49-33439C33F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" y="4442690"/>
            <a:ext cx="7749310" cy="181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198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2D7E5-9A39-481B-84EA-78130CEE5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Working with class diagrams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D72EA-F7A6-41E8-B004-26630DFF0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119303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Go to </a:t>
            </a:r>
            <a:r>
              <a:rPr lang="en-GB" dirty="0">
                <a:hlinkClick r:id="rId2"/>
              </a:rPr>
              <a:t>www.draw.io</a:t>
            </a:r>
            <a:r>
              <a:rPr lang="en-GB" dirty="0"/>
              <a:t> &gt;&gt; choose “save diagrams to device” &gt;&gt; click “create new diagram” &gt;&gt; select “Class Diagram”.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The following example should be shown on your screen: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12BFF2-30B4-4CBB-8012-C4D8CD840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146" y="2933167"/>
            <a:ext cx="4812145" cy="337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001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CA054-9342-44AE-A971-9A61E8772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Representations in UML.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7005B22-17A7-4343-ADFC-926619C465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960" y="2550679"/>
            <a:ext cx="2478454" cy="16149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265021-64DD-4C56-81E6-B8AAE49E1250}"/>
              </a:ext>
            </a:extLst>
          </p:cNvPr>
          <p:cNvSpPr txBox="1"/>
          <p:nvPr/>
        </p:nvSpPr>
        <p:spPr>
          <a:xfrm>
            <a:off x="3509818" y="2292060"/>
            <a:ext cx="13577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Class name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461CF7D-90BF-44B1-AD77-BD88028091DC}"/>
              </a:ext>
            </a:extLst>
          </p:cNvPr>
          <p:cNvCxnSpPr>
            <a:cxnSpLocks/>
          </p:cNvCxnSpPr>
          <p:nvPr/>
        </p:nvCxnSpPr>
        <p:spPr>
          <a:xfrm flipH="1">
            <a:off x="3205018" y="2476726"/>
            <a:ext cx="304801" cy="184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F284DDB-0843-4EC8-85EA-2AF9FEDC0220}"/>
              </a:ext>
            </a:extLst>
          </p:cNvPr>
          <p:cNvSpPr txBox="1"/>
          <p:nvPr/>
        </p:nvSpPr>
        <p:spPr>
          <a:xfrm>
            <a:off x="3509818" y="2883644"/>
            <a:ext cx="135774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Class attributes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48E0B2-F90A-40B2-8B48-F71F23E9256D}"/>
              </a:ext>
            </a:extLst>
          </p:cNvPr>
          <p:cNvCxnSpPr>
            <a:cxnSpLocks/>
          </p:cNvCxnSpPr>
          <p:nvPr/>
        </p:nvCxnSpPr>
        <p:spPr>
          <a:xfrm flipH="1">
            <a:off x="3205018" y="3068310"/>
            <a:ext cx="304801" cy="184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69190A3-BAF9-4DB6-AA2B-8E966FB03A01}"/>
              </a:ext>
            </a:extLst>
          </p:cNvPr>
          <p:cNvSpPr txBox="1"/>
          <p:nvPr/>
        </p:nvSpPr>
        <p:spPr>
          <a:xfrm>
            <a:off x="3509818" y="3622308"/>
            <a:ext cx="135774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Class methods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2EC587-F806-420E-875C-2F2BC7212C8E}"/>
              </a:ext>
            </a:extLst>
          </p:cNvPr>
          <p:cNvCxnSpPr>
            <a:cxnSpLocks/>
          </p:cNvCxnSpPr>
          <p:nvPr/>
        </p:nvCxnSpPr>
        <p:spPr>
          <a:xfrm flipH="1">
            <a:off x="3218871" y="3760807"/>
            <a:ext cx="304801" cy="184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51442E4-2AC1-438D-BC01-C36B0E5340B8}"/>
              </a:ext>
            </a:extLst>
          </p:cNvPr>
          <p:cNvSpPr txBox="1"/>
          <p:nvPr/>
        </p:nvSpPr>
        <p:spPr>
          <a:xfrm>
            <a:off x="822960" y="2105830"/>
            <a:ext cx="2603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Class Representation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F9FDA3B-CF6B-4CC4-99FB-5C7B7C138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709" y="2339089"/>
            <a:ext cx="3509881" cy="217982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6A0AE91-0537-4FEF-AA50-3A43F0BBBFAB}"/>
              </a:ext>
            </a:extLst>
          </p:cNvPr>
          <p:cNvSpPr txBox="1"/>
          <p:nvPr/>
        </p:nvSpPr>
        <p:spPr>
          <a:xfrm>
            <a:off x="5226709" y="1921164"/>
            <a:ext cx="3509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Visibility of class members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4030782-55E7-49C9-BDF7-06C51E0C49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2422" y="4656520"/>
            <a:ext cx="2478454" cy="162476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104D945-5E62-4954-9537-2F01BEF153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9597" y="4656520"/>
            <a:ext cx="2321091" cy="162476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15CC634-2B03-467D-A646-B8C5E64587B5}"/>
              </a:ext>
            </a:extLst>
          </p:cNvPr>
          <p:cNvSpPr txBox="1"/>
          <p:nvPr/>
        </p:nvSpPr>
        <p:spPr>
          <a:xfrm>
            <a:off x="1903152" y="4351764"/>
            <a:ext cx="2603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Relationships</a:t>
            </a:r>
          </a:p>
        </p:txBody>
      </p:sp>
    </p:spTree>
    <p:extLst>
      <p:ext uri="{BB962C8B-B14F-4D97-AF65-F5344CB8AC3E}">
        <p14:creationId xmlns:p14="http://schemas.microsoft.com/office/powerpoint/2010/main" val="733225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A1D65-6877-4E0D-AAED-136EB4DA6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Diagram – Example.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E171412-B5F4-461C-AFB9-44BF743CA7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4618" y="1828937"/>
            <a:ext cx="5874328" cy="29964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13F0B1-4FAD-4465-95FB-8B718016DA91}"/>
              </a:ext>
            </a:extLst>
          </p:cNvPr>
          <p:cNvSpPr txBox="1"/>
          <p:nvPr/>
        </p:nvSpPr>
        <p:spPr>
          <a:xfrm>
            <a:off x="1095087" y="5070764"/>
            <a:ext cx="754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Animal is the super class. Duck, Fish, and Zebra are subclasses and they inherit all the members from the superclass.  The subclasses also have their own attributes and methods. </a:t>
            </a:r>
          </a:p>
        </p:txBody>
      </p:sp>
    </p:spTree>
    <p:extLst>
      <p:ext uri="{BB962C8B-B14F-4D97-AF65-F5344CB8AC3E}">
        <p14:creationId xmlns:p14="http://schemas.microsoft.com/office/powerpoint/2010/main" val="383230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02139808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2A1965C0ED8D4B93D90EC9097FB304" ma:contentTypeVersion="13" ma:contentTypeDescription="Create a new document." ma:contentTypeScope="" ma:versionID="ad8c00255a362f38b965062bb6973433">
  <xsd:schema xmlns:xsd="http://www.w3.org/2001/XMLSchema" xmlns:xs="http://www.w3.org/2001/XMLSchema" xmlns:p="http://schemas.microsoft.com/office/2006/metadata/properties" xmlns:ns3="cab83b3b-4db3-4a13-8dd4-e60be6d87cf5" xmlns:ns4="c2e86655-d7ed-4420-bc92-1b9547829f54" targetNamespace="http://schemas.microsoft.com/office/2006/metadata/properties" ma:root="true" ma:fieldsID="d47f86c9060cacabc5fb99b2dd628c7d" ns3:_="" ns4:_="">
    <xsd:import namespace="cab83b3b-4db3-4a13-8dd4-e60be6d87cf5"/>
    <xsd:import namespace="c2e86655-d7ed-4420-bc92-1b9547829f5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b83b3b-4db3-4a13-8dd4-e60be6d87c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e86655-d7ed-4420-bc92-1b9547829f54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3233C07-2685-44F7-9601-FF64EA49BA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b83b3b-4db3-4a13-8dd4-e60be6d87cf5"/>
    <ds:schemaRef ds:uri="c2e86655-d7ed-4420-bc92-1b9547829f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B174DBE-1AD7-495B-B168-212A7EE723A6}">
  <ds:schemaRefs>
    <ds:schemaRef ds:uri="http://purl.org/dc/terms/"/>
    <ds:schemaRef ds:uri="http://schemas.openxmlformats.org/package/2006/metadata/core-properties"/>
    <ds:schemaRef ds:uri="c2e86655-d7ed-4420-bc92-1b9547829f54"/>
    <ds:schemaRef ds:uri="http://schemas.microsoft.com/office/2006/documentManagement/types"/>
    <ds:schemaRef ds:uri="cab83b3b-4db3-4a13-8dd4-e60be6d87cf5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7A05CC1-FF68-453F-AE9C-352B8015144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4060</TotalTime>
  <Words>396</Words>
  <Application>Microsoft Office PowerPoint</Application>
  <PresentationFormat>On-screen Show (4:3)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Wingdings</vt:lpstr>
      <vt:lpstr>Retrospect</vt:lpstr>
      <vt:lpstr>International study centre</vt:lpstr>
      <vt:lpstr>Outline</vt:lpstr>
      <vt:lpstr>Object-Orientation.</vt:lpstr>
      <vt:lpstr>Features of Object-oriented Designs.</vt:lpstr>
      <vt:lpstr>Terms Used in Object-oriented Design.</vt:lpstr>
      <vt:lpstr>Working with class diagrams</vt:lpstr>
      <vt:lpstr>Representations in UML.</vt:lpstr>
      <vt:lpstr>Class Diagram – Example.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study centre</dc:title>
  <dc:creator>Olaide Olabode (Researcher)</dc:creator>
  <cp:lastModifiedBy>Iyalla Alamina (Researcher)</cp:lastModifiedBy>
  <cp:revision>40</cp:revision>
  <dcterms:created xsi:type="dcterms:W3CDTF">2020-03-06T14:36:40Z</dcterms:created>
  <dcterms:modified xsi:type="dcterms:W3CDTF">2020-10-14T05:54:56Z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0x010100062A1965C0ED8D4B93D90EC9097FB304</vt:lpwstr>
  </property>
</Properties>
</file>