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47"/>
  </p:notesMasterIdLst>
  <p:sldIdLst>
    <p:sldId id="256" r:id="rId5"/>
    <p:sldId id="272" r:id="rId6"/>
    <p:sldId id="274" r:id="rId7"/>
    <p:sldId id="273" r:id="rId8"/>
    <p:sldId id="266" r:id="rId9"/>
    <p:sldId id="275" r:id="rId10"/>
    <p:sldId id="279" r:id="rId11"/>
    <p:sldId id="278" r:id="rId12"/>
    <p:sldId id="291" r:id="rId13"/>
    <p:sldId id="281" r:id="rId14"/>
    <p:sldId id="292" r:id="rId15"/>
    <p:sldId id="280" r:id="rId16"/>
    <p:sldId id="311" r:id="rId17"/>
    <p:sldId id="282" r:id="rId18"/>
    <p:sldId id="293" r:id="rId19"/>
    <p:sldId id="312" r:id="rId20"/>
    <p:sldId id="307" r:id="rId21"/>
    <p:sldId id="277" r:id="rId22"/>
    <p:sldId id="294" r:id="rId23"/>
    <p:sldId id="276" r:id="rId24"/>
    <p:sldId id="283" r:id="rId25"/>
    <p:sldId id="284" r:id="rId26"/>
    <p:sldId id="295" r:id="rId27"/>
    <p:sldId id="285" r:id="rId28"/>
    <p:sldId id="299" r:id="rId29"/>
    <p:sldId id="310" r:id="rId30"/>
    <p:sldId id="296" r:id="rId31"/>
    <p:sldId id="286" r:id="rId32"/>
    <p:sldId id="303" r:id="rId33"/>
    <p:sldId id="297" r:id="rId34"/>
    <p:sldId id="287" r:id="rId35"/>
    <p:sldId id="305" r:id="rId36"/>
    <p:sldId id="306" r:id="rId37"/>
    <p:sldId id="288" r:id="rId38"/>
    <p:sldId id="289" r:id="rId39"/>
    <p:sldId id="308" r:id="rId40"/>
    <p:sldId id="298" r:id="rId41"/>
    <p:sldId id="290" r:id="rId42"/>
    <p:sldId id="301" r:id="rId43"/>
    <p:sldId id="302" r:id="rId44"/>
    <p:sldId id="304" r:id="rId45"/>
    <p:sldId id="309" r:id="rId46"/>
  </p:sldIdLst>
  <p:sldSz cx="9144000" cy="6858000" type="screen4x3"/>
  <p:notesSz cx="6858000" cy="9144000"/>
  <p:embeddedFontLst>
    <p:embeddedFont>
      <p:font typeface="Calibri" panose="020F0502020204030204" pitchFamily="34" charset="0"/>
      <p:regular r:id="rId48"/>
      <p:bold r:id="rId49"/>
      <p:italic r:id="rId50"/>
      <p:boldItalic r:id="rId51"/>
    </p:embeddedFont>
    <p:embeddedFont>
      <p:font typeface="Calibri Light" panose="020F0302020204030204" pitchFamily="34" charset="0"/>
      <p:regular r:id="rId52"/>
      <p:italic r:id="rId53"/>
    </p:embeddedFont>
    <p:embeddedFont>
      <p:font typeface="Consolas" panose="020B0609020204030204" pitchFamily="49" charset="0"/>
      <p:regular r:id="rId54"/>
      <p:bold r:id="rId55"/>
      <p:italic r:id="rId56"/>
      <p:boldItalic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56C"/>
    <a:srgbClr val="E48312"/>
    <a:srgbClr val="A75F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34801-70BC-4C45-ABF4-D245F80D8686}" type="datetimeFigureOut">
              <a:rPr lang="en-GB" smtClean="0"/>
              <a:t>30/10/2020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84F69-81AC-47BC-8B33-3E4AA17FAE51}" type="slidenum">
              <a:rPr lang="en-GB" smtClean="0"/>
              <a:t>‹#›</a:t>
            </a:fld>
            <a:endParaRPr lang="en-GB"/>
          </a:p>
        </p:txBody>
      </p:sp>
    </p:spTree>
    <p:extLst>
      <p:ext uri="{BB962C8B-B14F-4D97-AF65-F5344CB8AC3E}">
        <p14:creationId xmlns:p14="http://schemas.microsoft.com/office/powerpoint/2010/main" val="354153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GB" sz="1200" dirty="0"/>
              <a:t> </a:t>
            </a:r>
            <a:r>
              <a:rPr lang="en-US" sz="1200" dirty="0"/>
              <a:t>Methods in an interface are implicitly abstract and do not have any implementation whatsoever.  However, an abstract class may have a default implementation like a regular super class.</a:t>
            </a:r>
          </a:p>
          <a:p>
            <a:pPr>
              <a:buFont typeface="Wingdings" panose="05000000000000000000" pitchFamily="2" charset="2"/>
              <a:buChar char="v"/>
            </a:pPr>
            <a:r>
              <a:rPr lang="en-US" sz="1200" dirty="0"/>
              <a:t> Attributes in a Java interface is final while abstract class variables can be overridden in the sub-class.</a:t>
            </a:r>
          </a:p>
          <a:p>
            <a:pPr>
              <a:buFont typeface="Wingdings" panose="05000000000000000000" pitchFamily="2" charset="2"/>
              <a:buChar char="v"/>
            </a:pPr>
            <a:r>
              <a:rPr lang="en-US" sz="1200" dirty="0"/>
              <a:t> Members of a Java interface are public by default. </a:t>
            </a:r>
          </a:p>
          <a:p>
            <a:pPr>
              <a:buFont typeface="Wingdings" panose="05000000000000000000" pitchFamily="2" charset="2"/>
              <a:buChar char="v"/>
            </a:pPr>
            <a:r>
              <a:rPr lang="en-US" sz="1200" dirty="0"/>
              <a:t> Java interface should be implemented using keyword “implements”; A Java abstract class should be extended using keyword “extends”.</a:t>
            </a:r>
          </a:p>
          <a:p>
            <a:pPr>
              <a:buFont typeface="Wingdings" panose="05000000000000000000" pitchFamily="2" charset="2"/>
              <a:buChar char="v"/>
            </a:pPr>
            <a:r>
              <a:rPr lang="en-US" sz="1200" dirty="0"/>
              <a:t> An interface in java, can extend only one other interface.  An abstract class however, while extending only one super class can, at the same time, implement multiple interfaces.</a:t>
            </a:r>
          </a:p>
          <a:p>
            <a:pPr>
              <a:buFont typeface="Wingdings" panose="05000000000000000000" pitchFamily="2" charset="2"/>
              <a:buChar char="v"/>
            </a:pPr>
            <a:r>
              <a:rPr lang="en-US" sz="1200" dirty="0"/>
              <a:t>A Java class may implement multiple interfaces but it can, however, only extend one class, whether abstract or concrete.</a:t>
            </a:r>
          </a:p>
          <a:p>
            <a:pPr>
              <a:buFont typeface="Wingdings" panose="05000000000000000000" pitchFamily="2" charset="2"/>
              <a:buChar char="v"/>
            </a:pPr>
            <a:r>
              <a:rPr lang="en-US" sz="1200" dirty="0"/>
              <a:t>Interface is completely abstract. It cannot be instantiated or invoked. A Java abstract class on the other hand, while it cannot be instantiated, it can, however, be invoked if a main() exists.</a:t>
            </a:r>
          </a:p>
          <a:p>
            <a:pPr>
              <a:buFont typeface="Wingdings" panose="05000000000000000000" pitchFamily="2" charset="2"/>
              <a:buChar char="v"/>
            </a:pPr>
            <a:r>
              <a:rPr lang="en-US" sz="1200" dirty="0"/>
              <a:t>In terms of runtime performance,  java abstract classes are faster than slower interfaces as the require extra indirection</a:t>
            </a:r>
            <a:endParaRPr lang="en-GB" sz="1200" dirty="0"/>
          </a:p>
          <a:p>
            <a:endParaRPr lang="en-GB" dirty="0"/>
          </a:p>
        </p:txBody>
      </p:sp>
      <p:sp>
        <p:nvSpPr>
          <p:cNvPr id="4" name="Slide Number Placeholder 3"/>
          <p:cNvSpPr>
            <a:spLocks noGrp="1"/>
          </p:cNvSpPr>
          <p:nvPr>
            <p:ph type="sldNum" sz="quarter" idx="5"/>
          </p:nvPr>
        </p:nvSpPr>
        <p:spPr/>
        <p:txBody>
          <a:bodyPr/>
          <a:lstStyle/>
          <a:p>
            <a:fld id="{A2584F69-81AC-47BC-8B33-3E4AA17FAE51}" type="slidenum">
              <a:rPr lang="en-GB" smtClean="0"/>
              <a:t>24</a:t>
            </a:fld>
            <a:endParaRPr lang="en-GB"/>
          </a:p>
        </p:txBody>
      </p:sp>
    </p:spTree>
    <p:extLst>
      <p:ext uri="{BB962C8B-B14F-4D97-AF65-F5344CB8AC3E}">
        <p14:creationId xmlns:p14="http://schemas.microsoft.com/office/powerpoint/2010/main" val="56220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GB" sz="1200" dirty="0"/>
              <a:t> </a:t>
            </a:r>
            <a:r>
              <a:rPr lang="en-US" sz="1200" dirty="0"/>
              <a:t>Main difference is methods of a Java interface are implicitly abstract and cannot have implementations. A Java abstract class can have instance methods that implements a default behavior.</a:t>
            </a:r>
          </a:p>
          <a:p>
            <a:pPr>
              <a:buFont typeface="Wingdings" panose="05000000000000000000" pitchFamily="2" charset="2"/>
              <a:buChar char="v"/>
            </a:pPr>
            <a:r>
              <a:rPr lang="en-US" sz="1200" dirty="0"/>
              <a:t>Variables declared in a Java interface is by default final. An  abstract class may contain non-final variables.</a:t>
            </a:r>
          </a:p>
          <a:p>
            <a:pPr>
              <a:buFont typeface="Wingdings" panose="05000000000000000000" pitchFamily="2" charset="2"/>
              <a:buChar char="v"/>
            </a:pPr>
            <a:r>
              <a:rPr lang="en-US" sz="1200" dirty="0"/>
              <a:t>Members of a Java interface are public by default. A Java abstract class can have the usual flavors of class members like private, protected, etc..</a:t>
            </a:r>
          </a:p>
          <a:p>
            <a:pPr>
              <a:buFont typeface="Wingdings" panose="05000000000000000000" pitchFamily="2" charset="2"/>
              <a:buChar char="v"/>
            </a:pPr>
            <a:r>
              <a:rPr lang="en-US" sz="1200" dirty="0"/>
              <a:t>Java interface should be implemented using keyword “implements”; A Java abstract class should be extended using keyword “extends”.</a:t>
            </a:r>
          </a:p>
          <a:p>
            <a:pPr>
              <a:buFont typeface="Wingdings" panose="05000000000000000000" pitchFamily="2" charset="2"/>
              <a:buChar char="v"/>
            </a:pPr>
            <a:r>
              <a:rPr lang="en-US" sz="1200" dirty="0"/>
              <a:t>An interface can extend another Java interface only, an abstract class can extend another Java class and implement multiple Java interfaces.</a:t>
            </a:r>
          </a:p>
          <a:p>
            <a:pPr>
              <a:buFont typeface="Wingdings" panose="05000000000000000000" pitchFamily="2" charset="2"/>
              <a:buChar char="v"/>
            </a:pPr>
            <a:r>
              <a:rPr lang="en-US" sz="1200" dirty="0"/>
              <a:t>A Java class can implement multiple interfaces but it can extend only one abstract class.</a:t>
            </a:r>
          </a:p>
          <a:p>
            <a:pPr>
              <a:buFont typeface="Wingdings" panose="05000000000000000000" pitchFamily="2" charset="2"/>
              <a:buChar char="v"/>
            </a:pPr>
            <a:r>
              <a:rPr lang="en-US" sz="1200" dirty="0"/>
              <a:t>Interface is absolutely abstract and cannot be instantiated; A Java abstract class also cannot be instantiated, but can be invoked if a main() exists.</a:t>
            </a:r>
          </a:p>
          <a:p>
            <a:pPr>
              <a:buFont typeface="Wingdings" panose="05000000000000000000" pitchFamily="2" charset="2"/>
              <a:buChar char="v"/>
            </a:pPr>
            <a:r>
              <a:rPr lang="en-US" sz="1200" dirty="0"/>
              <a:t>In comparison with java abstract classes, java interfaces are slow as it requires extra indirection</a:t>
            </a:r>
            <a:endParaRPr lang="en-GB" sz="1200" dirty="0"/>
          </a:p>
          <a:p>
            <a:endParaRPr lang="en-GB" dirty="0"/>
          </a:p>
        </p:txBody>
      </p:sp>
      <p:sp>
        <p:nvSpPr>
          <p:cNvPr id="4" name="Slide Number Placeholder 3"/>
          <p:cNvSpPr>
            <a:spLocks noGrp="1"/>
          </p:cNvSpPr>
          <p:nvPr>
            <p:ph type="sldNum" sz="quarter" idx="5"/>
          </p:nvPr>
        </p:nvSpPr>
        <p:spPr/>
        <p:txBody>
          <a:bodyPr/>
          <a:lstStyle/>
          <a:p>
            <a:fld id="{A2584F69-81AC-47BC-8B33-3E4AA17FAE51}" type="slidenum">
              <a:rPr lang="en-GB" smtClean="0"/>
              <a:t>25</a:t>
            </a:fld>
            <a:endParaRPr lang="en-GB"/>
          </a:p>
        </p:txBody>
      </p:sp>
    </p:spTree>
    <p:extLst>
      <p:ext uri="{BB962C8B-B14F-4D97-AF65-F5344CB8AC3E}">
        <p14:creationId xmlns:p14="http://schemas.microsoft.com/office/powerpoint/2010/main" val="322229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30/10/2020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30/10/2020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30/10/2020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30/10/2020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30/10/2020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javatpoint.com/difference-between-stringbuffer-and-stringbuild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huddersfield.brightspace.com/d2l/le/content/83234/viewContent/525112/View"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padlet.com/onyedikachiulelu/b36yh3lw7x17rfaj" TargetMode="External"/><Relationship Id="rId3" Type="http://schemas.openxmlformats.org/officeDocument/2006/relationships/image" Target="../media/image10.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c4867c5b-7aa7-49ec-b7d1-ac62005f8386" TargetMode="External"/><Relationship Id="rId5" Type="http://schemas.openxmlformats.org/officeDocument/2006/relationships/hyperlink" Target="https://docs.oracle.com/javase/8/docs/api/" TargetMode="External"/><Relationship Id="rId10" Type="http://schemas.openxmlformats.org/officeDocument/2006/relationships/image" Target="../media/image11.jpeg"/><Relationship Id="rId4" Type="http://schemas.openxmlformats.org/officeDocument/2006/relationships/hyperlink" Target="https://docs.oracle.com/javase/tutorial/" TargetMode="External"/><Relationship Id="rId9"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fontScale="92500" lnSpcReduction="10000"/>
          </a:bodyPr>
          <a:lstStyle/>
          <a:p>
            <a:r>
              <a:rPr lang="en-GB" dirty="0"/>
              <a:t>An Introduction to object-orientation and the java programming language</a:t>
            </a:r>
          </a:p>
          <a:p>
            <a:r>
              <a:rPr lang="en-US" b="1" dirty="0"/>
              <a:t>ADVANCED OOP in java</a:t>
            </a:r>
            <a:endParaRPr lang="en-GB" b="1" dirty="0"/>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overloading - Example</a:t>
            </a:r>
          </a:p>
        </p:txBody>
      </p:sp>
      <p:sp>
        <p:nvSpPr>
          <p:cNvPr id="5" name="Content Placeholder 4">
            <a:extLst>
              <a:ext uri="{FF2B5EF4-FFF2-40B4-BE49-F238E27FC236}">
                <a16:creationId xmlns:a16="http://schemas.microsoft.com/office/drawing/2014/main" id="{40238BCD-9802-4FCE-9F14-C5E3303B00CB}"/>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GB" dirty="0"/>
              <a:t> Note that for method overloading to work, the input parameter types or argument types must be different in other words, the method signature or prototype must be different for each overloaded method.</a:t>
            </a:r>
          </a:p>
          <a:p>
            <a:pPr>
              <a:buFont typeface="Wingdings" panose="05000000000000000000" pitchFamily="2" charset="2"/>
              <a:buChar char="v"/>
            </a:pPr>
            <a:r>
              <a:rPr lang="en-GB" dirty="0"/>
              <a:t>Voltage can be obtained from various parameters. It can be obtained by multiplying the current, I  by the resistance, R.  Also voltage can be obtained by dividing charge, Q by capacitance, C.  When Q can also be derived from current, I, multiplied by the time, t. Thus</a:t>
            </a:r>
          </a:p>
          <a:p>
            <a:pPr marL="0" indent="0" algn="ctr">
              <a:buNone/>
            </a:pPr>
            <a:r>
              <a:rPr lang="en-GB" dirty="0"/>
              <a:t>V=IR=It/C</a:t>
            </a:r>
          </a:p>
          <a:p>
            <a:pPr>
              <a:buFont typeface="Wingdings" panose="05000000000000000000" pitchFamily="2" charset="2"/>
              <a:buChar char="v"/>
            </a:pPr>
            <a:r>
              <a:rPr lang="en-GB" dirty="0"/>
              <a:t>We can therefore write two overloaded methods of </a:t>
            </a:r>
            <a:r>
              <a:rPr lang="en-GB" dirty="0" err="1"/>
              <a:t>getVoltage</a:t>
            </a:r>
            <a:r>
              <a:rPr lang="en-GB" dirty="0"/>
              <a:t>().  The first overloaded method having two double parameters and the other having three double parameters</a:t>
            </a:r>
          </a:p>
          <a:p>
            <a:pPr>
              <a:buFont typeface="Wingdings" panose="05000000000000000000" pitchFamily="2" charset="2"/>
              <a:buChar char="v"/>
            </a:pPr>
            <a:r>
              <a:rPr lang="en-GB" dirty="0"/>
              <a:t> </a:t>
            </a:r>
            <a:r>
              <a:rPr lang="en-GB" dirty="0" err="1"/>
              <a:t>getVoltage</a:t>
            </a:r>
            <a:r>
              <a:rPr lang="en-GB" dirty="0"/>
              <a:t>(double I, double R);</a:t>
            </a:r>
          </a:p>
          <a:p>
            <a:pPr>
              <a:buFont typeface="Wingdings" panose="05000000000000000000" pitchFamily="2" charset="2"/>
              <a:buChar char="v"/>
            </a:pPr>
            <a:r>
              <a:rPr lang="en-GB" dirty="0"/>
              <a:t> </a:t>
            </a:r>
            <a:r>
              <a:rPr lang="en-GB" dirty="0" err="1"/>
              <a:t>getVoltage</a:t>
            </a:r>
            <a:r>
              <a:rPr lang="en-GB" dirty="0"/>
              <a:t>(double I, double t, double C);</a:t>
            </a:r>
          </a:p>
        </p:txBody>
      </p:sp>
    </p:spTree>
    <p:extLst>
      <p:ext uri="{BB962C8B-B14F-4D97-AF65-F5344CB8AC3E}">
        <p14:creationId xmlns:p14="http://schemas.microsoft.com/office/powerpoint/2010/main" val="22046818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9907840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9" name="Content Placeholder 8" descr="Diagram&#10;&#10;Description automatically generated">
            <a:extLst>
              <a:ext uri="{FF2B5EF4-FFF2-40B4-BE49-F238E27FC236}">
                <a16:creationId xmlns:a16="http://schemas.microsoft.com/office/drawing/2014/main" id="{1525AC8F-D3DF-4398-92DE-0BB4C0723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5" y="2512381"/>
            <a:ext cx="8981843" cy="2760955"/>
          </a:xfrm>
        </p:spPr>
      </p:pic>
      <p:sp>
        <p:nvSpPr>
          <p:cNvPr id="4" name="Oval 3">
            <a:extLst>
              <a:ext uri="{FF2B5EF4-FFF2-40B4-BE49-F238E27FC236}">
                <a16:creationId xmlns:a16="http://schemas.microsoft.com/office/drawing/2014/main" id="{2EEBC158-EBD2-402C-8B89-24A556AF58EC}"/>
              </a:ext>
            </a:extLst>
          </p:cNvPr>
          <p:cNvSpPr/>
          <p:nvPr/>
        </p:nvSpPr>
        <p:spPr>
          <a:xfrm>
            <a:off x="3403949" y="3162670"/>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20079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FE58-DD5E-42A1-9D14-223EEFBD825A}"/>
              </a:ext>
            </a:extLst>
          </p:cNvPr>
          <p:cNvSpPr>
            <a:spLocks noGrp="1"/>
          </p:cNvSpPr>
          <p:nvPr>
            <p:ph type="title"/>
          </p:nvPr>
        </p:nvSpPr>
        <p:spPr>
          <a:xfrm>
            <a:off x="756971" y="286604"/>
            <a:ext cx="7543800" cy="1450757"/>
          </a:xfrm>
        </p:spPr>
        <p:txBody>
          <a:bodyPr/>
          <a:lstStyle/>
          <a:p>
            <a:r>
              <a:rPr lang="en-GB" dirty="0"/>
              <a:t>Method Overriding - Example</a:t>
            </a:r>
          </a:p>
        </p:txBody>
      </p:sp>
      <p:sp>
        <p:nvSpPr>
          <p:cNvPr id="3" name="Content Placeholder 2">
            <a:extLst>
              <a:ext uri="{FF2B5EF4-FFF2-40B4-BE49-F238E27FC236}">
                <a16:creationId xmlns:a16="http://schemas.microsoft.com/office/drawing/2014/main" id="{A68DFFA9-7D02-46C1-98E4-476689021460}"/>
              </a:ext>
            </a:extLst>
          </p:cNvPr>
          <p:cNvSpPr>
            <a:spLocks noGrp="1"/>
          </p:cNvSpPr>
          <p:nvPr>
            <p:ph sz="half" idx="1"/>
          </p:nvPr>
        </p:nvSpPr>
        <p:spPr>
          <a:xfrm>
            <a:off x="4857631" y="1874016"/>
            <a:ext cx="3703320" cy="4291114"/>
          </a:xfrm>
          <a:solidFill>
            <a:schemeClr val="tx1">
              <a:lumMod val="95000"/>
              <a:lumOff val="5000"/>
            </a:schemeClr>
          </a:solidFill>
        </p:spPr>
        <p:txBody>
          <a:bodyPr>
            <a:noAutofit/>
          </a:bodyPr>
          <a:lstStyle/>
          <a:p>
            <a:pPr>
              <a:spcBef>
                <a:spcPts val="0"/>
              </a:spcBef>
              <a:spcAft>
                <a:spcPts val="0"/>
              </a:spcAft>
            </a:pPr>
            <a:r>
              <a:rPr lang="en-GB" sz="900" b="0" dirty="0">
                <a:solidFill>
                  <a:srgbClr val="569CD6"/>
                </a:solidFill>
                <a:effectLst/>
                <a:latin typeface="Consolas" panose="020B0609020204030204" pitchFamily="49" charset="0"/>
              </a:rPr>
              <a:t>public</a:t>
            </a:r>
            <a:r>
              <a:rPr lang="en-GB" sz="900" b="0" dirty="0">
                <a:solidFill>
                  <a:srgbClr val="D4D4D4"/>
                </a:solidFill>
                <a:effectLst/>
                <a:latin typeface="Consolas" panose="020B0609020204030204" pitchFamily="49" charset="0"/>
              </a:rPr>
              <a:t> </a:t>
            </a:r>
            <a:r>
              <a:rPr lang="en-GB" sz="900" b="0" dirty="0">
                <a:solidFill>
                  <a:srgbClr val="569CD6"/>
                </a:solidFill>
                <a:effectLst/>
                <a:latin typeface="Consolas" panose="020B0609020204030204" pitchFamily="49" charset="0"/>
              </a:rPr>
              <a:t>class</a:t>
            </a:r>
            <a:r>
              <a:rPr lang="en-GB" sz="900" b="0" dirty="0">
                <a:solidFill>
                  <a:srgbClr val="D4D4D4"/>
                </a:solidFill>
                <a:effectLst/>
                <a:latin typeface="Consolas" panose="020B0609020204030204" pitchFamily="49" charset="0"/>
              </a:rPr>
              <a:t> </a:t>
            </a:r>
            <a:r>
              <a:rPr lang="en-GB" sz="900" b="0">
                <a:solidFill>
                  <a:srgbClr val="4EC9B0"/>
                </a:solidFill>
                <a:effectLst/>
                <a:latin typeface="Consolas" panose="020B0609020204030204" pitchFamily="49" charset="0"/>
              </a:rPr>
              <a:t>ArithMain</a:t>
            </a:r>
            <a:r>
              <a:rPr lang="en-GB" sz="900" b="0">
                <a:solidFill>
                  <a:srgbClr val="D4D4D4"/>
                </a:solidFill>
                <a:effectLst/>
                <a:latin typeface="Consolas" panose="020B0609020204030204" pitchFamily="49" charset="0"/>
              </a:rPr>
              <a:t>{</a:t>
            </a:r>
            <a:endParaRPr lang="en-GB" sz="900" b="0" dirty="0">
              <a:solidFill>
                <a:srgbClr val="D4D4D4"/>
              </a:solidFill>
              <a:effectLst/>
              <a:latin typeface="Consolas" panose="020B0609020204030204" pitchFamily="49" charset="0"/>
            </a:endParaRP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569CD6"/>
                </a:solidFill>
                <a:effectLst/>
                <a:latin typeface="Consolas" panose="020B0609020204030204" pitchFamily="49" charset="0"/>
              </a:rPr>
              <a:t>public</a:t>
            </a:r>
            <a:r>
              <a:rPr lang="en-GB" sz="900" b="0" dirty="0">
                <a:solidFill>
                  <a:srgbClr val="D4D4D4"/>
                </a:solidFill>
                <a:effectLst/>
                <a:latin typeface="Consolas" panose="020B0609020204030204" pitchFamily="49" charset="0"/>
              </a:rPr>
              <a:t> </a:t>
            </a:r>
            <a:r>
              <a:rPr lang="en-GB" sz="900" b="0" dirty="0">
                <a:solidFill>
                  <a:srgbClr val="569CD6"/>
                </a:solidFill>
                <a:effectLst/>
                <a:latin typeface="Consolas" panose="020B0609020204030204" pitchFamily="49" charset="0"/>
              </a:rPr>
              <a:t>static</a:t>
            </a:r>
            <a:r>
              <a:rPr lang="en-GB" sz="900" b="0" dirty="0">
                <a:solidFill>
                  <a:srgbClr val="D4D4D4"/>
                </a:solidFill>
                <a:effectLst/>
                <a:latin typeface="Consolas" panose="020B0609020204030204" pitchFamily="49" charset="0"/>
              </a:rPr>
              <a:t> </a:t>
            </a:r>
            <a:r>
              <a:rPr lang="en-GB" sz="900" b="0" dirty="0">
                <a:solidFill>
                  <a:srgbClr val="4EC9B0"/>
                </a:solidFill>
                <a:effectLst/>
                <a:latin typeface="Consolas" panose="020B0609020204030204" pitchFamily="49" charset="0"/>
              </a:rPr>
              <a:t>void</a:t>
            </a:r>
            <a:r>
              <a:rPr lang="en-GB" sz="900" b="0" dirty="0">
                <a:solidFill>
                  <a:srgbClr val="D4D4D4"/>
                </a:solidFill>
                <a:effectLst/>
                <a:latin typeface="Consolas" panose="020B0609020204030204" pitchFamily="49" charset="0"/>
              </a:rPr>
              <a:t> </a:t>
            </a:r>
            <a:r>
              <a:rPr lang="en-GB" sz="900" b="0" dirty="0">
                <a:solidFill>
                  <a:srgbClr val="DCDCAA"/>
                </a:solidFill>
                <a:effectLst/>
                <a:latin typeface="Consolas" panose="020B0609020204030204" pitchFamily="49" charset="0"/>
              </a:rPr>
              <a:t>main</a:t>
            </a:r>
            <a:r>
              <a:rPr lang="en-GB" sz="900" b="0" dirty="0">
                <a:solidFill>
                  <a:srgbClr val="D4D4D4"/>
                </a:solidFill>
                <a:effectLst/>
                <a:latin typeface="Consolas" panose="020B0609020204030204" pitchFamily="49" charset="0"/>
              </a:rPr>
              <a:t>(</a:t>
            </a:r>
            <a:r>
              <a:rPr lang="en-GB" sz="900" b="0" dirty="0">
                <a:solidFill>
                  <a:srgbClr val="4EC9B0"/>
                </a:solidFill>
                <a:effectLst/>
                <a:latin typeface="Consolas" panose="020B0609020204030204" pitchFamily="49" charset="0"/>
              </a:rPr>
              <a:t>String</a:t>
            </a:r>
            <a:r>
              <a:rPr lang="en-GB" sz="900" b="0" dirty="0">
                <a:solidFill>
                  <a:srgbClr val="D4D4D4"/>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ar</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4EC9B0"/>
                </a:solidFill>
                <a:effectLst/>
                <a:latin typeface="Consolas" panose="020B0609020204030204" pitchFamily="49" charset="0"/>
              </a:rPr>
              <a:t>double</a:t>
            </a:r>
            <a:r>
              <a:rPr lang="en-GB" sz="900" b="0" dirty="0">
                <a:solidFill>
                  <a:srgbClr val="D4D4D4"/>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x</a:t>
            </a:r>
            <a:r>
              <a:rPr lang="en-GB" sz="900" b="0" dirty="0" err="1">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y</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System</a:t>
            </a:r>
            <a:r>
              <a:rPr lang="en-GB" sz="900" b="0" dirty="0" err="1">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out</a:t>
            </a:r>
            <a:r>
              <a:rPr lang="en-GB" sz="900" b="0" dirty="0" err="1">
                <a:solidFill>
                  <a:srgbClr val="D4D4D4"/>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print</a:t>
            </a:r>
            <a:r>
              <a:rPr lang="en-GB" sz="900" b="0" dirty="0">
                <a:solidFill>
                  <a:srgbClr val="D4D4D4"/>
                </a:solidFill>
                <a:effectLst/>
                <a:latin typeface="Consolas" panose="020B0609020204030204" pitchFamily="49" charset="0"/>
              </a:rPr>
              <a:t>(</a:t>
            </a:r>
            <a:r>
              <a:rPr lang="en-GB" sz="900" b="0" dirty="0">
                <a:solidFill>
                  <a:srgbClr val="CE9178"/>
                </a:solidFill>
                <a:effectLst/>
                <a:latin typeface="Consolas" panose="020B0609020204030204" pitchFamily="49" charset="0"/>
              </a:rPr>
              <a:t>"Enter the first value: "</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x=</a:t>
            </a:r>
            <a:r>
              <a:rPr lang="en-GB" sz="900" b="0" dirty="0" err="1">
                <a:solidFill>
                  <a:srgbClr val="9CDCFE"/>
                </a:solidFill>
                <a:effectLst/>
                <a:latin typeface="Consolas" panose="020B0609020204030204" pitchFamily="49" charset="0"/>
              </a:rPr>
              <a:t>TextIO</a:t>
            </a:r>
            <a:r>
              <a:rPr lang="en-GB" sz="900" b="0" dirty="0" err="1">
                <a:solidFill>
                  <a:srgbClr val="D4D4D4"/>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getDouble</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System</a:t>
            </a:r>
            <a:r>
              <a:rPr lang="en-GB" sz="900" b="0" dirty="0" err="1">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out</a:t>
            </a:r>
            <a:r>
              <a:rPr lang="en-GB" sz="900" b="0" dirty="0" err="1">
                <a:solidFill>
                  <a:srgbClr val="D4D4D4"/>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print</a:t>
            </a:r>
            <a:r>
              <a:rPr lang="en-GB" sz="900" b="0" dirty="0">
                <a:solidFill>
                  <a:srgbClr val="D4D4D4"/>
                </a:solidFill>
                <a:effectLst/>
                <a:latin typeface="Consolas" panose="020B0609020204030204" pitchFamily="49" charset="0"/>
              </a:rPr>
              <a:t>(</a:t>
            </a:r>
            <a:r>
              <a:rPr lang="en-GB" sz="900" b="0" dirty="0">
                <a:solidFill>
                  <a:srgbClr val="CE9178"/>
                </a:solidFill>
                <a:effectLst/>
                <a:latin typeface="Consolas" panose="020B0609020204030204" pitchFamily="49" charset="0"/>
              </a:rPr>
              <a:t>"Enter the second value: "</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y=</a:t>
            </a:r>
            <a:r>
              <a:rPr lang="en-GB" sz="900" b="0" dirty="0" err="1">
                <a:solidFill>
                  <a:srgbClr val="9CDCFE"/>
                </a:solidFill>
                <a:effectLst/>
                <a:latin typeface="Consolas" panose="020B0609020204030204" pitchFamily="49" charset="0"/>
              </a:rPr>
              <a:t>TextIO</a:t>
            </a:r>
            <a:r>
              <a:rPr lang="en-GB" sz="900" b="0" dirty="0" err="1">
                <a:solidFill>
                  <a:srgbClr val="D4D4D4"/>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getDouble</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System</a:t>
            </a:r>
            <a:r>
              <a:rPr lang="en-GB" sz="900" b="0" dirty="0" err="1">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out</a:t>
            </a:r>
            <a:r>
              <a:rPr lang="en-GB" sz="900" b="0" dirty="0" err="1">
                <a:solidFill>
                  <a:srgbClr val="D4D4D4"/>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print</a:t>
            </a:r>
            <a:r>
              <a:rPr lang="en-GB" sz="900" b="0" dirty="0">
                <a:solidFill>
                  <a:srgbClr val="D4D4D4"/>
                </a:solidFill>
                <a:effectLst/>
                <a:latin typeface="Consolas" panose="020B0609020204030204" pitchFamily="49" charset="0"/>
              </a:rPr>
              <a:t>(</a:t>
            </a:r>
            <a:r>
              <a:rPr lang="en-GB" sz="900" b="0" dirty="0">
                <a:solidFill>
                  <a:srgbClr val="CE9178"/>
                </a:solidFill>
                <a:effectLst/>
                <a:latin typeface="Consolas" panose="020B0609020204030204" pitchFamily="49" charset="0"/>
              </a:rPr>
              <a:t>"Enter the operation (+,-,/,x) "</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4EC9B0"/>
                </a:solidFill>
                <a:effectLst/>
                <a:latin typeface="Consolas" panose="020B0609020204030204" pitchFamily="49" charset="0"/>
              </a:rPr>
              <a:t>char</a:t>
            </a:r>
            <a:r>
              <a:rPr lang="en-GB" sz="900" b="0" dirty="0">
                <a:solidFill>
                  <a:srgbClr val="D4D4D4"/>
                </a:solidFill>
                <a:effectLst/>
                <a:latin typeface="Consolas" panose="020B0609020204030204" pitchFamily="49" charset="0"/>
              </a:rPr>
              <a:t> </a:t>
            </a:r>
            <a:r>
              <a:rPr lang="en-GB" sz="900" b="0" dirty="0">
                <a:solidFill>
                  <a:srgbClr val="9CDCFE"/>
                </a:solidFill>
                <a:effectLst/>
                <a:latin typeface="Consolas" panose="020B0609020204030204" pitchFamily="49" charset="0"/>
              </a:rPr>
              <a:t>o</a:t>
            </a:r>
            <a:r>
              <a:rPr lang="en-GB" sz="900" b="0" dirty="0">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TextIO</a:t>
            </a:r>
            <a:r>
              <a:rPr lang="en-GB" sz="900" b="0" dirty="0" err="1">
                <a:solidFill>
                  <a:srgbClr val="D4D4D4"/>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getChar</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4EC9B0"/>
                </a:solidFill>
                <a:effectLst/>
                <a:latin typeface="Consolas" panose="020B0609020204030204" pitchFamily="49" charset="0"/>
              </a:rPr>
              <a:t>Arithmetic</a:t>
            </a:r>
            <a:r>
              <a:rPr lang="en-GB" sz="900" b="0" dirty="0">
                <a:solidFill>
                  <a:srgbClr val="D4D4D4"/>
                </a:solidFill>
                <a:effectLst/>
                <a:latin typeface="Consolas" panose="020B0609020204030204" pitchFamily="49" charset="0"/>
              </a:rPr>
              <a:t> </a:t>
            </a:r>
            <a:r>
              <a:rPr lang="en-GB" sz="900" b="0" dirty="0">
                <a:solidFill>
                  <a:srgbClr val="9CDCFE"/>
                </a:solidFill>
                <a:effectLst/>
                <a:latin typeface="Consolas" panose="020B0609020204030204" pitchFamily="49" charset="0"/>
              </a:rPr>
              <a:t>op</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switch</a:t>
            </a:r>
            <a:r>
              <a:rPr lang="en-GB" sz="900" b="0" dirty="0">
                <a:solidFill>
                  <a:srgbClr val="D4D4D4"/>
                </a:solidFill>
                <a:effectLst/>
                <a:latin typeface="Consolas" panose="020B0609020204030204" pitchFamily="49" charset="0"/>
              </a:rPr>
              <a:t>(o){</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case</a:t>
            </a:r>
            <a:r>
              <a:rPr lang="en-GB" sz="900" b="0" dirty="0">
                <a:solidFill>
                  <a:srgbClr val="D4D4D4"/>
                </a:solidFill>
                <a:effectLst/>
                <a:latin typeface="Consolas" panose="020B0609020204030204" pitchFamily="49" charset="0"/>
              </a:rPr>
              <a:t> </a:t>
            </a:r>
            <a:r>
              <a:rPr lang="en-GB" sz="900" b="0" dirty="0">
                <a:solidFill>
                  <a:srgbClr val="CE9178"/>
                </a:solidFill>
                <a:effectLst/>
                <a:latin typeface="Consolas" panose="020B0609020204030204" pitchFamily="49" charset="0"/>
              </a:rPr>
              <a:t>'+'</a:t>
            </a:r>
            <a:r>
              <a:rPr lang="en-GB" sz="900" b="0" dirty="0">
                <a:solidFill>
                  <a:srgbClr val="C586C0"/>
                </a:solidFill>
                <a:effectLst/>
                <a:latin typeface="Consolas" panose="020B0609020204030204" pitchFamily="49" charset="0"/>
              </a:rPr>
              <a:t>:</a:t>
            </a:r>
            <a:endParaRPr lang="en-GB" sz="900" b="0" dirty="0">
              <a:solidFill>
                <a:srgbClr val="D4D4D4"/>
              </a:solidFill>
              <a:effectLst/>
              <a:latin typeface="Consolas" panose="020B0609020204030204" pitchFamily="49" charset="0"/>
            </a:endParaRPr>
          </a:p>
          <a:p>
            <a:pPr>
              <a:spcBef>
                <a:spcPts val="0"/>
              </a:spcBef>
              <a:spcAft>
                <a:spcPts val="0"/>
              </a:spcAft>
            </a:pPr>
            <a:r>
              <a:rPr lang="en-GB" sz="900" b="0" dirty="0">
                <a:solidFill>
                  <a:srgbClr val="D4D4D4"/>
                </a:solidFill>
                <a:effectLst/>
                <a:latin typeface="Consolas" panose="020B0609020204030204" pitchFamily="49" charset="0"/>
              </a:rPr>
              <a:t>        op=</a:t>
            </a:r>
            <a:r>
              <a:rPr lang="en-GB" sz="900" b="0" dirty="0">
                <a:solidFill>
                  <a:srgbClr val="C586C0"/>
                </a:solidFill>
                <a:effectLst/>
                <a:latin typeface="Consolas" panose="020B0609020204030204" pitchFamily="49" charset="0"/>
              </a:rPr>
              <a:t>new</a:t>
            </a:r>
            <a:r>
              <a:rPr lang="en-GB" sz="900" b="0" dirty="0">
                <a:solidFill>
                  <a:srgbClr val="D4D4D4"/>
                </a:solidFill>
                <a:effectLst/>
                <a:latin typeface="Consolas" panose="020B0609020204030204" pitchFamily="49" charset="0"/>
              </a:rPr>
              <a:t> </a:t>
            </a:r>
            <a:r>
              <a:rPr lang="en-GB" sz="900" b="0" dirty="0">
                <a:solidFill>
                  <a:srgbClr val="DCDCAA"/>
                </a:solidFill>
                <a:effectLst/>
                <a:latin typeface="Consolas" panose="020B0609020204030204" pitchFamily="49" charset="0"/>
              </a:rPr>
              <a:t>Sum</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break</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case</a:t>
            </a:r>
            <a:r>
              <a:rPr lang="en-GB" sz="900" b="0" dirty="0">
                <a:solidFill>
                  <a:srgbClr val="D4D4D4"/>
                </a:solidFill>
                <a:effectLst/>
                <a:latin typeface="Consolas" panose="020B0609020204030204" pitchFamily="49" charset="0"/>
              </a:rPr>
              <a:t> </a:t>
            </a:r>
            <a:r>
              <a:rPr lang="en-GB" sz="900" b="0" dirty="0">
                <a:solidFill>
                  <a:srgbClr val="CE9178"/>
                </a:solidFill>
                <a:effectLst/>
                <a:latin typeface="Consolas" panose="020B0609020204030204" pitchFamily="49" charset="0"/>
              </a:rPr>
              <a:t>'-'</a:t>
            </a:r>
            <a:r>
              <a:rPr lang="en-GB" sz="900" b="0" dirty="0">
                <a:solidFill>
                  <a:srgbClr val="C586C0"/>
                </a:solidFill>
                <a:effectLst/>
                <a:latin typeface="Consolas" panose="020B0609020204030204" pitchFamily="49" charset="0"/>
              </a:rPr>
              <a:t>:</a:t>
            </a:r>
            <a:endParaRPr lang="en-GB" sz="900" b="0" dirty="0">
              <a:solidFill>
                <a:srgbClr val="D4D4D4"/>
              </a:solidFill>
              <a:effectLst/>
              <a:latin typeface="Consolas" panose="020B0609020204030204" pitchFamily="49" charset="0"/>
            </a:endParaRPr>
          </a:p>
          <a:p>
            <a:pPr>
              <a:spcBef>
                <a:spcPts val="0"/>
              </a:spcBef>
              <a:spcAft>
                <a:spcPts val="0"/>
              </a:spcAft>
            </a:pPr>
            <a:r>
              <a:rPr lang="en-GB" sz="900" b="0" dirty="0">
                <a:solidFill>
                  <a:srgbClr val="D4D4D4"/>
                </a:solidFill>
                <a:effectLst/>
                <a:latin typeface="Consolas" panose="020B0609020204030204" pitchFamily="49" charset="0"/>
              </a:rPr>
              <a:t>        op=</a:t>
            </a:r>
            <a:r>
              <a:rPr lang="en-GB" sz="900" b="0" dirty="0">
                <a:solidFill>
                  <a:srgbClr val="C586C0"/>
                </a:solidFill>
                <a:effectLst/>
                <a:latin typeface="Consolas" panose="020B0609020204030204" pitchFamily="49" charset="0"/>
              </a:rPr>
              <a:t>new</a:t>
            </a:r>
            <a:r>
              <a:rPr lang="en-GB" sz="900" b="0" dirty="0">
                <a:solidFill>
                  <a:srgbClr val="D4D4D4"/>
                </a:solidFill>
                <a:effectLst/>
                <a:latin typeface="Consolas" panose="020B0609020204030204" pitchFamily="49" charset="0"/>
              </a:rPr>
              <a:t> </a:t>
            </a:r>
            <a:r>
              <a:rPr lang="en-GB" sz="900" b="0" dirty="0">
                <a:solidFill>
                  <a:srgbClr val="DCDCAA"/>
                </a:solidFill>
                <a:effectLst/>
                <a:latin typeface="Consolas" panose="020B0609020204030204" pitchFamily="49" charset="0"/>
              </a:rPr>
              <a:t>Sub</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break</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case</a:t>
            </a:r>
            <a:r>
              <a:rPr lang="en-GB" sz="900" b="0" dirty="0">
                <a:solidFill>
                  <a:srgbClr val="D4D4D4"/>
                </a:solidFill>
                <a:effectLst/>
                <a:latin typeface="Consolas" panose="020B0609020204030204" pitchFamily="49" charset="0"/>
              </a:rPr>
              <a:t> </a:t>
            </a:r>
            <a:r>
              <a:rPr lang="en-GB" sz="900" b="0" dirty="0">
                <a:solidFill>
                  <a:srgbClr val="CE9178"/>
                </a:solidFill>
                <a:effectLst/>
                <a:latin typeface="Consolas" panose="020B0609020204030204" pitchFamily="49" charset="0"/>
              </a:rPr>
              <a:t>'x'</a:t>
            </a:r>
            <a:r>
              <a:rPr lang="en-GB" sz="900" b="0" dirty="0">
                <a:solidFill>
                  <a:srgbClr val="C586C0"/>
                </a:solidFill>
                <a:effectLst/>
                <a:latin typeface="Consolas" panose="020B0609020204030204" pitchFamily="49" charset="0"/>
              </a:rPr>
              <a:t>:</a:t>
            </a:r>
            <a:endParaRPr lang="en-GB" sz="900" b="0" dirty="0">
              <a:solidFill>
                <a:srgbClr val="D4D4D4"/>
              </a:solidFill>
              <a:effectLst/>
              <a:latin typeface="Consolas" panose="020B0609020204030204" pitchFamily="49" charset="0"/>
            </a:endParaRPr>
          </a:p>
          <a:p>
            <a:pPr>
              <a:spcBef>
                <a:spcPts val="0"/>
              </a:spcBef>
              <a:spcAft>
                <a:spcPts val="0"/>
              </a:spcAft>
            </a:pPr>
            <a:r>
              <a:rPr lang="en-GB" sz="900" b="0" dirty="0">
                <a:solidFill>
                  <a:srgbClr val="D4D4D4"/>
                </a:solidFill>
                <a:effectLst/>
                <a:latin typeface="Consolas" panose="020B0609020204030204" pitchFamily="49" charset="0"/>
              </a:rPr>
              <a:t>        op=</a:t>
            </a:r>
            <a:r>
              <a:rPr lang="en-GB" sz="900" b="0" dirty="0">
                <a:solidFill>
                  <a:srgbClr val="C586C0"/>
                </a:solidFill>
                <a:effectLst/>
                <a:latin typeface="Consolas" panose="020B0609020204030204" pitchFamily="49" charset="0"/>
              </a:rPr>
              <a:t>new</a:t>
            </a:r>
            <a:r>
              <a:rPr lang="en-GB" sz="900" b="0" dirty="0">
                <a:solidFill>
                  <a:srgbClr val="D4D4D4"/>
                </a:solidFill>
                <a:effectLst/>
                <a:latin typeface="Consolas" panose="020B0609020204030204" pitchFamily="49" charset="0"/>
              </a:rPr>
              <a:t> </a:t>
            </a:r>
            <a:r>
              <a:rPr lang="en-GB" sz="900" b="0" dirty="0" err="1">
                <a:solidFill>
                  <a:srgbClr val="DCDCAA"/>
                </a:solidFill>
                <a:effectLst/>
                <a:latin typeface="Consolas" panose="020B0609020204030204" pitchFamily="49" charset="0"/>
              </a:rPr>
              <a:t>Mul</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break</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case</a:t>
            </a:r>
            <a:r>
              <a:rPr lang="en-GB" sz="900" b="0" dirty="0">
                <a:solidFill>
                  <a:srgbClr val="D4D4D4"/>
                </a:solidFill>
                <a:effectLst/>
                <a:latin typeface="Consolas" panose="020B0609020204030204" pitchFamily="49" charset="0"/>
              </a:rPr>
              <a:t> </a:t>
            </a:r>
            <a:r>
              <a:rPr lang="en-GB" sz="900" b="0" dirty="0">
                <a:solidFill>
                  <a:srgbClr val="CE9178"/>
                </a:solidFill>
                <a:effectLst/>
                <a:latin typeface="Consolas" panose="020B0609020204030204" pitchFamily="49" charset="0"/>
              </a:rPr>
              <a:t>'/'</a:t>
            </a:r>
            <a:r>
              <a:rPr lang="en-GB" sz="900" b="0" dirty="0">
                <a:solidFill>
                  <a:srgbClr val="C586C0"/>
                </a:solidFill>
                <a:effectLst/>
                <a:latin typeface="Consolas" panose="020B0609020204030204" pitchFamily="49" charset="0"/>
              </a:rPr>
              <a:t>:</a:t>
            </a:r>
            <a:endParaRPr lang="en-GB" sz="900" b="0" dirty="0">
              <a:solidFill>
                <a:srgbClr val="D4D4D4"/>
              </a:solidFill>
              <a:effectLst/>
              <a:latin typeface="Consolas" panose="020B0609020204030204" pitchFamily="49" charset="0"/>
            </a:endParaRPr>
          </a:p>
          <a:p>
            <a:pPr>
              <a:spcBef>
                <a:spcPts val="0"/>
              </a:spcBef>
              <a:spcAft>
                <a:spcPts val="0"/>
              </a:spcAft>
            </a:pPr>
            <a:r>
              <a:rPr lang="en-GB" sz="900" b="0" dirty="0">
                <a:solidFill>
                  <a:srgbClr val="D4D4D4"/>
                </a:solidFill>
                <a:effectLst/>
                <a:latin typeface="Consolas" panose="020B0609020204030204" pitchFamily="49" charset="0"/>
              </a:rPr>
              <a:t>        op=</a:t>
            </a:r>
            <a:r>
              <a:rPr lang="en-GB" sz="900" b="0" dirty="0">
                <a:solidFill>
                  <a:srgbClr val="C586C0"/>
                </a:solidFill>
                <a:effectLst/>
                <a:latin typeface="Consolas" panose="020B0609020204030204" pitchFamily="49" charset="0"/>
              </a:rPr>
              <a:t>new</a:t>
            </a:r>
            <a:r>
              <a:rPr lang="en-GB" sz="900" b="0" dirty="0">
                <a:solidFill>
                  <a:srgbClr val="D4D4D4"/>
                </a:solidFill>
                <a:effectLst/>
                <a:latin typeface="Consolas" panose="020B0609020204030204" pitchFamily="49" charset="0"/>
              </a:rPr>
              <a:t> </a:t>
            </a:r>
            <a:r>
              <a:rPr lang="en-GB" sz="900" b="0" dirty="0" err="1">
                <a:solidFill>
                  <a:srgbClr val="DCDCAA"/>
                </a:solidFill>
                <a:effectLst/>
                <a:latin typeface="Consolas" panose="020B0609020204030204" pitchFamily="49" charset="0"/>
              </a:rPr>
              <a:t>Div</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break</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default:</a:t>
            </a:r>
            <a:endParaRPr lang="en-GB" sz="900" b="0" dirty="0">
              <a:solidFill>
                <a:srgbClr val="D4D4D4"/>
              </a:solidFill>
              <a:effectLst/>
              <a:latin typeface="Consolas" panose="020B0609020204030204" pitchFamily="49" charset="0"/>
            </a:endParaRPr>
          </a:p>
          <a:p>
            <a:pPr>
              <a:spcBef>
                <a:spcPts val="0"/>
              </a:spcBef>
              <a:spcAft>
                <a:spcPts val="0"/>
              </a:spcAft>
            </a:pPr>
            <a:r>
              <a:rPr lang="en-GB" sz="900" b="0" dirty="0">
                <a:solidFill>
                  <a:srgbClr val="D4D4D4"/>
                </a:solidFill>
                <a:effectLst/>
                <a:latin typeface="Consolas" panose="020B0609020204030204" pitchFamily="49" charset="0"/>
              </a:rPr>
              <a:t>        op=</a:t>
            </a:r>
            <a:r>
              <a:rPr lang="en-GB" sz="900" b="0" dirty="0">
                <a:solidFill>
                  <a:srgbClr val="C586C0"/>
                </a:solidFill>
                <a:effectLst/>
                <a:latin typeface="Consolas" panose="020B0609020204030204" pitchFamily="49" charset="0"/>
              </a:rPr>
              <a:t>new</a:t>
            </a:r>
            <a:r>
              <a:rPr lang="en-GB" sz="900" b="0" dirty="0">
                <a:solidFill>
                  <a:srgbClr val="D4D4D4"/>
                </a:solidFill>
                <a:effectLst/>
                <a:latin typeface="Consolas" panose="020B0609020204030204" pitchFamily="49" charset="0"/>
              </a:rPr>
              <a:t> </a:t>
            </a:r>
            <a:r>
              <a:rPr lang="en-GB" sz="900" b="0" dirty="0">
                <a:solidFill>
                  <a:srgbClr val="DCDCAA"/>
                </a:solidFill>
                <a:effectLst/>
                <a:latin typeface="Consolas" panose="020B0609020204030204" pitchFamily="49" charset="0"/>
              </a:rPr>
              <a:t>Arithmetic</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System</a:t>
            </a:r>
            <a:r>
              <a:rPr lang="en-GB" sz="900" b="0" dirty="0" err="1">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out</a:t>
            </a:r>
            <a:r>
              <a:rPr lang="en-GB" sz="900" b="0" dirty="0" err="1">
                <a:solidFill>
                  <a:srgbClr val="D4D4D4"/>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println</a:t>
            </a:r>
            <a:r>
              <a:rPr lang="en-GB" sz="900" b="0" dirty="0">
                <a:solidFill>
                  <a:srgbClr val="D4D4D4"/>
                </a:solidFill>
                <a:effectLst/>
                <a:latin typeface="Consolas" panose="020B0609020204030204" pitchFamily="49" charset="0"/>
              </a:rPr>
              <a:t>(</a:t>
            </a:r>
            <a:r>
              <a:rPr lang="en-GB" sz="900" b="0" dirty="0">
                <a:solidFill>
                  <a:srgbClr val="CE9178"/>
                </a:solidFill>
                <a:effectLst/>
                <a:latin typeface="Consolas" panose="020B0609020204030204" pitchFamily="49" charset="0"/>
              </a:rPr>
              <a:t>"Invalid operation selected"</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C586C0"/>
                </a:solidFill>
                <a:effectLst/>
                <a:latin typeface="Consolas" panose="020B0609020204030204" pitchFamily="49" charset="0"/>
              </a:rPr>
              <a:t>break</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a:solidFill>
                  <a:srgbClr val="4EC9B0"/>
                </a:solidFill>
                <a:effectLst/>
                <a:latin typeface="Consolas" panose="020B0609020204030204" pitchFamily="49" charset="0"/>
              </a:rPr>
              <a:t>double</a:t>
            </a:r>
            <a:r>
              <a:rPr lang="en-GB" sz="900" b="0" dirty="0">
                <a:solidFill>
                  <a:srgbClr val="D4D4D4"/>
                </a:solidFill>
                <a:effectLst/>
                <a:latin typeface="Consolas" panose="020B0609020204030204" pitchFamily="49" charset="0"/>
              </a:rPr>
              <a:t> </a:t>
            </a:r>
            <a:r>
              <a:rPr lang="en-GB" sz="900" b="0" dirty="0">
                <a:solidFill>
                  <a:srgbClr val="9CDCFE"/>
                </a:solidFill>
                <a:effectLst/>
                <a:latin typeface="Consolas" panose="020B0609020204030204" pitchFamily="49" charset="0"/>
              </a:rPr>
              <a:t>result</a:t>
            </a:r>
            <a:r>
              <a:rPr lang="en-GB" sz="900" b="0" dirty="0">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op</a:t>
            </a:r>
            <a:r>
              <a:rPr lang="en-GB" sz="900" b="0" dirty="0" err="1">
                <a:solidFill>
                  <a:srgbClr val="D4D4D4"/>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calculate</a:t>
            </a:r>
            <a:r>
              <a:rPr lang="en-GB" sz="900" b="0" dirty="0">
                <a:solidFill>
                  <a:srgbClr val="D4D4D4"/>
                </a:solidFill>
                <a:effectLst/>
                <a:latin typeface="Consolas" panose="020B0609020204030204" pitchFamily="49" charset="0"/>
              </a:rPr>
              <a:t>(</a:t>
            </a:r>
            <a:r>
              <a:rPr lang="en-GB" sz="900" b="0" dirty="0" err="1">
                <a:solidFill>
                  <a:srgbClr val="D4D4D4"/>
                </a:solidFill>
                <a:effectLst/>
                <a:latin typeface="Consolas" panose="020B0609020204030204" pitchFamily="49" charset="0"/>
              </a:rPr>
              <a:t>x,y</a:t>
            </a:r>
            <a:r>
              <a:rPr lang="en-GB" sz="900" b="0" dirty="0">
                <a:solidFill>
                  <a:srgbClr val="D4D4D4"/>
                </a:solidFill>
                <a:effectLst/>
                <a:latin typeface="Consolas" panose="020B0609020204030204" pitchFamily="49" charset="0"/>
              </a:rPr>
              <a:t>);</a:t>
            </a:r>
          </a:p>
          <a:p>
            <a:pPr>
              <a:spcBef>
                <a:spcPts val="0"/>
              </a:spcBef>
              <a:spcAft>
                <a:spcPts val="0"/>
              </a:spcAft>
            </a:pPr>
            <a:r>
              <a:rPr lang="en-GB" sz="900" b="0" dirty="0">
                <a:solidFill>
                  <a:srgbClr val="D4D4D4"/>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System</a:t>
            </a:r>
            <a:r>
              <a:rPr lang="en-GB" sz="900" b="0" dirty="0" err="1">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out</a:t>
            </a:r>
            <a:r>
              <a:rPr lang="en-GB" sz="900" b="0" dirty="0" err="1">
                <a:solidFill>
                  <a:srgbClr val="D4D4D4"/>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println</a:t>
            </a:r>
            <a:r>
              <a:rPr lang="en-GB" sz="900" b="0" dirty="0">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String</a:t>
            </a:r>
            <a:r>
              <a:rPr lang="en-GB" sz="900" b="0" dirty="0" err="1">
                <a:solidFill>
                  <a:srgbClr val="D4D4D4"/>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format</a:t>
            </a:r>
            <a:r>
              <a:rPr lang="en-GB" sz="900" b="0" dirty="0">
                <a:solidFill>
                  <a:srgbClr val="D4D4D4"/>
                </a:solidFill>
                <a:effectLst/>
                <a:latin typeface="Consolas" panose="020B0609020204030204" pitchFamily="49" charset="0"/>
              </a:rPr>
              <a:t>(</a:t>
            </a:r>
            <a:r>
              <a:rPr lang="en-GB" sz="900" b="0" dirty="0">
                <a:solidFill>
                  <a:srgbClr val="CE9178"/>
                </a:solidFill>
                <a:effectLst/>
                <a:latin typeface="Consolas" panose="020B0609020204030204" pitchFamily="49" charset="0"/>
              </a:rPr>
              <a:t>"%3.1f %s %3.1f = %3.2f"</a:t>
            </a:r>
            <a:r>
              <a:rPr lang="en-GB" sz="900" b="0" dirty="0">
                <a:solidFill>
                  <a:srgbClr val="D4D4D4"/>
                </a:solidFill>
                <a:effectLst/>
                <a:latin typeface="Consolas" panose="020B0609020204030204" pitchFamily="49" charset="0"/>
              </a:rPr>
              <a:t>,x,o,y,result));</a:t>
            </a:r>
          </a:p>
          <a:p>
            <a:pPr>
              <a:spcBef>
                <a:spcPts val="0"/>
              </a:spcBef>
              <a:spcAft>
                <a:spcPts val="0"/>
              </a:spcAft>
            </a:pPr>
            <a:r>
              <a:rPr lang="en-GB" sz="900" b="0" dirty="0">
                <a:solidFill>
                  <a:srgbClr val="D4D4D4"/>
                </a:solidFill>
                <a:effectLst/>
                <a:latin typeface="Consolas" panose="020B0609020204030204" pitchFamily="49" charset="0"/>
              </a:rPr>
              <a:t>  }</a:t>
            </a:r>
          </a:p>
          <a:p>
            <a:pPr>
              <a:spcBef>
                <a:spcPts val="0"/>
              </a:spcBef>
              <a:spcAft>
                <a:spcPts val="0"/>
              </a:spcAft>
            </a:pPr>
            <a:r>
              <a:rPr lang="en-GB" sz="900" b="0" dirty="0">
                <a:solidFill>
                  <a:srgbClr val="D4D4D4"/>
                </a:solidFill>
                <a:effectLst/>
                <a:latin typeface="Consolas" panose="020B0609020204030204" pitchFamily="49" charset="0"/>
              </a:rPr>
              <a:t>}</a:t>
            </a:r>
          </a:p>
          <a:p>
            <a:pPr>
              <a:spcBef>
                <a:spcPts val="0"/>
              </a:spcBef>
              <a:spcAft>
                <a:spcPts val="0"/>
              </a:spcAft>
            </a:pPr>
            <a:endParaRPr lang="en-GB" sz="900" dirty="0"/>
          </a:p>
        </p:txBody>
      </p:sp>
      <p:sp>
        <p:nvSpPr>
          <p:cNvPr id="4" name="Content Placeholder 3">
            <a:extLst>
              <a:ext uri="{FF2B5EF4-FFF2-40B4-BE49-F238E27FC236}">
                <a16:creationId xmlns:a16="http://schemas.microsoft.com/office/drawing/2014/main" id="{CBE83B41-E065-4582-B5BD-D4B7A68303CA}"/>
              </a:ext>
            </a:extLst>
          </p:cNvPr>
          <p:cNvSpPr>
            <a:spLocks noGrp="1"/>
          </p:cNvSpPr>
          <p:nvPr>
            <p:ph sz="half" idx="2"/>
          </p:nvPr>
        </p:nvSpPr>
        <p:spPr>
          <a:xfrm>
            <a:off x="825551" y="1874016"/>
            <a:ext cx="3703320" cy="4291113"/>
          </a:xfrm>
          <a:solidFill>
            <a:schemeClr val="tx1">
              <a:lumMod val="95000"/>
              <a:lumOff val="5000"/>
            </a:schemeClr>
          </a:solidFill>
        </p:spPr>
        <p:txBody>
          <a:bodyPr>
            <a:noAutofit/>
          </a:bodyPr>
          <a:lstStyle/>
          <a:p>
            <a:pPr>
              <a:spcBef>
                <a:spcPts val="0"/>
              </a:spcBef>
              <a:spcAft>
                <a:spcPts val="0"/>
              </a:spcAft>
            </a:pP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Div</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extends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Arithmetic</a:t>
            </a: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calculate</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b</a:t>
            </a: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a/b;</a:t>
            </a:r>
          </a:p>
          <a:p>
            <a:pPr>
              <a:spcBef>
                <a:spcPts val="0"/>
              </a:spcBef>
              <a:spcAft>
                <a:spcPts val="0"/>
              </a:spcAft>
            </a:pPr>
            <a:r>
              <a:rPr lang="en-US" sz="1100" b="0" dirty="0">
                <a:solidFill>
                  <a:srgbClr val="D4D4D4"/>
                </a:solidFill>
                <a:effectLst/>
                <a:latin typeface="Consolas" panose="020B0609020204030204" pitchFamily="49" charset="0"/>
              </a:rPr>
              <a:t>  };</a:t>
            </a:r>
          </a:p>
          <a:p>
            <a:pPr>
              <a:spcBef>
                <a:spcPts val="0"/>
              </a:spcBef>
              <a:spcAft>
                <a:spcPts val="0"/>
              </a:spcAft>
            </a:pPr>
            <a:r>
              <a:rPr lang="en-US" sz="1100" b="0" dirty="0">
                <a:solidFill>
                  <a:srgbClr val="D4D4D4"/>
                </a:solidFill>
                <a:effectLst/>
                <a:latin typeface="Consolas" panose="020B0609020204030204" pitchFamily="49" charset="0"/>
              </a:rPr>
              <a:t>  </a:t>
            </a:r>
          </a:p>
          <a:p>
            <a:pPr>
              <a:spcBef>
                <a:spcPts val="0"/>
              </a:spcBef>
              <a:spcAft>
                <a:spcPts val="0"/>
              </a:spcAft>
            </a:pP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Mul</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extends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Arithmetic</a:t>
            </a: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calculate</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b</a:t>
            </a: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a*b;</a:t>
            </a:r>
          </a:p>
          <a:p>
            <a:pPr>
              <a:spcBef>
                <a:spcPts val="0"/>
              </a:spcBef>
              <a:spcAft>
                <a:spcPts val="0"/>
              </a:spcAft>
            </a:pPr>
            <a:r>
              <a:rPr lang="en-US" sz="1100" b="0" dirty="0">
                <a:solidFill>
                  <a:srgbClr val="D4D4D4"/>
                </a:solidFill>
                <a:effectLst/>
                <a:latin typeface="Consolas" panose="020B0609020204030204" pitchFamily="49" charset="0"/>
              </a:rPr>
              <a:t>  };</a:t>
            </a:r>
          </a:p>
          <a:p>
            <a:pPr>
              <a:spcBef>
                <a:spcPts val="0"/>
              </a:spcBef>
              <a:spcAft>
                <a:spcPts val="0"/>
              </a:spcAft>
            </a:pP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Sum</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extends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Arithmetic</a:t>
            </a: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calculate</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b</a:t>
            </a: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a+b</a:t>
            </a: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D4D4D4"/>
                </a:solidFill>
                <a:effectLst/>
                <a:latin typeface="Consolas" panose="020B0609020204030204" pitchFamily="49" charset="0"/>
              </a:rPr>
              <a:t>  };</a:t>
            </a:r>
          </a:p>
          <a:p>
            <a:pPr>
              <a:spcBef>
                <a:spcPts val="0"/>
              </a:spcBef>
              <a:spcAft>
                <a:spcPts val="0"/>
              </a:spcAft>
            </a:pP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Sub</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extends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Arithmetic</a:t>
            </a: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calculate</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b</a:t>
            </a: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a-b;</a:t>
            </a:r>
          </a:p>
          <a:p>
            <a:pPr>
              <a:spcBef>
                <a:spcPts val="0"/>
              </a:spcBef>
              <a:spcAft>
                <a:spcPts val="0"/>
              </a:spcAft>
            </a:pPr>
            <a:r>
              <a:rPr lang="en-US" sz="1100" b="0" dirty="0">
                <a:solidFill>
                  <a:srgbClr val="D4D4D4"/>
                </a:solidFill>
                <a:effectLst/>
                <a:latin typeface="Consolas" panose="020B0609020204030204" pitchFamily="49" charset="0"/>
              </a:rPr>
              <a:t>  };</a:t>
            </a:r>
          </a:p>
          <a:p>
            <a:pPr>
              <a:spcBef>
                <a:spcPts val="0"/>
              </a:spcBef>
              <a:spcAft>
                <a:spcPts val="0"/>
              </a:spcAft>
            </a:pPr>
            <a:r>
              <a:rPr lang="en-US" sz="1100" b="0" dirty="0">
                <a:solidFill>
                  <a:srgbClr val="D4D4D4"/>
                </a:solidFill>
                <a:effectLst/>
                <a:latin typeface="Consolas" panose="020B0609020204030204" pitchFamily="49" charset="0"/>
              </a:rPr>
              <a:t>}</a:t>
            </a:r>
          </a:p>
          <a:p>
            <a:pPr>
              <a:spcBef>
                <a:spcPts val="0"/>
              </a:spcBef>
              <a:spcAft>
                <a:spcPts val="0"/>
              </a:spcAft>
            </a:pPr>
            <a:endParaRPr lang="en-US" sz="1100" dirty="0">
              <a:solidFill>
                <a:srgbClr val="D4D4D4"/>
              </a:solidFill>
              <a:latin typeface="Consolas" panose="020B0609020204030204" pitchFamily="49" charset="0"/>
            </a:endParaRPr>
          </a:p>
          <a:p>
            <a:pPr>
              <a:spcBef>
                <a:spcPts val="0"/>
              </a:spcBef>
              <a:spcAft>
                <a:spcPts val="0"/>
              </a:spcAft>
            </a:pP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Arithmetic</a:t>
            </a:r>
            <a:r>
              <a:rPr lang="en-US" sz="1100" b="0" dirty="0">
                <a:solidFill>
                  <a:srgbClr val="D4D4D4"/>
                </a:solidFill>
                <a:effectLst/>
                <a:latin typeface="Consolas" panose="020B0609020204030204" pitchFamily="49" charset="0"/>
              </a:rPr>
              <a:t>{</a:t>
            </a:r>
          </a:p>
          <a:p>
            <a:pPr>
              <a:spcBef>
                <a:spcPts val="0"/>
              </a:spcBef>
              <a:spcAft>
                <a:spcPts val="0"/>
              </a:spcAft>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calculate</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double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b</a:t>
            </a:r>
            <a:r>
              <a:rPr lang="en-US" sz="1100" b="0" dirty="0">
                <a:solidFill>
                  <a:srgbClr val="D4D4D4"/>
                </a:solidFill>
                <a:effectLst/>
                <a:latin typeface="Consolas" panose="020B0609020204030204" pitchFamily="49" charset="0"/>
              </a:rPr>
              <a:t>){</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t>
            </a:r>
            <a:r>
              <a:rPr lang="en-US" sz="1100" b="0">
                <a:solidFill>
                  <a:srgbClr val="B5CEA8"/>
                </a:solidFill>
                <a:effectLst/>
                <a:latin typeface="Consolas" panose="020B0609020204030204" pitchFamily="49" charset="0"/>
              </a:rPr>
              <a:t>0</a:t>
            </a:r>
            <a:r>
              <a:rPr lang="en-US" sz="1100" b="0">
                <a:solidFill>
                  <a:srgbClr val="D4D4D4"/>
                </a:solidFill>
                <a:effectLst/>
                <a:latin typeface="Consolas" panose="020B0609020204030204" pitchFamily="49" charset="0"/>
              </a:rPr>
              <a:t>;}</a:t>
            </a:r>
            <a:endParaRPr lang="en-US" sz="1100" b="0" dirty="0">
              <a:solidFill>
                <a:srgbClr val="D4D4D4"/>
              </a:solidFill>
              <a:effectLst/>
              <a:latin typeface="Consolas" panose="020B0609020204030204" pitchFamily="49" charset="0"/>
            </a:endParaRPr>
          </a:p>
          <a:p>
            <a:pPr>
              <a:spcBef>
                <a:spcPts val="0"/>
              </a:spcBef>
              <a:spcAft>
                <a:spcPts val="0"/>
              </a:spcAft>
            </a:pPr>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a:spcBef>
                <a:spcPts val="0"/>
              </a:spcBef>
              <a:spcAft>
                <a:spcPts val="0"/>
              </a:spcAft>
            </a:pPr>
            <a:endParaRPr lang="en-GB" sz="1100" dirty="0"/>
          </a:p>
        </p:txBody>
      </p:sp>
    </p:spTree>
    <p:extLst>
      <p:ext uri="{BB962C8B-B14F-4D97-AF65-F5344CB8AC3E}">
        <p14:creationId xmlns:p14="http://schemas.microsoft.com/office/powerpoint/2010/main" val="294981699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833" y="1918132"/>
            <a:ext cx="5142784" cy="3878986"/>
          </a:xfrm>
        </p:spPr>
      </p:pic>
      <p:sp>
        <p:nvSpPr>
          <p:cNvPr id="4" name="Oval 3">
            <a:extLst>
              <a:ext uri="{FF2B5EF4-FFF2-40B4-BE49-F238E27FC236}">
                <a16:creationId xmlns:a16="http://schemas.microsoft.com/office/drawing/2014/main" id="{48769841-4642-4084-B26E-9B92D4BBD59A}"/>
              </a:ext>
            </a:extLst>
          </p:cNvPr>
          <p:cNvSpPr/>
          <p:nvPr/>
        </p:nvSpPr>
        <p:spPr>
          <a:xfrm>
            <a:off x="4330149" y="359129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0158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2309716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1306525"/>
          </a:xfrm>
        </p:spPr>
        <p:txBody>
          <a:bodyPr>
            <a:noAutofit/>
          </a:bodyPr>
          <a:lstStyle/>
          <a:p>
            <a:r>
              <a:rPr lang="en-GB" sz="4400" dirty="0"/>
              <a:t>Instantiation vs Inheritance</a:t>
            </a:r>
          </a:p>
        </p:txBody>
      </p:sp>
      <p:sp>
        <p:nvSpPr>
          <p:cNvPr id="9" name="Content Placeholder 8">
            <a:extLst>
              <a:ext uri="{FF2B5EF4-FFF2-40B4-BE49-F238E27FC236}">
                <a16:creationId xmlns:a16="http://schemas.microsoft.com/office/drawing/2014/main" id="{376193D9-45A0-453B-A924-EDC9FCEE25ED}"/>
              </a:ext>
            </a:extLst>
          </p:cNvPr>
          <p:cNvSpPr>
            <a:spLocks noGrp="1"/>
          </p:cNvSpPr>
          <p:nvPr>
            <p:ph idx="1"/>
          </p:nvPr>
        </p:nvSpPr>
        <p:spPr>
          <a:xfrm>
            <a:off x="822959" y="1845734"/>
            <a:ext cx="7783713" cy="4300542"/>
          </a:xfrm>
        </p:spPr>
        <p:txBody>
          <a:bodyPr>
            <a:normAutofit fontScale="92500"/>
          </a:bodyPr>
          <a:lstStyle/>
          <a:p>
            <a:pPr>
              <a:buFont typeface="Wingdings" panose="05000000000000000000" pitchFamily="2" charset="2"/>
              <a:buChar char="v"/>
            </a:pPr>
            <a:r>
              <a:rPr lang="en-GB" dirty="0"/>
              <a:t> Instantiation is the process of creating a new Object from a class.</a:t>
            </a:r>
          </a:p>
          <a:p>
            <a:pPr>
              <a:buFont typeface="Wingdings" panose="05000000000000000000" pitchFamily="2" charset="2"/>
              <a:buChar char="v"/>
            </a:pPr>
            <a:r>
              <a:rPr lang="en-GB" dirty="0"/>
              <a:t> </a:t>
            </a:r>
            <a:r>
              <a:rPr lang="en-GB" dirty="0" err="1"/>
              <a:t>e.g</a:t>
            </a:r>
            <a:r>
              <a:rPr lang="en-GB" dirty="0"/>
              <a:t> Arithmetic op=new Arithmetic();</a:t>
            </a:r>
          </a:p>
          <a:p>
            <a:pPr>
              <a:buFont typeface="Wingdings" panose="05000000000000000000" pitchFamily="2" charset="2"/>
              <a:buChar char="v"/>
            </a:pPr>
            <a:r>
              <a:rPr lang="en-GB" dirty="0"/>
              <a:t> The new keyword along with the class constructor is used to create a new object having the state as dictated by the constructor.</a:t>
            </a:r>
          </a:p>
          <a:p>
            <a:pPr>
              <a:buFont typeface="Wingdings" panose="05000000000000000000" pitchFamily="2" charset="2"/>
              <a:buChar char="v"/>
            </a:pPr>
            <a:r>
              <a:rPr lang="en-GB" dirty="0"/>
              <a:t> A constructor is a special method that doesn’t have a return type and must have the same name as the name of the class and is used to assign values to an object members, giving it a state.</a:t>
            </a:r>
          </a:p>
          <a:p>
            <a:pPr>
              <a:buFont typeface="Wingdings" panose="05000000000000000000" pitchFamily="2" charset="2"/>
              <a:buChar char="v"/>
            </a:pPr>
            <a:r>
              <a:rPr lang="en-GB" dirty="0"/>
              <a:t> Classes cannot be used directly.  The only way to access members of a class is from the object of the class unless that member was declare as static. </a:t>
            </a:r>
          </a:p>
          <a:p>
            <a:pPr>
              <a:buFont typeface="Wingdings" panose="05000000000000000000" pitchFamily="2" charset="2"/>
              <a:buChar char="v"/>
            </a:pPr>
            <a:r>
              <a:rPr lang="en-GB" dirty="0"/>
              <a:t> Inheritance however is done during class definition where one class extends from another e.g.</a:t>
            </a:r>
          </a:p>
          <a:p>
            <a:pPr>
              <a:buFont typeface="Wingdings" panose="05000000000000000000" pitchFamily="2" charset="2"/>
              <a:buChar char="v"/>
            </a:pPr>
            <a:r>
              <a:rPr lang="en-GB" dirty="0"/>
              <a:t> public class </a:t>
            </a:r>
            <a:r>
              <a:rPr lang="en-GB" dirty="0" err="1"/>
              <a:t>Div</a:t>
            </a:r>
            <a:r>
              <a:rPr lang="en-GB" dirty="0"/>
              <a:t> extends Arithmetic{}</a:t>
            </a:r>
          </a:p>
        </p:txBody>
      </p:sp>
    </p:spTree>
    <p:extLst>
      <p:ext uri="{BB962C8B-B14F-4D97-AF65-F5344CB8AC3E}">
        <p14:creationId xmlns:p14="http://schemas.microsoft.com/office/powerpoint/2010/main" val="153039054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Diagram&#10;&#10;Description automatically generated">
            <a:extLst>
              <a:ext uri="{FF2B5EF4-FFF2-40B4-BE49-F238E27FC236}">
                <a16:creationId xmlns:a16="http://schemas.microsoft.com/office/drawing/2014/main" id="{879FAF51-A109-4FFC-B8D5-B60449BF4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522" y="792238"/>
            <a:ext cx="6122856" cy="5550048"/>
          </a:xfrm>
        </p:spPr>
      </p:pic>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Containment vs Inheritance</a:t>
            </a:r>
          </a:p>
        </p:txBody>
      </p:sp>
      <p:sp>
        <p:nvSpPr>
          <p:cNvPr id="4" name="Rectangle: Rounded Corners 3">
            <a:extLst>
              <a:ext uri="{FF2B5EF4-FFF2-40B4-BE49-F238E27FC236}">
                <a16:creationId xmlns:a16="http://schemas.microsoft.com/office/drawing/2014/main" id="{1C2D8008-3788-428A-84B0-B1569139B420}"/>
              </a:ext>
            </a:extLst>
          </p:cNvPr>
          <p:cNvSpPr/>
          <p:nvPr/>
        </p:nvSpPr>
        <p:spPr>
          <a:xfrm>
            <a:off x="1604376" y="4188065"/>
            <a:ext cx="1241346" cy="786470"/>
          </a:xfrm>
          <a:prstGeom prst="roundRect">
            <a:avLst/>
          </a:prstGeom>
          <a:solidFill>
            <a:schemeClr val="bg2">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3A072A-28E9-4EA3-B9F4-F6A799122467}"/>
              </a:ext>
            </a:extLst>
          </p:cNvPr>
          <p:cNvSpPr/>
          <p:nvPr/>
        </p:nvSpPr>
        <p:spPr>
          <a:xfrm>
            <a:off x="1488348" y="933825"/>
            <a:ext cx="1559000" cy="2982516"/>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107102A-DCF6-428A-BD88-59FFBB1D9734}"/>
              </a:ext>
            </a:extLst>
          </p:cNvPr>
          <p:cNvSpPr/>
          <p:nvPr/>
        </p:nvSpPr>
        <p:spPr>
          <a:xfrm>
            <a:off x="3414201" y="773384"/>
            <a:ext cx="1364652" cy="148008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D9BC766-A6B7-4E07-A0D9-A56AAFEB419D}"/>
              </a:ext>
            </a:extLst>
          </p:cNvPr>
          <p:cNvSpPr/>
          <p:nvPr/>
        </p:nvSpPr>
        <p:spPr>
          <a:xfrm>
            <a:off x="5638404" y="2379497"/>
            <a:ext cx="1559000" cy="232447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FAD31EF4-DA3D-4D0F-91AA-4F7E7468C835}"/>
              </a:ext>
            </a:extLst>
          </p:cNvPr>
          <p:cNvSpPr/>
          <p:nvPr/>
        </p:nvSpPr>
        <p:spPr>
          <a:xfrm>
            <a:off x="3403076" y="2507390"/>
            <a:ext cx="1386902" cy="2100890"/>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1176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88620D2-0859-46C6-968C-D33AFC6267AF}"/>
              </a:ext>
            </a:extLst>
          </p:cNvPr>
          <p:cNvGrpSpPr/>
          <p:nvPr/>
        </p:nvGrpSpPr>
        <p:grpSpPr>
          <a:xfrm>
            <a:off x="1488348" y="637932"/>
            <a:ext cx="6220030" cy="5694927"/>
            <a:chOff x="1488348" y="647359"/>
            <a:chExt cx="6220030" cy="5694927"/>
          </a:xfrm>
        </p:grpSpPr>
        <p:pic>
          <p:nvPicPr>
            <p:cNvPr id="13" name="Content Placeholder 11" descr="Diagram&#10;&#10;Description automatically generated">
              <a:extLst>
                <a:ext uri="{FF2B5EF4-FFF2-40B4-BE49-F238E27FC236}">
                  <a16:creationId xmlns:a16="http://schemas.microsoft.com/office/drawing/2014/main" id="{11229C33-B78A-4E7B-B72E-20F5E7774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522" y="792238"/>
              <a:ext cx="6122856" cy="5550048"/>
            </a:xfrm>
            <a:prstGeom prst="rect">
              <a:avLst/>
            </a:prstGeom>
          </p:spPr>
        </p:pic>
        <p:sp>
          <p:nvSpPr>
            <p:cNvPr id="14" name="Rectangle: Rounded Corners 13">
              <a:extLst>
                <a:ext uri="{FF2B5EF4-FFF2-40B4-BE49-F238E27FC236}">
                  <a16:creationId xmlns:a16="http://schemas.microsoft.com/office/drawing/2014/main" id="{892E1E6F-8E94-47EB-8CB9-EDCADAC8EBB8}"/>
                </a:ext>
              </a:extLst>
            </p:cNvPr>
            <p:cNvSpPr/>
            <p:nvPr/>
          </p:nvSpPr>
          <p:spPr>
            <a:xfrm>
              <a:off x="1604376" y="4188065"/>
              <a:ext cx="1241346" cy="786470"/>
            </a:xfrm>
            <a:prstGeom prst="roundRect">
              <a:avLst/>
            </a:prstGeom>
            <a:solidFill>
              <a:schemeClr val="bg2">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DA4C82CE-0F0B-4B2F-8DEF-2FDFED286ABB}"/>
                </a:ext>
              </a:extLst>
            </p:cNvPr>
            <p:cNvSpPr/>
            <p:nvPr/>
          </p:nvSpPr>
          <p:spPr>
            <a:xfrm>
              <a:off x="1488348" y="933825"/>
              <a:ext cx="1559000" cy="2982516"/>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52DA2E10-0511-4575-B90E-5147FDEAE68F}"/>
                </a:ext>
              </a:extLst>
            </p:cNvPr>
            <p:cNvSpPr/>
            <p:nvPr/>
          </p:nvSpPr>
          <p:spPr>
            <a:xfrm>
              <a:off x="3317027" y="647359"/>
              <a:ext cx="1559000" cy="173213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763D24B-D8B4-44B2-A67C-977AB4328588}"/>
                </a:ext>
              </a:extLst>
            </p:cNvPr>
            <p:cNvSpPr/>
            <p:nvPr/>
          </p:nvSpPr>
          <p:spPr>
            <a:xfrm>
              <a:off x="5638404" y="2379497"/>
              <a:ext cx="1559000" cy="232447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188613F6-BEB8-4027-82BF-71646AF66E7D}"/>
                </a:ext>
              </a:extLst>
            </p:cNvPr>
            <p:cNvSpPr/>
            <p:nvPr/>
          </p:nvSpPr>
          <p:spPr>
            <a:xfrm>
              <a:off x="3403076" y="2507390"/>
              <a:ext cx="1386902" cy="2100890"/>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Containment vs Inheritance</a:t>
            </a:r>
          </a:p>
        </p:txBody>
      </p:sp>
      <p:sp>
        <p:nvSpPr>
          <p:cNvPr id="3" name="Oval 2">
            <a:extLst>
              <a:ext uri="{FF2B5EF4-FFF2-40B4-BE49-F238E27FC236}">
                <a16:creationId xmlns:a16="http://schemas.microsoft.com/office/drawing/2014/main" id="{A92B2579-F368-4E64-8D09-F79D0CBFA8B6}"/>
              </a:ext>
            </a:extLst>
          </p:cNvPr>
          <p:cNvSpPr/>
          <p:nvPr/>
        </p:nvSpPr>
        <p:spPr>
          <a:xfrm>
            <a:off x="2079839" y="2555804"/>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792443C-4304-4E9C-98CF-A0ED8A00FB4D}"/>
              </a:ext>
            </a:extLst>
          </p:cNvPr>
          <p:cNvSpPr/>
          <p:nvPr/>
        </p:nvSpPr>
        <p:spPr>
          <a:xfrm>
            <a:off x="2721815" y="4429280"/>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128AA7D9-79BF-470B-9676-01A5AA741C13}"/>
              </a:ext>
            </a:extLst>
          </p:cNvPr>
          <p:cNvSpPr/>
          <p:nvPr/>
        </p:nvSpPr>
        <p:spPr>
          <a:xfrm>
            <a:off x="4607449" y="3408571"/>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4325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214507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938368" y="2063792"/>
            <a:ext cx="5648861" cy="4023360"/>
          </a:xfrm>
        </p:spPr>
        <p:txBody>
          <a:bodyPr>
            <a:noAutofit/>
          </a:bodyPr>
          <a:lstStyle/>
          <a:p>
            <a:pPr>
              <a:spcBef>
                <a:spcPts val="600"/>
              </a:spcBef>
              <a:buFont typeface="Wingdings" panose="05000000000000000000" pitchFamily="2" charset="2"/>
              <a:buChar char="v"/>
            </a:pPr>
            <a:r>
              <a:rPr lang="en-US" sz="2400" dirty="0"/>
              <a:t> Getters and setters</a:t>
            </a:r>
          </a:p>
          <a:p>
            <a:pPr>
              <a:spcBef>
                <a:spcPts val="600"/>
              </a:spcBef>
              <a:buFont typeface="Wingdings" panose="05000000000000000000" pitchFamily="2" charset="2"/>
              <a:buChar char="v"/>
            </a:pPr>
            <a:r>
              <a:rPr lang="en-US" sz="2400" dirty="0"/>
              <a:t> Inheritance</a:t>
            </a:r>
          </a:p>
          <a:p>
            <a:pPr>
              <a:spcBef>
                <a:spcPts val="600"/>
              </a:spcBef>
              <a:buFont typeface="Wingdings" panose="05000000000000000000" pitchFamily="2" charset="2"/>
              <a:buChar char="v"/>
            </a:pPr>
            <a:r>
              <a:rPr lang="en-US" sz="2400" dirty="0"/>
              <a:t> Polymorphism</a:t>
            </a:r>
            <a:endParaRPr lang="en-GB" sz="2400" dirty="0"/>
          </a:p>
          <a:p>
            <a:pPr>
              <a:spcBef>
                <a:spcPts val="600"/>
              </a:spcBef>
              <a:buFont typeface="Wingdings" panose="05000000000000000000" pitchFamily="2" charset="2"/>
              <a:buChar char="v"/>
            </a:pPr>
            <a:r>
              <a:rPr lang="en-US" sz="2400" dirty="0"/>
              <a:t> Instantiation vs Inheritance</a:t>
            </a:r>
          </a:p>
          <a:p>
            <a:pPr>
              <a:spcBef>
                <a:spcPts val="600"/>
              </a:spcBef>
              <a:buFont typeface="Wingdings" panose="05000000000000000000" pitchFamily="2" charset="2"/>
              <a:buChar char="v"/>
            </a:pPr>
            <a:r>
              <a:rPr lang="en-US" sz="2400" dirty="0"/>
              <a:t> Composition vs Inheritance</a:t>
            </a:r>
          </a:p>
          <a:p>
            <a:pPr>
              <a:spcBef>
                <a:spcPts val="600"/>
              </a:spcBef>
              <a:buFont typeface="Wingdings" panose="05000000000000000000" pitchFamily="2" charset="2"/>
              <a:buChar char="v"/>
            </a:pPr>
            <a:r>
              <a:rPr lang="en-US" sz="2400" dirty="0"/>
              <a:t> Interface vs Inheritance</a:t>
            </a:r>
          </a:p>
          <a:p>
            <a:pPr>
              <a:spcBef>
                <a:spcPts val="600"/>
              </a:spcBef>
              <a:buFont typeface="Wingdings" panose="05000000000000000000" pitchFamily="2" charset="2"/>
              <a:buChar char="v"/>
            </a:pPr>
            <a:r>
              <a:rPr lang="en-US" sz="2400" dirty="0"/>
              <a:t> Abstract class vs interface vs inheritance</a:t>
            </a:r>
          </a:p>
          <a:p>
            <a:pPr>
              <a:spcBef>
                <a:spcPts val="600"/>
              </a:spcBef>
              <a:buFont typeface="Wingdings" panose="05000000000000000000" pitchFamily="2" charset="2"/>
              <a:buChar char="v"/>
            </a:pPr>
            <a:r>
              <a:rPr lang="en-US" sz="2400" dirty="0"/>
              <a:t> Inner classes</a:t>
            </a:r>
          </a:p>
          <a:p>
            <a:pPr>
              <a:spcBef>
                <a:spcPts val="600"/>
              </a:spcBef>
              <a:buFont typeface="Wingdings" panose="05000000000000000000" pitchFamily="2" charset="2"/>
              <a:buChar char="v"/>
            </a:pPr>
            <a:r>
              <a:rPr lang="en-US" sz="2400" dirty="0"/>
              <a:t> Java packages</a:t>
            </a:r>
          </a:p>
          <a:p>
            <a:pPr>
              <a:spcBef>
                <a:spcPts val="600"/>
              </a:spcBef>
              <a:buFont typeface="Wingdings" panose="05000000000000000000" pitchFamily="2" charset="2"/>
              <a:buChar char="v"/>
            </a:pPr>
            <a:r>
              <a:rPr lang="en-US" sz="2400" dirty="0"/>
              <a:t> Java library and standard classes</a:t>
            </a:r>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1258110"/>
          </a:xfrm>
        </p:spPr>
        <p:txBody>
          <a:bodyPr>
            <a:noAutofit/>
          </a:bodyPr>
          <a:lstStyle/>
          <a:p>
            <a:r>
              <a:rPr lang="en-GB" sz="3600" dirty="0"/>
              <a:t>Interface vs Inheritance </a:t>
            </a:r>
            <a:br>
              <a:rPr lang="en-GB" sz="3600" dirty="0"/>
            </a:br>
            <a:r>
              <a:rPr lang="en-GB" sz="3600" dirty="0"/>
              <a:t>– Why so many faces?</a:t>
            </a:r>
          </a:p>
        </p:txBody>
      </p:sp>
      <p:sp>
        <p:nvSpPr>
          <p:cNvPr id="21" name="Freeform: Shape 20">
            <a:extLst>
              <a:ext uri="{FF2B5EF4-FFF2-40B4-BE49-F238E27FC236}">
                <a16:creationId xmlns:a16="http://schemas.microsoft.com/office/drawing/2014/main" id="{20807772-39D4-4CA4-B29B-2EC34D282196}"/>
              </a:ext>
            </a:extLst>
          </p:cNvPr>
          <p:cNvSpPr/>
          <p:nvPr/>
        </p:nvSpPr>
        <p:spPr>
          <a:xfrm>
            <a:off x="3990816" y="3335817"/>
            <a:ext cx="1206817" cy="1206817"/>
          </a:xfrm>
          <a:custGeom>
            <a:avLst/>
            <a:gdLst>
              <a:gd name="connsiteX0" fmla="*/ 0 w 1206817"/>
              <a:gd name="connsiteY0" fmla="*/ 201140 h 1206817"/>
              <a:gd name="connsiteX1" fmla="*/ 201140 w 1206817"/>
              <a:gd name="connsiteY1" fmla="*/ 0 h 1206817"/>
              <a:gd name="connsiteX2" fmla="*/ 1005677 w 1206817"/>
              <a:gd name="connsiteY2" fmla="*/ 0 h 1206817"/>
              <a:gd name="connsiteX3" fmla="*/ 1206817 w 1206817"/>
              <a:gd name="connsiteY3" fmla="*/ 201140 h 1206817"/>
              <a:gd name="connsiteX4" fmla="*/ 1206817 w 1206817"/>
              <a:gd name="connsiteY4" fmla="*/ 1005677 h 1206817"/>
              <a:gd name="connsiteX5" fmla="*/ 1005677 w 1206817"/>
              <a:gd name="connsiteY5" fmla="*/ 1206817 h 1206817"/>
              <a:gd name="connsiteX6" fmla="*/ 201140 w 1206817"/>
              <a:gd name="connsiteY6" fmla="*/ 1206817 h 1206817"/>
              <a:gd name="connsiteX7" fmla="*/ 0 w 1206817"/>
              <a:gd name="connsiteY7" fmla="*/ 1005677 h 1206817"/>
              <a:gd name="connsiteX8" fmla="*/ 0 w 1206817"/>
              <a:gd name="connsiteY8" fmla="*/ 201140 h 120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817" h="1206817">
                <a:moveTo>
                  <a:pt x="0" y="201140"/>
                </a:moveTo>
                <a:cubicBezTo>
                  <a:pt x="0" y="90053"/>
                  <a:pt x="90053" y="0"/>
                  <a:pt x="201140" y="0"/>
                </a:cubicBezTo>
                <a:lnTo>
                  <a:pt x="1005677" y="0"/>
                </a:lnTo>
                <a:cubicBezTo>
                  <a:pt x="1116764" y="0"/>
                  <a:pt x="1206817" y="90053"/>
                  <a:pt x="1206817" y="201140"/>
                </a:cubicBezTo>
                <a:lnTo>
                  <a:pt x="1206817" y="1005677"/>
                </a:lnTo>
                <a:cubicBezTo>
                  <a:pt x="1206817" y="1116764"/>
                  <a:pt x="1116764" y="1206817"/>
                  <a:pt x="1005677" y="1206817"/>
                </a:cubicBezTo>
                <a:lnTo>
                  <a:pt x="201140" y="1206817"/>
                </a:lnTo>
                <a:cubicBezTo>
                  <a:pt x="90053" y="1206817"/>
                  <a:pt x="0" y="1116764"/>
                  <a:pt x="0" y="1005677"/>
                </a:cubicBezTo>
                <a:lnTo>
                  <a:pt x="0" y="20114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2252" tIns="112252" rIns="112252" bIns="112252" numCol="1" spcCol="1270" anchor="ctr" anchorCtr="0">
            <a:noAutofit/>
          </a:bodyPr>
          <a:lstStyle/>
          <a:p>
            <a:pPr marL="0" lvl="0" indent="0" algn="ctr" defTabSz="933450">
              <a:lnSpc>
                <a:spcPct val="90000"/>
              </a:lnSpc>
              <a:spcBef>
                <a:spcPct val="0"/>
              </a:spcBef>
              <a:spcAft>
                <a:spcPct val="35000"/>
              </a:spcAft>
              <a:buNone/>
            </a:pPr>
            <a:r>
              <a:rPr lang="en-GB" sz="2100" kern="1200" dirty="0"/>
              <a:t>Interface</a:t>
            </a:r>
          </a:p>
        </p:txBody>
      </p:sp>
      <p:sp>
        <p:nvSpPr>
          <p:cNvPr id="22" name="Freeform: Shape 21">
            <a:extLst>
              <a:ext uri="{FF2B5EF4-FFF2-40B4-BE49-F238E27FC236}">
                <a16:creationId xmlns:a16="http://schemas.microsoft.com/office/drawing/2014/main" id="{0260F1DB-5F89-42D7-87C9-48CCF9DD8F3A}"/>
              </a:ext>
            </a:extLst>
          </p:cNvPr>
          <p:cNvSpPr/>
          <p:nvPr/>
        </p:nvSpPr>
        <p:spPr>
          <a:xfrm rot="16200000">
            <a:off x="4274080" y="3015673"/>
            <a:ext cx="640288" cy="0"/>
          </a:xfrm>
          <a:custGeom>
            <a:avLst/>
            <a:gdLst/>
            <a:ahLst/>
            <a:cxnLst/>
            <a:rect l="0" t="0" r="0" b="0"/>
            <a:pathLst>
              <a:path>
                <a:moveTo>
                  <a:pt x="0" y="0"/>
                </a:moveTo>
                <a:lnTo>
                  <a:pt x="64028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3D04F30A-5CF4-4965-8A04-50FE8965224C}"/>
              </a:ext>
            </a:extLst>
          </p:cNvPr>
          <p:cNvSpPr/>
          <p:nvPr/>
        </p:nvSpPr>
        <p:spPr>
          <a:xfrm>
            <a:off x="4189941" y="1886960"/>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chemeClr val="accent6">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411" tIns="67411" rIns="67411" bIns="67411" numCol="1" spcCol="1270" anchor="ctr" anchorCtr="0">
            <a:noAutofit/>
          </a:bodyPr>
          <a:lstStyle/>
          <a:p>
            <a:pPr marL="0" lvl="0" indent="0" algn="ctr" defTabSz="488950">
              <a:lnSpc>
                <a:spcPct val="90000"/>
              </a:lnSpc>
              <a:spcBef>
                <a:spcPct val="0"/>
              </a:spcBef>
              <a:spcAft>
                <a:spcPct val="35000"/>
              </a:spcAft>
              <a:buNone/>
            </a:pPr>
            <a:r>
              <a:rPr lang="en-GB" sz="1100" kern="1200" dirty="0"/>
              <a:t>Ubiquitous</a:t>
            </a:r>
          </a:p>
        </p:txBody>
      </p:sp>
      <p:sp>
        <p:nvSpPr>
          <p:cNvPr id="24" name="Freeform: Shape 23">
            <a:extLst>
              <a:ext uri="{FF2B5EF4-FFF2-40B4-BE49-F238E27FC236}">
                <a16:creationId xmlns:a16="http://schemas.microsoft.com/office/drawing/2014/main" id="{7E169114-5CE4-4E7C-AEAF-7973805A4EAE}"/>
              </a:ext>
            </a:extLst>
          </p:cNvPr>
          <p:cNvSpPr/>
          <p:nvPr/>
        </p:nvSpPr>
        <p:spPr>
          <a:xfrm rot="19285714">
            <a:off x="5158462" y="3346077"/>
            <a:ext cx="359094" cy="0"/>
          </a:xfrm>
          <a:custGeom>
            <a:avLst/>
            <a:gdLst/>
            <a:ahLst/>
            <a:cxnLst/>
            <a:rect l="0" t="0" r="0" b="0"/>
            <a:pathLst>
              <a:path>
                <a:moveTo>
                  <a:pt x="0" y="0"/>
                </a:moveTo>
                <a:lnTo>
                  <a:pt x="35909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Freeform: Shape 24">
            <a:extLst>
              <a:ext uri="{FF2B5EF4-FFF2-40B4-BE49-F238E27FC236}">
                <a16:creationId xmlns:a16="http://schemas.microsoft.com/office/drawing/2014/main" id="{A1AFFA28-3461-405C-98FA-5DF3EA179519}"/>
              </a:ext>
            </a:extLst>
          </p:cNvPr>
          <p:cNvSpPr/>
          <p:nvPr/>
        </p:nvSpPr>
        <p:spPr>
          <a:xfrm>
            <a:off x="5478385" y="250744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2491" tIns="72491" rIns="72491" bIns="72491" numCol="1" spcCol="1270" anchor="ctr" anchorCtr="0">
            <a:noAutofit/>
          </a:bodyPr>
          <a:lstStyle/>
          <a:p>
            <a:pPr marL="0" lvl="0" indent="0" algn="ctr" defTabSz="577850">
              <a:lnSpc>
                <a:spcPct val="90000"/>
              </a:lnSpc>
              <a:spcBef>
                <a:spcPct val="0"/>
              </a:spcBef>
              <a:spcAft>
                <a:spcPct val="35000"/>
              </a:spcAft>
              <a:buNone/>
            </a:pPr>
            <a:r>
              <a:rPr lang="en-GB" sz="1300" kern="1200" dirty="0"/>
              <a:t>Graphical User Interface</a:t>
            </a:r>
          </a:p>
        </p:txBody>
      </p:sp>
      <p:sp>
        <p:nvSpPr>
          <p:cNvPr id="26" name="Freeform: Shape 25">
            <a:extLst>
              <a:ext uri="{FF2B5EF4-FFF2-40B4-BE49-F238E27FC236}">
                <a16:creationId xmlns:a16="http://schemas.microsoft.com/office/drawing/2014/main" id="{6FC91B8E-E0A1-4F39-9123-954FA6AD7938}"/>
              </a:ext>
            </a:extLst>
          </p:cNvPr>
          <p:cNvSpPr/>
          <p:nvPr/>
        </p:nvSpPr>
        <p:spPr>
          <a:xfrm rot="771429">
            <a:off x="5189931" y="4145305"/>
            <a:ext cx="614374" cy="0"/>
          </a:xfrm>
          <a:custGeom>
            <a:avLst/>
            <a:gdLst/>
            <a:ahLst/>
            <a:cxnLst/>
            <a:rect l="0" t="0" r="0" b="0"/>
            <a:pathLst>
              <a:path>
                <a:moveTo>
                  <a:pt x="0" y="0"/>
                </a:moveTo>
                <a:lnTo>
                  <a:pt x="61437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Freeform: Shape 26">
            <a:extLst>
              <a:ext uri="{FF2B5EF4-FFF2-40B4-BE49-F238E27FC236}">
                <a16:creationId xmlns:a16="http://schemas.microsoft.com/office/drawing/2014/main" id="{4D08AE7C-AB26-43D5-8388-6C3AC44A99CD}"/>
              </a:ext>
            </a:extLst>
          </p:cNvPr>
          <p:cNvSpPr/>
          <p:nvPr/>
        </p:nvSpPr>
        <p:spPr>
          <a:xfrm>
            <a:off x="5796604" y="390165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411" tIns="67411" rIns="67411" bIns="67411" numCol="1" spcCol="1270" anchor="ctr" anchorCtr="0">
            <a:noAutofit/>
          </a:bodyPr>
          <a:lstStyle/>
          <a:p>
            <a:pPr marL="0" lvl="0" indent="0" algn="ctr" defTabSz="488950">
              <a:lnSpc>
                <a:spcPct val="90000"/>
              </a:lnSpc>
              <a:spcBef>
                <a:spcPct val="0"/>
              </a:spcBef>
              <a:spcAft>
                <a:spcPct val="35000"/>
              </a:spcAft>
              <a:buNone/>
            </a:pPr>
            <a:r>
              <a:rPr lang="en-GB" sz="1100" kern="1200" dirty="0"/>
              <a:t>Abstraction</a:t>
            </a:r>
          </a:p>
        </p:txBody>
      </p:sp>
      <p:sp>
        <p:nvSpPr>
          <p:cNvPr id="28" name="Freeform: Shape 27">
            <a:extLst>
              <a:ext uri="{FF2B5EF4-FFF2-40B4-BE49-F238E27FC236}">
                <a16:creationId xmlns:a16="http://schemas.microsoft.com/office/drawing/2014/main" id="{849451A2-C6EC-40A8-BAD0-B354BAA71460}"/>
              </a:ext>
            </a:extLst>
          </p:cNvPr>
          <p:cNvSpPr/>
          <p:nvPr/>
        </p:nvSpPr>
        <p:spPr>
          <a:xfrm rot="3857143">
            <a:off x="4734924" y="4781178"/>
            <a:ext cx="529527" cy="0"/>
          </a:xfrm>
          <a:custGeom>
            <a:avLst/>
            <a:gdLst/>
            <a:ahLst/>
            <a:cxnLst/>
            <a:rect l="0" t="0" r="0" b="0"/>
            <a:pathLst>
              <a:path>
                <a:moveTo>
                  <a:pt x="0" y="0"/>
                </a:moveTo>
                <a:lnTo>
                  <a:pt x="52952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Freeform: Shape 28">
            <a:extLst>
              <a:ext uri="{FF2B5EF4-FFF2-40B4-BE49-F238E27FC236}">
                <a16:creationId xmlns:a16="http://schemas.microsoft.com/office/drawing/2014/main" id="{90666F21-E133-4881-A741-12CC092CF77A}"/>
              </a:ext>
            </a:extLst>
          </p:cNvPr>
          <p:cNvSpPr/>
          <p:nvPr/>
        </p:nvSpPr>
        <p:spPr>
          <a:xfrm>
            <a:off x="4904973" y="501972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2651" tIns="82651" rIns="82651" bIns="82651" numCol="1" spcCol="1270" anchor="ctr" anchorCtr="0">
            <a:noAutofit/>
          </a:bodyPr>
          <a:lstStyle/>
          <a:p>
            <a:pPr marL="0" lvl="0" indent="0" algn="ctr" defTabSz="755650">
              <a:lnSpc>
                <a:spcPct val="90000"/>
              </a:lnSpc>
              <a:spcBef>
                <a:spcPct val="0"/>
              </a:spcBef>
              <a:spcAft>
                <a:spcPct val="35000"/>
              </a:spcAft>
              <a:buNone/>
            </a:pPr>
            <a:r>
              <a:rPr lang="en-GB" sz="1700" kern="1200" dirty="0"/>
              <a:t>Façade</a:t>
            </a:r>
          </a:p>
        </p:txBody>
      </p:sp>
      <p:sp>
        <p:nvSpPr>
          <p:cNvPr id="30" name="Freeform: Shape 29">
            <a:extLst>
              <a:ext uri="{FF2B5EF4-FFF2-40B4-BE49-F238E27FC236}">
                <a16:creationId xmlns:a16="http://schemas.microsoft.com/office/drawing/2014/main" id="{B6F74D58-5573-43D7-BB14-4310A40A2C3A}"/>
              </a:ext>
            </a:extLst>
          </p:cNvPr>
          <p:cNvSpPr/>
          <p:nvPr/>
        </p:nvSpPr>
        <p:spPr>
          <a:xfrm rot="6942857">
            <a:off x="3923998" y="4781178"/>
            <a:ext cx="529527" cy="0"/>
          </a:xfrm>
          <a:custGeom>
            <a:avLst/>
            <a:gdLst/>
            <a:ahLst/>
            <a:cxnLst/>
            <a:rect l="0" t="0" r="0" b="0"/>
            <a:pathLst>
              <a:path>
                <a:moveTo>
                  <a:pt x="0" y="0"/>
                </a:moveTo>
                <a:lnTo>
                  <a:pt x="52952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Freeform: Shape 30">
            <a:extLst>
              <a:ext uri="{FF2B5EF4-FFF2-40B4-BE49-F238E27FC236}">
                <a16:creationId xmlns:a16="http://schemas.microsoft.com/office/drawing/2014/main" id="{21B3CACE-C819-4AE1-87FA-249612B5B6D3}"/>
              </a:ext>
            </a:extLst>
          </p:cNvPr>
          <p:cNvSpPr/>
          <p:nvPr/>
        </p:nvSpPr>
        <p:spPr>
          <a:xfrm>
            <a:off x="3474908" y="501972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351" tIns="95351" rIns="95351" bIns="95351" numCol="1" spcCol="1270" anchor="ctr" anchorCtr="0">
            <a:noAutofit/>
          </a:bodyPr>
          <a:lstStyle/>
          <a:p>
            <a:pPr marL="0" lvl="0" indent="0" algn="ctr" defTabSz="977900">
              <a:lnSpc>
                <a:spcPct val="90000"/>
              </a:lnSpc>
              <a:spcBef>
                <a:spcPct val="0"/>
              </a:spcBef>
              <a:spcAft>
                <a:spcPct val="35000"/>
              </a:spcAft>
              <a:buNone/>
            </a:pPr>
            <a:r>
              <a:rPr lang="en-GB" sz="2200" kern="1200" dirty="0"/>
              <a:t>Front face</a:t>
            </a:r>
          </a:p>
        </p:txBody>
      </p:sp>
      <p:sp>
        <p:nvSpPr>
          <p:cNvPr id="32" name="Freeform: Shape 31">
            <a:extLst>
              <a:ext uri="{FF2B5EF4-FFF2-40B4-BE49-F238E27FC236}">
                <a16:creationId xmlns:a16="http://schemas.microsoft.com/office/drawing/2014/main" id="{4C1519A8-A706-4163-B23C-2D69B724961C}"/>
              </a:ext>
            </a:extLst>
          </p:cNvPr>
          <p:cNvSpPr/>
          <p:nvPr/>
        </p:nvSpPr>
        <p:spPr>
          <a:xfrm rot="10028571">
            <a:off x="3384143" y="4145305"/>
            <a:ext cx="614374" cy="0"/>
          </a:xfrm>
          <a:custGeom>
            <a:avLst/>
            <a:gdLst/>
            <a:ahLst/>
            <a:cxnLst/>
            <a:rect l="0" t="0" r="0" b="0"/>
            <a:pathLst>
              <a:path>
                <a:moveTo>
                  <a:pt x="0" y="0"/>
                </a:moveTo>
                <a:lnTo>
                  <a:pt x="61437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3" name="Freeform: Shape 32">
            <a:extLst>
              <a:ext uri="{FF2B5EF4-FFF2-40B4-BE49-F238E27FC236}">
                <a16:creationId xmlns:a16="http://schemas.microsoft.com/office/drawing/2014/main" id="{06C633B4-70F8-430F-8A28-3AAE328524B6}"/>
              </a:ext>
            </a:extLst>
          </p:cNvPr>
          <p:cNvSpPr/>
          <p:nvPr/>
        </p:nvSpPr>
        <p:spPr>
          <a:xfrm>
            <a:off x="2583277" y="390165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31" tIns="62331" rIns="62331" bIns="62331" numCol="1" spcCol="1270" anchor="ctr" anchorCtr="0">
            <a:noAutofit/>
          </a:bodyPr>
          <a:lstStyle/>
          <a:p>
            <a:pPr marL="0" lvl="0" indent="0" algn="ctr" defTabSz="400050">
              <a:lnSpc>
                <a:spcPct val="90000"/>
              </a:lnSpc>
              <a:spcBef>
                <a:spcPct val="0"/>
              </a:spcBef>
              <a:spcAft>
                <a:spcPct val="35000"/>
              </a:spcAft>
              <a:buNone/>
            </a:pPr>
            <a:r>
              <a:rPr lang="en-GB" sz="900" kern="1200" dirty="0"/>
              <a:t>Simplification</a:t>
            </a:r>
          </a:p>
        </p:txBody>
      </p:sp>
      <p:sp>
        <p:nvSpPr>
          <p:cNvPr id="34" name="Freeform: Shape 33">
            <a:extLst>
              <a:ext uri="{FF2B5EF4-FFF2-40B4-BE49-F238E27FC236}">
                <a16:creationId xmlns:a16="http://schemas.microsoft.com/office/drawing/2014/main" id="{9F8DB2CD-2D4A-4535-A384-729859A116C8}"/>
              </a:ext>
            </a:extLst>
          </p:cNvPr>
          <p:cNvSpPr/>
          <p:nvPr/>
        </p:nvSpPr>
        <p:spPr>
          <a:xfrm rot="13114286">
            <a:off x="3670893" y="3346077"/>
            <a:ext cx="359094" cy="0"/>
          </a:xfrm>
          <a:custGeom>
            <a:avLst/>
            <a:gdLst/>
            <a:ahLst/>
            <a:cxnLst/>
            <a:rect l="0" t="0" r="0" b="0"/>
            <a:pathLst>
              <a:path>
                <a:moveTo>
                  <a:pt x="0" y="0"/>
                </a:moveTo>
                <a:lnTo>
                  <a:pt x="35909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id="{52949CAC-98B2-4CE4-8937-5E2744E558A7}"/>
              </a:ext>
            </a:extLst>
          </p:cNvPr>
          <p:cNvSpPr/>
          <p:nvPr/>
        </p:nvSpPr>
        <p:spPr>
          <a:xfrm>
            <a:off x="2901497" y="250744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9951" tIns="69951" rIns="69951" bIns="69951" numCol="1" spcCol="1270" anchor="ctr" anchorCtr="0">
            <a:noAutofit/>
          </a:bodyPr>
          <a:lstStyle/>
          <a:p>
            <a:pPr marL="0" lvl="0" indent="0" algn="ctr" defTabSz="533400">
              <a:lnSpc>
                <a:spcPct val="90000"/>
              </a:lnSpc>
              <a:spcBef>
                <a:spcPct val="0"/>
              </a:spcBef>
              <a:spcAft>
                <a:spcPct val="35000"/>
              </a:spcAft>
              <a:buNone/>
            </a:pPr>
            <a:r>
              <a:rPr lang="en-GB" sz="1200" kern="1200" dirty="0"/>
              <a:t>Behaviour</a:t>
            </a:r>
          </a:p>
        </p:txBody>
      </p:sp>
    </p:spTree>
    <p:extLst>
      <p:ext uri="{BB962C8B-B14F-4D97-AF65-F5344CB8AC3E}">
        <p14:creationId xmlns:p14="http://schemas.microsoft.com/office/powerpoint/2010/main" val="3183160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additive="base">
                                        <p:cTn id="77" dur="500" fill="hold"/>
                                        <p:tgtEl>
                                          <p:spTgt spid="34"/>
                                        </p:tgtEl>
                                        <p:attrNameLst>
                                          <p:attrName>ppt_x</p:attrName>
                                        </p:attrNameLst>
                                      </p:cBhvr>
                                      <p:tavLst>
                                        <p:tav tm="0">
                                          <p:val>
                                            <p:strVal val="#ppt_x"/>
                                          </p:val>
                                        </p:tav>
                                        <p:tav tm="100000">
                                          <p:val>
                                            <p:strVal val="#ppt_x"/>
                                          </p:val>
                                        </p:tav>
                                      </p:tavLst>
                                    </p:anim>
                                    <p:anim calcmode="lin" valueType="num">
                                      <p:cBhvr additive="base">
                                        <p:cTn id="7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27" grpId="0" animBg="1"/>
      <p:bldP spid="29" grpId="0" animBg="1"/>
      <p:bldP spid="31" grpId="0" animBg="1"/>
      <p:bldP spid="33"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An interface is a special type of inheritance</a:t>
            </a:r>
          </a:p>
          <a:p>
            <a:pPr>
              <a:spcBef>
                <a:spcPts val="600"/>
              </a:spcBef>
              <a:buFont typeface="Wingdings" panose="05000000000000000000" pitchFamily="2" charset="2"/>
              <a:buChar char="v"/>
            </a:pPr>
            <a:r>
              <a:rPr lang="en-GB" sz="2400" dirty="0"/>
              <a:t> An interface is a contract that every inherited class must keep by ensuring every method declared in the parent interface is overridden (object polymorphism)</a:t>
            </a:r>
          </a:p>
          <a:p>
            <a:pPr>
              <a:spcBef>
                <a:spcPts val="600"/>
              </a:spcBef>
              <a:buFont typeface="Wingdings" panose="05000000000000000000" pitchFamily="2" charset="2"/>
              <a:buChar char="v"/>
            </a:pPr>
            <a:r>
              <a:rPr lang="en-GB" sz="2400" dirty="0"/>
              <a:t> An interface cannot implement any of its methods and doesn’t have any data members.</a:t>
            </a:r>
          </a:p>
          <a:p>
            <a:pPr>
              <a:spcBef>
                <a:spcPts val="600"/>
              </a:spcBef>
              <a:buFont typeface="Wingdings" panose="05000000000000000000" pitchFamily="2" charset="2"/>
              <a:buChar char="v"/>
            </a:pPr>
            <a:r>
              <a:rPr lang="en-GB" sz="2400" dirty="0"/>
              <a:t> In Java interfaces are usually used to achieve a concept known as multiple inheritance in C++, where a class can inherit from more than one superclass.</a:t>
            </a:r>
          </a:p>
          <a:p>
            <a:pPr>
              <a:spcBef>
                <a:spcPts val="600"/>
              </a:spcBef>
              <a:buFont typeface="Wingdings" panose="05000000000000000000" pitchFamily="2" charset="2"/>
              <a:buChar char="v"/>
            </a:pPr>
            <a:r>
              <a:rPr lang="en-GB" sz="2400" dirty="0"/>
              <a:t> Interfaces can be used to achieve loose coupling while maintaining high cohesion</a:t>
            </a:r>
            <a:endParaRPr lang="en-US" sz="2400" dirty="0"/>
          </a:p>
        </p:txBody>
      </p:sp>
    </p:spTree>
    <p:extLst>
      <p:ext uri="{BB962C8B-B14F-4D97-AF65-F5344CB8AC3E}">
        <p14:creationId xmlns:p14="http://schemas.microsoft.com/office/powerpoint/2010/main" val="4195328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03F55FCA-1A0D-4B88-9A4A-037E5CDB04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074"/>
          <a:stretch/>
        </p:blipFill>
        <p:spPr>
          <a:xfrm>
            <a:off x="1401579" y="692948"/>
            <a:ext cx="6464439" cy="5679523"/>
          </a:xfrm>
        </p:spPr>
      </p:pic>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Interface vs Inheritance</a:t>
            </a:r>
          </a:p>
        </p:txBody>
      </p:sp>
      <p:sp>
        <p:nvSpPr>
          <p:cNvPr id="8" name="Rectangle: Rounded Corners 7">
            <a:extLst>
              <a:ext uri="{FF2B5EF4-FFF2-40B4-BE49-F238E27FC236}">
                <a16:creationId xmlns:a16="http://schemas.microsoft.com/office/drawing/2014/main" id="{F244680D-B262-4E3C-80CE-35077202ECAB}"/>
              </a:ext>
            </a:extLst>
          </p:cNvPr>
          <p:cNvSpPr/>
          <p:nvPr/>
        </p:nvSpPr>
        <p:spPr>
          <a:xfrm>
            <a:off x="2981442" y="2416327"/>
            <a:ext cx="1935332" cy="4012707"/>
          </a:xfrm>
          <a:prstGeom prst="roundRect">
            <a:avLst>
              <a:gd name="adj" fmla="val 19029"/>
            </a:avLst>
          </a:prstGeom>
          <a:solidFill>
            <a:srgbClr val="F3B56C">
              <a:alpha val="10196"/>
            </a:srgbClr>
          </a:solidFill>
          <a:ln>
            <a:solidFill>
              <a:srgbClr val="A75F0A">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1C9794E4-7298-4255-AF69-D8B41FAE1CBB}"/>
              </a:ext>
            </a:extLst>
          </p:cNvPr>
          <p:cNvSpPr/>
          <p:nvPr/>
        </p:nvSpPr>
        <p:spPr>
          <a:xfrm>
            <a:off x="3894144" y="335839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773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86167496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Abstract class vs 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There are limitations associated with an interface which include:</a:t>
            </a:r>
          </a:p>
          <a:p>
            <a:pPr marL="658368" lvl="1" indent="-457200">
              <a:spcBef>
                <a:spcPts val="600"/>
              </a:spcBef>
              <a:buFont typeface="+mj-lt"/>
              <a:buAutoNum type="arabicPeriod"/>
            </a:pPr>
            <a:r>
              <a:rPr lang="en-GB" sz="2200" dirty="0"/>
              <a:t>An interface does not have data members only methods.</a:t>
            </a:r>
          </a:p>
          <a:p>
            <a:pPr marL="658368" lvl="1" indent="-457200">
              <a:spcBef>
                <a:spcPts val="600"/>
              </a:spcBef>
              <a:buFont typeface="+mj-lt"/>
              <a:buAutoNum type="arabicPeriod"/>
            </a:pPr>
            <a:r>
              <a:rPr lang="en-GB" sz="2200" dirty="0"/>
              <a:t>All the methods declared within an interface must be implemented.</a:t>
            </a:r>
          </a:p>
          <a:p>
            <a:pPr>
              <a:spcBef>
                <a:spcPts val="600"/>
              </a:spcBef>
              <a:buFont typeface="Wingdings" panose="05000000000000000000" pitchFamily="2" charset="2"/>
              <a:buChar char="v"/>
            </a:pPr>
            <a:r>
              <a:rPr lang="en-GB" sz="2400" dirty="0"/>
              <a:t> An abstract class is a go between a super class and an interface because it allows</a:t>
            </a:r>
          </a:p>
          <a:p>
            <a:pPr marL="658368" lvl="1" indent="-457200">
              <a:spcBef>
                <a:spcPts val="600"/>
              </a:spcBef>
              <a:buFont typeface="+mj-lt"/>
              <a:buAutoNum type="arabicPeriod"/>
            </a:pPr>
            <a:r>
              <a:rPr lang="en-GB" sz="2200" dirty="0"/>
              <a:t>certain methods that must be overridden and others that are optionally overridden.</a:t>
            </a:r>
          </a:p>
          <a:p>
            <a:pPr marL="658368" lvl="1" indent="-457200">
              <a:spcBef>
                <a:spcPts val="600"/>
              </a:spcBef>
              <a:buFont typeface="+mj-lt"/>
              <a:buAutoNum type="arabicPeriod"/>
            </a:pPr>
            <a:r>
              <a:rPr lang="en-GB" sz="2200" dirty="0"/>
              <a:t>data members which can be private, public, protected etc.</a:t>
            </a:r>
          </a:p>
          <a:p>
            <a:pPr>
              <a:spcBef>
                <a:spcPts val="600"/>
              </a:spcBef>
              <a:buFont typeface="Wingdings" panose="05000000000000000000" pitchFamily="2" charset="2"/>
              <a:buChar char="v"/>
            </a:pPr>
            <a:r>
              <a:rPr lang="en-GB" sz="2400" dirty="0"/>
              <a:t> Methods within an abstract class that must be overridden are called abstract methods.</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2085896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265022" y="305036"/>
            <a:ext cx="8293137" cy="1450757"/>
          </a:xfrm>
        </p:spPr>
        <p:txBody>
          <a:bodyPr/>
          <a:lstStyle/>
          <a:p>
            <a:r>
              <a:rPr lang="en-GB" dirty="0"/>
              <a:t>Interface vs Abstract class</a:t>
            </a:r>
          </a:p>
        </p:txBody>
      </p:sp>
      <p:sp>
        <p:nvSpPr>
          <p:cNvPr id="5" name="Content Placeholder 4">
            <a:extLst>
              <a:ext uri="{FF2B5EF4-FFF2-40B4-BE49-F238E27FC236}">
                <a16:creationId xmlns:a16="http://schemas.microsoft.com/office/drawing/2014/main" id="{087C46E1-D6B1-41BC-8A89-B45DFD8828A7}"/>
              </a:ext>
            </a:extLst>
          </p:cNvPr>
          <p:cNvSpPr>
            <a:spLocks noGrp="1"/>
          </p:cNvSpPr>
          <p:nvPr>
            <p:ph sz="half" idx="1"/>
          </p:nvPr>
        </p:nvSpPr>
        <p:spPr>
          <a:xfrm>
            <a:off x="247338" y="1845734"/>
            <a:ext cx="8626839" cy="4375184"/>
          </a:xfrm>
        </p:spPr>
        <p:txBody>
          <a:bodyPr>
            <a:noAutofit/>
          </a:bodyPr>
          <a:lstStyle/>
          <a:p>
            <a:pPr>
              <a:buFont typeface="Wingdings" panose="05000000000000000000" pitchFamily="2" charset="2"/>
              <a:buChar char="v"/>
            </a:pPr>
            <a:r>
              <a:rPr lang="en-GB" sz="1600" dirty="0"/>
              <a:t> </a:t>
            </a:r>
            <a:r>
              <a:rPr lang="en-US" sz="1600" dirty="0"/>
              <a:t>Methods in an interface are implicitly abstract and do not have any implementation whatsoever.  However, an abstract class may have a default implementation like a regular super class.</a:t>
            </a:r>
          </a:p>
          <a:p>
            <a:pPr>
              <a:buFont typeface="Wingdings" panose="05000000000000000000" pitchFamily="2" charset="2"/>
              <a:buChar char="v"/>
            </a:pPr>
            <a:r>
              <a:rPr lang="en-US" sz="1600" dirty="0"/>
              <a:t> Attributes in a Java interface is final while abstract class variables can be overridden in the sub-class.</a:t>
            </a:r>
          </a:p>
          <a:p>
            <a:pPr>
              <a:buFont typeface="Wingdings" panose="05000000000000000000" pitchFamily="2" charset="2"/>
              <a:buChar char="v"/>
            </a:pPr>
            <a:r>
              <a:rPr lang="en-US" sz="1600" dirty="0"/>
              <a:t> Members of a Java interface are public by default. </a:t>
            </a:r>
          </a:p>
          <a:p>
            <a:pPr>
              <a:buFont typeface="Wingdings" panose="05000000000000000000" pitchFamily="2" charset="2"/>
              <a:buChar char="v"/>
            </a:pPr>
            <a:r>
              <a:rPr lang="en-US" sz="1600" dirty="0"/>
              <a:t> Java interface should be implemented using keyword “implements”; A Java abstract class should be extended using keyword “extends”.</a:t>
            </a:r>
          </a:p>
          <a:p>
            <a:pPr>
              <a:buFont typeface="Wingdings" panose="05000000000000000000" pitchFamily="2" charset="2"/>
              <a:buChar char="v"/>
            </a:pPr>
            <a:r>
              <a:rPr lang="en-US" sz="1600" dirty="0"/>
              <a:t> An interface in java, can extend only one other interface.  An abstract class however, while extending only one super class can, at the same time, implement multiple interfaces.</a:t>
            </a:r>
          </a:p>
          <a:p>
            <a:pPr>
              <a:buFont typeface="Wingdings" panose="05000000000000000000" pitchFamily="2" charset="2"/>
              <a:buChar char="v"/>
            </a:pPr>
            <a:r>
              <a:rPr lang="en-US" sz="1600" dirty="0"/>
              <a:t>A Java class may implement multiple interfaces but it can, however, only extend one class, whether abstract or concrete.</a:t>
            </a:r>
          </a:p>
          <a:p>
            <a:pPr>
              <a:buFont typeface="Wingdings" panose="05000000000000000000" pitchFamily="2" charset="2"/>
              <a:buChar char="v"/>
            </a:pPr>
            <a:r>
              <a:rPr lang="en-US" sz="1600" dirty="0"/>
              <a:t>Interface is completely abstract. It cannot be instantiated or invoked. A Java abstract class on the other hand, while it cannot be instantiated, it can, however, be invoked if a main() exists.</a:t>
            </a:r>
          </a:p>
          <a:p>
            <a:pPr>
              <a:buFont typeface="Wingdings" panose="05000000000000000000" pitchFamily="2" charset="2"/>
              <a:buChar char="v"/>
            </a:pPr>
            <a:r>
              <a:rPr lang="en-US" sz="1600" dirty="0"/>
              <a:t>In terms of runtime performance,  java abstract classes are faster than slower interfaces as the require extra indirection</a:t>
            </a:r>
            <a:endParaRPr lang="en-GB" sz="1600" dirty="0"/>
          </a:p>
        </p:txBody>
      </p:sp>
      <p:sp>
        <p:nvSpPr>
          <p:cNvPr id="7" name="Content Placeholder 6">
            <a:extLst>
              <a:ext uri="{FF2B5EF4-FFF2-40B4-BE49-F238E27FC236}">
                <a16:creationId xmlns:a16="http://schemas.microsoft.com/office/drawing/2014/main" id="{E602FE4B-4C2F-430F-BD07-023B778DD095}"/>
              </a:ext>
            </a:extLst>
          </p:cNvPr>
          <p:cNvSpPr>
            <a:spLocks noGrp="1"/>
          </p:cNvSpPr>
          <p:nvPr>
            <p:ph sz="half" idx="2"/>
          </p:nvPr>
        </p:nvSpPr>
        <p:spPr>
          <a:xfrm>
            <a:off x="0" y="6400800"/>
            <a:ext cx="9144000" cy="457200"/>
          </a:xfrm>
        </p:spPr>
        <p:txBody>
          <a:bodyPr>
            <a:normAutofit fontScale="55000" lnSpcReduction="20000"/>
          </a:bodyPr>
          <a:lstStyle/>
          <a:p>
            <a:r>
              <a:rPr lang="en-GB" dirty="0"/>
              <a:t>https://javapapers.com/core-java/abstract-and-interface-core-java-2/difference-between-a-java-interface-and-a-java-abstract-class/#:~:text=Main%20difference%20is%20methods%20of,that%20implements%20a%20default%20behavior.&amp;text=An%20abstract%20class%20may%20contain,interface%20are%20public%20by%20default. </a:t>
            </a:r>
          </a:p>
        </p:txBody>
      </p:sp>
    </p:spTree>
    <p:extLst>
      <p:ext uri="{BB962C8B-B14F-4D97-AF65-F5344CB8AC3E}">
        <p14:creationId xmlns:p14="http://schemas.microsoft.com/office/powerpoint/2010/main" val="2049027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Abstract class diagram</a:t>
            </a:r>
          </a:p>
        </p:txBody>
      </p:sp>
      <p:pic>
        <p:nvPicPr>
          <p:cNvPr id="7" name="Content Placeholder 6">
            <a:extLst>
              <a:ext uri="{FF2B5EF4-FFF2-40B4-BE49-F238E27FC236}">
                <a16:creationId xmlns:a16="http://schemas.microsoft.com/office/drawing/2014/main" id="{5705ACE4-9E59-4DB7-8EAB-91192765C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7856" y="1031163"/>
            <a:ext cx="1896654" cy="4890293"/>
          </a:xfrm>
        </p:spPr>
      </p:pic>
      <p:sp>
        <p:nvSpPr>
          <p:cNvPr id="4" name="Oval 3">
            <a:extLst>
              <a:ext uri="{FF2B5EF4-FFF2-40B4-BE49-F238E27FC236}">
                <a16:creationId xmlns:a16="http://schemas.microsoft.com/office/drawing/2014/main" id="{2B479CC1-268A-454A-BB7E-BD9F27035389}"/>
              </a:ext>
            </a:extLst>
          </p:cNvPr>
          <p:cNvSpPr/>
          <p:nvPr/>
        </p:nvSpPr>
        <p:spPr>
          <a:xfrm>
            <a:off x="4216183" y="3476309"/>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2392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7634568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Inner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US" sz="2400" dirty="0"/>
              <a:t>Inner classes are used where there is close relationship between two classes and the inner class is only accessed by the containing class.</a:t>
            </a:r>
          </a:p>
          <a:p>
            <a:pPr>
              <a:spcBef>
                <a:spcPts val="600"/>
              </a:spcBef>
              <a:buFont typeface="Wingdings" panose="05000000000000000000" pitchFamily="2" charset="2"/>
              <a:buChar char="v"/>
            </a:pPr>
            <a:r>
              <a:rPr lang="en-US" sz="2400" dirty="0"/>
              <a:t> An example of an inner class is the </a:t>
            </a:r>
            <a:r>
              <a:rPr lang="en-US" sz="2400" dirty="0" err="1"/>
              <a:t>System.out</a:t>
            </a:r>
            <a:r>
              <a:rPr lang="en-US" sz="2400" dirty="0"/>
              <a:t> class we have been using all this while.</a:t>
            </a:r>
          </a:p>
          <a:p>
            <a:pPr>
              <a:spcBef>
                <a:spcPts val="600"/>
              </a:spcBef>
              <a:buFont typeface="Wingdings" panose="05000000000000000000" pitchFamily="2" charset="2"/>
              <a:buChar char="v"/>
            </a:pPr>
            <a:r>
              <a:rPr lang="en-US" sz="2400" dirty="0"/>
              <a:t> System is the outer class and out is the inner class.</a:t>
            </a:r>
          </a:p>
          <a:p>
            <a:pPr>
              <a:spcBef>
                <a:spcPts val="600"/>
              </a:spcBef>
              <a:buFont typeface="Wingdings" panose="05000000000000000000" pitchFamily="2" charset="2"/>
              <a:buChar char="v"/>
            </a:pPr>
            <a:r>
              <a:rPr lang="en-US" sz="2400" dirty="0"/>
              <a:t> </a:t>
            </a:r>
            <a:r>
              <a:rPr lang="en-US" sz="2400" dirty="0" err="1"/>
              <a:t>System.out</a:t>
            </a:r>
            <a:r>
              <a:rPr lang="en-US" sz="2400" dirty="0"/>
              <a:t> class has several methods most notably print() and </a:t>
            </a:r>
            <a:r>
              <a:rPr lang="en-US" sz="2400" dirty="0" err="1"/>
              <a:t>println</a:t>
            </a:r>
            <a:r>
              <a:rPr lang="en-US" sz="2400" dirty="0"/>
              <a:t>() which print strings out to the console.</a:t>
            </a:r>
          </a:p>
          <a:p>
            <a:pPr>
              <a:spcBef>
                <a:spcPts val="600"/>
              </a:spcBef>
              <a:buFont typeface="Wingdings" panose="05000000000000000000" pitchFamily="2" charset="2"/>
              <a:buChar char="v"/>
            </a:pPr>
            <a:r>
              <a:rPr lang="en-US" sz="2400" dirty="0"/>
              <a:t> System also has a System.in inner class used for input we will see in this in action later in this boot camp.</a:t>
            </a:r>
          </a:p>
          <a:p>
            <a:pPr>
              <a:spcBef>
                <a:spcPts val="600"/>
              </a:spcBef>
              <a:buFont typeface="Wingdings" panose="05000000000000000000" pitchFamily="2" charset="2"/>
              <a:buChar char="v"/>
            </a:pPr>
            <a:r>
              <a:rPr lang="en-US" sz="2400" dirty="0"/>
              <a:t> Read more about inner classes here.</a:t>
            </a:r>
            <a:endParaRPr lang="en-GB" sz="2200" dirty="0"/>
          </a:p>
        </p:txBody>
      </p:sp>
    </p:spTree>
    <p:extLst>
      <p:ext uri="{BB962C8B-B14F-4D97-AF65-F5344CB8AC3E}">
        <p14:creationId xmlns:p14="http://schemas.microsoft.com/office/powerpoint/2010/main" val="117403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9E0B-86A4-4E10-83EC-058E0A0FD182}"/>
              </a:ext>
            </a:extLst>
          </p:cNvPr>
          <p:cNvSpPr>
            <a:spLocks noGrp="1"/>
          </p:cNvSpPr>
          <p:nvPr>
            <p:ph type="title"/>
          </p:nvPr>
        </p:nvSpPr>
        <p:spPr/>
        <p:txBody>
          <a:bodyPr/>
          <a:lstStyle/>
          <a:p>
            <a:r>
              <a:rPr lang="en-GB" dirty="0"/>
              <a:t>Inner-class representation</a:t>
            </a:r>
          </a:p>
        </p:txBody>
      </p:sp>
      <p:pic>
        <p:nvPicPr>
          <p:cNvPr id="5" name="Content Placeholder 4" descr="A picture containing clock, object&#10;&#10;Description automatically generated">
            <a:extLst>
              <a:ext uri="{FF2B5EF4-FFF2-40B4-BE49-F238E27FC236}">
                <a16:creationId xmlns:a16="http://schemas.microsoft.com/office/drawing/2014/main" id="{590A5816-023B-4C3D-8588-2B175A59B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40" y="3286126"/>
            <a:ext cx="6738570" cy="1143000"/>
          </a:xfrm>
        </p:spPr>
      </p:pic>
      <p:sp>
        <p:nvSpPr>
          <p:cNvPr id="4" name="Oval 3">
            <a:extLst>
              <a:ext uri="{FF2B5EF4-FFF2-40B4-BE49-F238E27FC236}">
                <a16:creationId xmlns:a16="http://schemas.microsoft.com/office/drawing/2014/main" id="{E1747CBA-10ED-456C-945F-14CD37478A28}"/>
              </a:ext>
            </a:extLst>
          </p:cNvPr>
          <p:cNvSpPr/>
          <p:nvPr/>
        </p:nvSpPr>
        <p:spPr>
          <a:xfrm>
            <a:off x="3903568" y="3838772"/>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949455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Example</a:t>
            </a:r>
          </a:p>
        </p:txBody>
      </p:sp>
      <p:pic>
        <p:nvPicPr>
          <p:cNvPr id="7" name="Content Placeholder 6" descr="Diagram&#10;&#10;Description automatically generated">
            <a:extLst>
              <a:ext uri="{FF2B5EF4-FFF2-40B4-BE49-F238E27FC236}">
                <a16:creationId xmlns:a16="http://schemas.microsoft.com/office/drawing/2014/main" id="{7F3BD193-2C63-417A-B014-F0C2CA87A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620" y="856192"/>
            <a:ext cx="6014300" cy="5451648"/>
          </a:xfrm>
        </p:spPr>
      </p:pic>
    </p:spTree>
    <p:extLst>
      <p:ext uri="{BB962C8B-B14F-4D97-AF65-F5344CB8AC3E}">
        <p14:creationId xmlns:p14="http://schemas.microsoft.com/office/powerpoint/2010/main" val="102844866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4153976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347900"/>
            <a:ext cx="7415518" cy="4765887"/>
          </a:xfrm>
        </p:spPr>
        <p:txBody>
          <a:bodyPr>
            <a:noAutofit/>
          </a:bodyPr>
          <a:lstStyle/>
          <a:p>
            <a:pPr>
              <a:spcBef>
                <a:spcPts val="600"/>
              </a:spcBef>
              <a:buFont typeface="Wingdings" panose="05000000000000000000" pitchFamily="2" charset="2"/>
              <a:buChar char="v"/>
            </a:pPr>
            <a:r>
              <a:rPr lang="en-GB" sz="2400" dirty="0"/>
              <a:t> OOP helps to organise your code into reusable logical structures known as classes. </a:t>
            </a:r>
          </a:p>
          <a:p>
            <a:pPr>
              <a:spcBef>
                <a:spcPts val="600"/>
              </a:spcBef>
              <a:buFont typeface="Wingdings" panose="05000000000000000000" pitchFamily="2" charset="2"/>
              <a:buChar char="v"/>
            </a:pPr>
            <a:r>
              <a:rPr lang="en-GB" sz="2400" dirty="0"/>
              <a:t> A large number of classes have been written by the  creator of the java language and arranged into logical hierarchies known as packages.</a:t>
            </a:r>
          </a:p>
          <a:p>
            <a:pPr>
              <a:spcBef>
                <a:spcPts val="600"/>
              </a:spcBef>
              <a:buFont typeface="Wingdings" panose="05000000000000000000" pitchFamily="2" charset="2"/>
              <a:buChar char="v"/>
            </a:pPr>
            <a:r>
              <a:rPr lang="en-GB" sz="2400" dirty="0"/>
              <a:t> In practice as every java class represents a compilation unit or file, every package represents an actual sub-folder within your operating system file system.</a:t>
            </a:r>
          </a:p>
          <a:p>
            <a:pPr>
              <a:spcBef>
                <a:spcPts val="600"/>
              </a:spcBef>
              <a:buFont typeface="Wingdings" panose="05000000000000000000" pitchFamily="2" charset="2"/>
              <a:buChar char="v"/>
            </a:pPr>
            <a:r>
              <a:rPr lang="en-GB" sz="2400" dirty="0"/>
              <a:t> thus </a:t>
            </a:r>
            <a:r>
              <a:rPr lang="en-GB" sz="2400" dirty="0" err="1"/>
              <a:t>org.studygroup.LoanCalc</a:t>
            </a:r>
            <a:r>
              <a:rPr lang="en-GB" sz="2400" dirty="0"/>
              <a:t> class has the following hierarchy</a:t>
            </a:r>
          </a:p>
          <a:p>
            <a:pPr marL="0" indent="0">
              <a:spcBef>
                <a:spcPts val="600"/>
              </a:spcBef>
              <a:buNone/>
            </a:pPr>
            <a:endParaRPr lang="en-GB" sz="2200" dirty="0"/>
          </a:p>
        </p:txBody>
      </p:sp>
      <p:sp>
        <p:nvSpPr>
          <p:cNvPr id="4" name="Rectangle: Single Corner Rounded 3">
            <a:extLst>
              <a:ext uri="{FF2B5EF4-FFF2-40B4-BE49-F238E27FC236}">
                <a16:creationId xmlns:a16="http://schemas.microsoft.com/office/drawing/2014/main" id="{9ACE82F1-2A5A-41D9-80A8-3B70429AF3A9}"/>
              </a:ext>
            </a:extLst>
          </p:cNvPr>
          <p:cNvSpPr/>
          <p:nvPr/>
        </p:nvSpPr>
        <p:spPr>
          <a:xfrm>
            <a:off x="5220069" y="4740676"/>
            <a:ext cx="976544"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org</a:t>
            </a:r>
          </a:p>
        </p:txBody>
      </p:sp>
      <p:sp>
        <p:nvSpPr>
          <p:cNvPr id="5" name="Rectangle: Single Corner Rounded 4">
            <a:extLst>
              <a:ext uri="{FF2B5EF4-FFF2-40B4-BE49-F238E27FC236}">
                <a16:creationId xmlns:a16="http://schemas.microsoft.com/office/drawing/2014/main" id="{483A61F0-8E87-4EA6-ACDA-A2D3CF916A1D}"/>
              </a:ext>
            </a:extLst>
          </p:cNvPr>
          <p:cNvSpPr/>
          <p:nvPr/>
        </p:nvSpPr>
        <p:spPr>
          <a:xfrm>
            <a:off x="5868140" y="5224511"/>
            <a:ext cx="1305017"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studygroup</a:t>
            </a:r>
            <a:endParaRPr lang="en-GB" dirty="0"/>
          </a:p>
        </p:txBody>
      </p:sp>
      <p:sp>
        <p:nvSpPr>
          <p:cNvPr id="7" name="Rectangle: Single Corner Rounded 6">
            <a:extLst>
              <a:ext uri="{FF2B5EF4-FFF2-40B4-BE49-F238E27FC236}">
                <a16:creationId xmlns:a16="http://schemas.microsoft.com/office/drawing/2014/main" id="{A180C08B-8198-470F-9397-BA012FEA649E}"/>
              </a:ext>
            </a:extLst>
          </p:cNvPr>
          <p:cNvSpPr/>
          <p:nvPr/>
        </p:nvSpPr>
        <p:spPr>
          <a:xfrm>
            <a:off x="6516210" y="5695786"/>
            <a:ext cx="1562470" cy="363985"/>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LoanCalc.java</a:t>
            </a:r>
          </a:p>
        </p:txBody>
      </p:sp>
      <p:cxnSp>
        <p:nvCxnSpPr>
          <p:cNvPr id="9" name="Connector: Elbow 8">
            <a:extLst>
              <a:ext uri="{FF2B5EF4-FFF2-40B4-BE49-F238E27FC236}">
                <a16:creationId xmlns:a16="http://schemas.microsoft.com/office/drawing/2014/main" id="{5550174B-63E2-483E-85F9-BC9AFA663C99}"/>
              </a:ext>
            </a:extLst>
          </p:cNvPr>
          <p:cNvCxnSpPr>
            <a:stCxn id="4" idx="2"/>
            <a:endCxn id="5" idx="1"/>
          </p:cNvCxnSpPr>
          <p:nvPr/>
        </p:nvCxnSpPr>
        <p:spPr>
          <a:xfrm rot="16200000" flipH="1">
            <a:off x="5637319" y="5175682"/>
            <a:ext cx="301843" cy="159799"/>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20FA368-E237-47CB-AF58-691D9EBFC8C8}"/>
              </a:ext>
            </a:extLst>
          </p:cNvPr>
          <p:cNvCxnSpPr>
            <a:cxnSpLocks/>
            <a:stCxn id="5" idx="2"/>
          </p:cNvCxnSpPr>
          <p:nvPr/>
        </p:nvCxnSpPr>
        <p:spPr>
          <a:xfrm rot="16200000" flipH="1">
            <a:off x="6429652" y="5679492"/>
            <a:ext cx="301844" cy="119851"/>
          </a:xfrm>
          <a:prstGeom prst="bentConnector3">
            <a:avLst>
              <a:gd name="adj1" fmla="val 102941"/>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611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79062"/>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2040357"/>
            <a:ext cx="7415518" cy="4765887"/>
          </a:xfrm>
        </p:spPr>
        <p:txBody>
          <a:bodyPr>
            <a:noAutofit/>
          </a:bodyPr>
          <a:lstStyle/>
          <a:p>
            <a:pPr>
              <a:spcBef>
                <a:spcPts val="600"/>
              </a:spcBef>
              <a:buFont typeface="Wingdings" panose="05000000000000000000" pitchFamily="2" charset="2"/>
              <a:buChar char="v"/>
            </a:pPr>
            <a:r>
              <a:rPr lang="en-GB" sz="2400" dirty="0"/>
              <a:t> Packages are imported using the import keyword and declared using the package keyword.</a:t>
            </a:r>
          </a:p>
          <a:p>
            <a:pPr marL="0" indent="0">
              <a:spcBef>
                <a:spcPts val="600"/>
              </a:spcBef>
              <a:buNone/>
            </a:pPr>
            <a:r>
              <a:rPr lang="en-GB" sz="2400" dirty="0"/>
              <a:t>e.g.</a:t>
            </a:r>
          </a:p>
          <a:p>
            <a:pPr marL="0" indent="0">
              <a:spcBef>
                <a:spcPts val="600"/>
              </a:spcBef>
              <a:buNone/>
            </a:pPr>
            <a:endParaRPr lang="en-GB" sz="1800" dirty="0"/>
          </a:p>
          <a:p>
            <a:pPr marL="0" indent="0">
              <a:spcBef>
                <a:spcPts val="600"/>
              </a:spcBef>
              <a:buNone/>
            </a:pPr>
            <a:r>
              <a:rPr lang="en-GB" sz="1800" dirty="0"/>
              <a:t>package </a:t>
            </a:r>
            <a:r>
              <a:rPr lang="en-GB" sz="1800" dirty="0" err="1"/>
              <a:t>addbook</a:t>
            </a:r>
            <a:r>
              <a:rPr lang="en-GB" sz="1800" dirty="0"/>
              <a:t>; //references </a:t>
            </a:r>
            <a:r>
              <a:rPr lang="en-GB" sz="1800" dirty="0" err="1"/>
              <a:t>AddressBook</a:t>
            </a:r>
            <a:r>
              <a:rPr lang="en-GB" sz="1800" dirty="0"/>
              <a:t> class inside </a:t>
            </a:r>
            <a:r>
              <a:rPr lang="en-GB" sz="1800" dirty="0" err="1"/>
              <a:t>addbook</a:t>
            </a:r>
            <a:r>
              <a:rPr lang="en-GB" sz="1800" dirty="0"/>
              <a:t> folder</a:t>
            </a:r>
          </a:p>
          <a:p>
            <a:pPr marL="0" indent="0">
              <a:spcBef>
                <a:spcPts val="600"/>
              </a:spcBef>
              <a:buNone/>
            </a:pPr>
            <a:r>
              <a:rPr lang="en-GB" sz="1800" dirty="0"/>
              <a:t>import </a:t>
            </a:r>
            <a:r>
              <a:rPr lang="en-GB" sz="1800" dirty="0" err="1"/>
              <a:t>java.util.ArrayList</a:t>
            </a:r>
            <a:r>
              <a:rPr lang="en-GB" sz="1800" dirty="0"/>
              <a:t>; //imports </a:t>
            </a:r>
            <a:r>
              <a:rPr lang="en-GB" sz="1800" dirty="0" err="1"/>
              <a:t>ArrayList</a:t>
            </a:r>
            <a:r>
              <a:rPr lang="en-GB" sz="1800" dirty="0"/>
              <a:t> class from </a:t>
            </a:r>
            <a:r>
              <a:rPr lang="en-GB" sz="1800" dirty="0" err="1"/>
              <a:t>java.util</a:t>
            </a:r>
            <a:r>
              <a:rPr lang="en-GB" sz="1800" dirty="0"/>
              <a:t> package</a:t>
            </a:r>
          </a:p>
          <a:p>
            <a:pPr marL="0" indent="0">
              <a:spcBef>
                <a:spcPts val="600"/>
              </a:spcBef>
              <a:buNone/>
            </a:pPr>
            <a:endParaRPr lang="en-GB" sz="1800" dirty="0"/>
          </a:p>
          <a:p>
            <a:pPr marL="0" indent="0">
              <a:spcBef>
                <a:spcPts val="600"/>
              </a:spcBef>
              <a:buNone/>
            </a:pPr>
            <a:r>
              <a:rPr lang="en-GB" sz="1800" dirty="0"/>
              <a:t>class </a:t>
            </a:r>
            <a:r>
              <a:rPr lang="en-GB" sz="1800" dirty="0" err="1"/>
              <a:t>AddressBook</a:t>
            </a:r>
            <a:r>
              <a:rPr lang="en-GB" sz="1800" dirty="0"/>
              <a:t>{</a:t>
            </a:r>
          </a:p>
          <a:p>
            <a:pPr marL="0" indent="0">
              <a:spcBef>
                <a:spcPts val="600"/>
              </a:spcBef>
              <a:buNone/>
            </a:pPr>
            <a:r>
              <a:rPr lang="en-GB" sz="1800" dirty="0"/>
              <a:t> private </a:t>
            </a:r>
            <a:r>
              <a:rPr lang="en-GB" sz="1800" dirty="0" err="1"/>
              <a:t>ArrayList</a:t>
            </a:r>
            <a:r>
              <a:rPr lang="en-GB" sz="1800" dirty="0"/>
              <a:t> </a:t>
            </a:r>
            <a:r>
              <a:rPr lang="en-GB" sz="1800" dirty="0" err="1"/>
              <a:t>addressBook</a:t>
            </a:r>
            <a:r>
              <a:rPr lang="en-GB" sz="1800" dirty="0"/>
              <a:t> =new </a:t>
            </a:r>
            <a:r>
              <a:rPr lang="en-GB" sz="1800" dirty="0" err="1"/>
              <a:t>ArrayList</a:t>
            </a:r>
            <a:r>
              <a:rPr lang="en-GB" sz="1800" dirty="0"/>
              <a:t>();  //using the imported class</a:t>
            </a:r>
          </a:p>
          <a:p>
            <a:pPr marL="0" indent="0">
              <a:spcBef>
                <a:spcPts val="600"/>
              </a:spcBef>
              <a:buNone/>
            </a:pPr>
            <a:r>
              <a:rPr lang="en-GB" sz="1800" dirty="0"/>
              <a:t>}</a:t>
            </a:r>
          </a:p>
        </p:txBody>
      </p:sp>
    </p:spTree>
    <p:extLst>
      <p:ext uri="{BB962C8B-B14F-4D97-AF65-F5344CB8AC3E}">
        <p14:creationId xmlns:p14="http://schemas.microsoft.com/office/powerpoint/2010/main" val="2685341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18136751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The Java Standard Edition Library</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59" y="1788584"/>
            <a:ext cx="7908811" cy="4023360"/>
          </a:xfrm>
        </p:spPr>
        <p:txBody>
          <a:bodyPr>
            <a:noAutofit/>
          </a:bodyPr>
          <a:lstStyle/>
          <a:p>
            <a:pPr>
              <a:spcBef>
                <a:spcPts val="600"/>
              </a:spcBef>
              <a:buFont typeface="Wingdings" panose="05000000000000000000" pitchFamily="2" charset="2"/>
              <a:buChar char="v"/>
            </a:pPr>
            <a:r>
              <a:rPr lang="en-GB" sz="2400" dirty="0"/>
              <a:t> In C++ there are a lot of functions and objects a programmer can import from the C++ standard library</a:t>
            </a:r>
          </a:p>
          <a:p>
            <a:pPr>
              <a:spcBef>
                <a:spcPts val="600"/>
              </a:spcBef>
              <a:buFont typeface="Wingdings" panose="05000000000000000000" pitchFamily="2" charset="2"/>
              <a:buChar char="v"/>
            </a:pPr>
            <a:r>
              <a:rPr lang="en-GB" sz="2400" dirty="0"/>
              <a:t> Java has a rich library which consists of packages and classes.  </a:t>
            </a:r>
          </a:p>
          <a:p>
            <a:pPr>
              <a:spcBef>
                <a:spcPts val="600"/>
              </a:spcBef>
              <a:buFont typeface="Wingdings" panose="05000000000000000000" pitchFamily="2" charset="2"/>
              <a:buChar char="v"/>
            </a:pPr>
            <a:r>
              <a:rPr lang="en-GB" sz="2400" dirty="0"/>
              <a:t> You can study this in-depth by using the link provided at the end of the slides.</a:t>
            </a:r>
          </a:p>
          <a:p>
            <a:pPr>
              <a:spcBef>
                <a:spcPts val="600"/>
              </a:spcBef>
              <a:buFont typeface="Wingdings" panose="05000000000000000000" pitchFamily="2" charset="2"/>
              <a:buChar char="v"/>
            </a:pPr>
            <a:r>
              <a:rPr lang="en-GB" sz="2400" dirty="0"/>
              <a:t> Two common packages referred to in this bootcamp is the </a:t>
            </a:r>
            <a:r>
              <a:rPr lang="en-GB" sz="2400" dirty="0" err="1"/>
              <a:t>java.lang</a:t>
            </a:r>
            <a:r>
              <a:rPr lang="en-GB" sz="2400" dirty="0"/>
              <a:t> package and the </a:t>
            </a:r>
            <a:r>
              <a:rPr lang="en-GB" sz="2400" dirty="0" err="1"/>
              <a:t>java.util</a:t>
            </a:r>
            <a:r>
              <a:rPr lang="en-GB" sz="2400" dirty="0"/>
              <a:t> package.</a:t>
            </a:r>
          </a:p>
          <a:p>
            <a:pPr>
              <a:spcBef>
                <a:spcPts val="600"/>
              </a:spcBef>
              <a:buFont typeface="Wingdings" panose="05000000000000000000" pitchFamily="2" charset="2"/>
              <a:buChar char="v"/>
            </a:pPr>
            <a:r>
              <a:rPr lang="en-GB" sz="2400" dirty="0"/>
              <a:t> The </a:t>
            </a:r>
            <a:r>
              <a:rPr lang="en-GB" sz="2400" dirty="0" err="1"/>
              <a:t>java.lang</a:t>
            </a:r>
            <a:r>
              <a:rPr lang="en-GB" sz="2400" dirty="0"/>
              <a:t> package is automatically imported by the java compiler and contains classes like the System class we use for console output and the Math class.</a:t>
            </a:r>
          </a:p>
          <a:p>
            <a:pPr>
              <a:spcBef>
                <a:spcPts val="600"/>
              </a:spcBef>
              <a:buFont typeface="Wingdings" panose="05000000000000000000" pitchFamily="2" charset="2"/>
              <a:buChar char="v"/>
            </a:pPr>
            <a:r>
              <a:rPr lang="en-GB" sz="2400" dirty="0"/>
              <a:t> The </a:t>
            </a:r>
            <a:r>
              <a:rPr lang="en-GB" sz="2400" dirty="0" err="1"/>
              <a:t>java.util</a:t>
            </a:r>
            <a:r>
              <a:rPr lang="en-GB" sz="2400" dirty="0"/>
              <a:t> classes have special utility classes including the Collection package we consider in a later lesson </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707064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Common Java Language (</a:t>
            </a:r>
            <a:r>
              <a:rPr lang="en-GB" dirty="0" err="1"/>
              <a:t>java.lang</a:t>
            </a:r>
            <a:r>
              <a:rPr lang="en-GB" dirty="0"/>
              <a:t>) Package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3180869" cy="4023360"/>
          </a:xfrm>
        </p:spPr>
        <p:txBody>
          <a:bodyPr>
            <a:noAutofit/>
          </a:bodyPr>
          <a:lstStyle/>
          <a:p>
            <a:pPr>
              <a:spcBef>
                <a:spcPts val="600"/>
              </a:spcBef>
              <a:buFont typeface="Wingdings" panose="05000000000000000000" pitchFamily="2" charset="2"/>
              <a:buChar char="v"/>
            </a:pPr>
            <a:r>
              <a:rPr lang="en-GB" sz="2400" dirty="0"/>
              <a:t> String</a:t>
            </a:r>
          </a:p>
          <a:p>
            <a:pPr>
              <a:spcBef>
                <a:spcPts val="600"/>
              </a:spcBef>
              <a:buFont typeface="Wingdings" panose="05000000000000000000" pitchFamily="2" charset="2"/>
              <a:buChar char="v"/>
            </a:pPr>
            <a:r>
              <a:rPr lang="en-GB" sz="2400" dirty="0"/>
              <a:t> Math</a:t>
            </a:r>
          </a:p>
          <a:p>
            <a:pPr>
              <a:spcBef>
                <a:spcPts val="600"/>
              </a:spcBef>
              <a:buFont typeface="Wingdings" panose="05000000000000000000" pitchFamily="2" charset="2"/>
              <a:buChar char="v"/>
            </a:pPr>
            <a:r>
              <a:rPr lang="en-GB" sz="2400" dirty="0"/>
              <a:t> Array</a:t>
            </a:r>
          </a:p>
          <a:p>
            <a:pPr>
              <a:spcBef>
                <a:spcPts val="600"/>
              </a:spcBef>
              <a:buFont typeface="Wingdings" panose="05000000000000000000" pitchFamily="2" charset="2"/>
              <a:buChar char="v"/>
            </a:pPr>
            <a:r>
              <a:rPr lang="en-GB" sz="2400" dirty="0"/>
              <a:t> Integer</a:t>
            </a:r>
          </a:p>
          <a:p>
            <a:pPr>
              <a:spcBef>
                <a:spcPts val="600"/>
              </a:spcBef>
              <a:buFont typeface="Wingdings" panose="05000000000000000000" pitchFamily="2" charset="2"/>
              <a:buChar char="v"/>
            </a:pPr>
            <a:r>
              <a:rPr lang="en-GB" sz="2400" dirty="0"/>
              <a:t> Double</a:t>
            </a:r>
          </a:p>
          <a:p>
            <a:pPr>
              <a:spcBef>
                <a:spcPts val="600"/>
              </a:spcBef>
              <a:buFont typeface="Wingdings" panose="05000000000000000000" pitchFamily="2" charset="2"/>
              <a:buChar char="v"/>
            </a:pPr>
            <a:r>
              <a:rPr lang="en-GB" sz="2400" dirty="0"/>
              <a:t> Float</a:t>
            </a:r>
          </a:p>
          <a:p>
            <a:pPr>
              <a:spcBef>
                <a:spcPts val="600"/>
              </a:spcBef>
              <a:buFont typeface="Wingdings" panose="05000000000000000000" pitchFamily="2" charset="2"/>
              <a:buChar char="v"/>
            </a:pPr>
            <a:r>
              <a:rPr lang="en-GB" sz="2400" dirty="0"/>
              <a:t> Character</a:t>
            </a:r>
          </a:p>
          <a:p>
            <a:pPr>
              <a:spcBef>
                <a:spcPts val="600"/>
              </a:spcBef>
              <a:buFont typeface="Wingdings" panose="05000000000000000000" pitchFamily="2" charset="2"/>
              <a:buChar char="v"/>
            </a:pPr>
            <a:r>
              <a:rPr lang="en-GB" sz="2400" dirty="0"/>
              <a:t> Byte</a:t>
            </a:r>
          </a:p>
          <a:p>
            <a:pPr>
              <a:spcBef>
                <a:spcPts val="600"/>
              </a:spcBef>
              <a:buFont typeface="Wingdings" panose="05000000000000000000" pitchFamily="2" charset="2"/>
              <a:buChar char="v"/>
            </a:pPr>
            <a:r>
              <a:rPr lang="en-GB" sz="2400" dirty="0"/>
              <a:t> </a:t>
            </a:r>
            <a:r>
              <a:rPr lang="en-GB" sz="2400" dirty="0" err="1"/>
              <a:t>StringBuffer</a:t>
            </a:r>
            <a:endParaRPr lang="en-GB" sz="2400" dirty="0"/>
          </a:p>
          <a:p>
            <a:pPr marL="658368" lvl="1" indent="-457200">
              <a:spcBef>
                <a:spcPts val="600"/>
              </a:spcBef>
              <a:buFont typeface="+mj-lt"/>
              <a:buAutoNum type="arabicPeriod"/>
            </a:pPr>
            <a:endParaRPr lang="en-GB" sz="2200" dirty="0"/>
          </a:p>
        </p:txBody>
      </p:sp>
      <p:sp>
        <p:nvSpPr>
          <p:cNvPr id="4" name="Content Placeholder 2">
            <a:extLst>
              <a:ext uri="{FF2B5EF4-FFF2-40B4-BE49-F238E27FC236}">
                <a16:creationId xmlns:a16="http://schemas.microsoft.com/office/drawing/2014/main" id="{91A527DB-57C7-4946-A7E5-4886BF0C5221}"/>
              </a:ext>
            </a:extLst>
          </p:cNvPr>
          <p:cNvSpPr txBox="1">
            <a:spLocks/>
          </p:cNvSpPr>
          <p:nvPr/>
        </p:nvSpPr>
        <p:spPr>
          <a:xfrm>
            <a:off x="5307662" y="1788584"/>
            <a:ext cx="3180869"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Char char="v"/>
            </a:pPr>
            <a:r>
              <a:rPr lang="en-GB" sz="2400" dirty="0"/>
              <a:t> System</a:t>
            </a:r>
          </a:p>
          <a:p>
            <a:pPr>
              <a:spcBef>
                <a:spcPts val="600"/>
              </a:spcBef>
              <a:buFont typeface="Wingdings" panose="05000000000000000000" pitchFamily="2" charset="2"/>
              <a:buChar char="v"/>
            </a:pPr>
            <a:r>
              <a:rPr lang="en-GB" sz="2400" dirty="0"/>
              <a:t> Number</a:t>
            </a:r>
          </a:p>
          <a:p>
            <a:pPr>
              <a:spcBef>
                <a:spcPts val="600"/>
              </a:spcBef>
              <a:buFont typeface="Wingdings" panose="05000000000000000000" pitchFamily="2" charset="2"/>
              <a:buChar char="v"/>
            </a:pPr>
            <a:r>
              <a:rPr lang="en-GB" sz="2400" dirty="0"/>
              <a:t> Object</a:t>
            </a:r>
          </a:p>
          <a:p>
            <a:pPr>
              <a:spcBef>
                <a:spcPts val="600"/>
              </a:spcBef>
              <a:buFont typeface="Wingdings" panose="05000000000000000000" pitchFamily="2" charset="2"/>
              <a:buChar char="v"/>
            </a:pPr>
            <a:r>
              <a:rPr lang="en-GB" sz="2400" dirty="0"/>
              <a:t> StringBuilder</a:t>
            </a:r>
          </a:p>
          <a:p>
            <a:pPr>
              <a:spcBef>
                <a:spcPts val="600"/>
              </a:spcBef>
              <a:buFont typeface="Wingdings" panose="05000000000000000000" pitchFamily="2" charset="2"/>
              <a:buChar char="v"/>
            </a:pPr>
            <a:r>
              <a:rPr lang="en-GB" sz="2400" dirty="0"/>
              <a:t> Class</a:t>
            </a:r>
          </a:p>
          <a:p>
            <a:pPr>
              <a:spcBef>
                <a:spcPts val="600"/>
              </a:spcBef>
              <a:buFont typeface="Wingdings" panose="05000000000000000000" pitchFamily="2" charset="2"/>
              <a:buChar char="v"/>
            </a:pPr>
            <a:r>
              <a:rPr lang="en-GB" sz="2400" dirty="0"/>
              <a:t> Process</a:t>
            </a:r>
          </a:p>
          <a:p>
            <a:pPr>
              <a:spcBef>
                <a:spcPts val="600"/>
              </a:spcBef>
              <a:buFont typeface="Wingdings" panose="05000000000000000000" pitchFamily="2" charset="2"/>
              <a:buChar char="v"/>
            </a:pPr>
            <a:r>
              <a:rPr lang="en-GB" sz="2400" dirty="0"/>
              <a:t> Boolean</a:t>
            </a:r>
          </a:p>
          <a:p>
            <a:pPr>
              <a:spcBef>
                <a:spcPts val="600"/>
              </a:spcBef>
              <a:buFont typeface="Wingdings" panose="05000000000000000000" pitchFamily="2" charset="2"/>
              <a:buChar char="v"/>
            </a:pPr>
            <a:r>
              <a:rPr lang="en-GB" sz="2400" dirty="0"/>
              <a:t> Short</a:t>
            </a:r>
          </a:p>
          <a:p>
            <a:pPr>
              <a:spcBef>
                <a:spcPts val="600"/>
              </a:spcBef>
              <a:buFont typeface="Wingdings" panose="05000000000000000000" pitchFamily="2" charset="2"/>
              <a:buChar char="v"/>
            </a:pPr>
            <a:r>
              <a:rPr lang="en-GB" sz="2400" dirty="0"/>
              <a:t> Long</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3783464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additive="base">
                                        <p:cTn id="6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 calcmode="lin" valueType="num">
                                      <p:cBhvr additive="base">
                                        <p:cTn id="6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2" end="2"/>
                                            </p:txEl>
                                          </p:spTgt>
                                        </p:tgtEl>
                                        <p:attrNameLst>
                                          <p:attrName>style.visibility</p:attrName>
                                        </p:attrNameLst>
                                      </p:cBhvr>
                                      <p:to>
                                        <p:strVal val="visible"/>
                                      </p:to>
                                    </p:set>
                                    <p:anim calcmode="lin" valueType="num">
                                      <p:cBhvr additive="base">
                                        <p:cTn id="7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 calcmode="lin" valueType="num">
                                      <p:cBhvr additive="base">
                                        <p:cTn id="7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4" end="4"/>
                                            </p:txEl>
                                          </p:spTgt>
                                        </p:tgtEl>
                                        <p:attrNameLst>
                                          <p:attrName>style.visibility</p:attrName>
                                        </p:attrNameLst>
                                      </p:cBhvr>
                                      <p:to>
                                        <p:strVal val="visible"/>
                                      </p:to>
                                    </p:set>
                                    <p:anim calcmode="lin" valueType="num">
                                      <p:cBhvr additive="base">
                                        <p:cTn id="8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5" end="5"/>
                                            </p:txEl>
                                          </p:spTgt>
                                        </p:tgtEl>
                                        <p:attrNameLst>
                                          <p:attrName>style.visibility</p:attrName>
                                        </p:attrNameLst>
                                      </p:cBhvr>
                                      <p:to>
                                        <p:strVal val="visible"/>
                                      </p:to>
                                    </p:set>
                                    <p:anim calcmode="lin" valueType="num">
                                      <p:cBhvr additive="base">
                                        <p:cTn id="9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 calcmode="lin" valueType="num">
                                      <p:cBhvr additive="base">
                                        <p:cTn id="9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anim calcmode="lin" valueType="num">
                                      <p:cBhvr additive="base">
                                        <p:cTn id="10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8" end="8"/>
                                            </p:txEl>
                                          </p:spTgt>
                                        </p:tgtEl>
                                        <p:attrNameLst>
                                          <p:attrName>style.visibility</p:attrName>
                                        </p:attrNameLst>
                                      </p:cBhvr>
                                      <p:to>
                                        <p:strVal val="visible"/>
                                      </p:to>
                                    </p:set>
                                    <p:anim calcmode="lin" valueType="num">
                                      <p:cBhvr additive="base">
                                        <p:cTn id="10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1FAF-DDB2-4586-83BB-F26CA081996D}"/>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B26FDC53-4F5E-445F-AA49-8E6340B0A703}"/>
              </a:ext>
            </a:extLst>
          </p:cNvPr>
          <p:cNvSpPr>
            <a:spLocks noGrp="1"/>
          </p:cNvSpPr>
          <p:nvPr>
            <p:ph idx="1"/>
          </p:nvPr>
        </p:nvSpPr>
        <p:spPr/>
        <p:txBody>
          <a:bodyPr/>
          <a:lstStyle/>
          <a:p>
            <a:pPr>
              <a:buFont typeface="Wingdings" panose="05000000000000000000" pitchFamily="2" charset="2"/>
              <a:buChar char="v"/>
            </a:pPr>
            <a:r>
              <a:rPr lang="en-GB" dirty="0">
                <a:hlinkClick r:id="rId2"/>
              </a:rPr>
              <a:t> String builder vs  String buffer</a:t>
            </a: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57058710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23597061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02302"/>
          </a:xfrm>
        </p:spPr>
        <p:txBody>
          <a:bodyPr>
            <a:normAutofit fontScale="90000"/>
          </a:bodyPr>
          <a:lstStyle/>
          <a:p>
            <a:r>
              <a:rPr lang="en-GB" dirty="0"/>
              <a:t>Exercise 1</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a:xfrm>
            <a:off x="822960" y="988906"/>
            <a:ext cx="8035290" cy="4783243"/>
          </a:xfrm>
        </p:spPr>
        <p:txBody>
          <a:bodyPr>
            <a:normAutofit/>
          </a:bodyPr>
          <a:lstStyle/>
          <a:p>
            <a:pPr>
              <a:buFont typeface="Wingdings" panose="05000000000000000000" pitchFamily="2" charset="2"/>
              <a:buChar char="v"/>
            </a:pPr>
            <a:r>
              <a:rPr lang="en-GB" dirty="0"/>
              <a:t>Voltage can be obtained from various parameters. </a:t>
            </a:r>
          </a:p>
          <a:p>
            <a:pPr marL="0" indent="0" algn="ctr">
              <a:buNone/>
            </a:pPr>
            <a:r>
              <a:rPr lang="en-GB" dirty="0"/>
              <a:t>V=IR=It/C=</a:t>
            </a:r>
            <a:r>
              <a:rPr lang="en-GB" dirty="0" err="1"/>
              <a:t>IpL</a:t>
            </a:r>
            <a:r>
              <a:rPr lang="en-GB" dirty="0"/>
              <a:t>/A</a:t>
            </a:r>
          </a:p>
          <a:p>
            <a:pPr>
              <a:buFont typeface="Wingdings" panose="05000000000000000000" pitchFamily="2" charset="2"/>
              <a:buChar char="v"/>
            </a:pPr>
            <a:r>
              <a:rPr lang="en-GB" dirty="0"/>
              <a:t> Where </a:t>
            </a:r>
          </a:p>
          <a:p>
            <a:pPr lvl="1">
              <a:buFont typeface="Wingdings" panose="05000000000000000000" pitchFamily="2" charset="2"/>
              <a:buChar char="v"/>
            </a:pPr>
            <a:r>
              <a:rPr lang="en-GB" dirty="0"/>
              <a:t> I = Current (amperes)</a:t>
            </a:r>
          </a:p>
          <a:p>
            <a:pPr lvl="1">
              <a:buFont typeface="Wingdings" panose="05000000000000000000" pitchFamily="2" charset="2"/>
              <a:buChar char="v"/>
            </a:pPr>
            <a:r>
              <a:rPr lang="en-GB" dirty="0"/>
              <a:t> R = Voltage (volts)</a:t>
            </a:r>
          </a:p>
          <a:p>
            <a:pPr lvl="1">
              <a:buFont typeface="Wingdings" panose="05000000000000000000" pitchFamily="2" charset="2"/>
              <a:buChar char="v"/>
            </a:pPr>
            <a:r>
              <a:rPr lang="en-GB" dirty="0"/>
              <a:t> t = time (seconds)</a:t>
            </a:r>
          </a:p>
          <a:p>
            <a:pPr lvl="1">
              <a:buFont typeface="Wingdings" panose="05000000000000000000" pitchFamily="2" charset="2"/>
              <a:buChar char="v"/>
            </a:pPr>
            <a:r>
              <a:rPr lang="en-GB" dirty="0"/>
              <a:t> C = Capacitance (farads)</a:t>
            </a:r>
          </a:p>
          <a:p>
            <a:pPr lvl="1">
              <a:buFont typeface="Wingdings" panose="05000000000000000000" pitchFamily="2" charset="2"/>
              <a:buChar char="v"/>
            </a:pPr>
            <a:r>
              <a:rPr lang="en-GB" dirty="0"/>
              <a:t> p = Resistivity (Ohm-meter) of copper=1.678x10</a:t>
            </a:r>
            <a:r>
              <a:rPr lang="en-GB" baseline="30000" dirty="0"/>
              <a:t>-8</a:t>
            </a:r>
            <a:r>
              <a:rPr lang="en-GB" dirty="0">
                <a:sym typeface="Symbol" panose="05050102010706020507" pitchFamily="18" charset="2"/>
              </a:rPr>
              <a:t>m</a:t>
            </a:r>
            <a:endParaRPr lang="en-GB" dirty="0"/>
          </a:p>
          <a:p>
            <a:pPr lvl="1">
              <a:buFont typeface="Wingdings" panose="05000000000000000000" pitchFamily="2" charset="2"/>
              <a:buChar char="v"/>
            </a:pPr>
            <a:r>
              <a:rPr lang="en-GB" dirty="0"/>
              <a:t> L = Length</a:t>
            </a:r>
          </a:p>
          <a:p>
            <a:pPr lvl="1">
              <a:buFont typeface="Wingdings" panose="05000000000000000000" pitchFamily="2" charset="2"/>
              <a:buChar char="v"/>
            </a:pPr>
            <a:r>
              <a:rPr lang="en-GB" dirty="0"/>
              <a:t> A = cross sectional area</a:t>
            </a:r>
          </a:p>
          <a:p>
            <a:pPr>
              <a:buFont typeface="Wingdings" panose="05000000000000000000" pitchFamily="2" charset="2"/>
              <a:buChar char="v"/>
            </a:pPr>
            <a:r>
              <a:rPr lang="en-GB" dirty="0"/>
              <a:t> Write a program to calculate voltages for the following program. </a:t>
            </a:r>
          </a:p>
          <a:p>
            <a:pPr marL="544068" lvl="1" indent="-342900">
              <a:buFont typeface="+mj-lt"/>
              <a:buAutoNum type="arabicPeriod"/>
            </a:pPr>
            <a:r>
              <a:rPr lang="en-GB" dirty="0"/>
              <a:t>A Current of 12A across a Capacitor of 0.5F for 5seconds.</a:t>
            </a:r>
          </a:p>
          <a:p>
            <a:pPr marL="544068" lvl="1" indent="-342900">
              <a:buFont typeface="+mj-lt"/>
              <a:buAutoNum type="arabicPeriod"/>
            </a:pPr>
            <a:r>
              <a:rPr lang="en-GB" dirty="0"/>
              <a:t>Copper length of 1m and cross-sectional area of 0.001m and a current of 10A.</a:t>
            </a:r>
          </a:p>
          <a:p>
            <a:endParaRPr lang="en-GB" dirty="0"/>
          </a:p>
        </p:txBody>
      </p:sp>
    </p:spTree>
    <p:extLst>
      <p:ext uri="{BB962C8B-B14F-4D97-AF65-F5344CB8AC3E}">
        <p14:creationId xmlns:p14="http://schemas.microsoft.com/office/powerpoint/2010/main" val="2057213361"/>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1435663"/>
          </a:xfrm>
        </p:spPr>
        <p:txBody>
          <a:bodyPr/>
          <a:lstStyle/>
          <a:p>
            <a:r>
              <a:rPr lang="en-GB" dirty="0"/>
              <a:t>Exercise 2</a:t>
            </a:r>
          </a:p>
        </p:txBody>
      </p:sp>
      <p:sp>
        <p:nvSpPr>
          <p:cNvPr id="5" name="Title 1">
            <a:extLst>
              <a:ext uri="{FF2B5EF4-FFF2-40B4-BE49-F238E27FC236}">
                <a16:creationId xmlns:a16="http://schemas.microsoft.com/office/drawing/2014/main" id="{19C5952E-2F01-4BCE-8A97-8E59A29D11F4}"/>
              </a:ext>
            </a:extLst>
          </p:cNvPr>
          <p:cNvSpPr txBox="1">
            <a:spLocks/>
          </p:cNvSpPr>
          <p:nvPr/>
        </p:nvSpPr>
        <p:spPr>
          <a:xfrm>
            <a:off x="806682" y="1864309"/>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Note that this is the second implementation done earlier</a:t>
            </a:r>
          </a:p>
        </p:txBody>
      </p:sp>
      <p:pic>
        <p:nvPicPr>
          <p:cNvPr id="16" name="Content Placeholder 15" descr="Diagram&#10;&#10;Description automatically generated">
            <a:extLst>
              <a:ext uri="{FF2B5EF4-FFF2-40B4-BE49-F238E27FC236}">
                <a16:creationId xmlns:a16="http://schemas.microsoft.com/office/drawing/2014/main" id="{31D8CD41-5C13-488D-94FA-9E98DA716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337" y="2830960"/>
            <a:ext cx="7343775" cy="2781300"/>
          </a:xfrm>
        </p:spPr>
      </p:pic>
    </p:spTree>
    <p:extLst>
      <p:ext uri="{BB962C8B-B14F-4D97-AF65-F5344CB8AC3E}">
        <p14:creationId xmlns:p14="http://schemas.microsoft.com/office/powerpoint/2010/main" val="39630563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593929"/>
          </a:xfrm>
        </p:spPr>
        <p:txBody>
          <a:bodyPr>
            <a:normAutofit fontScale="90000"/>
          </a:bodyPr>
          <a:lstStyle/>
          <a:p>
            <a:r>
              <a:rPr lang="en-GB" dirty="0"/>
              <a:t>Getters and setters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sz="half" idx="1"/>
          </p:nvPr>
        </p:nvSpPr>
        <p:spPr>
          <a:xfrm>
            <a:off x="822960" y="975721"/>
            <a:ext cx="7788380" cy="593929"/>
          </a:xfrm>
        </p:spPr>
        <p:txBody>
          <a:bodyPr>
            <a:noAutofit/>
          </a:bodyPr>
          <a:lstStyle/>
          <a:p>
            <a:pPr>
              <a:spcBef>
                <a:spcPts val="600"/>
              </a:spcBef>
              <a:buFont typeface="Wingdings" panose="05000000000000000000" pitchFamily="2" charset="2"/>
              <a:buChar char="v"/>
            </a:pPr>
            <a:r>
              <a:rPr lang="en-US" dirty="0"/>
              <a:t> Getters and setters</a:t>
            </a:r>
            <a:r>
              <a:rPr lang="en-GB" dirty="0"/>
              <a:t> are a means of externally accessing private/protected members externally</a:t>
            </a:r>
            <a:endParaRPr lang="en-US" dirty="0"/>
          </a:p>
        </p:txBody>
      </p:sp>
      <p:sp>
        <p:nvSpPr>
          <p:cNvPr id="7" name="Rectangle 1">
            <a:extLst>
              <a:ext uri="{FF2B5EF4-FFF2-40B4-BE49-F238E27FC236}">
                <a16:creationId xmlns:a16="http://schemas.microsoft.com/office/drawing/2014/main" id="{D4354EC3-B49F-4C6E-A6F3-113642F7506F}"/>
              </a:ext>
            </a:extLst>
          </p:cNvPr>
          <p:cNvSpPr>
            <a:spLocks noGrp="1" noChangeArrowheads="1"/>
          </p:cNvSpPr>
          <p:nvPr>
            <p:ph sz="half" idx="2"/>
          </p:nvPr>
        </p:nvSpPr>
        <p:spPr bwMode="auto">
          <a:xfrm>
            <a:off x="4405987" y="1739304"/>
            <a:ext cx="4063310"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JetBrains Mono"/>
              </a:rPr>
              <a:t>public class </a:t>
            </a:r>
            <a:r>
              <a:rPr kumimoji="0" lang="en-US" altLang="en-US" sz="1100" b="0" i="0" u="none" strike="noStrike" cap="none" normalizeH="0" baseline="0" dirty="0" err="1">
                <a:ln>
                  <a:noFill/>
                </a:ln>
                <a:solidFill>
                  <a:srgbClr val="A9B7C6"/>
                </a:solidFill>
                <a:effectLst/>
                <a:latin typeface="JetBrains Mono"/>
              </a:rPr>
              <a:t>BankCard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String pin=</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Date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public void </a:t>
            </a:r>
            <a:r>
              <a:rPr kumimoji="0" lang="en-US" altLang="en-US" sz="1100" b="0" i="0" u="none" strike="noStrike" cap="none" normalizeH="0" baseline="0" dirty="0" err="1">
                <a:ln>
                  <a:noFill/>
                </a:ln>
                <a:solidFill>
                  <a:srgbClr val="A9B7C6"/>
                </a:solidFill>
                <a:effectLst/>
                <a:latin typeface="JetBrains Mono"/>
              </a:rPr>
              <a:t>setPin</a:t>
            </a:r>
            <a:r>
              <a:rPr kumimoji="0" lang="en-US" altLang="en-US" sz="1100" b="0" i="0" u="none" strike="noStrike" cap="none" normalizeH="0" baseline="0" dirty="0">
                <a:ln>
                  <a:noFill/>
                </a:ln>
                <a:solidFill>
                  <a:srgbClr val="A9B7C6"/>
                </a:solidFill>
                <a:effectLst/>
                <a:latin typeface="JetBrains Mono"/>
              </a:rPr>
              <a:t>(String p){</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.pin</a:t>
            </a:r>
            <a:r>
              <a:rPr kumimoji="0" lang="en-US" altLang="en-US" sz="1100" b="0" i="0" u="none" strike="noStrike" cap="none" normalizeH="0" baseline="0" dirty="0">
                <a:ln>
                  <a:noFill/>
                </a:ln>
                <a:solidFill>
                  <a:srgbClr val="A9B7C6"/>
                </a:solidFill>
                <a:effectLst/>
                <a:latin typeface="JetBrains Mono"/>
              </a:rPr>
              <a:t>=p</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getPin</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pin</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Date </a:t>
            </a:r>
            <a:r>
              <a:rPr kumimoji="0" lang="en-US" altLang="en-US" sz="1100" b="0" i="0" u="none" strike="noStrike" cap="none" normalizeH="0" baseline="0" dirty="0" err="1">
                <a:ln>
                  <a:noFill/>
                </a:ln>
                <a:solidFill>
                  <a:srgbClr val="A9B7C6"/>
                </a:solidFill>
                <a:effectLst/>
                <a:latin typeface="JetBrains Mono"/>
              </a:rPr>
              <a:t>getExpiry</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setExpiry</a:t>
            </a:r>
            <a:r>
              <a:rPr kumimoji="0" lang="en-US" altLang="en-US" sz="1100" b="0" i="0" u="none" strike="noStrike" cap="none" normalizeH="0" baseline="0" dirty="0">
                <a:ln>
                  <a:noFill/>
                </a:ln>
                <a:solidFill>
                  <a:srgbClr val="A9B7C6"/>
                </a:solidFill>
                <a:effectLst/>
                <a:latin typeface="JetBrains Mono"/>
              </a:rPr>
              <a:t>(Date expiry)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.expiry</a:t>
            </a:r>
            <a:r>
              <a:rPr kumimoji="0" lang="en-US" altLang="en-US" sz="1100" b="0" i="0" u="none" strike="noStrike" cap="none" normalizeH="0" baseline="0" dirty="0">
                <a:ln>
                  <a:noFill/>
                </a:ln>
                <a:solidFill>
                  <a:srgbClr val="A9B7C6"/>
                </a:solidFill>
                <a:effectLst/>
                <a:latin typeface="JetBrains Mono"/>
              </a:rPr>
              <a:t> =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setCardid</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descr="Table&#10;&#10;Description automatically generated">
            <a:extLst>
              <a:ext uri="{FF2B5EF4-FFF2-40B4-BE49-F238E27FC236}">
                <a16:creationId xmlns:a16="http://schemas.microsoft.com/office/drawing/2014/main" id="{3BA8D0E4-7195-411F-A3F5-142E4205B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597" y="2085189"/>
            <a:ext cx="2227918" cy="4123724"/>
          </a:xfrm>
          <a:prstGeom prst="rect">
            <a:avLst/>
          </a:prstGeom>
        </p:spPr>
      </p:pic>
    </p:spTree>
    <p:extLst>
      <p:ext uri="{BB962C8B-B14F-4D97-AF65-F5344CB8AC3E}">
        <p14:creationId xmlns:p14="http://schemas.microsoft.com/office/powerpoint/2010/main" val="269475158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08" y="2450789"/>
            <a:ext cx="5142784" cy="3878986"/>
          </a:xfrm>
        </p:spPr>
      </p:pic>
      <p:sp>
        <p:nvSpPr>
          <p:cNvPr id="7" name="Title 1">
            <a:extLst>
              <a:ext uri="{FF2B5EF4-FFF2-40B4-BE49-F238E27FC236}">
                <a16:creationId xmlns:a16="http://schemas.microsoft.com/office/drawing/2014/main" id="{9E779637-78AD-43E2-9154-4E0D0A328C79}"/>
              </a:ext>
            </a:extLst>
          </p:cNvPr>
          <p:cNvSpPr>
            <a:spLocks noGrp="1"/>
          </p:cNvSpPr>
          <p:nvPr>
            <p:ph type="title"/>
          </p:nvPr>
        </p:nvSpPr>
        <p:spPr>
          <a:xfrm>
            <a:off x="822960" y="286605"/>
            <a:ext cx="7543800" cy="1240354"/>
          </a:xfrm>
        </p:spPr>
        <p:txBody>
          <a:bodyPr/>
          <a:lstStyle/>
          <a:p>
            <a:r>
              <a:rPr lang="en-GB" dirty="0"/>
              <a:t>Exercise 3 (advanced)</a:t>
            </a:r>
          </a:p>
        </p:txBody>
      </p:sp>
      <p:sp>
        <p:nvSpPr>
          <p:cNvPr id="8" name="Title 1">
            <a:extLst>
              <a:ext uri="{FF2B5EF4-FFF2-40B4-BE49-F238E27FC236}">
                <a16:creationId xmlns:a16="http://schemas.microsoft.com/office/drawing/2014/main" id="{EA3D328B-29A4-4E12-9060-79BDFD9423F2}"/>
              </a:ext>
            </a:extLst>
          </p:cNvPr>
          <p:cNvSpPr txBox="1">
            <a:spLocks/>
          </p:cNvSpPr>
          <p:nvPr/>
        </p:nvSpPr>
        <p:spPr>
          <a:xfrm>
            <a:off x="806682" y="1651243"/>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Starter C++ code can be found </a:t>
            </a:r>
            <a:r>
              <a:rPr lang="en-GB" dirty="0">
                <a:hlinkClick r:id="rId3"/>
              </a:rPr>
              <a:t>here</a:t>
            </a:r>
            <a:endParaRPr lang="en-GB" dirty="0"/>
          </a:p>
        </p:txBody>
      </p:sp>
    </p:spTree>
    <p:extLst>
      <p:ext uri="{BB962C8B-B14F-4D97-AF65-F5344CB8AC3E}">
        <p14:creationId xmlns:p14="http://schemas.microsoft.com/office/powerpoint/2010/main" val="8851604"/>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Exercise 4</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p:txBody>
          <a:bodyPr>
            <a:normAutofit/>
          </a:bodyPr>
          <a:lstStyle/>
          <a:p>
            <a:pPr>
              <a:buFont typeface="Wingdings" panose="05000000000000000000" pitchFamily="2" charset="2"/>
              <a:buChar char="v"/>
            </a:pPr>
            <a:r>
              <a:rPr lang="en-GB" dirty="0"/>
              <a:t>Write a program using static cosine function in </a:t>
            </a:r>
            <a:r>
              <a:rPr lang="en-GB" dirty="0" err="1"/>
              <a:t>java.lang.Math</a:t>
            </a:r>
            <a:r>
              <a:rPr lang="en-GB" dirty="0"/>
              <a:t> and method overloading to find the parameters of a triangle ( 3 sides and 3 angles) given either 2 sides and one angle or two angles and one side. Assume the angles are always whole numbers and while sides are real numbers.</a:t>
            </a:r>
          </a:p>
          <a:p>
            <a:endParaRPr lang="en-GB" dirty="0"/>
          </a:p>
        </p:txBody>
      </p:sp>
    </p:spTree>
    <p:extLst>
      <p:ext uri="{BB962C8B-B14F-4D97-AF65-F5344CB8AC3E}">
        <p14:creationId xmlns:p14="http://schemas.microsoft.com/office/powerpoint/2010/main" val="3525093563"/>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5"/>
            <a:ext cx="7543800" cy="759772"/>
          </a:xfrm>
        </p:spPr>
        <p:txBody>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05951" y="1129127"/>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496586"/>
            <a:ext cx="7387786" cy="1948602"/>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The Java Tutorial</a:t>
            </a:r>
            <a:endParaRPr lang="en-GB" dirty="0"/>
          </a:p>
          <a:p>
            <a:pPr>
              <a:buFont typeface="Wingdings" panose="05000000000000000000" pitchFamily="2" charset="2"/>
              <a:buChar char="v"/>
            </a:pPr>
            <a:r>
              <a:rPr lang="en-GB" dirty="0"/>
              <a:t> </a:t>
            </a:r>
            <a:r>
              <a:rPr lang="en-GB" dirty="0">
                <a:hlinkClick r:id="rId5"/>
              </a:rPr>
              <a:t>Java API documentation</a:t>
            </a:r>
            <a:endParaRPr lang="en-GB" dirty="0"/>
          </a:p>
          <a:p>
            <a:pPr>
              <a:buFont typeface="Wingdings" panose="05000000000000000000" pitchFamily="2" charset="2"/>
              <a:buChar char="v"/>
            </a:pPr>
            <a:r>
              <a:rPr lang="en-GB" dirty="0"/>
              <a:t> </a:t>
            </a:r>
            <a:r>
              <a:rPr lang="en-GB" dirty="0">
                <a:hlinkClick r:id="rId6"/>
              </a:rPr>
              <a:t>Link to today’s Session screencast  </a:t>
            </a:r>
            <a:endParaRPr lang="en-GB" dirty="0"/>
          </a:p>
          <a:p>
            <a:pPr>
              <a:buFont typeface="Wingdings" panose="05000000000000000000" pitchFamily="2" charset="2"/>
              <a:buChar char="v"/>
            </a:pPr>
            <a:r>
              <a:rPr lang="en-GB" dirty="0"/>
              <a:t> </a:t>
            </a:r>
            <a:r>
              <a:rPr lang="en-GB" dirty="0">
                <a:hlinkClick r:id="rId7"/>
              </a:rPr>
              <a:t>Link to John’s Group Padlet</a:t>
            </a:r>
            <a:endParaRPr lang="en-GB" dirty="0"/>
          </a:p>
          <a:p>
            <a:pPr>
              <a:buFont typeface="Wingdings" panose="05000000000000000000" pitchFamily="2" charset="2"/>
              <a:buChar char="v"/>
            </a:pPr>
            <a:r>
              <a:rPr lang="en-GB" dirty="0"/>
              <a:t> </a:t>
            </a:r>
            <a:r>
              <a:rPr lang="en-GB" dirty="0">
                <a:hlinkClick r:id="rId8"/>
              </a:rPr>
              <a:t>Link to Kelly’s Group Padlet</a:t>
            </a:r>
            <a:endParaRPr lang="en-GB" dirty="0"/>
          </a:p>
        </p:txBody>
      </p:sp>
      <p:pic>
        <p:nvPicPr>
          <p:cNvPr id="1028" name="Picture 4">
            <a:hlinkClick r:id="rId9"/>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10">
            <a:extLst>
              <a:ext uri="{28A0092B-C50C-407E-A947-70E740481C1C}">
                <a14:useLocalDpi xmlns:a14="http://schemas.microsoft.com/office/drawing/2010/main" val="0"/>
              </a:ext>
            </a:extLst>
          </a:blip>
          <a:srcRect/>
          <a:stretch>
            <a:fillRect/>
          </a:stretch>
        </p:blipFill>
        <p:spPr bwMode="auto">
          <a:xfrm>
            <a:off x="1743131" y="1158106"/>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 Inheritance</a:t>
            </a:r>
          </a:p>
        </p:txBody>
      </p:sp>
      <p:pic>
        <p:nvPicPr>
          <p:cNvPr id="8" name="Content Placeholder 7" descr="Diagram&#10;&#10;Description automatically generated">
            <a:extLst>
              <a:ext uri="{FF2B5EF4-FFF2-40B4-BE49-F238E27FC236}">
                <a16:creationId xmlns:a16="http://schemas.microsoft.com/office/drawing/2014/main" id="{53DC2ECC-BD4B-41D0-89BC-D175E70A1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720" y="875001"/>
            <a:ext cx="6109591" cy="5538024"/>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262169" y="979440"/>
            <a:ext cx="1559000" cy="2996459"/>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F648225C-69FB-4215-835C-6D8D0C40614C}"/>
              </a:ext>
            </a:extLst>
          </p:cNvPr>
          <p:cNvSpPr/>
          <p:nvPr/>
        </p:nvSpPr>
        <p:spPr>
          <a:xfrm>
            <a:off x="1884661" y="2649821"/>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0A8A3382-BDED-4B1C-B043-84A25E2B7933}"/>
              </a:ext>
            </a:extLst>
          </p:cNvPr>
          <p:cNvSpPr/>
          <p:nvPr/>
        </p:nvSpPr>
        <p:spPr>
          <a:xfrm>
            <a:off x="3743313" y="447076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AC36887-9BA8-48DE-9960-8275C8BAB926}"/>
              </a:ext>
            </a:extLst>
          </p:cNvPr>
          <p:cNvSpPr/>
          <p:nvPr/>
        </p:nvSpPr>
        <p:spPr>
          <a:xfrm>
            <a:off x="5988782" y="4603930"/>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6355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010789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Polymorphism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543800" cy="4023360"/>
          </a:xfrm>
        </p:spPr>
        <p:txBody>
          <a:bodyPr>
            <a:noAutofit/>
          </a:bodyPr>
          <a:lstStyle/>
          <a:p>
            <a:pPr>
              <a:spcBef>
                <a:spcPts val="600"/>
              </a:spcBef>
              <a:buFont typeface="Wingdings" panose="05000000000000000000" pitchFamily="2" charset="2"/>
              <a:buChar char="v"/>
            </a:pPr>
            <a:r>
              <a:rPr lang="en-US" sz="2800" dirty="0"/>
              <a:t> </a:t>
            </a:r>
            <a:r>
              <a:rPr lang="en-GB" sz="2800" dirty="0"/>
              <a:t>Polymorphism is related to how functions or methods are implemented.  </a:t>
            </a:r>
          </a:p>
          <a:p>
            <a:pPr>
              <a:spcBef>
                <a:spcPts val="600"/>
              </a:spcBef>
              <a:buFont typeface="Wingdings" panose="05000000000000000000" pitchFamily="2" charset="2"/>
              <a:buChar char="v"/>
            </a:pPr>
            <a:r>
              <a:rPr lang="en-GB" sz="2800" dirty="0"/>
              <a:t> There are two types of Polymorphism</a:t>
            </a:r>
          </a:p>
          <a:p>
            <a:pPr>
              <a:spcBef>
                <a:spcPts val="600"/>
              </a:spcBef>
              <a:buFont typeface="Wingdings" panose="05000000000000000000" pitchFamily="2" charset="2"/>
              <a:buChar char="v"/>
            </a:pPr>
            <a:r>
              <a:rPr lang="en-GB" sz="2800" dirty="0"/>
              <a:t> Function polymorphism also known as function overloading or method overloading</a:t>
            </a:r>
          </a:p>
          <a:p>
            <a:pPr>
              <a:spcBef>
                <a:spcPts val="600"/>
              </a:spcBef>
              <a:buFont typeface="Wingdings" panose="05000000000000000000" pitchFamily="2" charset="2"/>
              <a:buChar char="v"/>
            </a:pPr>
            <a:r>
              <a:rPr lang="en-GB" sz="2800" dirty="0"/>
              <a:t> Object polymorphism also known as method overriding.</a:t>
            </a:r>
          </a:p>
          <a:p>
            <a:pPr>
              <a:spcBef>
                <a:spcPts val="600"/>
              </a:spcBef>
              <a:buFont typeface="Wingdings" panose="05000000000000000000" pitchFamily="2" charset="2"/>
              <a:buChar char="v"/>
            </a:pPr>
            <a:r>
              <a:rPr lang="en-GB" sz="2800" dirty="0"/>
              <a:t> Note that method overloading occurs within a single class but overriding is between two or more classes having an inheritance relationship (object polymorphism)</a:t>
            </a:r>
            <a:endParaRPr lang="en-US" sz="2800" dirty="0"/>
          </a:p>
        </p:txBody>
      </p:sp>
    </p:spTree>
    <p:extLst>
      <p:ext uri="{BB962C8B-B14F-4D97-AF65-F5344CB8AC3E}">
        <p14:creationId xmlns:p14="http://schemas.microsoft.com/office/powerpoint/2010/main" val="1825900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57699264"/>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3.xml><?xml version="1.0" encoding="utf-8"?>
<ds:datastoreItem xmlns:ds="http://schemas.openxmlformats.org/officeDocument/2006/customXml" ds:itemID="{1B174DBE-1AD7-495B-B168-212A7EE723A6}">
  <ds:schemaRefs>
    <ds:schemaRef ds:uri="http://purl.org/dc/dcmitype/"/>
    <ds:schemaRef ds:uri="http://www.w3.org/XML/1998/namespace"/>
    <ds:schemaRef ds:uri="http://purl.org/dc/terms/"/>
    <ds:schemaRef ds:uri="cab83b3b-4db3-4a13-8dd4-e60be6d87cf5"/>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c2e86655-d7ed-4420-bc92-1b9547829f5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9147</TotalTime>
  <Words>2711</Words>
  <Application>Microsoft Office PowerPoint</Application>
  <PresentationFormat>On-screen Show (4:3)</PresentationFormat>
  <Paragraphs>272</Paragraphs>
  <Slides>42</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JetBrains Mono</vt:lpstr>
      <vt:lpstr>Consolas</vt:lpstr>
      <vt:lpstr>Calibri Light</vt:lpstr>
      <vt:lpstr>Wingdings</vt:lpstr>
      <vt:lpstr>Arial</vt:lpstr>
      <vt:lpstr>Calibri</vt:lpstr>
      <vt:lpstr>Retrospect</vt:lpstr>
      <vt:lpstr>International study centre</vt:lpstr>
      <vt:lpstr>Outline</vt:lpstr>
      <vt:lpstr>POS Class diagram Example</vt:lpstr>
      <vt:lpstr>Getters and setters</vt:lpstr>
      <vt:lpstr>PowerPoint Presentation</vt:lpstr>
      <vt:lpstr>POS Class diagram - Inheritance</vt:lpstr>
      <vt:lpstr>PowerPoint Presentation</vt:lpstr>
      <vt:lpstr>Polymorphism</vt:lpstr>
      <vt:lpstr>PowerPoint Presentation</vt:lpstr>
      <vt:lpstr>Method overloading - Example</vt:lpstr>
      <vt:lpstr>PowerPoint Presentation</vt:lpstr>
      <vt:lpstr>Method overriding - Example</vt:lpstr>
      <vt:lpstr>Method Overriding - Example</vt:lpstr>
      <vt:lpstr>Method overriding - Example</vt:lpstr>
      <vt:lpstr>PowerPoint Presentation</vt:lpstr>
      <vt:lpstr>Instantiation vs Inheritance</vt:lpstr>
      <vt:lpstr>POS Class diagram – Containment vs Inheritance</vt:lpstr>
      <vt:lpstr>POS Class diagram – Containment vs Inheritance</vt:lpstr>
      <vt:lpstr>PowerPoint Presentation</vt:lpstr>
      <vt:lpstr>Interface vs Inheritance  – Why so many faces?</vt:lpstr>
      <vt:lpstr>Interface vs Inheritance</vt:lpstr>
      <vt:lpstr>Interface vs Inheritance</vt:lpstr>
      <vt:lpstr>PowerPoint Presentation</vt:lpstr>
      <vt:lpstr>Abstract class vs Interface vs Inheritance</vt:lpstr>
      <vt:lpstr>Interface vs Abstract class</vt:lpstr>
      <vt:lpstr>Abstract class diagram</vt:lpstr>
      <vt:lpstr>PowerPoint Presentation</vt:lpstr>
      <vt:lpstr>Inner Classes</vt:lpstr>
      <vt:lpstr>Inner-class representation</vt:lpstr>
      <vt:lpstr>PowerPoint Presentation</vt:lpstr>
      <vt:lpstr>Java Packages</vt:lpstr>
      <vt:lpstr>Java Packages</vt:lpstr>
      <vt:lpstr>PowerPoint Presentation</vt:lpstr>
      <vt:lpstr>The Java Standard Edition Library</vt:lpstr>
      <vt:lpstr>Common Java Language (java.lang) Package Classes</vt:lpstr>
      <vt:lpstr>Further Reading</vt:lpstr>
      <vt:lpstr>PowerPoint Presentation</vt:lpstr>
      <vt:lpstr>Exercise 1</vt:lpstr>
      <vt:lpstr>Exercise 2</vt:lpstr>
      <vt:lpstr>Exercise 3 (advanced)</vt:lpstr>
      <vt:lpstr>Exercise 4</vt:lpstr>
      <vt:lpstr>Supplementary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128</cp:revision>
  <dcterms:created xsi:type="dcterms:W3CDTF">2020-03-06T14:36:40Z</dcterms:created>
  <dcterms:modified xsi:type="dcterms:W3CDTF">2020-10-30T11:41:52Z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