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5"/>
  </p:handoutMasterIdLst>
  <p:sldIdLst>
    <p:sldId id="256" r:id="rId2"/>
    <p:sldId id="258" r:id="rId3"/>
    <p:sldId id="264" r:id="rId4"/>
    <p:sldId id="265" r:id="rId5"/>
    <p:sldId id="266" r:id="rId6"/>
    <p:sldId id="267" r:id="rId7"/>
    <p:sldId id="268" r:id="rId8"/>
    <p:sldId id="270" r:id="rId9"/>
    <p:sldId id="269" r:id="rId10"/>
    <p:sldId id="271" r:id="rId11"/>
    <p:sldId id="272" r:id="rId12"/>
    <p:sldId id="273"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234C27-2DDC-4861-A92C-7769EE77D89D}">
          <p14:sldIdLst>
            <p14:sldId id="256"/>
            <p14:sldId id="258"/>
            <p14:sldId id="264"/>
            <p14:sldId id="265"/>
            <p14:sldId id="266"/>
            <p14:sldId id="267"/>
            <p14:sldId id="268"/>
            <p14:sldId id="270"/>
            <p14:sldId id="269"/>
            <p14:sldId id="271"/>
            <p14:sldId id="272"/>
            <p14:sldId id="273"/>
            <p14:sldId id="2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418" y="77"/>
      </p:cViewPr>
      <p:guideLst/>
    </p:cSldViewPr>
  </p:slideViewPr>
  <p:notesTextViewPr>
    <p:cViewPr>
      <p:scale>
        <a:sx n="3" d="2"/>
        <a:sy n="3" d="2"/>
      </p:scale>
      <p:origin x="0" y="0"/>
    </p:cViewPr>
  </p:notesTextViewPr>
  <p:notesViewPr>
    <p:cSldViewPr snapToGrid="0">
      <p:cViewPr varScale="1">
        <p:scale>
          <a:sx n="89" d="100"/>
          <a:sy n="89" d="100"/>
        </p:scale>
        <p:origin x="29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E8D598-D1FB-4288-9798-BDF1893C09AC}" type="datetimeFigureOut">
              <a:rPr lang="en-GB" smtClean="0"/>
              <a:t>06/12/2019</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F7626C-76CA-4F55-B935-8EFB2CA8A46B}" type="slidenum">
              <a:rPr lang="en-GB" smtClean="0"/>
              <a:t>‹#›</a:t>
            </a:fld>
            <a:endParaRPr lang="en-GB"/>
          </a:p>
        </p:txBody>
      </p:sp>
    </p:spTree>
    <p:extLst>
      <p:ext uri="{BB962C8B-B14F-4D97-AF65-F5344CB8AC3E}">
        <p14:creationId xmlns:p14="http://schemas.microsoft.com/office/powerpoint/2010/main" val="299515234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000">
                <a:solidFill>
                  <a:schemeClr val="accent6">
                    <a:lumMod val="75000"/>
                  </a:schemeClr>
                </a:solidFill>
              </a:defRPr>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dirty="0"/>
          </a:p>
        </p:txBody>
      </p:sp>
    </p:spTree>
    <p:extLst>
      <p:ext uri="{BB962C8B-B14F-4D97-AF65-F5344CB8AC3E}">
        <p14:creationId xmlns:p14="http://schemas.microsoft.com/office/powerpoint/2010/main" val="1028272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0520"/>
          </a:xfrm>
          <a:prstGeom prst="rect">
            <a:avLst/>
          </a:prstGeom>
        </p:spPr>
        <p:txBody>
          <a:bodyPr/>
          <a:lstStyle>
            <a:lvl1pPr>
              <a:defRPr>
                <a:solidFill>
                  <a:schemeClr val="accent6">
                    <a:lumMod val="75000"/>
                  </a:schemeClr>
                </a:solidFill>
              </a:defRPr>
            </a:lvl1pPr>
          </a:lstStyle>
          <a:p>
            <a:r>
              <a:rPr lang="en-US" dirty="0" smtClean="0"/>
              <a:t>Click to edit Master title style</a:t>
            </a:r>
            <a:endParaRPr lang="en-GB" dirty="0"/>
          </a:p>
        </p:txBody>
      </p:sp>
      <p:sp>
        <p:nvSpPr>
          <p:cNvPr id="8" name="Text Placeholder 7"/>
          <p:cNvSpPr>
            <a:spLocks noGrp="1"/>
          </p:cNvSpPr>
          <p:nvPr>
            <p:ph type="body" sz="quarter" idx="12"/>
          </p:nvPr>
        </p:nvSpPr>
        <p:spPr>
          <a:xfrm>
            <a:off x="838200" y="1618408"/>
            <a:ext cx="10515600" cy="4745070"/>
          </a:xfrm>
          <a:prstGeom prst="rect">
            <a:avLst/>
          </a:prstGeom>
        </p:spPr>
        <p:txBody>
          <a:bodyPr/>
          <a:lstStyle>
            <a:lvl1pPr>
              <a:lnSpc>
                <a:spcPct val="100000"/>
              </a:lnSpc>
              <a:spcAft>
                <a:spcPts val="600"/>
              </a:spcAft>
              <a:defRPr/>
            </a:lvl1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656916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mailto:s.mcguire@hud.ac.uk"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0000">
              <a:schemeClr val="bg1">
                <a:tint val="93000"/>
                <a:satMod val="150000"/>
                <a:shade val="98000"/>
                <a:lumMod val="102000"/>
              </a:schemeClr>
            </a:gs>
            <a:gs pos="84000">
              <a:schemeClr val="bg1"/>
            </a:gs>
            <a:gs pos="100000">
              <a:schemeClr val="accent6">
                <a:lumMod val="40000"/>
                <a:lumOff val="60000"/>
              </a:schemeClr>
            </a:gs>
          </a:gsLst>
          <a:lin ang="5400000" scaled="0"/>
          <a:tileRect/>
        </a:gradFill>
        <a:effectLst/>
      </p:bgPr>
    </p:bg>
    <p:spTree>
      <p:nvGrpSpPr>
        <p:cNvPr id="1" name=""/>
        <p:cNvGrpSpPr/>
        <p:nvPr/>
      </p:nvGrpSpPr>
      <p:grpSpPr>
        <a:xfrm>
          <a:off x="0" y="0"/>
          <a:ext cx="0" cy="0"/>
          <a:chOff x="0" y="0"/>
          <a:chExt cx="0" cy="0"/>
        </a:xfrm>
      </p:grpSpPr>
      <p:sp>
        <p:nvSpPr>
          <p:cNvPr id="3" name="TextBox 2"/>
          <p:cNvSpPr txBox="1"/>
          <p:nvPr userDrawn="1"/>
        </p:nvSpPr>
        <p:spPr>
          <a:xfrm>
            <a:off x="579967" y="6067223"/>
            <a:ext cx="1103206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dirty="0" smtClean="0">
                <a:hlinkClick r:id="rId4"/>
              </a:rPr>
              <a:t>s.mcguire@hud.ac.uk</a:t>
            </a:r>
            <a:r>
              <a:rPr lang="en-GB" dirty="0" smtClean="0"/>
              <a:t> </a:t>
            </a:r>
            <a:r>
              <a:rPr lang="en-GB" baseline="0" dirty="0" smtClean="0"/>
              <a:t>| </a:t>
            </a:r>
            <a:r>
              <a:rPr lang="en-GB" baseline="0" dirty="0" smtClean="0"/>
              <a:t>SJ3/07 | 01484 </a:t>
            </a:r>
            <a:r>
              <a:rPr lang="en-GB" sz="1800" kern="1200" dirty="0" smtClean="0">
                <a:solidFill>
                  <a:schemeClr val="tx1"/>
                </a:solidFill>
                <a:effectLst/>
                <a:latin typeface="+mn-lt"/>
                <a:ea typeface="+mn-ea"/>
                <a:cs typeface="+mn-cs"/>
              </a:rPr>
              <a:t>472319</a:t>
            </a:r>
            <a:endParaRPr lang="en-GB" dirty="0"/>
          </a:p>
        </p:txBody>
      </p:sp>
      <p:pic>
        <p:nvPicPr>
          <p:cNvPr id="4" name="Picture 3"/>
          <p:cNvPicPr>
            <a:picLocks noChangeAspect="1"/>
          </p:cNvPicPr>
          <p:nvPr userDrawn="1"/>
        </p:nvPicPr>
        <p:blipFill>
          <a:blip r:embed="rId5"/>
          <a:stretch>
            <a:fillRect/>
          </a:stretch>
        </p:blipFill>
        <p:spPr>
          <a:xfrm>
            <a:off x="9128765" y="421446"/>
            <a:ext cx="2039248" cy="706020"/>
          </a:xfrm>
          <a:prstGeom prst="rect">
            <a:avLst/>
          </a:prstGeom>
        </p:spPr>
      </p:pic>
    </p:spTree>
    <p:extLst>
      <p:ext uri="{BB962C8B-B14F-4D97-AF65-F5344CB8AC3E}">
        <p14:creationId xmlns:p14="http://schemas.microsoft.com/office/powerpoint/2010/main" val="1351569067"/>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Software Design &amp; Development</a:t>
            </a:r>
            <a:br>
              <a:rPr lang="en-GB" dirty="0" smtClean="0"/>
            </a:br>
            <a:r>
              <a:rPr lang="en-GB" dirty="0" smtClean="0"/>
              <a:t>CFS2160</a:t>
            </a:r>
            <a:endParaRPr lang="en-GB" dirty="0"/>
          </a:p>
        </p:txBody>
      </p:sp>
      <p:sp>
        <p:nvSpPr>
          <p:cNvPr id="3" name="Subtitle 2"/>
          <p:cNvSpPr>
            <a:spLocks noGrp="1"/>
          </p:cNvSpPr>
          <p:nvPr>
            <p:ph type="subTitle" idx="1"/>
          </p:nvPr>
        </p:nvSpPr>
        <p:spPr/>
        <p:txBody>
          <a:bodyPr/>
          <a:lstStyle/>
          <a:p>
            <a:r>
              <a:rPr lang="en-GB" dirty="0" smtClean="0"/>
              <a:t>Week 10 – Creating a Java Class in IntelliJ</a:t>
            </a:r>
            <a:endParaRPr lang="en-GB" dirty="0"/>
          </a:p>
        </p:txBody>
      </p:sp>
    </p:spTree>
    <p:extLst>
      <p:ext uri="{BB962C8B-B14F-4D97-AF65-F5344CB8AC3E}">
        <p14:creationId xmlns:p14="http://schemas.microsoft.com/office/powerpoint/2010/main" val="405213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Basic Class</a:t>
            </a:r>
          </a:p>
        </p:txBody>
      </p:sp>
      <p:pic>
        <p:nvPicPr>
          <p:cNvPr id="4" name="Picture 3"/>
          <p:cNvPicPr>
            <a:picLocks noChangeAspect="1"/>
          </p:cNvPicPr>
          <p:nvPr/>
        </p:nvPicPr>
        <p:blipFill>
          <a:blip r:embed="rId2"/>
          <a:stretch>
            <a:fillRect/>
          </a:stretch>
        </p:blipFill>
        <p:spPr>
          <a:xfrm>
            <a:off x="838200" y="1706335"/>
            <a:ext cx="4677349" cy="4768883"/>
          </a:xfrm>
          <a:prstGeom prst="rect">
            <a:avLst/>
          </a:prstGeom>
        </p:spPr>
      </p:pic>
      <p:sp>
        <p:nvSpPr>
          <p:cNvPr id="5" name="TextBox 4"/>
          <p:cNvSpPr txBox="1"/>
          <p:nvPr/>
        </p:nvSpPr>
        <p:spPr>
          <a:xfrm>
            <a:off x="6251053" y="1706335"/>
            <a:ext cx="3260800" cy="1754326"/>
          </a:xfrm>
          <a:prstGeom prst="rect">
            <a:avLst/>
          </a:prstGeom>
          <a:noFill/>
        </p:spPr>
        <p:txBody>
          <a:bodyPr wrap="square" rtlCol="0">
            <a:spAutoFit/>
          </a:bodyPr>
          <a:lstStyle/>
          <a:p>
            <a:r>
              <a:rPr lang="en-GB" dirty="0"/>
              <a:t>We now have a basic (but lacking functionality) Java class.</a:t>
            </a:r>
          </a:p>
          <a:p>
            <a:endParaRPr lang="en-GB" dirty="0"/>
          </a:p>
          <a:p>
            <a:r>
              <a:rPr lang="en-GB" dirty="0"/>
              <a:t>We need to add some more code to get it to do something.</a:t>
            </a:r>
          </a:p>
          <a:p>
            <a:endParaRPr lang="en-GB" dirty="0"/>
          </a:p>
        </p:txBody>
      </p:sp>
    </p:spTree>
    <p:extLst>
      <p:ext uri="{BB962C8B-B14F-4D97-AF65-F5344CB8AC3E}">
        <p14:creationId xmlns:p14="http://schemas.microsoft.com/office/powerpoint/2010/main" val="334461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 Basic Class</a:t>
            </a:r>
            <a:endParaRPr lang="en-GB" dirty="0"/>
          </a:p>
        </p:txBody>
      </p:sp>
      <p:sp>
        <p:nvSpPr>
          <p:cNvPr id="8" name="Rounded Rectangle 7"/>
          <p:cNvSpPr/>
          <p:nvPr/>
        </p:nvSpPr>
        <p:spPr bwMode="auto">
          <a:xfrm>
            <a:off x="763977" y="1375646"/>
            <a:ext cx="10453751" cy="1905776"/>
          </a:xfrm>
          <a:prstGeom prst="roundRect">
            <a:avLst/>
          </a:prstGeom>
          <a:noFill/>
          <a:ln w="9525" cap="flat" cmpd="sng" algn="ctr">
            <a:solidFill>
              <a:schemeClr val="accent3"/>
            </a:solidFill>
            <a:prstDash val="solid"/>
            <a:round/>
            <a:headEnd type="none" w="med" len="med"/>
            <a:tailEnd type="none" w="med" len="me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accent3"/>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1600" b="0" i="0" u="none" strike="noStrike" cap="none" normalizeH="0" baseline="0" smtClean="0">
              <a:ln>
                <a:noFill/>
              </a:ln>
              <a:solidFill>
                <a:schemeClr val="tx1"/>
              </a:solidFill>
              <a:effectLst/>
              <a:latin typeface="Arial" charset="0"/>
            </a:endParaRPr>
          </a:p>
        </p:txBody>
      </p:sp>
      <p:sp>
        <p:nvSpPr>
          <p:cNvPr id="9" name="TextBox 8"/>
          <p:cNvSpPr txBox="1"/>
          <p:nvPr/>
        </p:nvSpPr>
        <p:spPr>
          <a:xfrm>
            <a:off x="884126" y="1512176"/>
            <a:ext cx="9836011" cy="646331"/>
          </a:xfrm>
          <a:prstGeom prst="rect">
            <a:avLst/>
          </a:prstGeom>
          <a:noFill/>
        </p:spPr>
        <p:txBody>
          <a:bodyPr wrap="square" rtlCol="0">
            <a:spAutoFit/>
          </a:bodyPr>
          <a:lstStyle/>
          <a:p>
            <a:r>
              <a:rPr lang="en-GB" dirty="0" smtClean="0"/>
              <a:t>Write the following code into the Main method, pay attention to the suggestions made by IntelliJ, they </a:t>
            </a:r>
            <a:r>
              <a:rPr lang="en-GB" b="1" i="1" dirty="0" smtClean="0"/>
              <a:t>can </a:t>
            </a:r>
            <a:r>
              <a:rPr lang="en-GB" dirty="0" smtClean="0"/>
              <a:t>save you time. (IntelliJ can sometime offer the wrong suggestion so be careful!).</a:t>
            </a:r>
          </a:p>
        </p:txBody>
      </p:sp>
      <p:sp>
        <p:nvSpPr>
          <p:cNvPr id="10" name="Rectangle 1"/>
          <p:cNvSpPr>
            <a:spLocks noChangeArrowheads="1"/>
          </p:cNvSpPr>
          <p:nvPr/>
        </p:nvSpPr>
        <p:spPr bwMode="auto">
          <a:xfrm>
            <a:off x="1031408" y="2202834"/>
            <a:ext cx="9541446" cy="954107"/>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smtClean="0">
                <a:solidFill>
                  <a:schemeClr val="bg1">
                    <a:lumMod val="50000"/>
                  </a:schemeClr>
                </a:solidFill>
                <a:latin typeface="Source Code Pro" panose="020B0509030403020204" pitchFamily="49" charset="0"/>
                <a:cs typeface="Courier New" panose="02070309020205020404" pitchFamily="49" charset="0"/>
              </a:rPr>
              <a:t>//create an instance of the class, pass the required values into the constructor</a:t>
            </a:r>
          </a:p>
          <a:p>
            <a:pPr lvl="0" eaLnBrk="0" fontAlgn="base" hangingPunct="0">
              <a:spcBef>
                <a:spcPct val="0"/>
              </a:spcBef>
              <a:spcAft>
                <a:spcPct val="0"/>
              </a:spcAft>
            </a:pPr>
            <a:r>
              <a:rPr lang="en-US" altLang="en-US" sz="1400" dirty="0" err="1" smtClean="0">
                <a:latin typeface="Source Code Pro" panose="020B0509030403020204" pitchFamily="49" charset="0"/>
                <a:cs typeface="Courier New" panose="02070309020205020404" pitchFamily="49" charset="0"/>
              </a:rPr>
              <a:t>UniversityCourse</a:t>
            </a:r>
            <a:r>
              <a:rPr lang="en-US" altLang="en-US" sz="1400" dirty="0" smtClean="0">
                <a:latin typeface="Source Code Pro" panose="020B0509030403020204" pitchFamily="49" charset="0"/>
                <a:cs typeface="Courier New" panose="02070309020205020404" pitchFamily="49" charset="0"/>
              </a:rPr>
              <a:t> </a:t>
            </a:r>
            <a:r>
              <a:rPr lang="en-US" altLang="en-US" sz="1400" dirty="0" err="1">
                <a:latin typeface="Source Code Pro" panose="020B0509030403020204" pitchFamily="49" charset="0"/>
                <a:cs typeface="Courier New" panose="02070309020205020404" pitchFamily="49" charset="0"/>
              </a:rPr>
              <a:t>uniCourse</a:t>
            </a:r>
            <a:r>
              <a:rPr lang="en-US" altLang="en-US" sz="1400" dirty="0">
                <a:latin typeface="Source Code Pro" panose="020B0509030403020204" pitchFamily="49" charset="0"/>
                <a:cs typeface="Courier New" panose="02070309020205020404" pitchFamily="49" charset="0"/>
              </a:rPr>
              <a:t> = new </a:t>
            </a:r>
            <a:r>
              <a:rPr lang="en-US" altLang="en-US" sz="1400" dirty="0" err="1">
                <a:latin typeface="Source Code Pro" panose="020B0509030403020204" pitchFamily="49" charset="0"/>
                <a:cs typeface="Courier New" panose="02070309020205020404" pitchFamily="49" charset="0"/>
              </a:rPr>
              <a:t>UniversityCourse</a:t>
            </a:r>
            <a:r>
              <a:rPr lang="en-US" altLang="en-US" sz="1400" dirty="0">
                <a:latin typeface="Source Code Pro" panose="020B0509030403020204" pitchFamily="49" charset="0"/>
                <a:cs typeface="Courier New" panose="02070309020205020404" pitchFamily="49" charset="0"/>
              </a:rPr>
              <a:t>(1, "CFS2160</a:t>
            </a:r>
            <a:r>
              <a:rPr lang="en-US" altLang="en-US" sz="1400" dirty="0" smtClean="0">
                <a:latin typeface="Source Code Pro" panose="020B0509030403020204" pitchFamily="49" charset="0"/>
                <a:cs typeface="Courier New" panose="02070309020205020404" pitchFamily="49" charset="0"/>
              </a:rPr>
              <a:t>");</a:t>
            </a:r>
          </a:p>
          <a:p>
            <a:pPr lvl="0" eaLnBrk="0" fontAlgn="base" hangingPunct="0">
              <a:spcBef>
                <a:spcPct val="0"/>
              </a:spcBef>
              <a:spcAft>
                <a:spcPct val="0"/>
              </a:spcAft>
            </a:pPr>
            <a:r>
              <a:rPr lang="en-US" altLang="en-US" sz="1400" dirty="0" smtClean="0">
                <a:solidFill>
                  <a:schemeClr val="bg1">
                    <a:lumMod val="50000"/>
                  </a:schemeClr>
                </a:solidFill>
                <a:latin typeface="Source Code Pro" panose="020B0509030403020204" pitchFamily="49" charset="0"/>
                <a:cs typeface="Courier New" panose="02070309020205020404" pitchFamily="49" charset="0"/>
              </a:rPr>
              <a:t>//use the get methods of the class to retrieve values and print them to the terminal</a:t>
            </a:r>
            <a:endParaRPr lang="en-US" altLang="en-US" sz="1400" dirty="0">
              <a:solidFill>
                <a:schemeClr val="bg1">
                  <a:lumMod val="50000"/>
                </a:schemeClr>
              </a:solidFill>
              <a:latin typeface="Source Code Pro" panose="020B0509030403020204" pitchFamily="49" charset="0"/>
              <a:cs typeface="Courier New" panose="02070309020205020404" pitchFamily="49" charset="0"/>
            </a:endParaRPr>
          </a:p>
          <a:p>
            <a:pPr lvl="0" eaLnBrk="0" fontAlgn="base" hangingPunct="0">
              <a:spcBef>
                <a:spcPct val="0"/>
              </a:spcBef>
              <a:spcAft>
                <a:spcPct val="0"/>
              </a:spcAft>
            </a:pPr>
            <a:r>
              <a:rPr lang="en-US" altLang="en-US" sz="1400" dirty="0" err="1" smtClean="0">
                <a:latin typeface="Source Code Pro" panose="020B0509030403020204" pitchFamily="49" charset="0"/>
                <a:cs typeface="Courier New" panose="02070309020205020404" pitchFamily="49" charset="0"/>
              </a:rPr>
              <a:t>System.out.println</a:t>
            </a:r>
            <a:r>
              <a:rPr lang="en-US" altLang="en-US" sz="1400" dirty="0" smtClean="0">
                <a:latin typeface="Source Code Pro" panose="020B0509030403020204" pitchFamily="49" charset="0"/>
                <a:cs typeface="Courier New" panose="02070309020205020404" pitchFamily="49" charset="0"/>
              </a:rPr>
              <a:t>(</a:t>
            </a:r>
            <a:r>
              <a:rPr lang="en-US" altLang="en-US" sz="1400" dirty="0" err="1" smtClean="0">
                <a:latin typeface="Source Code Pro" panose="020B0509030403020204" pitchFamily="49" charset="0"/>
                <a:cs typeface="Courier New" panose="02070309020205020404" pitchFamily="49" charset="0"/>
              </a:rPr>
              <a:t>uniCourse.getCourseID</a:t>
            </a:r>
            <a:r>
              <a:rPr lang="en-US" altLang="en-US" sz="1400" dirty="0">
                <a:latin typeface="Source Code Pro" panose="020B0509030403020204" pitchFamily="49" charset="0"/>
                <a:cs typeface="Courier New" panose="02070309020205020404" pitchFamily="49" charset="0"/>
              </a:rPr>
              <a:t>() + ", " + </a:t>
            </a:r>
            <a:r>
              <a:rPr lang="en-US" altLang="en-US" sz="1400" dirty="0" err="1" smtClean="0">
                <a:latin typeface="Source Code Pro" panose="020B0509030403020204" pitchFamily="49" charset="0"/>
                <a:cs typeface="Courier New" panose="02070309020205020404" pitchFamily="49" charset="0"/>
              </a:rPr>
              <a:t>uniCourse.getCourseName</a:t>
            </a:r>
            <a:r>
              <a:rPr lang="en-US" altLang="en-US" sz="1400" dirty="0" smtClean="0">
                <a:latin typeface="Source Code Pro" panose="020B0509030403020204" pitchFamily="49" charset="0"/>
                <a:cs typeface="Courier New" panose="02070309020205020404" pitchFamily="49" charset="0"/>
              </a:rPr>
              <a:t>());</a:t>
            </a:r>
            <a:endParaRPr kumimoji="0" lang="en-US" altLang="en-US" sz="1400" b="0" i="0" u="none" strike="noStrike" cap="none" normalizeH="0" baseline="0" dirty="0" smtClean="0">
              <a:ln>
                <a:noFill/>
              </a:ln>
              <a:effectLst/>
              <a:latin typeface="Source Code Pro" panose="020B0509030403020204" pitchFamily="49" charset="0"/>
            </a:endParaRPr>
          </a:p>
        </p:txBody>
      </p:sp>
      <p:sp>
        <p:nvSpPr>
          <p:cNvPr id="11" name="TextBox 10"/>
          <p:cNvSpPr txBox="1"/>
          <p:nvPr/>
        </p:nvSpPr>
        <p:spPr>
          <a:xfrm>
            <a:off x="763977" y="3441140"/>
            <a:ext cx="5958916" cy="338554"/>
          </a:xfrm>
          <a:prstGeom prst="rect">
            <a:avLst/>
          </a:prstGeom>
          <a:noFill/>
        </p:spPr>
        <p:txBody>
          <a:bodyPr wrap="square" rtlCol="0">
            <a:spAutoFit/>
          </a:bodyPr>
          <a:lstStyle/>
          <a:p>
            <a:r>
              <a:rPr lang="en-GB" dirty="0" smtClean="0"/>
              <a:t>So it looks like this</a:t>
            </a:r>
          </a:p>
        </p:txBody>
      </p:sp>
      <p:sp>
        <p:nvSpPr>
          <p:cNvPr id="14" name="TextBox 13"/>
          <p:cNvSpPr txBox="1"/>
          <p:nvPr/>
        </p:nvSpPr>
        <p:spPr>
          <a:xfrm>
            <a:off x="763977" y="5700387"/>
            <a:ext cx="8496944" cy="634020"/>
          </a:xfrm>
          <a:prstGeom prst="rect">
            <a:avLst/>
          </a:prstGeom>
          <a:noFill/>
        </p:spPr>
        <p:txBody>
          <a:bodyPr wrap="square" rtlCol="0">
            <a:spAutoFit/>
          </a:bodyPr>
          <a:lstStyle/>
          <a:p>
            <a:r>
              <a:rPr lang="en-GB" dirty="0" smtClean="0"/>
              <a:t>Finally click the green arrow and run the program.</a:t>
            </a:r>
          </a:p>
          <a:p>
            <a:r>
              <a:rPr lang="en-GB" dirty="0"/>
              <a:t>T</a:t>
            </a:r>
            <a:r>
              <a:rPr lang="en-GB" dirty="0" smtClean="0"/>
              <a:t>he arrow only appears in class with a Main() method.</a:t>
            </a:r>
          </a:p>
        </p:txBody>
      </p:sp>
      <p:pic>
        <p:nvPicPr>
          <p:cNvPr id="5" name="Picture 4"/>
          <p:cNvPicPr>
            <a:picLocks noChangeAspect="1"/>
          </p:cNvPicPr>
          <p:nvPr/>
        </p:nvPicPr>
        <p:blipFill rotWithShape="1">
          <a:blip r:embed="rId2"/>
          <a:srcRect l="-171" t="42244" r="171" b="703"/>
          <a:stretch/>
        </p:blipFill>
        <p:spPr>
          <a:xfrm>
            <a:off x="763977" y="4089988"/>
            <a:ext cx="9560501" cy="1324223"/>
          </a:xfrm>
          <a:prstGeom prst="rect">
            <a:avLst/>
          </a:prstGeom>
        </p:spPr>
      </p:pic>
    </p:spTree>
    <p:extLst>
      <p:ext uri="{BB962C8B-B14F-4D97-AF65-F5344CB8AC3E}">
        <p14:creationId xmlns:p14="http://schemas.microsoft.com/office/powerpoint/2010/main" val="2186421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Output</a:t>
            </a:r>
            <a:endParaRPr lang="en-GB" dirty="0"/>
          </a:p>
        </p:txBody>
      </p:sp>
      <p:sp>
        <p:nvSpPr>
          <p:cNvPr id="4" name="TextBox 3"/>
          <p:cNvSpPr txBox="1"/>
          <p:nvPr/>
        </p:nvSpPr>
        <p:spPr>
          <a:xfrm>
            <a:off x="838199" y="1685061"/>
            <a:ext cx="10404021" cy="646331"/>
          </a:xfrm>
          <a:prstGeom prst="rect">
            <a:avLst/>
          </a:prstGeom>
          <a:noFill/>
        </p:spPr>
        <p:txBody>
          <a:bodyPr wrap="square" rtlCol="0">
            <a:spAutoFit/>
          </a:bodyPr>
          <a:lstStyle/>
          <a:p>
            <a:r>
              <a:rPr lang="en-GB" dirty="0" smtClean="0"/>
              <a:t>Just like in </a:t>
            </a:r>
            <a:r>
              <a:rPr lang="en-GB" dirty="0" err="1" smtClean="0"/>
              <a:t>PyCharm</a:t>
            </a:r>
            <a:r>
              <a:rPr lang="en-GB" dirty="0" smtClean="0"/>
              <a:t>, the output will be in the terminal window. Our program has outputted the values we added when we created a new object of the class </a:t>
            </a:r>
            <a:r>
              <a:rPr lang="en-GB" dirty="0" err="1" smtClean="0"/>
              <a:t>UniversityCourse</a:t>
            </a:r>
            <a:r>
              <a:rPr lang="en-GB" dirty="0" smtClean="0"/>
              <a:t>.</a:t>
            </a:r>
          </a:p>
        </p:txBody>
      </p:sp>
      <p:sp>
        <p:nvSpPr>
          <p:cNvPr id="6" name="TextBox 5"/>
          <p:cNvSpPr txBox="1"/>
          <p:nvPr/>
        </p:nvSpPr>
        <p:spPr>
          <a:xfrm>
            <a:off x="729916" y="5380293"/>
            <a:ext cx="10404020" cy="646331"/>
          </a:xfrm>
          <a:prstGeom prst="rect">
            <a:avLst/>
          </a:prstGeom>
          <a:noFill/>
        </p:spPr>
        <p:txBody>
          <a:bodyPr wrap="square" rtlCol="0">
            <a:spAutoFit/>
          </a:bodyPr>
          <a:lstStyle/>
          <a:p>
            <a:r>
              <a:rPr lang="en-GB" dirty="0"/>
              <a:t>Congratulations, you have just created an object of a Java class</a:t>
            </a:r>
            <a:r>
              <a:rPr lang="en-GB" dirty="0" smtClean="0"/>
              <a:t>.</a:t>
            </a:r>
          </a:p>
          <a:p>
            <a:r>
              <a:rPr lang="en-GB" dirty="0" smtClean="0"/>
              <a:t>Change the values in the Main method where the constructor is called and see what happens.</a:t>
            </a:r>
          </a:p>
        </p:txBody>
      </p:sp>
      <p:pic>
        <p:nvPicPr>
          <p:cNvPr id="3" name="Picture 2"/>
          <p:cNvPicPr>
            <a:picLocks noChangeAspect="1"/>
          </p:cNvPicPr>
          <p:nvPr/>
        </p:nvPicPr>
        <p:blipFill>
          <a:blip r:embed="rId2"/>
          <a:stretch>
            <a:fillRect/>
          </a:stretch>
        </p:blipFill>
        <p:spPr>
          <a:xfrm>
            <a:off x="838199" y="2731753"/>
            <a:ext cx="6675995" cy="2248179"/>
          </a:xfrm>
          <a:prstGeom prst="rect">
            <a:avLst/>
          </a:prstGeom>
        </p:spPr>
      </p:pic>
    </p:spTree>
    <p:extLst>
      <p:ext uri="{BB962C8B-B14F-4D97-AF65-F5344CB8AC3E}">
        <p14:creationId xmlns:p14="http://schemas.microsoft.com/office/powerpoint/2010/main" val="3934399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Finally</a:t>
            </a:r>
            <a:endParaRPr lang="en-GB" dirty="0"/>
          </a:p>
        </p:txBody>
      </p:sp>
      <p:sp>
        <p:nvSpPr>
          <p:cNvPr id="3" name="Text Placeholder 2"/>
          <p:cNvSpPr>
            <a:spLocks noGrp="1"/>
          </p:cNvSpPr>
          <p:nvPr>
            <p:ph type="body" sz="quarter" idx="12"/>
          </p:nvPr>
        </p:nvSpPr>
        <p:spPr/>
        <p:txBody>
          <a:bodyPr/>
          <a:lstStyle/>
          <a:p>
            <a:pPr marL="0" indent="0">
              <a:buNone/>
            </a:pPr>
            <a:r>
              <a:rPr lang="en-GB" dirty="0" smtClean="0"/>
              <a:t>From now on, your programming tutorials will be for java ONLY, if you have outstanding Python logbook work you should continue working on this in your own time. You can book 1 to 1 sessions with Tony or myself for help.</a:t>
            </a:r>
          </a:p>
          <a:p>
            <a:pPr marL="0" indent="0">
              <a:buNone/>
            </a:pPr>
            <a:r>
              <a:rPr lang="en-GB" dirty="0" smtClean="0"/>
              <a:t>I will able to help with both Python and Java in my sessions.</a:t>
            </a:r>
            <a:endParaRPr lang="en-GB" dirty="0"/>
          </a:p>
          <a:p>
            <a:r>
              <a:rPr lang="en-GB" dirty="0" smtClean="0"/>
              <a:t>Any questions about Java?</a:t>
            </a:r>
          </a:p>
          <a:p>
            <a:r>
              <a:rPr lang="en-GB" dirty="0" smtClean="0"/>
              <a:t>Look at todays worksheet</a:t>
            </a:r>
            <a:endParaRPr lang="en-GB" dirty="0"/>
          </a:p>
        </p:txBody>
      </p:sp>
    </p:spTree>
    <p:extLst>
      <p:ext uri="{BB962C8B-B14F-4D97-AF65-F5344CB8AC3E}">
        <p14:creationId xmlns:p14="http://schemas.microsoft.com/office/powerpoint/2010/main" val="1506390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Session Plan</a:t>
            </a:r>
            <a:endParaRPr lang="en-GB" dirty="0"/>
          </a:p>
        </p:txBody>
      </p:sp>
      <p:sp>
        <p:nvSpPr>
          <p:cNvPr id="3" name="Text Placeholder 2"/>
          <p:cNvSpPr>
            <a:spLocks noGrp="1"/>
          </p:cNvSpPr>
          <p:nvPr>
            <p:ph type="body" sz="quarter" idx="12"/>
          </p:nvPr>
        </p:nvSpPr>
        <p:spPr/>
        <p:txBody>
          <a:bodyPr/>
          <a:lstStyle/>
          <a:p>
            <a:r>
              <a:rPr lang="en-GB" dirty="0" smtClean="0"/>
              <a:t>Firstly </a:t>
            </a:r>
            <a:r>
              <a:rPr lang="en-GB" dirty="0"/>
              <a:t>we are going to look at class structure in Java and how to create a class in </a:t>
            </a:r>
            <a:r>
              <a:rPr lang="en-GB" dirty="0" smtClean="0"/>
              <a:t>IntelliJ</a:t>
            </a:r>
          </a:p>
          <a:p>
            <a:r>
              <a:rPr lang="en-GB" dirty="0" smtClean="0"/>
              <a:t>Work on todays worksheet.</a:t>
            </a:r>
            <a:endParaRPr lang="en-GB" dirty="0"/>
          </a:p>
          <a:p>
            <a:r>
              <a:rPr lang="en-GB" dirty="0"/>
              <a:t>Then work on any outstanding practical work.</a:t>
            </a:r>
            <a:endParaRPr lang="en-US" dirty="0"/>
          </a:p>
        </p:txBody>
      </p:sp>
    </p:spTree>
    <p:extLst>
      <p:ext uri="{BB962C8B-B14F-4D97-AF65-F5344CB8AC3E}">
        <p14:creationId xmlns:p14="http://schemas.microsoft.com/office/powerpoint/2010/main" val="337344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Anatomy of a Java Class</a:t>
            </a:r>
          </a:p>
        </p:txBody>
      </p:sp>
      <p:sp>
        <p:nvSpPr>
          <p:cNvPr id="3" name="Text Placeholder 2"/>
          <p:cNvSpPr>
            <a:spLocks noGrp="1"/>
          </p:cNvSpPr>
          <p:nvPr>
            <p:ph type="body" sz="quarter" idx="12"/>
          </p:nvPr>
        </p:nvSpPr>
        <p:spPr/>
        <p:txBody>
          <a:bodyPr/>
          <a:lstStyle/>
          <a:p>
            <a:pPr marL="0" indent="0">
              <a:buNone/>
            </a:pPr>
            <a:r>
              <a:rPr lang="en-GB" sz="2400" dirty="0"/>
              <a:t>Java classes require most but not all of the following items to be used in a program. Generating the following when creating a new class is a very good habit to get into</a:t>
            </a:r>
            <a:r>
              <a:rPr lang="en-GB" sz="2400" dirty="0" smtClean="0"/>
              <a:t>.</a:t>
            </a:r>
          </a:p>
          <a:p>
            <a:r>
              <a:rPr lang="en-GB" sz="2400" dirty="0"/>
              <a:t>Class Name </a:t>
            </a:r>
            <a:r>
              <a:rPr lang="en-GB" sz="2400" dirty="0">
                <a:solidFill>
                  <a:srgbClr val="C00000"/>
                </a:solidFill>
              </a:rPr>
              <a:t>(must be the same as the file </a:t>
            </a:r>
            <a:r>
              <a:rPr lang="en-GB" sz="2400" dirty="0" smtClean="0">
                <a:solidFill>
                  <a:srgbClr val="C00000"/>
                </a:solidFill>
              </a:rPr>
              <a:t>name without exception!)</a:t>
            </a:r>
            <a:endParaRPr lang="en-GB" sz="2400" dirty="0">
              <a:solidFill>
                <a:srgbClr val="C00000"/>
              </a:solidFill>
            </a:endParaRPr>
          </a:p>
          <a:p>
            <a:r>
              <a:rPr lang="en-GB" sz="2400" dirty="0"/>
              <a:t>Attributes (which require a datatype, int, String </a:t>
            </a:r>
            <a:r>
              <a:rPr lang="en-GB" sz="2400" dirty="0" smtClean="0"/>
              <a:t>etc. Should always be private)</a:t>
            </a:r>
            <a:endParaRPr lang="en-GB" sz="2400" dirty="0"/>
          </a:p>
          <a:p>
            <a:r>
              <a:rPr lang="en-GB" sz="2400" dirty="0"/>
              <a:t>Constructor (method to </a:t>
            </a:r>
            <a:r>
              <a:rPr lang="en-GB" sz="2400" dirty="0" smtClean="0"/>
              <a:t>create and initialise </a:t>
            </a:r>
            <a:r>
              <a:rPr lang="en-GB" sz="2400" dirty="0"/>
              <a:t>the state of an object of a class)</a:t>
            </a:r>
          </a:p>
          <a:p>
            <a:r>
              <a:rPr lang="en-GB" sz="2400" dirty="0"/>
              <a:t>Methods (perform other logic in the program)</a:t>
            </a:r>
          </a:p>
          <a:p>
            <a:r>
              <a:rPr lang="en-GB" sz="2400" dirty="0"/>
              <a:t>Getters and Setters </a:t>
            </a:r>
            <a:r>
              <a:rPr lang="en-GB" sz="2400" dirty="0" smtClean="0"/>
              <a:t>(public methods </a:t>
            </a:r>
            <a:r>
              <a:rPr lang="en-GB" sz="2400" dirty="0"/>
              <a:t>used to get and set the values of </a:t>
            </a:r>
            <a:r>
              <a:rPr lang="en-GB" sz="2400" dirty="0" smtClean="0"/>
              <a:t>attributes</a:t>
            </a:r>
            <a:r>
              <a:rPr lang="en-GB" sz="2400" dirty="0"/>
              <a:t>)</a:t>
            </a:r>
          </a:p>
          <a:p>
            <a:r>
              <a:rPr lang="en-GB" sz="2400" dirty="0"/>
              <a:t>Main Method (used as the starting point of the program, not always required)</a:t>
            </a:r>
          </a:p>
          <a:p>
            <a:pPr marL="0" indent="0">
              <a:buNone/>
            </a:pPr>
            <a:r>
              <a:rPr lang="en-GB" sz="2400" dirty="0"/>
              <a:t>IntelliJ contains the functionality for us to create EVERYTHING we need for a class.</a:t>
            </a:r>
          </a:p>
          <a:p>
            <a:pPr marL="0" indent="0">
              <a:buNone/>
            </a:pPr>
            <a:endParaRPr lang="en-GB" sz="2400" dirty="0"/>
          </a:p>
        </p:txBody>
      </p:sp>
    </p:spTree>
    <p:extLst>
      <p:ext uri="{BB962C8B-B14F-4D97-AF65-F5344CB8AC3E}">
        <p14:creationId xmlns:p14="http://schemas.microsoft.com/office/powerpoint/2010/main" val="1821030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a Class</a:t>
            </a:r>
          </a:p>
        </p:txBody>
      </p:sp>
      <p:sp>
        <p:nvSpPr>
          <p:cNvPr id="5" name="Text Placeholder 4"/>
          <p:cNvSpPr txBox="1">
            <a:spLocks noGrp="1"/>
          </p:cNvSpPr>
          <p:nvPr>
            <p:ph type="body" sz="quarter" idx="12"/>
          </p:nvPr>
        </p:nvSpPr>
        <p:spPr>
          <a:xfrm>
            <a:off x="838200" y="1618408"/>
            <a:ext cx="10515600" cy="523220"/>
          </a:xfrm>
          <a:prstGeom prst="rect">
            <a:avLst/>
          </a:prstGeom>
          <a:noFill/>
        </p:spPr>
        <p:txBody>
          <a:bodyPr wrap="square" rtlCol="0">
            <a:spAutoFit/>
          </a:bodyPr>
          <a:lstStyle/>
          <a:p>
            <a:pPr marL="0" indent="0">
              <a:buNone/>
            </a:pPr>
            <a:r>
              <a:rPr lang="en-GB" dirty="0" smtClean="0"/>
              <a:t>In IntelliJ select, ‘File &gt; New &gt; Java Class’</a:t>
            </a:r>
          </a:p>
        </p:txBody>
      </p:sp>
      <p:pic>
        <p:nvPicPr>
          <p:cNvPr id="6" name="Picture 5"/>
          <p:cNvPicPr>
            <a:picLocks noChangeAspect="1"/>
          </p:cNvPicPr>
          <p:nvPr/>
        </p:nvPicPr>
        <p:blipFill>
          <a:blip r:embed="rId2"/>
          <a:stretch>
            <a:fillRect/>
          </a:stretch>
        </p:blipFill>
        <p:spPr>
          <a:xfrm>
            <a:off x="838200" y="2198054"/>
            <a:ext cx="4454805" cy="4454805"/>
          </a:xfrm>
          <a:prstGeom prst="rect">
            <a:avLst/>
          </a:prstGeom>
        </p:spPr>
      </p:pic>
      <p:sp>
        <p:nvSpPr>
          <p:cNvPr id="7" name="TextBox 6"/>
          <p:cNvSpPr txBox="1"/>
          <p:nvPr/>
        </p:nvSpPr>
        <p:spPr>
          <a:xfrm>
            <a:off x="6037545" y="2224853"/>
            <a:ext cx="5316255" cy="3785652"/>
          </a:xfrm>
          <a:prstGeom prst="rect">
            <a:avLst/>
          </a:prstGeom>
          <a:noFill/>
        </p:spPr>
        <p:txBody>
          <a:bodyPr wrap="square" rtlCol="0">
            <a:spAutoFit/>
          </a:bodyPr>
          <a:lstStyle/>
          <a:p>
            <a:r>
              <a:rPr lang="en-GB" sz="2000" dirty="0" smtClean="0"/>
              <a:t>Make sure your class / file name is sensible and relates to the real world object it represents.</a:t>
            </a:r>
          </a:p>
          <a:p>
            <a:endParaRPr lang="en-GB" sz="2000" dirty="0"/>
          </a:p>
          <a:p>
            <a:r>
              <a:rPr lang="en-GB" sz="2000" dirty="0" smtClean="0"/>
              <a:t>Class names should start with a capital, each subsequent word should be capitalised.</a:t>
            </a:r>
          </a:p>
          <a:p>
            <a:endParaRPr lang="en-GB" sz="2000" dirty="0"/>
          </a:p>
          <a:p>
            <a:r>
              <a:rPr lang="en-GB" sz="2000" dirty="0" smtClean="0"/>
              <a:t>i.e.</a:t>
            </a:r>
          </a:p>
          <a:p>
            <a:endParaRPr lang="en-GB" sz="2000" dirty="0"/>
          </a:p>
          <a:p>
            <a:r>
              <a:rPr lang="en-GB" sz="2000" dirty="0" err="1" smtClean="0"/>
              <a:t>UniversityCourse</a:t>
            </a:r>
            <a:endParaRPr lang="en-GB" sz="2000" dirty="0" smtClean="0"/>
          </a:p>
          <a:p>
            <a:endParaRPr lang="en-GB" sz="2000" dirty="0"/>
          </a:p>
          <a:p>
            <a:r>
              <a:rPr lang="en-GB" sz="2000" i="1" dirty="0" smtClean="0">
                <a:solidFill>
                  <a:schemeClr val="bg1">
                    <a:lumMod val="50000"/>
                  </a:schemeClr>
                </a:solidFill>
              </a:rPr>
              <a:t>Tip, it is a good idea to think about folder names and structure when creating a new file.</a:t>
            </a:r>
          </a:p>
        </p:txBody>
      </p:sp>
    </p:spTree>
    <p:extLst>
      <p:ext uri="{BB962C8B-B14F-4D97-AF65-F5344CB8AC3E}">
        <p14:creationId xmlns:p14="http://schemas.microsoft.com/office/powerpoint/2010/main" val="2786520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Add Attributes</a:t>
            </a:r>
          </a:p>
        </p:txBody>
      </p:sp>
      <p:sp>
        <p:nvSpPr>
          <p:cNvPr id="3" name="Text Placeholder 2"/>
          <p:cNvSpPr>
            <a:spLocks noGrp="1"/>
          </p:cNvSpPr>
          <p:nvPr>
            <p:ph type="body" sz="quarter" idx="12"/>
          </p:nvPr>
        </p:nvSpPr>
        <p:spPr/>
        <p:txBody>
          <a:bodyPr/>
          <a:lstStyle/>
          <a:p>
            <a:pPr marL="0" indent="0">
              <a:buNone/>
            </a:pPr>
            <a:r>
              <a:rPr lang="en-GB" sz="2400" dirty="0"/>
              <a:t>Add any attributes below the class name, use sensible names, the first letter should be lowercase and each subsequent word capitalised, you can add more attributes later if required.</a:t>
            </a:r>
          </a:p>
          <a:p>
            <a:pPr marL="0" indent="0">
              <a:buNone/>
            </a:pPr>
            <a:endParaRPr lang="en-GB" dirty="0"/>
          </a:p>
        </p:txBody>
      </p:sp>
      <p:pic>
        <p:nvPicPr>
          <p:cNvPr id="5" name="Picture 4"/>
          <p:cNvPicPr>
            <a:picLocks noChangeAspect="1"/>
          </p:cNvPicPr>
          <p:nvPr/>
        </p:nvPicPr>
        <p:blipFill>
          <a:blip r:embed="rId2"/>
          <a:stretch>
            <a:fillRect/>
          </a:stretch>
        </p:blipFill>
        <p:spPr>
          <a:xfrm>
            <a:off x="930679" y="2892946"/>
            <a:ext cx="6153403" cy="2955864"/>
          </a:xfrm>
          <a:prstGeom prst="rect">
            <a:avLst/>
          </a:prstGeom>
        </p:spPr>
      </p:pic>
      <p:sp>
        <p:nvSpPr>
          <p:cNvPr id="6" name="TextBox 5"/>
          <p:cNvSpPr txBox="1"/>
          <p:nvPr/>
        </p:nvSpPr>
        <p:spPr>
          <a:xfrm>
            <a:off x="7516586" y="3093605"/>
            <a:ext cx="3837214" cy="2554545"/>
          </a:xfrm>
          <a:prstGeom prst="rect">
            <a:avLst/>
          </a:prstGeom>
          <a:noFill/>
        </p:spPr>
        <p:txBody>
          <a:bodyPr wrap="square" rtlCol="0">
            <a:spAutoFit/>
          </a:bodyPr>
          <a:lstStyle/>
          <a:p>
            <a:r>
              <a:rPr lang="en-GB" sz="2000" dirty="0" smtClean="0"/>
              <a:t>In Java, we have to declare the data type of the attribute.</a:t>
            </a:r>
          </a:p>
          <a:p>
            <a:endParaRPr lang="en-GB" sz="2000" dirty="0"/>
          </a:p>
          <a:p>
            <a:r>
              <a:rPr lang="en-GB" sz="2000" dirty="0" smtClean="0"/>
              <a:t>We also have to set its access modifier, should be private.</a:t>
            </a:r>
          </a:p>
          <a:p>
            <a:endParaRPr lang="en-GB" sz="2000" dirty="0"/>
          </a:p>
          <a:p>
            <a:r>
              <a:rPr lang="en-GB" sz="2000" dirty="0"/>
              <a:t>W</a:t>
            </a:r>
            <a:r>
              <a:rPr lang="en-GB" sz="2000" dirty="0" smtClean="0"/>
              <a:t>e also need to the ; symbol at the end of each definition.</a:t>
            </a:r>
            <a:endParaRPr lang="en-GB" sz="2000" dirty="0"/>
          </a:p>
        </p:txBody>
      </p:sp>
    </p:spTree>
    <p:extLst>
      <p:ext uri="{BB962C8B-B14F-4D97-AF65-F5344CB8AC3E}">
        <p14:creationId xmlns:p14="http://schemas.microsoft.com/office/powerpoint/2010/main" val="1186277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Add Getters and Setters</a:t>
            </a:r>
          </a:p>
        </p:txBody>
      </p:sp>
      <p:sp>
        <p:nvSpPr>
          <p:cNvPr id="3" name="Text Placeholder 2"/>
          <p:cNvSpPr>
            <a:spLocks noGrp="1"/>
          </p:cNvSpPr>
          <p:nvPr>
            <p:ph type="body" sz="quarter" idx="12"/>
          </p:nvPr>
        </p:nvSpPr>
        <p:spPr/>
        <p:txBody>
          <a:bodyPr/>
          <a:lstStyle/>
          <a:p>
            <a:pPr marL="0" indent="0">
              <a:buNone/>
            </a:pPr>
            <a:r>
              <a:rPr lang="en-GB" dirty="0"/>
              <a:t>To generate the Get and Set methods in IntelliJ click ‘Code &gt; Generate’</a:t>
            </a:r>
          </a:p>
          <a:p>
            <a:pPr marL="0" indent="0">
              <a:buNone/>
            </a:pPr>
            <a:endParaRPr lang="en-GB" dirty="0"/>
          </a:p>
        </p:txBody>
      </p:sp>
      <p:pic>
        <p:nvPicPr>
          <p:cNvPr id="4" name="Picture 3"/>
          <p:cNvPicPr>
            <a:picLocks noChangeAspect="1"/>
          </p:cNvPicPr>
          <p:nvPr/>
        </p:nvPicPr>
        <p:blipFill>
          <a:blip r:embed="rId2"/>
          <a:stretch>
            <a:fillRect/>
          </a:stretch>
        </p:blipFill>
        <p:spPr>
          <a:xfrm>
            <a:off x="926047" y="2251279"/>
            <a:ext cx="6033982" cy="4354961"/>
          </a:xfrm>
          <a:prstGeom prst="rect">
            <a:avLst/>
          </a:prstGeom>
        </p:spPr>
      </p:pic>
      <p:sp>
        <p:nvSpPr>
          <p:cNvPr id="5" name="TextBox 4"/>
          <p:cNvSpPr txBox="1"/>
          <p:nvPr/>
        </p:nvSpPr>
        <p:spPr>
          <a:xfrm>
            <a:off x="7443108" y="2464955"/>
            <a:ext cx="3837214" cy="2554545"/>
          </a:xfrm>
          <a:prstGeom prst="rect">
            <a:avLst/>
          </a:prstGeom>
          <a:noFill/>
        </p:spPr>
        <p:txBody>
          <a:bodyPr wrap="square" rtlCol="0">
            <a:spAutoFit/>
          </a:bodyPr>
          <a:lstStyle/>
          <a:p>
            <a:r>
              <a:rPr lang="en-GB" sz="2000" dirty="0" smtClean="0"/>
              <a:t>Getters and Setters are used to retrieve the values stored in the attributes of an instance of a class. </a:t>
            </a:r>
          </a:p>
          <a:p>
            <a:endParaRPr lang="en-GB" sz="2000" dirty="0"/>
          </a:p>
          <a:p>
            <a:r>
              <a:rPr lang="en-GB" sz="2000" dirty="0" smtClean="0"/>
              <a:t>Getters and setters will usually be public access and allow interaction with attributes that should always be private access.</a:t>
            </a:r>
            <a:endParaRPr lang="en-GB" sz="2000" dirty="0"/>
          </a:p>
        </p:txBody>
      </p:sp>
    </p:spTree>
    <p:extLst>
      <p:ext uri="{BB962C8B-B14F-4D97-AF65-F5344CB8AC3E}">
        <p14:creationId xmlns:p14="http://schemas.microsoft.com/office/powerpoint/2010/main" val="3732663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Add Getters and Setters</a:t>
            </a:r>
          </a:p>
        </p:txBody>
      </p:sp>
      <p:sp>
        <p:nvSpPr>
          <p:cNvPr id="3" name="Text Placeholder 2"/>
          <p:cNvSpPr>
            <a:spLocks noGrp="1"/>
          </p:cNvSpPr>
          <p:nvPr>
            <p:ph type="body" sz="quarter" idx="12"/>
          </p:nvPr>
        </p:nvSpPr>
        <p:spPr/>
        <p:txBody>
          <a:bodyPr/>
          <a:lstStyle/>
          <a:p>
            <a:pPr marL="0" indent="0">
              <a:buNone/>
            </a:pPr>
            <a:r>
              <a:rPr lang="en-GB" dirty="0"/>
              <a:t>Then select the Getter and Setter option.</a:t>
            </a:r>
          </a:p>
          <a:p>
            <a:pPr marL="0" indent="0">
              <a:buNone/>
            </a:pPr>
            <a:endParaRPr lang="en-GB" dirty="0"/>
          </a:p>
        </p:txBody>
      </p:sp>
      <p:pic>
        <p:nvPicPr>
          <p:cNvPr id="4" name="Picture 3"/>
          <p:cNvPicPr>
            <a:picLocks noChangeAspect="1"/>
          </p:cNvPicPr>
          <p:nvPr/>
        </p:nvPicPr>
        <p:blipFill>
          <a:blip r:embed="rId2"/>
          <a:stretch>
            <a:fillRect/>
          </a:stretch>
        </p:blipFill>
        <p:spPr>
          <a:xfrm>
            <a:off x="838200" y="2315816"/>
            <a:ext cx="6165786" cy="4150049"/>
          </a:xfrm>
          <a:prstGeom prst="rect">
            <a:avLst/>
          </a:prstGeom>
        </p:spPr>
      </p:pic>
      <p:sp>
        <p:nvSpPr>
          <p:cNvPr id="5" name="TextBox 4"/>
          <p:cNvSpPr txBox="1"/>
          <p:nvPr/>
        </p:nvSpPr>
        <p:spPr>
          <a:xfrm>
            <a:off x="7605819" y="2315816"/>
            <a:ext cx="2232248" cy="1323439"/>
          </a:xfrm>
          <a:prstGeom prst="rect">
            <a:avLst/>
          </a:prstGeom>
          <a:noFill/>
        </p:spPr>
        <p:txBody>
          <a:bodyPr wrap="square" rtlCol="0">
            <a:spAutoFit/>
          </a:bodyPr>
          <a:lstStyle/>
          <a:p>
            <a:r>
              <a:rPr lang="en-GB" dirty="0" smtClean="0">
                <a:solidFill>
                  <a:schemeClr val="bg1">
                    <a:lumMod val="50000"/>
                  </a:schemeClr>
                </a:solidFill>
              </a:rPr>
              <a:t>Tip, your cursor needs to be inside the brackets of the class to generate these items.</a:t>
            </a:r>
            <a:endParaRPr lang="en-GB" dirty="0">
              <a:solidFill>
                <a:schemeClr val="bg1">
                  <a:lumMod val="50000"/>
                </a:schemeClr>
              </a:solidFill>
            </a:endParaRPr>
          </a:p>
        </p:txBody>
      </p:sp>
    </p:spTree>
    <p:extLst>
      <p:ext uri="{BB962C8B-B14F-4D97-AF65-F5344CB8AC3E}">
        <p14:creationId xmlns:p14="http://schemas.microsoft.com/office/powerpoint/2010/main" val="4287814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Add Getters and Setters</a:t>
            </a:r>
          </a:p>
        </p:txBody>
      </p:sp>
      <p:sp>
        <p:nvSpPr>
          <p:cNvPr id="3" name="Text Placeholder 2"/>
          <p:cNvSpPr>
            <a:spLocks noGrp="1"/>
          </p:cNvSpPr>
          <p:nvPr>
            <p:ph type="body" sz="quarter" idx="12"/>
          </p:nvPr>
        </p:nvSpPr>
        <p:spPr/>
        <p:txBody>
          <a:bodyPr/>
          <a:lstStyle/>
          <a:p>
            <a:pPr marL="0" indent="0">
              <a:buNone/>
            </a:pPr>
            <a:r>
              <a:rPr lang="en-GB" sz="2400" dirty="0"/>
              <a:t>Highlight the attributes you wish to generate Getters and Setters for and click ‘OK’</a:t>
            </a:r>
          </a:p>
        </p:txBody>
      </p:sp>
      <p:pic>
        <p:nvPicPr>
          <p:cNvPr id="6" name="Picture 5"/>
          <p:cNvPicPr>
            <a:picLocks noChangeAspect="1"/>
          </p:cNvPicPr>
          <p:nvPr/>
        </p:nvPicPr>
        <p:blipFill>
          <a:blip r:embed="rId2"/>
          <a:stretch>
            <a:fillRect/>
          </a:stretch>
        </p:blipFill>
        <p:spPr>
          <a:xfrm>
            <a:off x="942296" y="2089339"/>
            <a:ext cx="2664544" cy="4516901"/>
          </a:xfrm>
          <a:prstGeom prst="rect">
            <a:avLst/>
          </a:prstGeom>
        </p:spPr>
      </p:pic>
      <p:pic>
        <p:nvPicPr>
          <p:cNvPr id="7" name="Picture 6"/>
          <p:cNvPicPr>
            <a:picLocks noChangeAspect="1"/>
          </p:cNvPicPr>
          <p:nvPr/>
        </p:nvPicPr>
        <p:blipFill>
          <a:blip r:embed="rId3"/>
          <a:stretch>
            <a:fillRect/>
          </a:stretch>
        </p:blipFill>
        <p:spPr>
          <a:xfrm>
            <a:off x="4151784" y="2384320"/>
            <a:ext cx="3888432" cy="3562192"/>
          </a:xfrm>
          <a:prstGeom prst="rect">
            <a:avLst/>
          </a:prstGeom>
        </p:spPr>
      </p:pic>
      <p:sp>
        <p:nvSpPr>
          <p:cNvPr id="8" name="Rectangle 7"/>
          <p:cNvSpPr/>
          <p:nvPr/>
        </p:nvSpPr>
        <p:spPr>
          <a:xfrm>
            <a:off x="8143344" y="2794701"/>
            <a:ext cx="3900093" cy="1200329"/>
          </a:xfrm>
          <a:prstGeom prst="rect">
            <a:avLst/>
          </a:prstGeom>
        </p:spPr>
        <p:txBody>
          <a:bodyPr wrap="square">
            <a:spAutoFit/>
          </a:bodyPr>
          <a:lstStyle/>
          <a:p>
            <a:r>
              <a:rPr lang="en-GB" dirty="0"/>
              <a:t>Your class should now look something like this, note the </a:t>
            </a:r>
            <a:r>
              <a:rPr lang="en-GB" dirty="0" smtClean="0"/>
              <a:t>Set </a:t>
            </a:r>
            <a:r>
              <a:rPr lang="en-GB" dirty="0"/>
              <a:t>methods assign a value to the attribute. The </a:t>
            </a:r>
            <a:r>
              <a:rPr lang="en-GB" dirty="0" smtClean="0"/>
              <a:t>Get </a:t>
            </a:r>
            <a:r>
              <a:rPr lang="en-GB" dirty="0"/>
              <a:t>methods return the value of the attribute.</a:t>
            </a:r>
          </a:p>
        </p:txBody>
      </p:sp>
    </p:spTree>
    <p:extLst>
      <p:ext uri="{BB962C8B-B14F-4D97-AF65-F5344CB8AC3E}">
        <p14:creationId xmlns:p14="http://schemas.microsoft.com/office/powerpoint/2010/main" val="4228718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Add the Rest</a:t>
            </a:r>
          </a:p>
        </p:txBody>
      </p:sp>
      <p:pic>
        <p:nvPicPr>
          <p:cNvPr id="4" name="Picture 3"/>
          <p:cNvPicPr>
            <a:picLocks noChangeAspect="1"/>
          </p:cNvPicPr>
          <p:nvPr/>
        </p:nvPicPr>
        <p:blipFill>
          <a:blip r:embed="rId2"/>
          <a:stretch>
            <a:fillRect/>
          </a:stretch>
        </p:blipFill>
        <p:spPr>
          <a:xfrm>
            <a:off x="838200" y="1706335"/>
            <a:ext cx="4677349" cy="4768883"/>
          </a:xfrm>
          <a:prstGeom prst="rect">
            <a:avLst/>
          </a:prstGeom>
        </p:spPr>
      </p:pic>
      <p:sp>
        <p:nvSpPr>
          <p:cNvPr id="5" name="TextBox 4"/>
          <p:cNvSpPr txBox="1"/>
          <p:nvPr/>
        </p:nvSpPr>
        <p:spPr>
          <a:xfrm>
            <a:off x="6251053" y="1706335"/>
            <a:ext cx="3260800" cy="3982629"/>
          </a:xfrm>
          <a:prstGeom prst="rect">
            <a:avLst/>
          </a:prstGeom>
          <a:noFill/>
        </p:spPr>
        <p:txBody>
          <a:bodyPr wrap="square" rtlCol="0">
            <a:spAutoFit/>
          </a:bodyPr>
          <a:lstStyle/>
          <a:p>
            <a:r>
              <a:rPr lang="en-GB" dirty="0" smtClean="0"/>
              <a:t>You can use the same process to add more class components, add the Constructor.</a:t>
            </a:r>
          </a:p>
          <a:p>
            <a:endParaRPr lang="en-GB" dirty="0" smtClean="0"/>
          </a:p>
          <a:p>
            <a:r>
              <a:rPr lang="en-GB" dirty="0" smtClean="0"/>
              <a:t>Type </a:t>
            </a:r>
            <a:r>
              <a:rPr lang="en-GB" i="1" dirty="0" err="1" smtClean="0">
                <a:solidFill>
                  <a:srgbClr val="C00000"/>
                </a:solidFill>
              </a:rPr>
              <a:t>psvm</a:t>
            </a:r>
            <a:r>
              <a:rPr lang="en-GB" dirty="0" smtClean="0"/>
              <a:t> into the class and IntelliJ’s auto complete will suggest a method called Main(), add that too and you should have something like this.</a:t>
            </a:r>
          </a:p>
          <a:p>
            <a:endParaRPr lang="en-GB" dirty="0"/>
          </a:p>
          <a:p>
            <a:r>
              <a:rPr lang="en-GB" dirty="0" smtClean="0"/>
              <a:t>Get into the habit of doing these actions EVERY time you create a Java class, once it becomes second nature it will save you a lot of time.</a:t>
            </a:r>
            <a:endParaRPr lang="en-GB" dirty="0"/>
          </a:p>
        </p:txBody>
      </p:sp>
    </p:spTree>
    <p:extLst>
      <p:ext uri="{BB962C8B-B14F-4D97-AF65-F5344CB8AC3E}">
        <p14:creationId xmlns:p14="http://schemas.microsoft.com/office/powerpoint/2010/main" val="2267133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5790</TotalTime>
  <Words>832</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 New</vt:lpstr>
      <vt:lpstr>Source Code Pro</vt:lpstr>
      <vt:lpstr>Office Theme</vt:lpstr>
      <vt:lpstr>Software Design &amp; Development CFS2160</vt:lpstr>
      <vt:lpstr>Session Plan</vt:lpstr>
      <vt:lpstr>Anatomy of a Java Class</vt:lpstr>
      <vt:lpstr>Create a Class</vt:lpstr>
      <vt:lpstr>Add Attributes</vt:lpstr>
      <vt:lpstr>Add Getters and Setters</vt:lpstr>
      <vt:lpstr>Add Getters and Setters</vt:lpstr>
      <vt:lpstr>Add Getters and Setters</vt:lpstr>
      <vt:lpstr>Add the Rest</vt:lpstr>
      <vt:lpstr>A Basic Class</vt:lpstr>
      <vt:lpstr>A Basic Class</vt:lpstr>
      <vt:lpstr>The Output</vt:lpstr>
      <vt:lpstr>Finally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McGuire</dc:creator>
  <cp:lastModifiedBy>Stephen McGuire</cp:lastModifiedBy>
  <cp:revision>121</cp:revision>
  <dcterms:created xsi:type="dcterms:W3CDTF">2018-08-09T14:17:31Z</dcterms:created>
  <dcterms:modified xsi:type="dcterms:W3CDTF">2019-12-06T08:34:31Z</dcterms:modified>
</cp:coreProperties>
</file>