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234C27-2DDC-4861-A92C-7769EE77D89D}">
          <p14:sldIdLst>
            <p14:sldId id="256"/>
            <p14:sldId id="258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8D598-D1FB-4288-9798-BDF1893C09A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626C-76CA-4F55-B935-8EFB2CA8A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5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2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618408"/>
            <a:ext cx="10515600" cy="474507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s.mcguire@hud.ac.u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79967" y="6067223"/>
            <a:ext cx="1103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hlinkClick r:id="rId4"/>
              </a:rPr>
              <a:t>s.mcguire@hud.ac.uk</a:t>
            </a:r>
            <a:r>
              <a:rPr lang="en-GB" dirty="0" smtClean="0"/>
              <a:t> </a:t>
            </a:r>
            <a:r>
              <a:rPr lang="en-GB" baseline="0" dirty="0" smtClean="0"/>
              <a:t>| SJ3/07 | 01484 </a:t>
            </a:r>
            <a:r>
              <a:rPr lang="en-GB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472319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28765" y="421446"/>
            <a:ext cx="2039248" cy="7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Design &amp; Development</a:t>
            </a:r>
            <a:br>
              <a:rPr lang="en-GB" dirty="0" smtClean="0"/>
            </a:br>
            <a:r>
              <a:rPr lang="en-GB" dirty="0" smtClean="0"/>
              <a:t>CFS2160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11 </a:t>
            </a:r>
            <a:r>
              <a:rPr lang="en-GB" dirty="0" smtClean="0"/>
              <a:t>– Creating a Java Class in IntelliJ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Basic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6335"/>
            <a:ext cx="4677349" cy="4768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053" y="1706335"/>
            <a:ext cx="326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now have a basic (but lacking functionality) Java class.</a:t>
            </a:r>
          </a:p>
          <a:p>
            <a:endParaRPr lang="en-GB" dirty="0"/>
          </a:p>
          <a:p>
            <a:r>
              <a:rPr lang="en-GB" dirty="0"/>
              <a:t>We need to add some more code to get it to do something.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1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Basic Class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63977" y="1375646"/>
            <a:ext cx="10453751" cy="190577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126" y="1512176"/>
            <a:ext cx="983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Write the following code into the Main method, pay attention to the suggestions made by IntelliJ, they </a:t>
            </a:r>
            <a:r>
              <a:rPr lang="en-GB" b="1" i="1" dirty="0" smtClean="0"/>
              <a:t>can </a:t>
            </a:r>
            <a:r>
              <a:rPr lang="en-GB" dirty="0" smtClean="0"/>
              <a:t>save you time. (IntelliJ can sometime offer the wrong suggestion so be careful!).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31408" y="2202834"/>
            <a:ext cx="9541446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//create an instance of the class, pass the required values into the constructor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UniversityCourse</a:t>
            </a:r>
            <a:r>
              <a:rPr lang="en-US" altLang="en-US" sz="1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uniCourse</a:t>
            </a:r>
            <a:r>
              <a:rPr lang="en-US" altLang="en-US" sz="1400" dirty="0">
                <a:latin typeface="Source Code Pro" panose="020B05090304030202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4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UniversityCourse</a:t>
            </a:r>
            <a:r>
              <a:rPr lang="en-US" altLang="en-US" sz="14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"CFS2160</a:t>
            </a:r>
            <a:r>
              <a:rPr lang="en-US" altLang="en-US" sz="1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//use the get methods of the class to retrieve values and print them to the terminal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uniCourse.getCourseID</a:t>
            </a:r>
            <a:r>
              <a:rPr lang="en-US" altLang="en-US" sz="1400" dirty="0">
                <a:latin typeface="Source Code Pro" panose="020B0509030403020204" pitchFamily="49" charset="0"/>
                <a:cs typeface="Courier New" panose="02070309020205020404" pitchFamily="49" charset="0"/>
              </a:rPr>
              <a:t>() + ", " + </a:t>
            </a:r>
            <a:r>
              <a:rPr lang="en-US" altLang="en-US" sz="14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uniCourse.getCourseName</a:t>
            </a:r>
            <a:r>
              <a:rPr lang="en-US" altLang="en-US" sz="1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977" y="3441140"/>
            <a:ext cx="595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 it looks like this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592" y="5493353"/>
            <a:ext cx="849694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Finally click the green arrow and run the program.</a:t>
            </a:r>
          </a:p>
          <a:p>
            <a:r>
              <a:rPr lang="en-GB" dirty="0"/>
              <a:t>T</a:t>
            </a:r>
            <a:r>
              <a:rPr lang="en-GB" dirty="0" smtClean="0"/>
              <a:t>he arrow only appears in class with a Main()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71" t="42244" r="171" b="703"/>
          <a:stretch/>
        </p:blipFill>
        <p:spPr>
          <a:xfrm>
            <a:off x="763977" y="4089988"/>
            <a:ext cx="9560501" cy="13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685061"/>
            <a:ext cx="1040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Just like in </a:t>
            </a:r>
            <a:r>
              <a:rPr lang="en-GB" dirty="0" err="1" smtClean="0"/>
              <a:t>PyCharm</a:t>
            </a:r>
            <a:r>
              <a:rPr lang="en-GB" dirty="0" smtClean="0"/>
              <a:t>, the output will be in the terminal window. Our program has outputted the values we added when we created a new object of the class </a:t>
            </a:r>
            <a:r>
              <a:rPr lang="en-GB" dirty="0" err="1" smtClean="0"/>
              <a:t>UniversityCourse</a:t>
            </a:r>
            <a:r>
              <a:rPr lang="en-GB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916" y="5380293"/>
            <a:ext cx="1040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Congratulations, you have just created an object of a Java class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Change the values in the Main method where the constructor is called and see what happens.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31753"/>
            <a:ext cx="6675995" cy="2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From now on, your programming tutorials will be for java ONLY, if you have outstanding </a:t>
            </a:r>
            <a:r>
              <a:rPr lang="en-GB" dirty="0" smtClean="0"/>
              <a:t>Python </a:t>
            </a:r>
            <a:r>
              <a:rPr lang="en-GB" dirty="0" smtClean="0"/>
              <a:t>work you should continue working on this in your own time. You can book 1 to 1 sessions with </a:t>
            </a:r>
            <a:r>
              <a:rPr lang="en-GB" dirty="0" smtClean="0"/>
              <a:t>me for help or email any member of the module team for help and feedback.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 will able to help with both </a:t>
            </a:r>
            <a:r>
              <a:rPr lang="en-GB" dirty="0" smtClean="0"/>
              <a:t>Python* </a:t>
            </a:r>
            <a:r>
              <a:rPr lang="en-GB" dirty="0" smtClean="0"/>
              <a:t>and Java in my sessions.</a:t>
            </a:r>
            <a:endParaRPr lang="en-GB" dirty="0"/>
          </a:p>
          <a:p>
            <a:r>
              <a:rPr lang="en-GB" dirty="0" smtClean="0"/>
              <a:t>Any questions about Java?</a:t>
            </a:r>
          </a:p>
          <a:p>
            <a:r>
              <a:rPr lang="en-GB" dirty="0" smtClean="0"/>
              <a:t>Look at todays </a:t>
            </a:r>
            <a:r>
              <a:rPr lang="en-GB" dirty="0" smtClean="0"/>
              <a:t>worksheet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FF0000"/>
                </a:solidFill>
              </a:rPr>
              <a:t>* I hope you have all completed your Python Programming Task.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Plan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Firstly </a:t>
            </a:r>
            <a:r>
              <a:rPr lang="en-GB" dirty="0"/>
              <a:t>we are going to look at class structure in Java and how to create a class in </a:t>
            </a:r>
            <a:r>
              <a:rPr lang="en-GB" dirty="0" smtClean="0"/>
              <a:t>IntelliJ</a:t>
            </a:r>
          </a:p>
          <a:p>
            <a:r>
              <a:rPr lang="en-GB" dirty="0" smtClean="0"/>
              <a:t>Work on todays worksheet.</a:t>
            </a:r>
            <a:endParaRPr lang="en-GB" dirty="0"/>
          </a:p>
          <a:p>
            <a:r>
              <a:rPr lang="en-GB" dirty="0"/>
              <a:t>Then work on any outstanding practical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4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Java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Java classes require most but not all of the following items to be used in a program. Generating the following when creating a new class is a very good habit to get into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Class Name </a:t>
            </a:r>
            <a:r>
              <a:rPr lang="en-GB" sz="2000" dirty="0">
                <a:solidFill>
                  <a:srgbClr val="C00000"/>
                </a:solidFill>
              </a:rPr>
              <a:t>(must be the same as the file </a:t>
            </a:r>
            <a:r>
              <a:rPr lang="en-GB" sz="2000" dirty="0" smtClean="0">
                <a:solidFill>
                  <a:srgbClr val="C00000"/>
                </a:solidFill>
              </a:rPr>
              <a:t>name without exception!)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Attributes (which require a datatype, int, String </a:t>
            </a:r>
            <a:r>
              <a:rPr lang="en-GB" sz="2000" dirty="0" smtClean="0"/>
              <a:t>etc. Should always be private)</a:t>
            </a:r>
            <a:endParaRPr lang="en-GB" sz="2000" dirty="0"/>
          </a:p>
          <a:p>
            <a:r>
              <a:rPr lang="en-GB" sz="2000" dirty="0"/>
              <a:t>Constructor (method to </a:t>
            </a:r>
            <a:r>
              <a:rPr lang="en-GB" sz="2000" dirty="0" smtClean="0"/>
              <a:t>create and initialise </a:t>
            </a:r>
            <a:r>
              <a:rPr lang="en-GB" sz="2000" dirty="0"/>
              <a:t>the state of an object of a class)</a:t>
            </a:r>
          </a:p>
          <a:p>
            <a:r>
              <a:rPr lang="en-GB" sz="2000" dirty="0"/>
              <a:t>Methods (perform other logic in the program)</a:t>
            </a:r>
          </a:p>
          <a:p>
            <a:r>
              <a:rPr lang="en-GB" sz="2000" dirty="0"/>
              <a:t>Getters and Setters </a:t>
            </a:r>
            <a:r>
              <a:rPr lang="en-GB" sz="2000" dirty="0" smtClean="0"/>
              <a:t>(public methods </a:t>
            </a:r>
            <a:r>
              <a:rPr lang="en-GB" sz="2000" dirty="0"/>
              <a:t>used to get and set the values of </a:t>
            </a:r>
            <a:r>
              <a:rPr lang="en-GB" sz="2000" dirty="0" smtClean="0"/>
              <a:t>attributes</a:t>
            </a:r>
            <a:r>
              <a:rPr lang="en-GB" sz="2000" dirty="0"/>
              <a:t>)</a:t>
            </a:r>
          </a:p>
          <a:p>
            <a:r>
              <a:rPr lang="en-GB" sz="2000" dirty="0"/>
              <a:t>Main Method (used as the starting point of the program, not always required)</a:t>
            </a:r>
          </a:p>
          <a:p>
            <a:pPr marL="0" indent="0">
              <a:buNone/>
            </a:pPr>
            <a:r>
              <a:rPr lang="en-GB" sz="2000" dirty="0"/>
              <a:t>IntelliJ contains the functionality for us to create EVERYTHING we need for a class.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210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Class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2"/>
          </p:nvPr>
        </p:nvSpPr>
        <p:spPr>
          <a:xfrm>
            <a:off x="838200" y="16184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 smtClean="0"/>
              <a:t>In IntelliJ select, ‘File &gt; New &gt; Java Class’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98055"/>
            <a:ext cx="3906328" cy="3906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7545" y="2224853"/>
            <a:ext cx="53162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Make sure your class / file name is sensible and relates to the real world object it represents.</a:t>
            </a:r>
          </a:p>
          <a:p>
            <a:endParaRPr lang="en-GB" sz="2000" dirty="0"/>
          </a:p>
          <a:p>
            <a:r>
              <a:rPr lang="en-GB" sz="2000" dirty="0" smtClean="0"/>
              <a:t>Class names should start with a capital, each subsequent word should be capitalised.</a:t>
            </a:r>
          </a:p>
          <a:p>
            <a:endParaRPr lang="en-GB" sz="2000" dirty="0"/>
          </a:p>
          <a:p>
            <a:r>
              <a:rPr lang="en-GB" sz="2000" dirty="0" smtClean="0"/>
              <a:t>i.e.</a:t>
            </a:r>
          </a:p>
          <a:p>
            <a:endParaRPr lang="en-GB" sz="2000" dirty="0"/>
          </a:p>
          <a:p>
            <a:r>
              <a:rPr lang="en-GB" sz="2000" dirty="0" err="1" smtClean="0"/>
              <a:t>UniversityCourse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</a:rPr>
              <a:t>Tip, it is a good idea to think about folder names and structure when creating a new file.</a:t>
            </a:r>
          </a:p>
        </p:txBody>
      </p:sp>
    </p:spTree>
    <p:extLst>
      <p:ext uri="{BB962C8B-B14F-4D97-AF65-F5344CB8AC3E}">
        <p14:creationId xmlns:p14="http://schemas.microsoft.com/office/powerpoint/2010/main" val="27865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Add any attributes below the class name, use sensible names, the first letter should be lowercase and each subsequent word capitalised, you can add more attributes later if required.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9" y="2892946"/>
            <a:ext cx="6153403" cy="2955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6586" y="3093605"/>
            <a:ext cx="38372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 Java, we have to declare the data type of the attribute.</a:t>
            </a:r>
          </a:p>
          <a:p>
            <a:endParaRPr lang="en-GB" sz="2000" dirty="0"/>
          </a:p>
          <a:p>
            <a:r>
              <a:rPr lang="en-GB" sz="2000" dirty="0" smtClean="0"/>
              <a:t>We also have to set its access modifier, should be private.</a:t>
            </a:r>
          </a:p>
          <a:p>
            <a:endParaRPr lang="en-GB" sz="2000" dirty="0"/>
          </a:p>
          <a:p>
            <a:r>
              <a:rPr lang="en-GB" sz="2000" dirty="0"/>
              <a:t>W</a:t>
            </a:r>
            <a:r>
              <a:rPr lang="en-GB" sz="2000" dirty="0" smtClean="0"/>
              <a:t>e also need to the ; symbol at the end of each definition.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8627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Getters and Setters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generate the Get and Set methods in IntelliJ click ‘Code &gt; Generate’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47" y="2251279"/>
            <a:ext cx="5250466" cy="3789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3108" y="2464955"/>
            <a:ext cx="38372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Getters and Setters are used to retrieve the values stored in the attributes of an instance of a class. </a:t>
            </a:r>
          </a:p>
          <a:p>
            <a:endParaRPr lang="en-GB" sz="2000" dirty="0"/>
          </a:p>
          <a:p>
            <a:r>
              <a:rPr lang="en-GB" sz="2000" dirty="0" smtClean="0"/>
              <a:t>Getters and setters will usually be public access and allow interaction with attributes that should always be private access.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26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Getters and Setters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Then select the Getter and Setter option.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16"/>
            <a:ext cx="6165786" cy="4150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5819" y="2315816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Tip, your cursor needs to be inside the brackets of the class to generate these items.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1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Getters and Setters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Highlight the attributes you wish to generate Getters and Setters for and click ‘OK’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6" y="2089339"/>
            <a:ext cx="2664544" cy="451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2384320"/>
            <a:ext cx="3888432" cy="35621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3344" y="2794701"/>
            <a:ext cx="39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Your class should now look something like this, note the </a:t>
            </a:r>
            <a:r>
              <a:rPr lang="en-GB" dirty="0" smtClean="0"/>
              <a:t>Set </a:t>
            </a:r>
            <a:r>
              <a:rPr lang="en-GB" dirty="0"/>
              <a:t>methods assign a value to the attribute. The </a:t>
            </a:r>
            <a:r>
              <a:rPr lang="en-GB" dirty="0" smtClean="0"/>
              <a:t>Get </a:t>
            </a:r>
            <a:r>
              <a:rPr lang="en-GB" dirty="0"/>
              <a:t>methods return the value of the attribute.</a:t>
            </a:r>
          </a:p>
        </p:txBody>
      </p:sp>
    </p:spTree>
    <p:extLst>
      <p:ext uri="{BB962C8B-B14F-4D97-AF65-F5344CB8AC3E}">
        <p14:creationId xmlns:p14="http://schemas.microsoft.com/office/powerpoint/2010/main" val="422871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6335"/>
            <a:ext cx="4677349" cy="4768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053" y="1706335"/>
            <a:ext cx="3260800" cy="398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use the same process to add more class components, add the Constructor.</a:t>
            </a:r>
          </a:p>
          <a:p>
            <a:endParaRPr lang="en-GB" dirty="0" smtClean="0"/>
          </a:p>
          <a:p>
            <a:r>
              <a:rPr lang="en-GB" dirty="0" smtClean="0"/>
              <a:t>Type </a:t>
            </a:r>
            <a:r>
              <a:rPr lang="en-GB" i="1" dirty="0" err="1" smtClean="0">
                <a:solidFill>
                  <a:srgbClr val="C00000"/>
                </a:solidFill>
              </a:rPr>
              <a:t>psvm</a:t>
            </a:r>
            <a:r>
              <a:rPr lang="en-GB" dirty="0" smtClean="0"/>
              <a:t> into the class and IntelliJ’s auto complete will suggest a method called Main(), add that too and you should have something like this.</a:t>
            </a:r>
          </a:p>
          <a:p>
            <a:endParaRPr lang="en-GB" dirty="0"/>
          </a:p>
          <a:p>
            <a:r>
              <a:rPr lang="en-GB" dirty="0" smtClean="0"/>
              <a:t>Get into the habit of doing these actions EVERY time you create a Java class, once it becomes second nature it will save you a lot of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13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5792</TotalTime>
  <Words>854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Source Code Pro</vt:lpstr>
      <vt:lpstr>Office Theme</vt:lpstr>
      <vt:lpstr>Software Design &amp; Development CFS2160</vt:lpstr>
      <vt:lpstr>Session Plan</vt:lpstr>
      <vt:lpstr>Anatomy of a Java Class</vt:lpstr>
      <vt:lpstr>Create a Class</vt:lpstr>
      <vt:lpstr>Add Attributes</vt:lpstr>
      <vt:lpstr>Add Getters and Setters</vt:lpstr>
      <vt:lpstr>Add Getters and Setters</vt:lpstr>
      <vt:lpstr>Add Getters and Setters</vt:lpstr>
      <vt:lpstr>Add the Rest</vt:lpstr>
      <vt:lpstr>A Basic Class</vt:lpstr>
      <vt:lpstr>A Basic Class</vt:lpstr>
      <vt:lpstr>The Output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McGuire</dc:creator>
  <cp:lastModifiedBy>Stephen McGuire</cp:lastModifiedBy>
  <cp:revision>122</cp:revision>
  <dcterms:created xsi:type="dcterms:W3CDTF">2018-08-09T14:17:31Z</dcterms:created>
  <dcterms:modified xsi:type="dcterms:W3CDTF">2019-12-13T08:58:18Z</dcterms:modified>
</cp:coreProperties>
</file>