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2"/>
  </p:handoutMasterIdLst>
  <p:sldIdLst>
    <p:sldId id="256" r:id="rId2"/>
    <p:sldId id="258" r:id="rId3"/>
    <p:sldId id="276" r:id="rId4"/>
    <p:sldId id="277" r:id="rId5"/>
    <p:sldId id="278" r:id="rId6"/>
    <p:sldId id="279" r:id="rId7"/>
    <p:sldId id="280" r:id="rId8"/>
    <p:sldId id="281" r:id="rId9"/>
    <p:sldId id="282"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234C27-2DDC-4861-A92C-7769EE77D89D}">
          <p14:sldIdLst>
            <p14:sldId id="256"/>
            <p14:sldId id="258"/>
            <p14:sldId id="276"/>
            <p14:sldId id="277"/>
            <p14:sldId id="278"/>
            <p14:sldId id="279"/>
            <p14:sldId id="280"/>
            <p14:sldId id="281"/>
            <p14:sldId id="282"/>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8" d="100"/>
          <a:sy n="58" d="100"/>
        </p:scale>
        <p:origin x="629" y="58"/>
      </p:cViewPr>
      <p:guideLst/>
    </p:cSldViewPr>
  </p:slideViewPr>
  <p:notesTextViewPr>
    <p:cViewPr>
      <p:scale>
        <a:sx n="3" d="2"/>
        <a:sy n="3" d="2"/>
      </p:scale>
      <p:origin x="0" y="0"/>
    </p:cViewPr>
  </p:notesTextViewPr>
  <p:notesViewPr>
    <p:cSldViewPr snapToGrid="0">
      <p:cViewPr varScale="1">
        <p:scale>
          <a:sx n="89" d="100"/>
          <a:sy n="89" d="100"/>
        </p:scale>
        <p:origin x="29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E8D598-D1FB-4288-9798-BDF1893C09AC}" type="datetimeFigureOut">
              <a:rPr lang="en-GB" smtClean="0"/>
              <a:t>31/01/2020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7626C-76CA-4F55-B935-8EFB2CA8A46B}" type="slidenum">
              <a:rPr lang="en-GB" smtClean="0"/>
              <a:t>‹#›</a:t>
            </a:fld>
            <a:endParaRPr lang="en-GB"/>
          </a:p>
        </p:txBody>
      </p:sp>
    </p:spTree>
    <p:extLst>
      <p:ext uri="{BB962C8B-B14F-4D97-AF65-F5344CB8AC3E}">
        <p14:creationId xmlns:p14="http://schemas.microsoft.com/office/powerpoint/2010/main" val="299515234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000">
                <a:solidFill>
                  <a:schemeClr val="accent6">
                    <a:lumMod val="75000"/>
                  </a:schemeClr>
                </a:solidFill>
              </a:defRPr>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dirty="0"/>
          </a:p>
        </p:txBody>
      </p:sp>
    </p:spTree>
    <p:extLst>
      <p:ext uri="{BB962C8B-B14F-4D97-AF65-F5344CB8AC3E}">
        <p14:creationId xmlns:p14="http://schemas.microsoft.com/office/powerpoint/2010/main" val="102827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0520"/>
          </a:xfrm>
          <a:prstGeom prst="rect">
            <a:avLst/>
          </a:prstGeom>
        </p:spPr>
        <p:txBody>
          <a:bodyPr/>
          <a:lstStyle>
            <a:lvl1pPr>
              <a:defRPr>
                <a:solidFill>
                  <a:schemeClr val="accent6">
                    <a:lumMod val="75000"/>
                  </a:schemeClr>
                </a:solidFill>
              </a:defRPr>
            </a:lvl1pPr>
          </a:lstStyle>
          <a:p>
            <a:r>
              <a:rPr lang="en-US" dirty="0" smtClean="0"/>
              <a:t>Click to edit Master title style</a:t>
            </a:r>
            <a:endParaRPr lang="en-GB" dirty="0"/>
          </a:p>
        </p:txBody>
      </p:sp>
      <p:sp>
        <p:nvSpPr>
          <p:cNvPr id="8" name="Text Placeholder 7"/>
          <p:cNvSpPr>
            <a:spLocks noGrp="1"/>
          </p:cNvSpPr>
          <p:nvPr>
            <p:ph type="body" sz="quarter" idx="12"/>
          </p:nvPr>
        </p:nvSpPr>
        <p:spPr>
          <a:xfrm>
            <a:off x="838200" y="1618408"/>
            <a:ext cx="10515600" cy="4745070"/>
          </a:xfrm>
          <a:prstGeom prst="rect">
            <a:avLst/>
          </a:prstGeom>
        </p:spPr>
        <p:txBody>
          <a:bodyPr/>
          <a:lstStyle>
            <a:lvl1pPr>
              <a:lnSpc>
                <a:spcPct val="100000"/>
              </a:lnSpc>
              <a:spcAft>
                <a:spcPts val="600"/>
              </a:spcAft>
              <a:defRPr/>
            </a:lvl1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656916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0">
              <a:schemeClr val="bg1">
                <a:tint val="93000"/>
                <a:satMod val="150000"/>
                <a:shade val="98000"/>
                <a:lumMod val="102000"/>
              </a:schemeClr>
            </a:gs>
            <a:gs pos="84000">
              <a:schemeClr val="bg1"/>
            </a:gs>
            <a:gs pos="100000">
              <a:schemeClr val="accent6">
                <a:lumMod val="40000"/>
                <a:lumOff val="60000"/>
              </a:schemeClr>
            </a:gs>
          </a:gsLst>
          <a:lin ang="5400000" scaled="0"/>
          <a:tileRect/>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4"/>
          <a:stretch>
            <a:fillRect/>
          </a:stretch>
        </p:blipFill>
        <p:spPr>
          <a:xfrm>
            <a:off x="9128765" y="421446"/>
            <a:ext cx="2039248" cy="706020"/>
          </a:xfrm>
          <a:prstGeom prst="rect">
            <a:avLst/>
          </a:prstGeom>
        </p:spPr>
      </p:pic>
    </p:spTree>
    <p:extLst>
      <p:ext uri="{BB962C8B-B14F-4D97-AF65-F5344CB8AC3E}">
        <p14:creationId xmlns:p14="http://schemas.microsoft.com/office/powerpoint/2010/main" val="1351569067"/>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Software Design &amp; Development</a:t>
            </a:r>
            <a:br>
              <a:rPr lang="en-GB" dirty="0" smtClean="0"/>
            </a:br>
            <a:r>
              <a:rPr lang="en-GB" dirty="0" smtClean="0"/>
              <a:t>CFS2160</a:t>
            </a:r>
            <a:endParaRPr lang="en-GB" dirty="0"/>
          </a:p>
        </p:txBody>
      </p:sp>
      <p:sp>
        <p:nvSpPr>
          <p:cNvPr id="3" name="Subtitle 2"/>
          <p:cNvSpPr>
            <a:spLocks noGrp="1"/>
          </p:cNvSpPr>
          <p:nvPr>
            <p:ph type="subTitle" idx="1"/>
          </p:nvPr>
        </p:nvSpPr>
        <p:spPr/>
        <p:txBody>
          <a:bodyPr/>
          <a:lstStyle/>
          <a:p>
            <a:r>
              <a:rPr lang="en-GB" dirty="0" smtClean="0"/>
              <a:t>Week 14 – Understanding a Question</a:t>
            </a:r>
            <a:endParaRPr lang="en-GB" dirty="0"/>
          </a:p>
        </p:txBody>
      </p:sp>
    </p:spTree>
    <p:extLst>
      <p:ext uri="{BB962C8B-B14F-4D97-AF65-F5344CB8AC3E}">
        <p14:creationId xmlns:p14="http://schemas.microsoft.com/office/powerpoint/2010/main" val="405213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Finally</a:t>
            </a:r>
            <a:endParaRPr lang="en-GB" dirty="0"/>
          </a:p>
        </p:txBody>
      </p:sp>
      <p:sp>
        <p:nvSpPr>
          <p:cNvPr id="3" name="Text Placeholder 2"/>
          <p:cNvSpPr>
            <a:spLocks noGrp="1"/>
          </p:cNvSpPr>
          <p:nvPr>
            <p:ph type="body" sz="quarter" idx="12"/>
          </p:nvPr>
        </p:nvSpPr>
        <p:spPr/>
        <p:txBody>
          <a:bodyPr/>
          <a:lstStyle/>
          <a:p>
            <a:r>
              <a:rPr lang="en-GB" dirty="0" smtClean="0"/>
              <a:t>Any questions about today’s session?</a:t>
            </a:r>
          </a:p>
          <a:p>
            <a:r>
              <a:rPr lang="en-GB" dirty="0" smtClean="0"/>
              <a:t>Continue with any unfinished tutorial work.</a:t>
            </a:r>
            <a:endParaRPr lang="en-GB" dirty="0"/>
          </a:p>
        </p:txBody>
      </p:sp>
    </p:spTree>
    <p:extLst>
      <p:ext uri="{BB962C8B-B14F-4D97-AF65-F5344CB8AC3E}">
        <p14:creationId xmlns:p14="http://schemas.microsoft.com/office/powerpoint/2010/main" val="150639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Session plan</a:t>
            </a:r>
            <a:endParaRPr lang="en-GB" dirty="0"/>
          </a:p>
        </p:txBody>
      </p:sp>
      <p:sp>
        <p:nvSpPr>
          <p:cNvPr id="3" name="Text Placeholder 2"/>
          <p:cNvSpPr>
            <a:spLocks noGrp="1"/>
          </p:cNvSpPr>
          <p:nvPr>
            <p:ph type="body" sz="quarter" idx="12"/>
          </p:nvPr>
        </p:nvSpPr>
        <p:spPr/>
        <p:txBody>
          <a:bodyPr/>
          <a:lstStyle/>
          <a:p>
            <a:r>
              <a:rPr lang="en-GB" smtClean="0"/>
              <a:t>Look </a:t>
            </a:r>
            <a:r>
              <a:rPr lang="en-GB" dirty="0" smtClean="0"/>
              <a:t>at how we can understand the tutorial questions.</a:t>
            </a:r>
          </a:p>
          <a:p>
            <a:r>
              <a:rPr lang="en-GB" dirty="0" smtClean="0"/>
              <a:t>Questions?</a:t>
            </a:r>
          </a:p>
          <a:p>
            <a:r>
              <a:rPr lang="en-GB" dirty="0" smtClean="0"/>
              <a:t>Continue to </a:t>
            </a:r>
            <a:r>
              <a:rPr lang="en-GB" dirty="0"/>
              <a:t>work on any outstanding practical work.</a:t>
            </a:r>
            <a:endParaRPr lang="en-US" dirty="0"/>
          </a:p>
        </p:txBody>
      </p:sp>
    </p:spTree>
    <p:extLst>
      <p:ext uri="{BB962C8B-B14F-4D97-AF65-F5344CB8AC3E}">
        <p14:creationId xmlns:p14="http://schemas.microsoft.com/office/powerpoint/2010/main" val="337344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a </a:t>
            </a:r>
            <a:r>
              <a:rPr lang="en-GB" dirty="0"/>
              <a:t>q</a:t>
            </a:r>
            <a:r>
              <a:rPr lang="en-GB" dirty="0" smtClean="0"/>
              <a:t>uestion</a:t>
            </a:r>
            <a:endParaRPr lang="en-GB" dirty="0"/>
          </a:p>
        </p:txBody>
      </p:sp>
      <p:sp>
        <p:nvSpPr>
          <p:cNvPr id="3" name="Text Placeholder 2"/>
          <p:cNvSpPr>
            <a:spLocks noGrp="1"/>
          </p:cNvSpPr>
          <p:nvPr>
            <p:ph type="body" sz="quarter" idx="12"/>
          </p:nvPr>
        </p:nvSpPr>
        <p:spPr/>
        <p:txBody>
          <a:bodyPr/>
          <a:lstStyle/>
          <a:p>
            <a:pPr marL="0" indent="0">
              <a:buNone/>
            </a:pPr>
            <a:r>
              <a:rPr lang="en-GB" sz="2400" dirty="0" smtClean="0"/>
              <a:t>You may have noticed we pose questions that can be a bit vague, there is a reason for this. We want you to think about the work you are doing before you start coding (modelling).</a:t>
            </a:r>
          </a:p>
          <a:p>
            <a:pPr marL="0" indent="0">
              <a:buNone/>
            </a:pPr>
            <a:r>
              <a:rPr lang="en-GB" sz="2400" dirty="0" smtClean="0"/>
              <a:t>Understanding what you need to do is crucial to answering the question.</a:t>
            </a:r>
          </a:p>
          <a:p>
            <a:pPr marL="0" indent="0">
              <a:buNone/>
            </a:pPr>
            <a:r>
              <a:rPr lang="en-GB" sz="2400" dirty="0"/>
              <a:t>Re-using </a:t>
            </a:r>
            <a:r>
              <a:rPr lang="en-GB" sz="2400" dirty="0" smtClean="0"/>
              <a:t>existing </a:t>
            </a:r>
            <a:r>
              <a:rPr lang="en-GB" sz="2400" dirty="0"/>
              <a:t>code without the knowledge of what it does will most likely end up taking more time than writing it from scratch. Take the time to understand what the code examples do and how they work</a:t>
            </a:r>
            <a:r>
              <a:rPr lang="en-GB" sz="2400" dirty="0" smtClean="0"/>
              <a:t>.</a:t>
            </a:r>
          </a:p>
          <a:p>
            <a:pPr marL="0" indent="0">
              <a:buNone/>
            </a:pPr>
            <a:r>
              <a:rPr lang="en-GB" sz="2400" dirty="0" smtClean="0"/>
              <a:t>The following slides give hints on how to identify what you are required to do (a design pattern).</a:t>
            </a:r>
          </a:p>
        </p:txBody>
      </p:sp>
    </p:spTree>
    <p:extLst>
      <p:ext uri="{BB962C8B-B14F-4D97-AF65-F5344CB8AC3E}">
        <p14:creationId xmlns:p14="http://schemas.microsoft.com/office/powerpoint/2010/main" val="7399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Carefully read the tutorial question</a:t>
            </a:r>
            <a:endParaRPr lang="en-GB" dirty="0"/>
          </a:p>
        </p:txBody>
      </p:sp>
      <p:pic>
        <p:nvPicPr>
          <p:cNvPr id="4" name="Picture 3"/>
          <p:cNvPicPr>
            <a:picLocks noChangeAspect="1"/>
          </p:cNvPicPr>
          <p:nvPr/>
        </p:nvPicPr>
        <p:blipFill>
          <a:blip r:embed="rId2"/>
          <a:stretch>
            <a:fillRect/>
          </a:stretch>
        </p:blipFill>
        <p:spPr>
          <a:xfrm>
            <a:off x="838200" y="2123133"/>
            <a:ext cx="7249886" cy="42974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ular Callout 5"/>
          <p:cNvSpPr/>
          <p:nvPr/>
        </p:nvSpPr>
        <p:spPr>
          <a:xfrm>
            <a:off x="8187417" y="1921256"/>
            <a:ext cx="1983921" cy="902190"/>
          </a:xfrm>
          <a:prstGeom prst="wedgeRectCallout">
            <a:avLst>
              <a:gd name="adj1" fmla="val -113980"/>
              <a:gd name="adj2" fmla="val 6195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Look at the website suggested, it will show detail of what is expected</a:t>
            </a:r>
            <a:endParaRPr lang="en-GB" sz="1400" dirty="0"/>
          </a:p>
        </p:txBody>
      </p:sp>
      <p:sp>
        <p:nvSpPr>
          <p:cNvPr id="7" name="Rectangular Callout 6"/>
          <p:cNvSpPr/>
          <p:nvPr/>
        </p:nvSpPr>
        <p:spPr>
          <a:xfrm>
            <a:off x="9108620" y="3931692"/>
            <a:ext cx="1983921" cy="902190"/>
          </a:xfrm>
          <a:prstGeom prst="wedgeRectCallout">
            <a:avLst>
              <a:gd name="adj1" fmla="val -99988"/>
              <a:gd name="adj2" fmla="val 4747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Gives us an indication of how the scores need to be calculated</a:t>
            </a:r>
            <a:endParaRPr lang="en-GB" sz="1400" dirty="0"/>
          </a:p>
        </p:txBody>
      </p:sp>
      <p:sp>
        <p:nvSpPr>
          <p:cNvPr id="8" name="Rectangular Callout 7"/>
          <p:cNvSpPr/>
          <p:nvPr/>
        </p:nvSpPr>
        <p:spPr>
          <a:xfrm>
            <a:off x="9179377" y="5518438"/>
            <a:ext cx="1983921" cy="902190"/>
          </a:xfrm>
          <a:prstGeom prst="wedgeRectCallout">
            <a:avLst>
              <a:gd name="adj1" fmla="val -104515"/>
              <a:gd name="adj2" fmla="val -1134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Tells us how to order the teams in the league</a:t>
            </a:r>
            <a:endParaRPr lang="en-GB" sz="1400" dirty="0"/>
          </a:p>
        </p:txBody>
      </p:sp>
    </p:spTree>
    <p:extLst>
      <p:ext uri="{BB962C8B-B14F-4D97-AF65-F5344CB8AC3E}">
        <p14:creationId xmlns:p14="http://schemas.microsoft.com/office/powerpoint/2010/main" val="250368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 the hints</a:t>
            </a:r>
            <a:endParaRPr lang="en-GB" dirty="0"/>
          </a:p>
        </p:txBody>
      </p:sp>
      <p:pic>
        <p:nvPicPr>
          <p:cNvPr id="4" name="Picture 3"/>
          <p:cNvPicPr>
            <a:picLocks noChangeAspect="1"/>
          </p:cNvPicPr>
          <p:nvPr/>
        </p:nvPicPr>
        <p:blipFill>
          <a:blip r:embed="rId2"/>
          <a:stretch>
            <a:fillRect/>
          </a:stretch>
        </p:blipFill>
        <p:spPr>
          <a:xfrm>
            <a:off x="2692138" y="2092231"/>
            <a:ext cx="9121583" cy="35003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ular Callout 4"/>
          <p:cNvSpPr/>
          <p:nvPr/>
        </p:nvSpPr>
        <p:spPr>
          <a:xfrm>
            <a:off x="464003" y="2149855"/>
            <a:ext cx="1983921" cy="1238323"/>
          </a:xfrm>
          <a:prstGeom prst="wedgeRectCallout">
            <a:avLst>
              <a:gd name="adj1" fmla="val 61329"/>
              <a:gd name="adj2" fmla="val 1761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We put hints in for a reason, read and understand what they are and why we might need them?</a:t>
            </a:r>
            <a:endParaRPr lang="en-GB" sz="1400" dirty="0"/>
          </a:p>
        </p:txBody>
      </p:sp>
      <p:sp>
        <p:nvSpPr>
          <p:cNvPr id="6" name="Rectangular Callout 5"/>
          <p:cNvSpPr/>
          <p:nvPr/>
        </p:nvSpPr>
        <p:spPr>
          <a:xfrm>
            <a:off x="297996" y="3842383"/>
            <a:ext cx="1983921" cy="2498032"/>
          </a:xfrm>
          <a:prstGeom prst="wedgeRectCallout">
            <a:avLst>
              <a:gd name="adj1" fmla="val 73674"/>
              <a:gd name="adj2" fmla="val -828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It might not be necessary to have getters and setters for all attributes of a class, don’t just put them all in for the sake of it. Consider how you class may be used in future and if all getters and setters are needed?</a:t>
            </a:r>
            <a:endParaRPr lang="en-GB" sz="1400" dirty="0"/>
          </a:p>
        </p:txBody>
      </p:sp>
    </p:spTree>
    <p:extLst>
      <p:ext uri="{BB962C8B-B14F-4D97-AF65-F5344CB8AC3E}">
        <p14:creationId xmlns:p14="http://schemas.microsoft.com/office/powerpoint/2010/main" val="3539904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Further clues?</a:t>
            </a:r>
            <a:endParaRPr lang="en-GB" dirty="0"/>
          </a:p>
        </p:txBody>
      </p:sp>
      <p:pic>
        <p:nvPicPr>
          <p:cNvPr id="4" name="Picture 3"/>
          <p:cNvPicPr>
            <a:picLocks noChangeAspect="1"/>
          </p:cNvPicPr>
          <p:nvPr/>
        </p:nvPicPr>
        <p:blipFill>
          <a:blip r:embed="rId2"/>
          <a:stretch>
            <a:fillRect/>
          </a:stretch>
        </p:blipFill>
        <p:spPr>
          <a:xfrm>
            <a:off x="685800" y="1903639"/>
            <a:ext cx="8260216" cy="39739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ular Callout 4"/>
          <p:cNvSpPr/>
          <p:nvPr/>
        </p:nvSpPr>
        <p:spPr>
          <a:xfrm>
            <a:off x="5566682" y="986481"/>
            <a:ext cx="1983921" cy="902190"/>
          </a:xfrm>
          <a:prstGeom prst="wedgeRectCallout">
            <a:avLst>
              <a:gd name="adj1" fmla="val -109865"/>
              <a:gd name="adj2" fmla="val 11896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This is not a full set of results, perhaps you could add more?</a:t>
            </a:r>
            <a:endParaRPr lang="en-GB" sz="1400" dirty="0"/>
          </a:p>
        </p:txBody>
      </p:sp>
      <p:sp>
        <p:nvSpPr>
          <p:cNvPr id="6" name="Rectangular Callout 5"/>
          <p:cNvSpPr/>
          <p:nvPr/>
        </p:nvSpPr>
        <p:spPr>
          <a:xfrm>
            <a:off x="8460241" y="1663839"/>
            <a:ext cx="1983921" cy="1199183"/>
          </a:xfrm>
          <a:prstGeom prst="wedgeRectCallout">
            <a:avLst>
              <a:gd name="adj1" fmla="val -154318"/>
              <a:gd name="adj2" fmla="val 13501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Note it says should resemble, this doesn’t mean your output must be the same as the example?</a:t>
            </a:r>
            <a:endParaRPr lang="en-GB" sz="1400" dirty="0"/>
          </a:p>
        </p:txBody>
      </p:sp>
      <p:sp>
        <p:nvSpPr>
          <p:cNvPr id="7" name="Rectangular Callout 6"/>
          <p:cNvSpPr/>
          <p:nvPr/>
        </p:nvSpPr>
        <p:spPr>
          <a:xfrm>
            <a:off x="9183806" y="4131423"/>
            <a:ext cx="1983921" cy="1958825"/>
          </a:xfrm>
          <a:prstGeom prst="wedgeRectCallout">
            <a:avLst>
              <a:gd name="adj1" fmla="val -67741"/>
              <a:gd name="adj2" fmla="val 824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Will all of these values will be required as attributes in our team class? Some of these values can be calculated from others. This is mentioned on the tutorial worksheet.</a:t>
            </a:r>
            <a:endParaRPr lang="en-GB" sz="1400" dirty="0"/>
          </a:p>
        </p:txBody>
      </p:sp>
    </p:spTree>
    <p:extLst>
      <p:ext uri="{BB962C8B-B14F-4D97-AF65-F5344CB8AC3E}">
        <p14:creationId xmlns:p14="http://schemas.microsoft.com/office/powerpoint/2010/main" val="399986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Even more clues!</a:t>
            </a:r>
            <a:endParaRPr lang="en-GB" dirty="0"/>
          </a:p>
        </p:txBody>
      </p:sp>
      <p:pic>
        <p:nvPicPr>
          <p:cNvPr id="4" name="Picture 3"/>
          <p:cNvPicPr>
            <a:picLocks noChangeAspect="1"/>
          </p:cNvPicPr>
          <p:nvPr/>
        </p:nvPicPr>
        <p:blipFill>
          <a:blip r:embed="rId2"/>
          <a:stretch>
            <a:fillRect/>
          </a:stretch>
        </p:blipFill>
        <p:spPr>
          <a:xfrm>
            <a:off x="3044880" y="2724698"/>
            <a:ext cx="8833932" cy="25365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ular Callout 4"/>
          <p:cNvSpPr/>
          <p:nvPr/>
        </p:nvSpPr>
        <p:spPr>
          <a:xfrm>
            <a:off x="4741264" y="5437422"/>
            <a:ext cx="1983921" cy="1332493"/>
          </a:xfrm>
          <a:prstGeom prst="wedgeRectCallout">
            <a:avLst>
              <a:gd name="adj1" fmla="val -31101"/>
              <a:gd name="adj2" fmla="val -7780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Each match requires a match entry for the home and away team, see that the values 12 and 22 are reversed.</a:t>
            </a:r>
            <a:endParaRPr lang="en-GB" sz="1400" dirty="0"/>
          </a:p>
        </p:txBody>
      </p:sp>
      <p:sp>
        <p:nvSpPr>
          <p:cNvPr id="6" name="Rectangular Callout 5"/>
          <p:cNvSpPr/>
          <p:nvPr/>
        </p:nvSpPr>
        <p:spPr>
          <a:xfrm>
            <a:off x="574398" y="4981953"/>
            <a:ext cx="1983921" cy="1460792"/>
          </a:xfrm>
          <a:prstGeom prst="wedgeRectCallout">
            <a:avLst>
              <a:gd name="adj1" fmla="val 76310"/>
              <a:gd name="adj2" fmla="val -5703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We can also see that that the team has a method to deal with playing matches, put such a method in the Team class</a:t>
            </a:r>
            <a:endParaRPr lang="en-GB" sz="1400" dirty="0"/>
          </a:p>
        </p:txBody>
      </p:sp>
      <p:sp>
        <p:nvSpPr>
          <p:cNvPr id="7" name="Rectangular Callout 6"/>
          <p:cNvSpPr/>
          <p:nvPr/>
        </p:nvSpPr>
        <p:spPr>
          <a:xfrm>
            <a:off x="657224" y="2012479"/>
            <a:ext cx="1983921" cy="1636808"/>
          </a:xfrm>
          <a:prstGeom prst="wedgeRectCallout">
            <a:avLst>
              <a:gd name="adj1" fmla="val 73269"/>
              <a:gd name="adj2" fmla="val 4335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This tells us that the constructer of a teams only require one value, the team name. Create an instance for each real team in the Super League</a:t>
            </a:r>
            <a:endParaRPr lang="en-GB" sz="1400" dirty="0"/>
          </a:p>
        </p:txBody>
      </p:sp>
    </p:spTree>
    <p:extLst>
      <p:ext uri="{BB962C8B-B14F-4D97-AF65-F5344CB8AC3E}">
        <p14:creationId xmlns:p14="http://schemas.microsoft.com/office/powerpoint/2010/main" val="375738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Classes</a:t>
            </a:r>
            <a:endParaRPr lang="en-GB" dirty="0"/>
          </a:p>
        </p:txBody>
      </p:sp>
      <p:sp>
        <p:nvSpPr>
          <p:cNvPr id="3" name="Text Placeholder 2"/>
          <p:cNvSpPr>
            <a:spLocks noGrp="1"/>
          </p:cNvSpPr>
          <p:nvPr>
            <p:ph type="body" sz="quarter" idx="12"/>
          </p:nvPr>
        </p:nvSpPr>
        <p:spPr>
          <a:xfrm>
            <a:off x="838200" y="2734886"/>
            <a:ext cx="10515600" cy="3628591"/>
          </a:xfrm>
        </p:spPr>
        <p:txBody>
          <a:bodyPr/>
          <a:lstStyle/>
          <a:p>
            <a:pPr marL="0" indent="0">
              <a:buNone/>
            </a:pPr>
            <a:r>
              <a:rPr lang="en-GB" dirty="0" smtClean="0"/>
              <a:t>The tutorial gives an indication as to the other classes needed for the programme as shown before.</a:t>
            </a:r>
          </a:p>
          <a:p>
            <a:pPr marL="0" indent="0">
              <a:buNone/>
            </a:pPr>
            <a:r>
              <a:rPr lang="en-GB" dirty="0" smtClean="0"/>
              <a:t>The programme will need a single </a:t>
            </a:r>
            <a:r>
              <a:rPr lang="en-GB" dirty="0" smtClean="0">
                <a:latin typeface="Courier New" panose="02070309020205020404" pitchFamily="49" charset="0"/>
                <a:cs typeface="Courier New" panose="02070309020205020404" pitchFamily="49" charset="0"/>
              </a:rPr>
              <a:t>main</a:t>
            </a:r>
            <a:r>
              <a:rPr lang="en-GB" dirty="0" smtClean="0"/>
              <a:t> method to be run, this should be in a class that does not represent the Team or the League.</a:t>
            </a:r>
          </a:p>
          <a:p>
            <a:pPr marL="0" indent="0">
              <a:buNone/>
            </a:pPr>
            <a:r>
              <a:rPr lang="en-GB" dirty="0" smtClean="0"/>
              <a:t>All of the creating of </a:t>
            </a:r>
            <a:r>
              <a:rPr lang="en-GB" dirty="0" smtClean="0">
                <a:latin typeface="Courier New" panose="02070309020205020404" pitchFamily="49" charset="0"/>
                <a:ea typeface="Cambria Math" panose="02040503050406030204" pitchFamily="18" charset="0"/>
                <a:cs typeface="Courier New" panose="02070309020205020404" pitchFamily="49" charset="0"/>
              </a:rPr>
              <a:t>Teams</a:t>
            </a:r>
            <a:r>
              <a:rPr lang="en-GB" dirty="0" smtClean="0"/>
              <a:t> and the </a:t>
            </a:r>
            <a:r>
              <a:rPr lang="en-GB" dirty="0" smtClean="0">
                <a:latin typeface="Courier New" panose="02070309020205020404" pitchFamily="49" charset="0"/>
                <a:cs typeface="Courier New" panose="02070309020205020404" pitchFamily="49" charset="0"/>
              </a:rPr>
              <a:t>League</a:t>
            </a:r>
            <a:r>
              <a:rPr lang="en-GB" dirty="0" smtClean="0"/>
              <a:t> should happen in the </a:t>
            </a:r>
            <a:r>
              <a:rPr lang="en-GB" dirty="0" smtClean="0">
                <a:latin typeface="Courier New" panose="02070309020205020404" pitchFamily="49" charset="0"/>
                <a:cs typeface="Courier New" panose="02070309020205020404" pitchFamily="49" charset="0"/>
              </a:rPr>
              <a:t>main</a:t>
            </a:r>
            <a:r>
              <a:rPr lang="en-GB" dirty="0" smtClean="0"/>
              <a:t> method (exactly the same as the </a:t>
            </a:r>
            <a:r>
              <a:rPr lang="en-GB" dirty="0" err="1"/>
              <a:t>P</a:t>
            </a:r>
            <a:r>
              <a:rPr lang="en-GB" dirty="0" err="1" smtClean="0"/>
              <a:t>oppleton</a:t>
            </a:r>
            <a:r>
              <a:rPr lang="en-GB" dirty="0" smtClean="0"/>
              <a:t> Dogs home example).</a:t>
            </a:r>
            <a:endParaRPr lang="en-GB" dirty="0"/>
          </a:p>
        </p:txBody>
      </p:sp>
      <p:pic>
        <p:nvPicPr>
          <p:cNvPr id="4" name="Picture 3"/>
          <p:cNvPicPr>
            <a:picLocks noChangeAspect="1"/>
          </p:cNvPicPr>
          <p:nvPr/>
        </p:nvPicPr>
        <p:blipFill rotWithShape="1">
          <a:blip r:embed="rId2"/>
          <a:srcRect b="69291"/>
          <a:stretch/>
        </p:blipFill>
        <p:spPr>
          <a:xfrm>
            <a:off x="979516" y="1517807"/>
            <a:ext cx="9121583" cy="10749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3382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Putting it all together</a:t>
            </a:r>
            <a:endParaRPr lang="en-GB" dirty="0"/>
          </a:p>
        </p:txBody>
      </p:sp>
      <p:sp>
        <p:nvSpPr>
          <p:cNvPr id="3" name="Text Placeholder 2"/>
          <p:cNvSpPr>
            <a:spLocks noGrp="1"/>
          </p:cNvSpPr>
          <p:nvPr>
            <p:ph type="body" sz="quarter" idx="12"/>
          </p:nvPr>
        </p:nvSpPr>
        <p:spPr/>
        <p:txBody>
          <a:bodyPr/>
          <a:lstStyle/>
          <a:p>
            <a:pPr marL="0" indent="0">
              <a:buNone/>
            </a:pPr>
            <a:r>
              <a:rPr lang="en-GB" dirty="0" smtClean="0"/>
              <a:t>At this point you should have a good understanding the requirements of the tutorial question, have identified the necessary classes and the relationships between them.</a:t>
            </a:r>
          </a:p>
          <a:p>
            <a:pPr marL="0" indent="0">
              <a:buNone/>
            </a:pPr>
            <a:r>
              <a:rPr lang="en-GB" dirty="0" smtClean="0"/>
              <a:t>The league will have an </a:t>
            </a:r>
            <a:r>
              <a:rPr lang="en-GB" dirty="0" err="1" smtClean="0">
                <a:latin typeface="Courier New" panose="02070309020205020404" pitchFamily="49" charset="0"/>
                <a:cs typeface="Courier New" panose="02070309020205020404" pitchFamily="49" charset="0"/>
              </a:rPr>
              <a:t>ArrayList</a:t>
            </a:r>
            <a:r>
              <a:rPr lang="en-GB" dirty="0" smtClean="0"/>
              <a:t> which contains all of the </a:t>
            </a:r>
            <a:r>
              <a:rPr lang="en-GB" dirty="0" smtClean="0">
                <a:latin typeface="Courier New" panose="02070309020205020404" pitchFamily="49" charset="0"/>
                <a:cs typeface="Courier New" panose="02070309020205020404" pitchFamily="49" charset="0"/>
              </a:rPr>
              <a:t>Team</a:t>
            </a:r>
            <a:r>
              <a:rPr lang="en-GB" dirty="0" smtClean="0"/>
              <a:t> Objects, the printing of the league table requires a </a:t>
            </a:r>
            <a:r>
              <a:rPr lang="en-GB" dirty="0" smtClean="0">
                <a:latin typeface="Courier New" panose="02070309020205020404" pitchFamily="49" charset="0"/>
                <a:cs typeface="Courier New" panose="02070309020205020404" pitchFamily="49" charset="0"/>
              </a:rPr>
              <a:t>loop</a:t>
            </a:r>
            <a:r>
              <a:rPr lang="en-GB" dirty="0" smtClean="0"/>
              <a:t> and is the same as </a:t>
            </a:r>
            <a:r>
              <a:rPr lang="en-GB" dirty="0" smtClean="0">
                <a:latin typeface="Courier New" panose="02070309020205020404" pitchFamily="49" charset="0"/>
                <a:cs typeface="Courier New" panose="02070309020205020404" pitchFamily="49" charset="0"/>
              </a:rPr>
              <a:t>Cracker Packer </a:t>
            </a:r>
            <a:r>
              <a:rPr lang="en-GB" dirty="0" smtClean="0"/>
              <a:t>and </a:t>
            </a:r>
            <a:r>
              <a:rPr lang="en-GB" dirty="0" smtClean="0">
                <a:latin typeface="Courier New" panose="02070309020205020404" pitchFamily="49" charset="0"/>
                <a:cs typeface="Courier New" panose="02070309020205020404" pitchFamily="49" charset="0"/>
              </a:rPr>
              <a:t>Dogs Home </a:t>
            </a:r>
            <a:r>
              <a:rPr lang="en-GB" dirty="0" smtClean="0"/>
              <a:t>examples.</a:t>
            </a:r>
          </a:p>
          <a:p>
            <a:pPr marL="0" indent="0">
              <a:buNone/>
            </a:pPr>
            <a:r>
              <a:rPr lang="en-GB" dirty="0" smtClean="0"/>
              <a:t>The techniques mentioned in this presentation can be viewed as modelling, combining this with UML can give you a very good understanding of the problem you are trying to solve.</a:t>
            </a:r>
            <a:endParaRPr lang="en-GB" dirty="0"/>
          </a:p>
        </p:txBody>
      </p:sp>
    </p:spTree>
    <p:extLst>
      <p:ext uri="{BB962C8B-B14F-4D97-AF65-F5344CB8AC3E}">
        <p14:creationId xmlns:p14="http://schemas.microsoft.com/office/powerpoint/2010/main" val="3859258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7156</TotalTime>
  <Words>596</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Courier New</vt:lpstr>
      <vt:lpstr>Office Theme</vt:lpstr>
      <vt:lpstr>Software Design &amp; Development CFS2160</vt:lpstr>
      <vt:lpstr>Session plan</vt:lpstr>
      <vt:lpstr>Understanding a question</vt:lpstr>
      <vt:lpstr>Carefully read the tutorial question</vt:lpstr>
      <vt:lpstr>Check the hints</vt:lpstr>
      <vt:lpstr>Further clues?</vt:lpstr>
      <vt:lpstr>Even more clues!</vt:lpstr>
      <vt:lpstr>Other Classes</vt:lpstr>
      <vt:lpstr>Putting it all together</vt:lpstr>
      <vt:lpstr>Finally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McGuire</dc:creator>
  <cp:lastModifiedBy>Stephen McGuire</cp:lastModifiedBy>
  <cp:revision>132</cp:revision>
  <dcterms:created xsi:type="dcterms:W3CDTF">2018-08-09T14:17:31Z</dcterms:created>
  <dcterms:modified xsi:type="dcterms:W3CDTF">2020-01-31T09:03:40Z</dcterms:modified>
</cp:coreProperties>
</file>