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256" r:id="rId2"/>
    <p:sldId id="258" r:id="rId3"/>
    <p:sldId id="275" r:id="rId4"/>
    <p:sldId id="276" r:id="rId5"/>
    <p:sldId id="278" r:id="rId6"/>
    <p:sldId id="277" r:id="rId7"/>
    <p:sldId id="279" r:id="rId8"/>
    <p:sldId id="280" r:id="rId9"/>
    <p:sldId id="281" r:id="rId10"/>
    <p:sldId id="282" r:id="rId11"/>
    <p:sldId id="283" r:id="rId12"/>
    <p:sldId id="284"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234C27-2DDC-4861-A92C-7769EE77D89D}">
          <p14:sldIdLst>
            <p14:sldId id="256"/>
            <p14:sldId id="258"/>
            <p14:sldId id="275"/>
            <p14:sldId id="276"/>
            <p14:sldId id="278"/>
            <p14:sldId id="277"/>
            <p14:sldId id="279"/>
            <p14:sldId id="280"/>
            <p14:sldId id="281"/>
            <p14:sldId id="282"/>
            <p14:sldId id="283"/>
            <p14:sldId id="284"/>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418" y="77"/>
      </p:cViewPr>
      <p:guideLst/>
    </p:cSldViewPr>
  </p:slideViewPr>
  <p:notesTextViewPr>
    <p:cViewPr>
      <p:scale>
        <a:sx n="3" d="2"/>
        <a:sy n="3" d="2"/>
      </p:scale>
      <p:origin x="0" y="0"/>
    </p:cViewPr>
  </p:notesTextViewPr>
  <p:notesViewPr>
    <p:cSldViewPr snapToGrid="0">
      <p:cViewPr varScale="1">
        <p:scale>
          <a:sx n="89" d="100"/>
          <a:sy n="89" d="100"/>
        </p:scale>
        <p:origin x="29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E8D598-D1FB-4288-9798-BDF1893C09AC}" type="datetimeFigureOut">
              <a:rPr lang="en-GB" smtClean="0"/>
              <a:t>04/02/2020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F7626C-76CA-4F55-B935-8EFB2CA8A46B}" type="slidenum">
              <a:rPr lang="en-GB" smtClean="0"/>
              <a:t>‹#›</a:t>
            </a:fld>
            <a:endParaRPr lang="en-GB"/>
          </a:p>
        </p:txBody>
      </p:sp>
    </p:spTree>
    <p:extLst>
      <p:ext uri="{BB962C8B-B14F-4D97-AF65-F5344CB8AC3E}">
        <p14:creationId xmlns:p14="http://schemas.microsoft.com/office/powerpoint/2010/main" val="299515234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000">
                <a:solidFill>
                  <a:schemeClr val="accent6">
                    <a:lumMod val="75000"/>
                  </a:schemeClr>
                </a:solidFill>
              </a:defRPr>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dirty="0"/>
          </a:p>
        </p:txBody>
      </p:sp>
    </p:spTree>
    <p:extLst>
      <p:ext uri="{BB962C8B-B14F-4D97-AF65-F5344CB8AC3E}">
        <p14:creationId xmlns:p14="http://schemas.microsoft.com/office/powerpoint/2010/main" val="102827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0520"/>
          </a:xfrm>
          <a:prstGeom prst="rect">
            <a:avLst/>
          </a:prstGeom>
        </p:spPr>
        <p:txBody>
          <a:bodyPr/>
          <a:lstStyle>
            <a:lvl1pPr>
              <a:defRPr>
                <a:solidFill>
                  <a:schemeClr val="accent6">
                    <a:lumMod val="75000"/>
                  </a:schemeClr>
                </a:solidFill>
              </a:defRPr>
            </a:lvl1pPr>
          </a:lstStyle>
          <a:p>
            <a:r>
              <a:rPr lang="en-US" dirty="0" smtClean="0"/>
              <a:t>Click to edit Master title style</a:t>
            </a:r>
            <a:endParaRPr lang="en-GB" dirty="0"/>
          </a:p>
        </p:txBody>
      </p:sp>
      <p:sp>
        <p:nvSpPr>
          <p:cNvPr id="8" name="Text Placeholder 7"/>
          <p:cNvSpPr>
            <a:spLocks noGrp="1"/>
          </p:cNvSpPr>
          <p:nvPr>
            <p:ph type="body" sz="quarter" idx="12"/>
          </p:nvPr>
        </p:nvSpPr>
        <p:spPr>
          <a:xfrm>
            <a:off x="838200" y="1618408"/>
            <a:ext cx="10515600" cy="4745070"/>
          </a:xfrm>
          <a:prstGeom prst="rect">
            <a:avLst/>
          </a:prstGeom>
        </p:spPr>
        <p:txBody>
          <a:bodyPr/>
          <a:lstStyle>
            <a:lvl1pPr>
              <a:lnSpc>
                <a:spcPct val="100000"/>
              </a:lnSpc>
              <a:spcAft>
                <a:spcPts val="600"/>
              </a:spcAft>
              <a:defRPr/>
            </a:lvl1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656916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0">
              <a:schemeClr val="bg1">
                <a:tint val="93000"/>
                <a:satMod val="150000"/>
                <a:shade val="98000"/>
                <a:lumMod val="102000"/>
              </a:schemeClr>
            </a:gs>
            <a:gs pos="84000">
              <a:schemeClr val="bg1"/>
            </a:gs>
            <a:gs pos="100000">
              <a:schemeClr val="accent6">
                <a:lumMod val="40000"/>
                <a:lumOff val="60000"/>
              </a:schemeClr>
            </a:gs>
          </a:gsLst>
          <a:lin ang="5400000" scaled="0"/>
          <a:tileRect/>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4"/>
          <a:stretch>
            <a:fillRect/>
          </a:stretch>
        </p:blipFill>
        <p:spPr>
          <a:xfrm>
            <a:off x="9226130" y="619556"/>
            <a:ext cx="2039248" cy="706020"/>
          </a:xfrm>
          <a:prstGeom prst="rect">
            <a:avLst/>
          </a:prstGeom>
        </p:spPr>
      </p:pic>
    </p:spTree>
    <p:extLst>
      <p:ext uri="{BB962C8B-B14F-4D97-AF65-F5344CB8AC3E}">
        <p14:creationId xmlns:p14="http://schemas.microsoft.com/office/powerpoint/2010/main" val="1351569067"/>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oracle.com/en/java/javase/1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oracle.com/javase/9/docs/api/java/util/ArrayList.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Software Design &amp; Development</a:t>
            </a:r>
            <a:br>
              <a:rPr lang="en-GB" dirty="0" smtClean="0"/>
            </a:br>
            <a:r>
              <a:rPr lang="en-GB" dirty="0" smtClean="0"/>
              <a:t>CFS2160</a:t>
            </a:r>
            <a:endParaRPr lang="en-GB" dirty="0"/>
          </a:p>
        </p:txBody>
      </p:sp>
      <p:sp>
        <p:nvSpPr>
          <p:cNvPr id="3" name="Subtitle 2"/>
          <p:cNvSpPr>
            <a:spLocks noGrp="1"/>
          </p:cNvSpPr>
          <p:nvPr>
            <p:ph type="subTitle" idx="1"/>
          </p:nvPr>
        </p:nvSpPr>
        <p:spPr/>
        <p:txBody>
          <a:bodyPr/>
          <a:lstStyle/>
          <a:p>
            <a:r>
              <a:rPr lang="en-GB" dirty="0" smtClean="0"/>
              <a:t>Week 15 – JDK, JRE &amp; </a:t>
            </a:r>
            <a:r>
              <a:rPr lang="en-GB" dirty="0"/>
              <a:t>JVM</a:t>
            </a:r>
          </a:p>
        </p:txBody>
      </p:sp>
    </p:spTree>
    <p:extLst>
      <p:ext uri="{BB962C8B-B14F-4D97-AF65-F5344CB8AC3E}">
        <p14:creationId xmlns:p14="http://schemas.microsoft.com/office/powerpoint/2010/main" val="405213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JRE</a:t>
            </a:r>
            <a:br>
              <a:rPr lang="en-US" dirty="0"/>
            </a:br>
            <a:r>
              <a:rPr lang="en-US" sz="2400" dirty="0"/>
              <a:t>Which are correct / incorrect and why? </a:t>
            </a:r>
            <a:endParaRPr lang="en-GB" sz="2400" dirty="0"/>
          </a:p>
        </p:txBody>
      </p:sp>
      <p:sp>
        <p:nvSpPr>
          <p:cNvPr id="5" name="Rectangle 4"/>
          <p:cNvSpPr/>
          <p:nvPr/>
        </p:nvSpPr>
        <p:spPr bwMode="auto">
          <a:xfrm>
            <a:off x="990600" y="1770808"/>
            <a:ext cx="3888680" cy="2062015"/>
          </a:xfrm>
          <a:prstGeom prst="rect">
            <a:avLst/>
          </a:prstGeom>
          <a:noFill/>
          <a:ln>
            <a:solidFill>
              <a:schemeClr val="bg2">
                <a:lumMod val="90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lvl="0" algn="ctr" fontAlgn="base">
              <a:spcBef>
                <a:spcPct val="20000"/>
              </a:spcBef>
              <a:spcAft>
                <a:spcPct val="0"/>
              </a:spcAft>
            </a:pPr>
            <a:r>
              <a:rPr lang="en-US" altLang="en-US" sz="1600" dirty="0" smtClean="0">
                <a:latin typeface="Courier New" panose="02070309020205020404" pitchFamily="49" charset="0"/>
                <a:cs typeface="Courier New" panose="02070309020205020404" pitchFamily="49" charset="0"/>
              </a:rPr>
              <a:t>The Java Virtual Machine</a:t>
            </a:r>
            <a:endParaRPr lang="en-US" altLang="en-US" sz="1600" dirty="0">
              <a:latin typeface="Arial" panose="020B0604020202020204" pitchFamily="34" charset="0"/>
            </a:endParaRPr>
          </a:p>
        </p:txBody>
      </p:sp>
      <p:sp>
        <p:nvSpPr>
          <p:cNvPr id="6" name="Rectangle 5"/>
          <p:cNvSpPr/>
          <p:nvPr/>
        </p:nvSpPr>
        <p:spPr bwMode="auto">
          <a:xfrm>
            <a:off x="990600" y="4120531"/>
            <a:ext cx="3888680" cy="2062015"/>
          </a:xfrm>
          <a:prstGeom prst="rect">
            <a:avLst/>
          </a:prstGeom>
          <a:solidFill>
            <a:srgbClr val="92D050"/>
          </a:solidFill>
          <a:ln>
            <a:solidFill>
              <a:schemeClr val="bg2">
                <a:lumMod val="90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lvl="0" algn="ctr" fontAlgn="base">
              <a:spcBef>
                <a:spcPct val="20000"/>
              </a:spcBef>
              <a:spcAft>
                <a:spcPct val="0"/>
              </a:spcAft>
            </a:pPr>
            <a:r>
              <a:rPr lang="en-US" altLang="en-US" sz="1600" dirty="0" smtClean="0">
                <a:latin typeface="Courier New" panose="02070309020205020404" pitchFamily="49" charset="0"/>
                <a:cs typeface="Courier New" panose="02070309020205020404" pitchFamily="49" charset="0"/>
              </a:rPr>
              <a:t>The software installed on a computer that allows an application to run.</a:t>
            </a:r>
            <a:endParaRPr lang="en-US" altLang="en-US" sz="1600" dirty="0">
              <a:latin typeface="Arial" panose="020B0604020202020204" pitchFamily="34" charset="0"/>
            </a:endParaRPr>
          </a:p>
        </p:txBody>
      </p:sp>
      <p:sp>
        <p:nvSpPr>
          <p:cNvPr id="7" name="Rectangle 6"/>
          <p:cNvSpPr/>
          <p:nvPr/>
        </p:nvSpPr>
        <p:spPr bwMode="auto">
          <a:xfrm>
            <a:off x="5331520" y="4113642"/>
            <a:ext cx="3888680" cy="2062015"/>
          </a:xfrm>
          <a:prstGeom prst="rect">
            <a:avLst/>
          </a:prstGeom>
          <a:solidFill>
            <a:schemeClr val="bg1"/>
          </a:solidFill>
          <a:ln>
            <a:solidFill>
              <a:schemeClr val="bg2">
                <a:lumMod val="90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lvl="0" algn="ctr" fontAlgn="base">
              <a:spcBef>
                <a:spcPct val="20000"/>
              </a:spcBef>
              <a:spcAft>
                <a:spcPct val="0"/>
              </a:spcAft>
            </a:pPr>
            <a:r>
              <a:rPr lang="en-US" altLang="en-US" sz="1600" dirty="0" smtClean="0">
                <a:latin typeface="Courier New" panose="02070309020205020404" pitchFamily="49" charset="0"/>
                <a:cs typeface="Courier New" panose="02070309020205020404" pitchFamily="49" charset="0"/>
              </a:rPr>
              <a:t>A set of packages and objects used to execute and run an application</a:t>
            </a:r>
            <a:endParaRPr lang="en-US" altLang="en-US" sz="1600" dirty="0">
              <a:latin typeface="Arial" panose="020B0604020202020204" pitchFamily="34" charset="0"/>
            </a:endParaRPr>
          </a:p>
        </p:txBody>
      </p:sp>
      <p:sp>
        <p:nvSpPr>
          <p:cNvPr id="8" name="Rectangle 7"/>
          <p:cNvSpPr/>
          <p:nvPr/>
        </p:nvSpPr>
        <p:spPr bwMode="auto">
          <a:xfrm>
            <a:off x="5331520" y="1770808"/>
            <a:ext cx="3888680" cy="2062015"/>
          </a:xfrm>
          <a:prstGeom prst="rect">
            <a:avLst/>
          </a:prstGeom>
          <a:solidFill>
            <a:schemeClr val="bg1"/>
          </a:solidFill>
          <a:ln>
            <a:solidFill>
              <a:schemeClr val="bg2">
                <a:lumMod val="90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lvl="0" algn="ctr" fontAlgn="base">
              <a:spcBef>
                <a:spcPct val="20000"/>
              </a:spcBef>
              <a:spcAft>
                <a:spcPct val="0"/>
              </a:spcAft>
            </a:pPr>
            <a:r>
              <a:rPr lang="en-US" altLang="en-US" sz="1600" dirty="0" smtClean="0">
                <a:latin typeface="Courier New" panose="02070309020205020404" pitchFamily="49" charset="0"/>
                <a:cs typeface="Courier New" panose="02070309020205020404" pitchFamily="49" charset="0"/>
              </a:rPr>
              <a:t>The tools a software developer uses to created an application</a:t>
            </a:r>
            <a:endParaRPr lang="en-US" altLang="en-US" sz="1600" dirty="0">
              <a:latin typeface="Arial" panose="020B0604020202020204" pitchFamily="34" charset="0"/>
            </a:endParaRPr>
          </a:p>
        </p:txBody>
      </p:sp>
      <p:sp>
        <p:nvSpPr>
          <p:cNvPr id="9" name="TextBox 8"/>
          <p:cNvSpPr txBox="1"/>
          <p:nvPr/>
        </p:nvSpPr>
        <p:spPr>
          <a:xfrm>
            <a:off x="990600" y="1825111"/>
            <a:ext cx="504304" cy="369332"/>
          </a:xfrm>
          <a:prstGeom prst="rect">
            <a:avLst/>
          </a:prstGeom>
          <a:noFill/>
        </p:spPr>
        <p:txBody>
          <a:bodyPr wrap="square" rtlCol="0">
            <a:spAutoFit/>
          </a:bodyPr>
          <a:lstStyle/>
          <a:p>
            <a:pPr algn="ctr"/>
            <a:r>
              <a:rPr lang="en-GB" dirty="0" smtClean="0"/>
              <a:t>1</a:t>
            </a:r>
            <a:endParaRPr lang="en-US" dirty="0"/>
          </a:p>
        </p:txBody>
      </p:sp>
      <p:sp>
        <p:nvSpPr>
          <p:cNvPr id="10" name="TextBox 9"/>
          <p:cNvSpPr txBox="1"/>
          <p:nvPr/>
        </p:nvSpPr>
        <p:spPr>
          <a:xfrm>
            <a:off x="5331520" y="1825111"/>
            <a:ext cx="504304" cy="369332"/>
          </a:xfrm>
          <a:prstGeom prst="rect">
            <a:avLst/>
          </a:prstGeom>
          <a:noFill/>
        </p:spPr>
        <p:txBody>
          <a:bodyPr wrap="square" rtlCol="0">
            <a:spAutoFit/>
          </a:bodyPr>
          <a:lstStyle/>
          <a:p>
            <a:pPr algn="ctr"/>
            <a:r>
              <a:rPr lang="en-GB" dirty="0" smtClean="0"/>
              <a:t>2</a:t>
            </a:r>
            <a:endParaRPr lang="en-US" dirty="0"/>
          </a:p>
        </p:txBody>
      </p:sp>
      <p:sp>
        <p:nvSpPr>
          <p:cNvPr id="11" name="TextBox 10"/>
          <p:cNvSpPr txBox="1"/>
          <p:nvPr/>
        </p:nvSpPr>
        <p:spPr>
          <a:xfrm>
            <a:off x="993701" y="4196644"/>
            <a:ext cx="504304" cy="369332"/>
          </a:xfrm>
          <a:prstGeom prst="rect">
            <a:avLst/>
          </a:prstGeom>
          <a:noFill/>
        </p:spPr>
        <p:txBody>
          <a:bodyPr wrap="square" rtlCol="0">
            <a:spAutoFit/>
          </a:bodyPr>
          <a:lstStyle/>
          <a:p>
            <a:pPr algn="ctr"/>
            <a:r>
              <a:rPr lang="en-GB" dirty="0" smtClean="0"/>
              <a:t>3</a:t>
            </a:r>
            <a:endParaRPr lang="en-US" dirty="0"/>
          </a:p>
        </p:txBody>
      </p:sp>
      <p:sp>
        <p:nvSpPr>
          <p:cNvPr id="12" name="TextBox 11"/>
          <p:cNvSpPr txBox="1"/>
          <p:nvPr/>
        </p:nvSpPr>
        <p:spPr>
          <a:xfrm>
            <a:off x="5331520" y="4174834"/>
            <a:ext cx="504304" cy="369332"/>
          </a:xfrm>
          <a:prstGeom prst="rect">
            <a:avLst/>
          </a:prstGeom>
          <a:noFill/>
        </p:spPr>
        <p:txBody>
          <a:bodyPr wrap="square" rtlCol="0">
            <a:spAutoFit/>
          </a:bodyPr>
          <a:lstStyle/>
          <a:p>
            <a:pPr algn="ctr"/>
            <a:r>
              <a:rPr lang="en-GB" dirty="0"/>
              <a:t>4</a:t>
            </a:r>
            <a:endParaRPr lang="en-US" dirty="0"/>
          </a:p>
        </p:txBody>
      </p:sp>
      <p:sp>
        <p:nvSpPr>
          <p:cNvPr id="13" name="Text Placeholder 2"/>
          <p:cNvSpPr>
            <a:spLocks noGrp="1"/>
          </p:cNvSpPr>
          <p:nvPr>
            <p:ph type="body" sz="quarter" idx="12"/>
          </p:nvPr>
        </p:nvSpPr>
        <p:spPr>
          <a:xfrm>
            <a:off x="9537032" y="1770808"/>
            <a:ext cx="1969168" cy="4745070"/>
          </a:xfrm>
        </p:spPr>
        <p:txBody>
          <a:bodyPr/>
          <a:lstStyle/>
          <a:p>
            <a:pPr marL="0" indent="0">
              <a:buNone/>
            </a:pPr>
            <a:r>
              <a:rPr lang="en-GB" sz="1800" dirty="0"/>
              <a:t>3</a:t>
            </a:r>
            <a:r>
              <a:rPr lang="en-GB" sz="1800" dirty="0" smtClean="0"/>
              <a:t>, The JRE is the software installed on a computer or machine that allows a Java programme to run. Any machine that has JRE installed can run and application developed in the correct version.</a:t>
            </a:r>
            <a:endParaRPr lang="en-GB" sz="1800" dirty="0"/>
          </a:p>
          <a:p>
            <a:pPr marL="0" indent="0">
              <a:buNone/>
            </a:pPr>
            <a:r>
              <a:rPr lang="en-GB" sz="2000" dirty="0" smtClean="0"/>
              <a:t> </a:t>
            </a:r>
            <a:endParaRPr lang="en-GB" sz="2000" dirty="0"/>
          </a:p>
        </p:txBody>
      </p:sp>
    </p:spTree>
    <p:extLst>
      <p:ext uri="{BB962C8B-B14F-4D97-AF65-F5344CB8AC3E}">
        <p14:creationId xmlns:p14="http://schemas.microsoft.com/office/powerpoint/2010/main" val="473485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Information</a:t>
            </a:r>
            <a:endParaRPr lang="en-GB" dirty="0"/>
          </a:p>
        </p:txBody>
      </p:sp>
      <p:sp>
        <p:nvSpPr>
          <p:cNvPr id="3" name="Text Placeholder 2"/>
          <p:cNvSpPr>
            <a:spLocks noGrp="1"/>
          </p:cNvSpPr>
          <p:nvPr>
            <p:ph type="body" sz="quarter" idx="12"/>
          </p:nvPr>
        </p:nvSpPr>
        <p:spPr/>
        <p:txBody>
          <a:bodyPr/>
          <a:lstStyle/>
          <a:p>
            <a:pPr marL="0" indent="0">
              <a:buNone/>
            </a:pPr>
            <a:r>
              <a:rPr lang="en-GB" sz="2400" dirty="0"/>
              <a:t>Handily, Java has a very extensive set of documentation to support the developer when using the JDK.</a:t>
            </a:r>
          </a:p>
          <a:p>
            <a:pPr marL="0" indent="0">
              <a:buNone/>
            </a:pPr>
            <a:r>
              <a:rPr lang="en-GB" sz="2400" dirty="0" smtClean="0"/>
              <a:t>It </a:t>
            </a:r>
            <a:r>
              <a:rPr lang="en-GB" sz="2400" dirty="0"/>
              <a:t>contains information about all the packages, definitions and methods a Java class has. Be it an </a:t>
            </a:r>
            <a:r>
              <a:rPr lang="en-GB" sz="2400" dirty="0" err="1"/>
              <a:t>ArrayList</a:t>
            </a:r>
            <a:r>
              <a:rPr lang="en-GB" sz="2400" dirty="0"/>
              <a:t> or a simple String, there is a lot of helpful information available.</a:t>
            </a:r>
          </a:p>
          <a:p>
            <a:pPr marL="0" indent="0">
              <a:buNone/>
            </a:pPr>
            <a:r>
              <a:rPr lang="en-GB" sz="2400" dirty="0" smtClean="0"/>
              <a:t>A </a:t>
            </a:r>
            <a:r>
              <a:rPr lang="en-GB" sz="2400" dirty="0"/>
              <a:t>good starting point is here </a:t>
            </a:r>
            <a:r>
              <a:rPr lang="en-GB" sz="2400" dirty="0">
                <a:hlinkClick r:id="rId2"/>
              </a:rPr>
              <a:t>https://docs.oracle.com/en/java/javase/11</a:t>
            </a:r>
            <a:r>
              <a:rPr lang="en-GB" sz="2400" dirty="0" smtClean="0">
                <a:hlinkClick r:id="rId2"/>
              </a:rPr>
              <a:t>/</a:t>
            </a:r>
            <a:endParaRPr lang="en-GB" sz="2400" dirty="0" smtClean="0"/>
          </a:p>
          <a:p>
            <a:pPr marL="0" indent="0">
              <a:buNone/>
            </a:pPr>
            <a:r>
              <a:rPr lang="en-GB" sz="2400" dirty="0" smtClean="0"/>
              <a:t>You </a:t>
            </a:r>
            <a:r>
              <a:rPr lang="en-GB" sz="2400" dirty="0"/>
              <a:t>do not need to know all about this, just where and how to use the documentation when needed.</a:t>
            </a:r>
          </a:p>
          <a:p>
            <a:pPr marL="0" indent="0">
              <a:buNone/>
            </a:pPr>
            <a:endParaRPr lang="en-GB" sz="2000" dirty="0"/>
          </a:p>
        </p:txBody>
      </p:sp>
    </p:spTree>
    <p:extLst>
      <p:ext uri="{BB962C8B-B14F-4D97-AF65-F5344CB8AC3E}">
        <p14:creationId xmlns:p14="http://schemas.microsoft.com/office/powerpoint/2010/main" val="87347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Looking at </a:t>
            </a:r>
            <a:r>
              <a:rPr lang="en-GB" dirty="0" err="1" smtClean="0"/>
              <a:t>ArrayList</a:t>
            </a:r>
            <a:endParaRPr lang="en-GB" dirty="0"/>
          </a:p>
        </p:txBody>
      </p:sp>
      <p:sp>
        <p:nvSpPr>
          <p:cNvPr id="3" name="Text Placeholder 2"/>
          <p:cNvSpPr>
            <a:spLocks noGrp="1"/>
          </p:cNvSpPr>
          <p:nvPr>
            <p:ph type="body" sz="quarter" idx="12"/>
          </p:nvPr>
        </p:nvSpPr>
        <p:spPr/>
        <p:txBody>
          <a:bodyPr/>
          <a:lstStyle/>
          <a:p>
            <a:pPr marL="0" indent="0">
              <a:buNone/>
            </a:pPr>
            <a:r>
              <a:rPr lang="en-GB" sz="2000" dirty="0"/>
              <a:t>Start by visiting </a:t>
            </a:r>
            <a:r>
              <a:rPr lang="en-GB" sz="2000" dirty="0">
                <a:hlinkClick r:id="rId2"/>
              </a:rPr>
              <a:t>https://docs.oracle.com/javase/9/docs/api/java/util/ArrayList.html</a:t>
            </a:r>
            <a:endParaRPr lang="en-GB" sz="2000" dirty="0"/>
          </a:p>
          <a:p>
            <a:pPr marL="0" indent="0">
              <a:buNone/>
            </a:pPr>
            <a:r>
              <a:rPr lang="en-GB" sz="2000" dirty="0"/>
              <a:t>We can view information about all the methods available in the </a:t>
            </a:r>
            <a:r>
              <a:rPr lang="en-GB" sz="2000" dirty="0" err="1"/>
              <a:t>ArrayList</a:t>
            </a:r>
            <a:r>
              <a:rPr lang="en-GB" sz="2000" dirty="0"/>
              <a:t> package, as Tony says, “We do not need to know how it works, just how to use it!”</a:t>
            </a:r>
          </a:p>
          <a:p>
            <a:endParaRPr lang="en-GB" sz="2000" dirty="0"/>
          </a:p>
          <a:p>
            <a:pPr marL="0" indent="0">
              <a:buNone/>
            </a:pPr>
            <a:endParaRPr lang="en-GB" sz="2000" dirty="0"/>
          </a:p>
        </p:txBody>
      </p:sp>
      <p:pic>
        <p:nvPicPr>
          <p:cNvPr id="4" name="Picture 3"/>
          <p:cNvPicPr>
            <a:picLocks noChangeAspect="1"/>
          </p:cNvPicPr>
          <p:nvPr/>
        </p:nvPicPr>
        <p:blipFill>
          <a:blip r:embed="rId3"/>
          <a:stretch>
            <a:fillRect/>
          </a:stretch>
        </p:blipFill>
        <p:spPr>
          <a:xfrm>
            <a:off x="2351313" y="2862698"/>
            <a:ext cx="6903505" cy="3095677"/>
          </a:xfrm>
          <a:prstGeom prst="rect">
            <a:avLst/>
          </a:prstGeom>
        </p:spPr>
      </p:pic>
    </p:spTree>
    <p:extLst>
      <p:ext uri="{BB962C8B-B14F-4D97-AF65-F5344CB8AC3E}">
        <p14:creationId xmlns:p14="http://schemas.microsoft.com/office/powerpoint/2010/main" val="1044035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Finally</a:t>
            </a:r>
            <a:endParaRPr lang="en-GB"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GB" dirty="0" smtClean="0"/>
              <a:t>Any questions about today’s session / coursework?</a:t>
            </a:r>
          </a:p>
          <a:p>
            <a:pPr marL="514350" indent="-514350">
              <a:buFont typeface="+mj-lt"/>
              <a:buAutoNum type="arabicPeriod"/>
            </a:pPr>
            <a:r>
              <a:rPr lang="en-US" dirty="0"/>
              <a:t>Have a look at the Java Documentation.</a:t>
            </a:r>
          </a:p>
          <a:p>
            <a:pPr marL="514350" indent="-514350">
              <a:buFont typeface="+mj-lt"/>
              <a:buAutoNum type="arabicPeriod"/>
            </a:pPr>
            <a:r>
              <a:rPr lang="en-US" dirty="0"/>
              <a:t>Search for a few known classes, such as String, Int etc.</a:t>
            </a:r>
          </a:p>
          <a:p>
            <a:pPr marL="514350" indent="-514350">
              <a:buFont typeface="+mj-lt"/>
              <a:buAutoNum type="arabicPeriod"/>
            </a:pPr>
            <a:r>
              <a:rPr lang="en-US" dirty="0"/>
              <a:t>See if there are any methods you </a:t>
            </a:r>
            <a:r>
              <a:rPr lang="en-US" dirty="0" err="1"/>
              <a:t>recognise</a:t>
            </a:r>
            <a:r>
              <a:rPr lang="en-US" dirty="0"/>
              <a:t>, read what they do and how you can use them in your code.</a:t>
            </a:r>
          </a:p>
        </p:txBody>
      </p:sp>
      <p:sp>
        <p:nvSpPr>
          <p:cNvPr id="4" name="TextBox 3"/>
          <p:cNvSpPr txBox="1"/>
          <p:nvPr/>
        </p:nvSpPr>
        <p:spPr>
          <a:xfrm>
            <a:off x="2037369" y="4735438"/>
            <a:ext cx="7632848" cy="1200329"/>
          </a:xfrm>
          <a:prstGeom prst="rect">
            <a:avLst/>
          </a:prstGeom>
          <a:noFill/>
        </p:spPr>
        <p:txBody>
          <a:bodyPr wrap="square" rtlCol="0">
            <a:spAutoFit/>
          </a:bodyPr>
          <a:lstStyle/>
          <a:p>
            <a:pPr algn="ctr"/>
            <a:r>
              <a:rPr lang="en-GB" sz="2400" dirty="0" smtClean="0">
                <a:solidFill>
                  <a:srgbClr val="C00000"/>
                </a:solidFill>
              </a:rPr>
              <a:t>It is worth remembering, many of the things you wish to code in your application, probably already exist in a Java package!</a:t>
            </a:r>
            <a:endParaRPr lang="en-GB" sz="2400" dirty="0">
              <a:solidFill>
                <a:srgbClr val="C00000"/>
              </a:solidFill>
            </a:endParaRPr>
          </a:p>
        </p:txBody>
      </p:sp>
    </p:spTree>
    <p:extLst>
      <p:ext uri="{BB962C8B-B14F-4D97-AF65-F5344CB8AC3E}">
        <p14:creationId xmlns:p14="http://schemas.microsoft.com/office/powerpoint/2010/main" val="150639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Session Plan</a:t>
            </a:r>
            <a:endParaRPr lang="en-GB" dirty="0"/>
          </a:p>
        </p:txBody>
      </p:sp>
      <p:sp>
        <p:nvSpPr>
          <p:cNvPr id="3" name="Text Placeholder 2"/>
          <p:cNvSpPr>
            <a:spLocks noGrp="1"/>
          </p:cNvSpPr>
          <p:nvPr>
            <p:ph type="body" sz="quarter" idx="12"/>
          </p:nvPr>
        </p:nvSpPr>
        <p:spPr/>
        <p:txBody>
          <a:bodyPr/>
          <a:lstStyle/>
          <a:p>
            <a:r>
              <a:rPr lang="en-GB" dirty="0"/>
              <a:t>Look at the differences are between Java Development Kit (JDK) and the Java Runtime Environment (JRE)</a:t>
            </a:r>
          </a:p>
          <a:p>
            <a:r>
              <a:rPr lang="en-GB" dirty="0"/>
              <a:t>Why we need them?</a:t>
            </a:r>
          </a:p>
          <a:p>
            <a:r>
              <a:rPr lang="en-GB" dirty="0"/>
              <a:t>Library’s &amp; Packages?</a:t>
            </a:r>
          </a:p>
          <a:p>
            <a:r>
              <a:rPr lang="en-GB" dirty="0"/>
              <a:t>What is the Java Virtual Machine (JVM)?</a:t>
            </a:r>
            <a:endParaRPr lang="en-US" dirty="0"/>
          </a:p>
          <a:p>
            <a:pPr marL="0" indent="0">
              <a:buNone/>
            </a:pPr>
            <a:endParaRPr lang="en-US" dirty="0"/>
          </a:p>
        </p:txBody>
      </p:sp>
    </p:spTree>
    <p:extLst>
      <p:ext uri="{BB962C8B-B14F-4D97-AF65-F5344CB8AC3E}">
        <p14:creationId xmlns:p14="http://schemas.microsoft.com/office/powerpoint/2010/main" val="337344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JDK</a:t>
            </a:r>
            <a:endParaRPr lang="en-GB" dirty="0"/>
          </a:p>
        </p:txBody>
      </p:sp>
      <p:sp>
        <p:nvSpPr>
          <p:cNvPr id="3" name="Text Placeholder 2"/>
          <p:cNvSpPr>
            <a:spLocks noGrp="1"/>
          </p:cNvSpPr>
          <p:nvPr>
            <p:ph type="body" sz="quarter" idx="12"/>
          </p:nvPr>
        </p:nvSpPr>
        <p:spPr/>
        <p:txBody>
          <a:bodyPr/>
          <a:lstStyle/>
          <a:p>
            <a:pPr marL="0" indent="0">
              <a:buNone/>
            </a:pPr>
            <a:r>
              <a:rPr lang="en-GB" sz="1800" dirty="0"/>
              <a:t>The JDK is the framework or ‘toolbox’ which we as developers use when creating Java SE (Java Standard Edition, referred to simply as Java) applications. Many of you will have seen the Microsoft .NET framework installed on your PC, JDK &amp; JRE are the Java equivalents of that.</a:t>
            </a:r>
          </a:p>
          <a:p>
            <a:pPr marL="0" indent="0">
              <a:buNone/>
            </a:pPr>
            <a:r>
              <a:rPr lang="en-GB" sz="1800" dirty="0" smtClean="0"/>
              <a:t>The </a:t>
            </a:r>
            <a:r>
              <a:rPr lang="en-GB" sz="1800" dirty="0"/>
              <a:t>JDK contains all the core elements of a Java programme, for a GUI it could include such objects as buttons and text fields, for the code it would contain all the packages we can use or import such as </a:t>
            </a:r>
            <a:r>
              <a:rPr lang="en-GB" sz="1800" dirty="0" err="1"/>
              <a:t>java.utils.ArrayList</a:t>
            </a:r>
            <a:r>
              <a:rPr lang="en-GB" sz="1800" dirty="0"/>
              <a:t>, we see it in action below.</a:t>
            </a:r>
          </a:p>
          <a:p>
            <a:pPr marL="0" indent="0">
              <a:buNone/>
            </a:pPr>
            <a:endParaRPr lang="en-GB" dirty="0"/>
          </a:p>
        </p:txBody>
      </p:sp>
      <p:sp>
        <p:nvSpPr>
          <p:cNvPr id="4" name="Rectangle 2"/>
          <p:cNvSpPr>
            <a:spLocks noChangeArrowheads="1"/>
          </p:cNvSpPr>
          <p:nvPr/>
        </p:nvSpPr>
        <p:spPr bwMode="auto">
          <a:xfrm>
            <a:off x="927926" y="3610586"/>
            <a:ext cx="4572000" cy="3077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java.util.*</a:t>
            </a:r>
            <a: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38200" y="4197415"/>
            <a:ext cx="10355036" cy="2031325"/>
          </a:xfrm>
          <a:prstGeom prst="rect">
            <a:avLst/>
          </a:prstGeom>
          <a:noFill/>
        </p:spPr>
        <p:txBody>
          <a:bodyPr wrap="square" rtlCol="0">
            <a:spAutoFit/>
          </a:bodyPr>
          <a:lstStyle/>
          <a:p>
            <a:r>
              <a:rPr lang="en-GB" dirty="0"/>
              <a:t>The JDK also contains the Java compiler and all </a:t>
            </a:r>
            <a:r>
              <a:rPr lang="en-GB" dirty="0" smtClean="0"/>
              <a:t>development </a:t>
            </a:r>
            <a:r>
              <a:rPr lang="en-GB" dirty="0"/>
              <a:t>tools to create your </a:t>
            </a:r>
            <a:r>
              <a:rPr lang="en-GB" dirty="0" smtClean="0"/>
              <a:t>programme.</a:t>
            </a:r>
            <a:endParaRPr lang="en-GB" dirty="0"/>
          </a:p>
          <a:p>
            <a:endParaRPr lang="en-GB" dirty="0" smtClean="0"/>
          </a:p>
          <a:p>
            <a:r>
              <a:rPr lang="en-GB" dirty="0" smtClean="0"/>
              <a:t>If we wish to use an ArrayList in our programme, we need to import the relevant package into our code to make the programme aware of our desire to use ArrayList.</a:t>
            </a:r>
          </a:p>
          <a:p>
            <a:endParaRPr lang="en-GB" dirty="0"/>
          </a:p>
          <a:p>
            <a:r>
              <a:rPr lang="en-GB" dirty="0" smtClean="0"/>
              <a:t>If we require any functionality other than the default, we need to import it as above then we can use the functionality as needed.</a:t>
            </a:r>
          </a:p>
        </p:txBody>
      </p:sp>
    </p:spTree>
    <p:extLst>
      <p:ext uri="{BB962C8B-B14F-4D97-AF65-F5344CB8AC3E}">
        <p14:creationId xmlns:p14="http://schemas.microsoft.com/office/powerpoint/2010/main" val="689120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JRE</a:t>
            </a:r>
            <a:endParaRPr lang="en-GB" dirty="0"/>
          </a:p>
        </p:txBody>
      </p:sp>
      <p:sp>
        <p:nvSpPr>
          <p:cNvPr id="3" name="Text Placeholder 2"/>
          <p:cNvSpPr>
            <a:spLocks noGrp="1"/>
          </p:cNvSpPr>
          <p:nvPr>
            <p:ph type="body" sz="quarter" idx="12"/>
          </p:nvPr>
        </p:nvSpPr>
        <p:spPr/>
        <p:txBody>
          <a:bodyPr/>
          <a:lstStyle/>
          <a:p>
            <a:pPr marL="0" indent="0">
              <a:buNone/>
            </a:pPr>
            <a:r>
              <a:rPr lang="en-GB" sz="2000" dirty="0"/>
              <a:t>The Java Runtime Environment (JRE) is similar to the JDK in that it contains the packages used in a Java programmes. So why do we need JRE </a:t>
            </a:r>
            <a:r>
              <a:rPr lang="en-GB" sz="2000" i="1" dirty="0"/>
              <a:t>AND</a:t>
            </a:r>
            <a:r>
              <a:rPr lang="en-GB" sz="2000" dirty="0"/>
              <a:t> JDK?</a:t>
            </a:r>
          </a:p>
          <a:p>
            <a:pPr marL="0" indent="0">
              <a:buNone/>
            </a:pPr>
            <a:r>
              <a:rPr lang="en-GB" sz="2000" dirty="0" smtClean="0"/>
              <a:t>JRE </a:t>
            </a:r>
            <a:r>
              <a:rPr lang="en-GB" sz="2000" dirty="0"/>
              <a:t>is installed on the machine where we want our released application to run.</a:t>
            </a:r>
          </a:p>
          <a:p>
            <a:pPr marL="0" indent="0">
              <a:buNone/>
            </a:pPr>
            <a:r>
              <a:rPr lang="en-GB" sz="2000" dirty="0" smtClean="0"/>
              <a:t>The </a:t>
            </a:r>
            <a:r>
              <a:rPr lang="en-GB" sz="2000" dirty="0"/>
              <a:t>JRE has a component called the Java Virtual Machine (JVM) which is installed when you install the JRE. The JVM is a virtual container which is launched on your computer when you run a Java application, your application runs inside an instance of the JVM.</a:t>
            </a:r>
          </a:p>
          <a:p>
            <a:pPr marL="0" indent="0">
              <a:buNone/>
            </a:pPr>
            <a:r>
              <a:rPr lang="en-GB" sz="2000" dirty="0" smtClean="0"/>
              <a:t>We </a:t>
            </a:r>
            <a:r>
              <a:rPr lang="en-GB" sz="2000" dirty="0"/>
              <a:t>use the JRE to allow our application to be platform independent, this essentially means we can create our application once and let the Java </a:t>
            </a:r>
            <a:r>
              <a:rPr lang="en-GB" sz="2000" dirty="0" smtClean="0"/>
              <a:t>developers (Oracle) </a:t>
            </a:r>
            <a:r>
              <a:rPr lang="en-GB" sz="2000" dirty="0"/>
              <a:t>create a JRE for each operating system, our one application can then run on any supported operating system without any need to alter it for each operating system.</a:t>
            </a:r>
          </a:p>
          <a:p>
            <a:pPr marL="0" indent="0">
              <a:buNone/>
            </a:pPr>
            <a:r>
              <a:rPr lang="en-GB" sz="2000" dirty="0" smtClean="0"/>
              <a:t>The </a:t>
            </a:r>
            <a:r>
              <a:rPr lang="en-GB" sz="2000" dirty="0"/>
              <a:t>only restriction may be that </a:t>
            </a:r>
            <a:r>
              <a:rPr lang="en-GB" sz="2000" dirty="0" smtClean="0"/>
              <a:t>an </a:t>
            </a:r>
            <a:r>
              <a:rPr lang="en-GB" sz="2000" dirty="0"/>
              <a:t>application developed with the JDK 9 platform, may not run on a PC with JRE 7 installed if newer features are used in the code.</a:t>
            </a:r>
          </a:p>
          <a:p>
            <a:pPr marL="0" indent="0">
              <a:buNone/>
            </a:pPr>
            <a:endParaRPr lang="en-GB" sz="1600" dirty="0"/>
          </a:p>
        </p:txBody>
      </p:sp>
    </p:spTree>
    <p:extLst>
      <p:ext uri="{BB962C8B-B14F-4D97-AF65-F5344CB8AC3E}">
        <p14:creationId xmlns:p14="http://schemas.microsoft.com/office/powerpoint/2010/main" val="118822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JRE</a:t>
            </a:r>
            <a:endParaRPr lang="en-GB" dirty="0"/>
          </a:p>
        </p:txBody>
      </p:sp>
      <p:sp>
        <p:nvSpPr>
          <p:cNvPr id="4" name="TextBox 3"/>
          <p:cNvSpPr txBox="1"/>
          <p:nvPr/>
        </p:nvSpPr>
        <p:spPr>
          <a:xfrm>
            <a:off x="1831091" y="1818018"/>
            <a:ext cx="8353176" cy="830997"/>
          </a:xfrm>
          <a:prstGeom prst="rect">
            <a:avLst/>
          </a:prstGeom>
          <a:noFill/>
        </p:spPr>
        <p:txBody>
          <a:bodyPr wrap="square" rtlCol="0">
            <a:spAutoFit/>
          </a:bodyPr>
          <a:lstStyle/>
          <a:p>
            <a:pPr algn="ctr"/>
            <a:r>
              <a:rPr lang="en-GB" sz="2400" dirty="0" smtClean="0">
                <a:solidFill>
                  <a:srgbClr val="005A84"/>
                </a:solidFill>
              </a:rPr>
              <a:t>It is fair to say that wherever we can install the JRE, then our Java programme can run on that machine.</a:t>
            </a:r>
            <a:endParaRPr lang="en-GB" sz="2400" dirty="0">
              <a:solidFill>
                <a:srgbClr val="005A84"/>
              </a:solidFill>
            </a:endParaRPr>
          </a:p>
        </p:txBody>
      </p:sp>
      <p:sp>
        <p:nvSpPr>
          <p:cNvPr id="5" name="TextBox 4"/>
          <p:cNvSpPr txBox="1"/>
          <p:nvPr/>
        </p:nvSpPr>
        <p:spPr>
          <a:xfrm>
            <a:off x="838200" y="3091387"/>
            <a:ext cx="10331469" cy="1200329"/>
          </a:xfrm>
          <a:prstGeom prst="rect">
            <a:avLst/>
          </a:prstGeom>
          <a:noFill/>
        </p:spPr>
        <p:txBody>
          <a:bodyPr wrap="square" rtlCol="0">
            <a:spAutoFit/>
          </a:bodyPr>
          <a:lstStyle/>
          <a:p>
            <a:r>
              <a:rPr lang="en-GB" dirty="0" smtClean="0"/>
              <a:t>This does not restrict us to programming for computers only, JRE can now be found in many systems from smart TV’s &amp; cars to connected household appliances.</a:t>
            </a:r>
          </a:p>
          <a:p>
            <a:endParaRPr lang="en-GB" dirty="0"/>
          </a:p>
          <a:p>
            <a:r>
              <a:rPr lang="en-GB" dirty="0" smtClean="0"/>
              <a:t>This is what Java was originally designed for many years ago, as far back as 1991.</a:t>
            </a:r>
            <a:endParaRPr lang="en-GB" dirty="0"/>
          </a:p>
        </p:txBody>
      </p:sp>
      <p:sp>
        <p:nvSpPr>
          <p:cNvPr id="6" name="TextBox 5"/>
          <p:cNvSpPr txBox="1"/>
          <p:nvPr/>
        </p:nvSpPr>
        <p:spPr>
          <a:xfrm>
            <a:off x="1652806" y="4837576"/>
            <a:ext cx="8353176" cy="904863"/>
          </a:xfrm>
          <a:prstGeom prst="rect">
            <a:avLst/>
          </a:prstGeom>
          <a:noFill/>
        </p:spPr>
        <p:txBody>
          <a:bodyPr wrap="square" rtlCol="0">
            <a:spAutoFit/>
          </a:bodyPr>
          <a:lstStyle/>
          <a:p>
            <a:pPr algn="ctr"/>
            <a:r>
              <a:rPr lang="en-GB" sz="2400" dirty="0" smtClean="0">
                <a:solidFill>
                  <a:srgbClr val="005A84"/>
                </a:solidFill>
              </a:rPr>
              <a:t>Java has an acronym for this WORA. </a:t>
            </a:r>
          </a:p>
          <a:p>
            <a:pPr algn="ctr"/>
            <a:r>
              <a:rPr lang="en-GB" sz="2400" dirty="0" smtClean="0">
                <a:solidFill>
                  <a:srgbClr val="005A84"/>
                </a:solidFill>
              </a:rPr>
              <a:t>Write Once Run Anywhere!</a:t>
            </a:r>
            <a:endParaRPr lang="en-GB" sz="2400" dirty="0">
              <a:solidFill>
                <a:srgbClr val="005A84"/>
              </a:solidFill>
            </a:endParaRPr>
          </a:p>
        </p:txBody>
      </p:sp>
    </p:spTree>
    <p:extLst>
      <p:ext uri="{BB962C8B-B14F-4D97-AF65-F5344CB8AC3E}">
        <p14:creationId xmlns:p14="http://schemas.microsoft.com/office/powerpoint/2010/main" val="3482336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JVM</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465" y="1375646"/>
            <a:ext cx="6326634" cy="4297336"/>
          </a:xfrm>
          <a:prstGeom prst="rect">
            <a:avLst/>
          </a:prstGeom>
        </p:spPr>
      </p:pic>
    </p:spTree>
    <p:extLst>
      <p:ext uri="{BB962C8B-B14F-4D97-AF65-F5344CB8AC3E}">
        <p14:creationId xmlns:p14="http://schemas.microsoft.com/office/powerpoint/2010/main" val="376012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JDK</a:t>
            </a:r>
            <a:r>
              <a:rPr lang="en-US" dirty="0"/>
              <a:t/>
            </a:r>
            <a:br>
              <a:rPr lang="en-US" dirty="0"/>
            </a:br>
            <a:r>
              <a:rPr lang="en-US" sz="2400" dirty="0"/>
              <a:t>Which are correct / incorrect and why? </a:t>
            </a:r>
            <a:endParaRPr lang="en-GB" sz="2400" dirty="0"/>
          </a:p>
        </p:txBody>
      </p:sp>
      <p:sp>
        <p:nvSpPr>
          <p:cNvPr id="5" name="Rectangle 4"/>
          <p:cNvSpPr/>
          <p:nvPr/>
        </p:nvSpPr>
        <p:spPr bwMode="auto">
          <a:xfrm>
            <a:off x="990600" y="1770808"/>
            <a:ext cx="3888680" cy="2062015"/>
          </a:xfrm>
          <a:prstGeom prst="rect">
            <a:avLst/>
          </a:prstGeom>
          <a:noFill/>
          <a:ln>
            <a:solidFill>
              <a:schemeClr val="bg2">
                <a:lumMod val="90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lvl="0" algn="ctr" fontAlgn="base">
              <a:spcBef>
                <a:spcPct val="20000"/>
              </a:spcBef>
              <a:spcAft>
                <a:spcPct val="0"/>
              </a:spcAft>
            </a:pPr>
            <a:r>
              <a:rPr lang="en-US" altLang="en-US" sz="1600" dirty="0">
                <a:latin typeface="Courier New" panose="02070309020205020404" pitchFamily="49" charset="0"/>
                <a:cs typeface="Courier New" panose="02070309020205020404" pitchFamily="49" charset="0"/>
              </a:rPr>
              <a:t>The environment a Java application runs in</a:t>
            </a:r>
            <a:r>
              <a:rPr lang="en-US" altLang="en-US" sz="1600" dirty="0" smtClean="0">
                <a:latin typeface="Courier New" panose="02070309020205020404" pitchFamily="49" charset="0"/>
                <a:cs typeface="Courier New" panose="02070309020205020404" pitchFamily="49" charset="0"/>
              </a:rPr>
              <a:t>.</a:t>
            </a:r>
            <a:endParaRPr lang="en-US" altLang="en-US" sz="1600" dirty="0">
              <a:latin typeface="Arial" panose="020B0604020202020204" pitchFamily="34" charset="0"/>
            </a:endParaRPr>
          </a:p>
        </p:txBody>
      </p:sp>
      <p:sp>
        <p:nvSpPr>
          <p:cNvPr id="6" name="Rectangle 5"/>
          <p:cNvSpPr/>
          <p:nvPr/>
        </p:nvSpPr>
        <p:spPr bwMode="auto">
          <a:xfrm>
            <a:off x="990600" y="4120531"/>
            <a:ext cx="3888680" cy="2062015"/>
          </a:xfrm>
          <a:prstGeom prst="rect">
            <a:avLst/>
          </a:prstGeom>
          <a:solidFill>
            <a:schemeClr val="bg1"/>
          </a:solidFill>
          <a:ln>
            <a:solidFill>
              <a:schemeClr val="bg2">
                <a:lumMod val="90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lvl="0" algn="ctr" fontAlgn="base">
              <a:spcBef>
                <a:spcPct val="20000"/>
              </a:spcBef>
              <a:spcAft>
                <a:spcPct val="0"/>
              </a:spcAft>
            </a:pPr>
            <a:r>
              <a:rPr lang="en-US" altLang="en-US" sz="1600" dirty="0" smtClean="0">
                <a:latin typeface="Courier New" panose="02070309020205020404" pitchFamily="49" charset="0"/>
                <a:cs typeface="Courier New" panose="02070309020205020404" pitchFamily="49" charset="0"/>
              </a:rPr>
              <a:t>An IntelliJ plugin for Java.</a:t>
            </a:r>
            <a:endParaRPr lang="en-US" altLang="en-US" sz="1600" dirty="0">
              <a:latin typeface="Arial" panose="020B0604020202020204" pitchFamily="34" charset="0"/>
            </a:endParaRPr>
          </a:p>
        </p:txBody>
      </p:sp>
      <p:sp>
        <p:nvSpPr>
          <p:cNvPr id="7" name="Rectangle 6"/>
          <p:cNvSpPr/>
          <p:nvPr/>
        </p:nvSpPr>
        <p:spPr bwMode="auto">
          <a:xfrm>
            <a:off x="5331520" y="4113642"/>
            <a:ext cx="3888680" cy="2062015"/>
          </a:xfrm>
          <a:prstGeom prst="rect">
            <a:avLst/>
          </a:prstGeom>
          <a:solidFill>
            <a:schemeClr val="bg1"/>
          </a:solidFill>
          <a:ln>
            <a:solidFill>
              <a:schemeClr val="bg2">
                <a:lumMod val="90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lvl="0" algn="ctr" fontAlgn="base">
              <a:spcBef>
                <a:spcPct val="20000"/>
              </a:spcBef>
              <a:spcAft>
                <a:spcPct val="0"/>
              </a:spcAft>
            </a:pPr>
            <a:r>
              <a:rPr lang="en-US" altLang="en-US" sz="1600" dirty="0">
                <a:latin typeface="Courier New" panose="02070309020205020404" pitchFamily="49" charset="0"/>
                <a:cs typeface="Courier New" panose="02070309020205020404" pitchFamily="49" charset="0"/>
              </a:rPr>
              <a:t>Software used to create a JVM on a computer</a:t>
            </a:r>
            <a:r>
              <a:rPr lang="en-US" altLang="en-US" sz="1600" dirty="0" smtClean="0">
                <a:latin typeface="Courier New" panose="02070309020205020404" pitchFamily="49" charset="0"/>
                <a:cs typeface="Courier New" panose="02070309020205020404" pitchFamily="49" charset="0"/>
              </a:rPr>
              <a:t>.</a:t>
            </a:r>
            <a:endParaRPr lang="en-US" altLang="en-US" sz="1600" dirty="0">
              <a:latin typeface="Arial" panose="020B0604020202020204" pitchFamily="34" charset="0"/>
            </a:endParaRPr>
          </a:p>
        </p:txBody>
      </p:sp>
      <p:sp>
        <p:nvSpPr>
          <p:cNvPr id="8" name="Rectangle 7"/>
          <p:cNvSpPr/>
          <p:nvPr/>
        </p:nvSpPr>
        <p:spPr bwMode="auto">
          <a:xfrm>
            <a:off x="5331520" y="1770808"/>
            <a:ext cx="3888680" cy="2062015"/>
          </a:xfrm>
          <a:prstGeom prst="rect">
            <a:avLst/>
          </a:prstGeom>
          <a:noFill/>
          <a:ln>
            <a:solidFill>
              <a:schemeClr val="bg2">
                <a:lumMod val="90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lvl="0" algn="ctr" fontAlgn="base">
              <a:spcBef>
                <a:spcPct val="20000"/>
              </a:spcBef>
              <a:spcAft>
                <a:spcPct val="0"/>
              </a:spcAft>
            </a:pPr>
            <a:r>
              <a:rPr lang="en-US" altLang="en-US" sz="1600" dirty="0">
                <a:latin typeface="Courier New" panose="02070309020205020404" pitchFamily="49" charset="0"/>
                <a:cs typeface="Courier New" panose="02070309020205020404" pitchFamily="49" charset="0"/>
              </a:rPr>
              <a:t>The set of developer tools including the Java Compiler</a:t>
            </a:r>
            <a:r>
              <a:rPr lang="en-US" altLang="en-US" sz="1600" dirty="0" smtClean="0">
                <a:latin typeface="Courier New" panose="02070309020205020404" pitchFamily="49" charset="0"/>
                <a:cs typeface="Courier New" panose="02070309020205020404" pitchFamily="49" charset="0"/>
              </a:rPr>
              <a:t>.</a:t>
            </a:r>
            <a:endParaRPr lang="en-US" altLang="en-US" sz="1600" dirty="0">
              <a:latin typeface="Arial" panose="020B0604020202020204" pitchFamily="34" charset="0"/>
            </a:endParaRPr>
          </a:p>
        </p:txBody>
      </p:sp>
      <p:sp>
        <p:nvSpPr>
          <p:cNvPr id="9" name="TextBox 8"/>
          <p:cNvSpPr txBox="1"/>
          <p:nvPr/>
        </p:nvSpPr>
        <p:spPr>
          <a:xfrm>
            <a:off x="990600" y="1825111"/>
            <a:ext cx="504304" cy="369332"/>
          </a:xfrm>
          <a:prstGeom prst="rect">
            <a:avLst/>
          </a:prstGeom>
          <a:noFill/>
        </p:spPr>
        <p:txBody>
          <a:bodyPr wrap="square" rtlCol="0">
            <a:spAutoFit/>
          </a:bodyPr>
          <a:lstStyle/>
          <a:p>
            <a:pPr algn="ctr"/>
            <a:r>
              <a:rPr lang="en-GB" dirty="0" smtClean="0"/>
              <a:t>1</a:t>
            </a:r>
            <a:endParaRPr lang="en-US" dirty="0"/>
          </a:p>
        </p:txBody>
      </p:sp>
      <p:sp>
        <p:nvSpPr>
          <p:cNvPr id="10" name="TextBox 9"/>
          <p:cNvSpPr txBox="1"/>
          <p:nvPr/>
        </p:nvSpPr>
        <p:spPr>
          <a:xfrm>
            <a:off x="5331520" y="1825111"/>
            <a:ext cx="504304" cy="369332"/>
          </a:xfrm>
          <a:prstGeom prst="rect">
            <a:avLst/>
          </a:prstGeom>
          <a:noFill/>
        </p:spPr>
        <p:txBody>
          <a:bodyPr wrap="square" rtlCol="0">
            <a:spAutoFit/>
          </a:bodyPr>
          <a:lstStyle/>
          <a:p>
            <a:pPr algn="ctr"/>
            <a:r>
              <a:rPr lang="en-GB" dirty="0" smtClean="0"/>
              <a:t>2</a:t>
            </a:r>
            <a:endParaRPr lang="en-US" dirty="0"/>
          </a:p>
        </p:txBody>
      </p:sp>
      <p:sp>
        <p:nvSpPr>
          <p:cNvPr id="11" name="TextBox 10"/>
          <p:cNvSpPr txBox="1"/>
          <p:nvPr/>
        </p:nvSpPr>
        <p:spPr>
          <a:xfrm>
            <a:off x="993701" y="4196644"/>
            <a:ext cx="504304" cy="369332"/>
          </a:xfrm>
          <a:prstGeom prst="rect">
            <a:avLst/>
          </a:prstGeom>
          <a:noFill/>
        </p:spPr>
        <p:txBody>
          <a:bodyPr wrap="square" rtlCol="0">
            <a:spAutoFit/>
          </a:bodyPr>
          <a:lstStyle/>
          <a:p>
            <a:pPr algn="ctr"/>
            <a:r>
              <a:rPr lang="en-GB" dirty="0" smtClean="0"/>
              <a:t>3</a:t>
            </a:r>
            <a:endParaRPr lang="en-US" dirty="0"/>
          </a:p>
        </p:txBody>
      </p:sp>
      <p:sp>
        <p:nvSpPr>
          <p:cNvPr id="12" name="TextBox 11"/>
          <p:cNvSpPr txBox="1"/>
          <p:nvPr/>
        </p:nvSpPr>
        <p:spPr>
          <a:xfrm>
            <a:off x="5331520" y="4174834"/>
            <a:ext cx="504304" cy="369332"/>
          </a:xfrm>
          <a:prstGeom prst="rect">
            <a:avLst/>
          </a:prstGeom>
          <a:noFill/>
        </p:spPr>
        <p:txBody>
          <a:bodyPr wrap="square" rtlCol="0">
            <a:spAutoFit/>
          </a:bodyPr>
          <a:lstStyle/>
          <a:p>
            <a:pPr algn="ctr"/>
            <a:r>
              <a:rPr lang="en-GB" dirty="0"/>
              <a:t>4</a:t>
            </a:r>
            <a:endParaRPr lang="en-US" dirty="0"/>
          </a:p>
        </p:txBody>
      </p:sp>
    </p:spTree>
    <p:extLst>
      <p:ext uri="{BB962C8B-B14F-4D97-AF65-F5344CB8AC3E}">
        <p14:creationId xmlns:p14="http://schemas.microsoft.com/office/powerpoint/2010/main" val="1835093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JDK</a:t>
            </a:r>
            <a:br>
              <a:rPr lang="en-US" dirty="0"/>
            </a:br>
            <a:r>
              <a:rPr lang="en-US" sz="2400" dirty="0"/>
              <a:t>Which are correct / incorrect and why? </a:t>
            </a:r>
            <a:endParaRPr lang="en-GB" sz="2400" dirty="0"/>
          </a:p>
        </p:txBody>
      </p:sp>
      <p:sp>
        <p:nvSpPr>
          <p:cNvPr id="5" name="Rectangle 4"/>
          <p:cNvSpPr/>
          <p:nvPr/>
        </p:nvSpPr>
        <p:spPr bwMode="auto">
          <a:xfrm>
            <a:off x="990600" y="1770808"/>
            <a:ext cx="3888680" cy="2062015"/>
          </a:xfrm>
          <a:prstGeom prst="rect">
            <a:avLst/>
          </a:prstGeom>
          <a:noFill/>
          <a:ln>
            <a:solidFill>
              <a:schemeClr val="bg2">
                <a:lumMod val="90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lvl="0" algn="ctr" fontAlgn="base">
              <a:spcBef>
                <a:spcPct val="20000"/>
              </a:spcBef>
              <a:spcAft>
                <a:spcPct val="0"/>
              </a:spcAft>
            </a:pPr>
            <a:r>
              <a:rPr lang="en-US" altLang="en-US" sz="1600" dirty="0">
                <a:latin typeface="Courier New" panose="02070309020205020404" pitchFamily="49" charset="0"/>
                <a:cs typeface="Courier New" panose="02070309020205020404" pitchFamily="49" charset="0"/>
              </a:rPr>
              <a:t>The environment a Java application runs in</a:t>
            </a:r>
            <a:r>
              <a:rPr lang="en-US" altLang="en-US" sz="1600" dirty="0" smtClean="0">
                <a:latin typeface="Courier New" panose="02070309020205020404" pitchFamily="49" charset="0"/>
                <a:cs typeface="Courier New" panose="02070309020205020404" pitchFamily="49" charset="0"/>
              </a:rPr>
              <a:t>.</a:t>
            </a:r>
            <a:endParaRPr lang="en-US" altLang="en-US" sz="1600" dirty="0">
              <a:latin typeface="Arial" panose="020B0604020202020204" pitchFamily="34" charset="0"/>
            </a:endParaRPr>
          </a:p>
        </p:txBody>
      </p:sp>
      <p:sp>
        <p:nvSpPr>
          <p:cNvPr id="6" name="Rectangle 5"/>
          <p:cNvSpPr/>
          <p:nvPr/>
        </p:nvSpPr>
        <p:spPr bwMode="auto">
          <a:xfrm>
            <a:off x="990600" y="4120531"/>
            <a:ext cx="3888680" cy="2062015"/>
          </a:xfrm>
          <a:prstGeom prst="rect">
            <a:avLst/>
          </a:prstGeom>
          <a:solidFill>
            <a:schemeClr val="bg1"/>
          </a:solidFill>
          <a:ln>
            <a:solidFill>
              <a:schemeClr val="bg2">
                <a:lumMod val="90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lvl="0" algn="ctr" fontAlgn="base">
              <a:spcBef>
                <a:spcPct val="20000"/>
              </a:spcBef>
              <a:spcAft>
                <a:spcPct val="0"/>
              </a:spcAft>
            </a:pPr>
            <a:r>
              <a:rPr lang="en-US" altLang="en-US" sz="1600" dirty="0" smtClean="0">
                <a:latin typeface="Courier New" panose="02070309020205020404" pitchFamily="49" charset="0"/>
                <a:cs typeface="Courier New" panose="02070309020205020404" pitchFamily="49" charset="0"/>
              </a:rPr>
              <a:t>An IntelliJ plugin for Java.</a:t>
            </a:r>
            <a:endParaRPr lang="en-US" altLang="en-US" sz="1600" dirty="0">
              <a:latin typeface="Arial" panose="020B0604020202020204" pitchFamily="34" charset="0"/>
            </a:endParaRPr>
          </a:p>
        </p:txBody>
      </p:sp>
      <p:sp>
        <p:nvSpPr>
          <p:cNvPr id="7" name="Rectangle 6"/>
          <p:cNvSpPr/>
          <p:nvPr/>
        </p:nvSpPr>
        <p:spPr bwMode="auto">
          <a:xfrm>
            <a:off x="5331520" y="4113642"/>
            <a:ext cx="3888680" cy="2062015"/>
          </a:xfrm>
          <a:prstGeom prst="rect">
            <a:avLst/>
          </a:prstGeom>
          <a:solidFill>
            <a:schemeClr val="bg1"/>
          </a:solidFill>
          <a:ln>
            <a:solidFill>
              <a:schemeClr val="bg2">
                <a:lumMod val="90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lvl="0" algn="ctr" fontAlgn="base">
              <a:spcBef>
                <a:spcPct val="20000"/>
              </a:spcBef>
              <a:spcAft>
                <a:spcPct val="0"/>
              </a:spcAft>
            </a:pPr>
            <a:r>
              <a:rPr lang="en-US" altLang="en-US" sz="1600" dirty="0">
                <a:latin typeface="Courier New" panose="02070309020205020404" pitchFamily="49" charset="0"/>
                <a:cs typeface="Courier New" panose="02070309020205020404" pitchFamily="49" charset="0"/>
              </a:rPr>
              <a:t>Software used to create a JVM on a computer</a:t>
            </a:r>
            <a:r>
              <a:rPr lang="en-US" altLang="en-US" sz="1600" dirty="0" smtClean="0">
                <a:latin typeface="Courier New" panose="02070309020205020404" pitchFamily="49" charset="0"/>
                <a:cs typeface="Courier New" panose="02070309020205020404" pitchFamily="49" charset="0"/>
              </a:rPr>
              <a:t>.</a:t>
            </a:r>
            <a:endParaRPr lang="en-US" altLang="en-US" sz="1600" dirty="0">
              <a:latin typeface="Arial" panose="020B0604020202020204" pitchFamily="34" charset="0"/>
            </a:endParaRPr>
          </a:p>
        </p:txBody>
      </p:sp>
      <p:sp>
        <p:nvSpPr>
          <p:cNvPr id="8" name="Rectangle 7"/>
          <p:cNvSpPr/>
          <p:nvPr/>
        </p:nvSpPr>
        <p:spPr bwMode="auto">
          <a:xfrm>
            <a:off x="5331520" y="1770808"/>
            <a:ext cx="3888680" cy="2062015"/>
          </a:xfrm>
          <a:prstGeom prst="rect">
            <a:avLst/>
          </a:prstGeom>
          <a:solidFill>
            <a:srgbClr val="92D050"/>
          </a:solidFill>
          <a:ln>
            <a:solidFill>
              <a:schemeClr val="bg2">
                <a:lumMod val="90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lvl="0" algn="ctr" fontAlgn="base">
              <a:spcBef>
                <a:spcPct val="20000"/>
              </a:spcBef>
              <a:spcAft>
                <a:spcPct val="0"/>
              </a:spcAft>
            </a:pPr>
            <a:r>
              <a:rPr lang="en-US" altLang="en-US" sz="1600" dirty="0">
                <a:latin typeface="Courier New" panose="02070309020205020404" pitchFamily="49" charset="0"/>
                <a:cs typeface="Courier New" panose="02070309020205020404" pitchFamily="49" charset="0"/>
              </a:rPr>
              <a:t>The set of developer </a:t>
            </a:r>
            <a:r>
              <a:rPr lang="en-US" altLang="en-US" sz="1600" dirty="0" smtClean="0">
                <a:latin typeface="Courier New" panose="02070309020205020404" pitchFamily="49" charset="0"/>
                <a:cs typeface="Courier New" panose="02070309020205020404" pitchFamily="49" charset="0"/>
              </a:rPr>
              <a:t>tools and objects </a:t>
            </a:r>
            <a:r>
              <a:rPr lang="en-US" altLang="en-US" sz="1600" dirty="0">
                <a:latin typeface="Courier New" panose="02070309020205020404" pitchFamily="49" charset="0"/>
                <a:cs typeface="Courier New" panose="02070309020205020404" pitchFamily="49" charset="0"/>
              </a:rPr>
              <a:t>including the Java Compiler</a:t>
            </a:r>
            <a:r>
              <a:rPr lang="en-US" altLang="en-US" sz="1600" dirty="0" smtClean="0">
                <a:latin typeface="Courier New" panose="02070309020205020404" pitchFamily="49" charset="0"/>
                <a:cs typeface="Courier New" panose="02070309020205020404" pitchFamily="49" charset="0"/>
              </a:rPr>
              <a:t>.</a:t>
            </a:r>
            <a:endParaRPr lang="en-US" altLang="en-US" sz="1600" dirty="0">
              <a:latin typeface="Arial" panose="020B0604020202020204" pitchFamily="34" charset="0"/>
            </a:endParaRPr>
          </a:p>
        </p:txBody>
      </p:sp>
      <p:sp>
        <p:nvSpPr>
          <p:cNvPr id="9" name="TextBox 8"/>
          <p:cNvSpPr txBox="1"/>
          <p:nvPr/>
        </p:nvSpPr>
        <p:spPr>
          <a:xfrm>
            <a:off x="990600" y="1825111"/>
            <a:ext cx="504304" cy="369332"/>
          </a:xfrm>
          <a:prstGeom prst="rect">
            <a:avLst/>
          </a:prstGeom>
          <a:noFill/>
        </p:spPr>
        <p:txBody>
          <a:bodyPr wrap="square" rtlCol="0">
            <a:spAutoFit/>
          </a:bodyPr>
          <a:lstStyle/>
          <a:p>
            <a:pPr algn="ctr"/>
            <a:r>
              <a:rPr lang="en-GB" dirty="0" smtClean="0"/>
              <a:t>1</a:t>
            </a:r>
            <a:endParaRPr lang="en-US" dirty="0"/>
          </a:p>
        </p:txBody>
      </p:sp>
      <p:sp>
        <p:nvSpPr>
          <p:cNvPr id="10" name="TextBox 9"/>
          <p:cNvSpPr txBox="1"/>
          <p:nvPr/>
        </p:nvSpPr>
        <p:spPr>
          <a:xfrm>
            <a:off x="5331520" y="1825111"/>
            <a:ext cx="504304" cy="369332"/>
          </a:xfrm>
          <a:prstGeom prst="rect">
            <a:avLst/>
          </a:prstGeom>
          <a:noFill/>
        </p:spPr>
        <p:txBody>
          <a:bodyPr wrap="square" rtlCol="0">
            <a:spAutoFit/>
          </a:bodyPr>
          <a:lstStyle/>
          <a:p>
            <a:pPr algn="ctr"/>
            <a:r>
              <a:rPr lang="en-GB" dirty="0" smtClean="0"/>
              <a:t>2</a:t>
            </a:r>
            <a:endParaRPr lang="en-US" dirty="0"/>
          </a:p>
        </p:txBody>
      </p:sp>
      <p:sp>
        <p:nvSpPr>
          <p:cNvPr id="11" name="TextBox 10"/>
          <p:cNvSpPr txBox="1"/>
          <p:nvPr/>
        </p:nvSpPr>
        <p:spPr>
          <a:xfrm>
            <a:off x="993701" y="4196644"/>
            <a:ext cx="504304" cy="369332"/>
          </a:xfrm>
          <a:prstGeom prst="rect">
            <a:avLst/>
          </a:prstGeom>
          <a:noFill/>
        </p:spPr>
        <p:txBody>
          <a:bodyPr wrap="square" rtlCol="0">
            <a:spAutoFit/>
          </a:bodyPr>
          <a:lstStyle/>
          <a:p>
            <a:pPr algn="ctr"/>
            <a:r>
              <a:rPr lang="en-GB" dirty="0" smtClean="0"/>
              <a:t>3</a:t>
            </a:r>
            <a:endParaRPr lang="en-US" dirty="0"/>
          </a:p>
        </p:txBody>
      </p:sp>
      <p:sp>
        <p:nvSpPr>
          <p:cNvPr id="12" name="TextBox 11"/>
          <p:cNvSpPr txBox="1"/>
          <p:nvPr/>
        </p:nvSpPr>
        <p:spPr>
          <a:xfrm>
            <a:off x="5331520" y="4174834"/>
            <a:ext cx="504304" cy="369332"/>
          </a:xfrm>
          <a:prstGeom prst="rect">
            <a:avLst/>
          </a:prstGeom>
          <a:noFill/>
        </p:spPr>
        <p:txBody>
          <a:bodyPr wrap="square" rtlCol="0">
            <a:spAutoFit/>
          </a:bodyPr>
          <a:lstStyle/>
          <a:p>
            <a:pPr algn="ctr"/>
            <a:r>
              <a:rPr lang="en-GB" dirty="0"/>
              <a:t>4</a:t>
            </a:r>
            <a:endParaRPr lang="en-US" dirty="0"/>
          </a:p>
        </p:txBody>
      </p:sp>
      <p:sp>
        <p:nvSpPr>
          <p:cNvPr id="13" name="Text Placeholder 2"/>
          <p:cNvSpPr>
            <a:spLocks noGrp="1"/>
          </p:cNvSpPr>
          <p:nvPr>
            <p:ph type="body" sz="quarter" idx="12"/>
          </p:nvPr>
        </p:nvSpPr>
        <p:spPr>
          <a:xfrm>
            <a:off x="9537032" y="1770808"/>
            <a:ext cx="1969168" cy="4745070"/>
          </a:xfrm>
        </p:spPr>
        <p:txBody>
          <a:bodyPr/>
          <a:lstStyle/>
          <a:p>
            <a:pPr marL="0" indent="0">
              <a:buNone/>
            </a:pPr>
            <a:r>
              <a:rPr lang="en-GB" sz="1800" dirty="0" smtClean="0"/>
              <a:t>2, The JDK is the development kit which is a collection of tools and objects used to create Java programmes.</a:t>
            </a:r>
          </a:p>
          <a:p>
            <a:pPr marL="0" indent="0">
              <a:buNone/>
            </a:pPr>
            <a:r>
              <a:rPr lang="en-GB" sz="1800" dirty="0" smtClean="0"/>
              <a:t>The objects can include things such as libraries for </a:t>
            </a:r>
            <a:r>
              <a:rPr lang="en-GB" sz="1800" dirty="0" err="1" smtClean="0"/>
              <a:t>ArrayList</a:t>
            </a:r>
            <a:r>
              <a:rPr lang="en-GB" sz="1800" dirty="0" smtClean="0"/>
              <a:t> or GUI components such as buttons and text boxes</a:t>
            </a:r>
            <a:endParaRPr lang="en-GB" sz="1800" dirty="0"/>
          </a:p>
          <a:p>
            <a:pPr marL="0" indent="0">
              <a:buNone/>
            </a:pPr>
            <a:r>
              <a:rPr lang="en-GB" sz="2000" dirty="0" smtClean="0"/>
              <a:t> </a:t>
            </a:r>
            <a:endParaRPr lang="en-GB" sz="2000" dirty="0"/>
          </a:p>
        </p:txBody>
      </p:sp>
    </p:spTree>
    <p:extLst>
      <p:ext uri="{BB962C8B-B14F-4D97-AF65-F5344CB8AC3E}">
        <p14:creationId xmlns:p14="http://schemas.microsoft.com/office/powerpoint/2010/main" val="1263657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JRE</a:t>
            </a:r>
            <a:br>
              <a:rPr lang="en-US" dirty="0"/>
            </a:br>
            <a:r>
              <a:rPr lang="en-US" sz="2400" dirty="0" smtClean="0"/>
              <a:t>Which are correct / incorrect and why? </a:t>
            </a:r>
            <a:endParaRPr lang="en-GB" sz="2400" dirty="0"/>
          </a:p>
        </p:txBody>
      </p:sp>
      <p:sp>
        <p:nvSpPr>
          <p:cNvPr id="5" name="Rectangle 4"/>
          <p:cNvSpPr/>
          <p:nvPr/>
        </p:nvSpPr>
        <p:spPr bwMode="auto">
          <a:xfrm>
            <a:off x="990600" y="1770808"/>
            <a:ext cx="3888680" cy="2062015"/>
          </a:xfrm>
          <a:prstGeom prst="rect">
            <a:avLst/>
          </a:prstGeom>
          <a:noFill/>
          <a:ln>
            <a:solidFill>
              <a:schemeClr val="bg2">
                <a:lumMod val="90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lvl="0" algn="ctr" fontAlgn="base">
              <a:spcBef>
                <a:spcPct val="20000"/>
              </a:spcBef>
              <a:spcAft>
                <a:spcPct val="0"/>
              </a:spcAft>
            </a:pPr>
            <a:r>
              <a:rPr lang="en-US" altLang="en-US" sz="1600" dirty="0" smtClean="0">
                <a:latin typeface="Courier New" panose="02070309020205020404" pitchFamily="49" charset="0"/>
                <a:cs typeface="Courier New" panose="02070309020205020404" pitchFamily="49" charset="0"/>
              </a:rPr>
              <a:t>The Java Virtual Machine</a:t>
            </a:r>
            <a:endParaRPr lang="en-US" altLang="en-US" sz="1600" dirty="0">
              <a:latin typeface="Arial" panose="020B0604020202020204" pitchFamily="34" charset="0"/>
            </a:endParaRPr>
          </a:p>
        </p:txBody>
      </p:sp>
      <p:sp>
        <p:nvSpPr>
          <p:cNvPr id="6" name="Rectangle 5"/>
          <p:cNvSpPr/>
          <p:nvPr/>
        </p:nvSpPr>
        <p:spPr bwMode="auto">
          <a:xfrm>
            <a:off x="990600" y="4120531"/>
            <a:ext cx="3888680" cy="2062015"/>
          </a:xfrm>
          <a:prstGeom prst="rect">
            <a:avLst/>
          </a:prstGeom>
          <a:solidFill>
            <a:schemeClr val="bg1"/>
          </a:solidFill>
          <a:ln>
            <a:solidFill>
              <a:schemeClr val="bg2">
                <a:lumMod val="90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lvl="0" algn="ctr" fontAlgn="base">
              <a:spcBef>
                <a:spcPct val="20000"/>
              </a:spcBef>
              <a:spcAft>
                <a:spcPct val="0"/>
              </a:spcAft>
            </a:pPr>
            <a:r>
              <a:rPr lang="en-US" altLang="en-US" sz="1600" dirty="0" smtClean="0">
                <a:latin typeface="Courier New" panose="02070309020205020404" pitchFamily="49" charset="0"/>
                <a:cs typeface="Courier New" panose="02070309020205020404" pitchFamily="49" charset="0"/>
              </a:rPr>
              <a:t>The software installed on a computer that allows an application to run.</a:t>
            </a:r>
            <a:endParaRPr lang="en-US" altLang="en-US" sz="1600" dirty="0">
              <a:latin typeface="Arial" panose="020B0604020202020204" pitchFamily="34" charset="0"/>
            </a:endParaRPr>
          </a:p>
        </p:txBody>
      </p:sp>
      <p:sp>
        <p:nvSpPr>
          <p:cNvPr id="7" name="Rectangle 6"/>
          <p:cNvSpPr/>
          <p:nvPr/>
        </p:nvSpPr>
        <p:spPr bwMode="auto">
          <a:xfrm>
            <a:off x="5331520" y="4113642"/>
            <a:ext cx="3888680" cy="2062015"/>
          </a:xfrm>
          <a:prstGeom prst="rect">
            <a:avLst/>
          </a:prstGeom>
          <a:ln>
            <a:solidFill>
              <a:schemeClr val="bg2">
                <a:lumMod val="90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1001">
            <a:schemeClr val="lt1"/>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lvl="0" algn="ctr" fontAlgn="base">
              <a:spcBef>
                <a:spcPct val="20000"/>
              </a:spcBef>
              <a:spcAft>
                <a:spcPct val="0"/>
              </a:spcAft>
            </a:pPr>
            <a:r>
              <a:rPr lang="en-US" altLang="en-US" sz="1600" dirty="0" smtClean="0">
                <a:latin typeface="Courier New" panose="02070309020205020404" pitchFamily="49" charset="0"/>
                <a:cs typeface="Courier New" panose="02070309020205020404" pitchFamily="49" charset="0"/>
              </a:rPr>
              <a:t>A set of packages and objects used to execute and run an application</a:t>
            </a:r>
            <a:endParaRPr lang="en-US" altLang="en-US" sz="1600" dirty="0">
              <a:latin typeface="Arial" panose="020B0604020202020204" pitchFamily="34" charset="0"/>
            </a:endParaRPr>
          </a:p>
        </p:txBody>
      </p:sp>
      <p:sp>
        <p:nvSpPr>
          <p:cNvPr id="8" name="Rectangle 7"/>
          <p:cNvSpPr/>
          <p:nvPr/>
        </p:nvSpPr>
        <p:spPr bwMode="auto">
          <a:xfrm>
            <a:off x="5331520" y="1770808"/>
            <a:ext cx="3888680" cy="2062015"/>
          </a:xfrm>
          <a:prstGeom prst="rect">
            <a:avLst/>
          </a:prstGeom>
          <a:solidFill>
            <a:schemeClr val="bg1"/>
          </a:solidFill>
          <a:ln>
            <a:solidFill>
              <a:schemeClr val="bg2">
                <a:lumMod val="90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lvl="0" algn="ctr" fontAlgn="base">
              <a:spcBef>
                <a:spcPct val="20000"/>
              </a:spcBef>
              <a:spcAft>
                <a:spcPct val="0"/>
              </a:spcAft>
            </a:pPr>
            <a:r>
              <a:rPr lang="en-US" altLang="en-US" sz="1600" dirty="0" smtClean="0">
                <a:latin typeface="Courier New" panose="02070309020205020404" pitchFamily="49" charset="0"/>
                <a:cs typeface="Courier New" panose="02070309020205020404" pitchFamily="49" charset="0"/>
              </a:rPr>
              <a:t>The tools a software developer uses to created an application</a:t>
            </a:r>
            <a:endParaRPr lang="en-US" altLang="en-US" sz="1600" dirty="0">
              <a:latin typeface="Arial" panose="020B0604020202020204" pitchFamily="34" charset="0"/>
            </a:endParaRPr>
          </a:p>
        </p:txBody>
      </p:sp>
      <p:sp>
        <p:nvSpPr>
          <p:cNvPr id="9" name="TextBox 8"/>
          <p:cNvSpPr txBox="1"/>
          <p:nvPr/>
        </p:nvSpPr>
        <p:spPr>
          <a:xfrm>
            <a:off x="990600" y="1825111"/>
            <a:ext cx="504304" cy="369332"/>
          </a:xfrm>
          <a:prstGeom prst="rect">
            <a:avLst/>
          </a:prstGeom>
          <a:noFill/>
        </p:spPr>
        <p:txBody>
          <a:bodyPr wrap="square" rtlCol="0">
            <a:spAutoFit/>
          </a:bodyPr>
          <a:lstStyle/>
          <a:p>
            <a:pPr algn="ctr"/>
            <a:r>
              <a:rPr lang="en-GB" dirty="0" smtClean="0"/>
              <a:t>1</a:t>
            </a:r>
            <a:endParaRPr lang="en-US" dirty="0"/>
          </a:p>
        </p:txBody>
      </p:sp>
      <p:sp>
        <p:nvSpPr>
          <p:cNvPr id="10" name="TextBox 9"/>
          <p:cNvSpPr txBox="1"/>
          <p:nvPr/>
        </p:nvSpPr>
        <p:spPr>
          <a:xfrm>
            <a:off x="5331520" y="1825111"/>
            <a:ext cx="504304" cy="369332"/>
          </a:xfrm>
          <a:prstGeom prst="rect">
            <a:avLst/>
          </a:prstGeom>
          <a:noFill/>
        </p:spPr>
        <p:txBody>
          <a:bodyPr wrap="square" rtlCol="0">
            <a:spAutoFit/>
          </a:bodyPr>
          <a:lstStyle/>
          <a:p>
            <a:pPr algn="ctr"/>
            <a:r>
              <a:rPr lang="en-GB" dirty="0" smtClean="0"/>
              <a:t>2</a:t>
            </a:r>
            <a:endParaRPr lang="en-US" dirty="0"/>
          </a:p>
        </p:txBody>
      </p:sp>
      <p:sp>
        <p:nvSpPr>
          <p:cNvPr id="11" name="TextBox 10"/>
          <p:cNvSpPr txBox="1"/>
          <p:nvPr/>
        </p:nvSpPr>
        <p:spPr>
          <a:xfrm>
            <a:off x="993701" y="4196644"/>
            <a:ext cx="504304" cy="369332"/>
          </a:xfrm>
          <a:prstGeom prst="rect">
            <a:avLst/>
          </a:prstGeom>
          <a:noFill/>
        </p:spPr>
        <p:txBody>
          <a:bodyPr wrap="square" rtlCol="0">
            <a:spAutoFit/>
          </a:bodyPr>
          <a:lstStyle/>
          <a:p>
            <a:pPr algn="ctr"/>
            <a:r>
              <a:rPr lang="en-GB" dirty="0" smtClean="0"/>
              <a:t>3</a:t>
            </a:r>
            <a:endParaRPr lang="en-US" dirty="0"/>
          </a:p>
        </p:txBody>
      </p:sp>
      <p:sp>
        <p:nvSpPr>
          <p:cNvPr id="12" name="TextBox 11"/>
          <p:cNvSpPr txBox="1"/>
          <p:nvPr/>
        </p:nvSpPr>
        <p:spPr>
          <a:xfrm>
            <a:off x="5331520" y="4174834"/>
            <a:ext cx="504304" cy="369332"/>
          </a:xfrm>
          <a:prstGeom prst="rect">
            <a:avLst/>
          </a:prstGeom>
          <a:noFill/>
        </p:spPr>
        <p:txBody>
          <a:bodyPr wrap="square" rtlCol="0">
            <a:spAutoFit/>
          </a:bodyPr>
          <a:lstStyle/>
          <a:p>
            <a:pPr algn="ctr"/>
            <a:r>
              <a:rPr lang="en-GB" dirty="0"/>
              <a:t>4</a:t>
            </a:r>
            <a:endParaRPr lang="en-US" dirty="0"/>
          </a:p>
        </p:txBody>
      </p:sp>
    </p:spTree>
    <p:extLst>
      <p:ext uri="{BB962C8B-B14F-4D97-AF65-F5344CB8AC3E}">
        <p14:creationId xmlns:p14="http://schemas.microsoft.com/office/powerpoint/2010/main" val="3074082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8303</TotalTime>
  <Words>993</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Software Design &amp; Development CFS2160</vt:lpstr>
      <vt:lpstr>Session Plan</vt:lpstr>
      <vt:lpstr>The JDK</vt:lpstr>
      <vt:lpstr>The JRE</vt:lpstr>
      <vt:lpstr>The JRE</vt:lpstr>
      <vt:lpstr>The JVM</vt:lpstr>
      <vt:lpstr>What is the JDK Which are correct / incorrect and why? </vt:lpstr>
      <vt:lpstr>What is the JDK Which are correct / incorrect and why? </vt:lpstr>
      <vt:lpstr>What is the JRE Which are correct / incorrect and why? </vt:lpstr>
      <vt:lpstr>What is the JRE Which are correct / incorrect and why? </vt:lpstr>
      <vt:lpstr>More Information</vt:lpstr>
      <vt:lpstr>Looking at ArrayList</vt:lpstr>
      <vt:lpstr>Finally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McGuire</dc:creator>
  <cp:lastModifiedBy>Stephen McGuire</cp:lastModifiedBy>
  <cp:revision>134</cp:revision>
  <dcterms:created xsi:type="dcterms:W3CDTF">2018-08-09T14:17:31Z</dcterms:created>
  <dcterms:modified xsi:type="dcterms:W3CDTF">2020-02-04T11:36:54Z</dcterms:modified>
</cp:coreProperties>
</file>