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8" r:id="rId3"/>
    <p:sldId id="275" r:id="rId4"/>
    <p:sldId id="277" r:id="rId5"/>
    <p:sldId id="279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8" r:id="rId15"/>
    <p:sldId id="289" r:id="rId16"/>
    <p:sldId id="293" r:id="rId17"/>
    <p:sldId id="290" r:id="rId18"/>
    <p:sldId id="291" r:id="rId19"/>
    <p:sldId id="29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234C27-2DDC-4861-A92C-7769EE77D89D}">
          <p14:sldIdLst>
            <p14:sldId id="256"/>
            <p14:sldId id="258"/>
            <p14:sldId id="275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3"/>
            <p14:sldId id="290"/>
            <p14:sldId id="291"/>
            <p14:sldId id="29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8D598-D1FB-4288-9798-BDF1893C09AC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626C-76CA-4F55-B935-8EFB2CA8A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152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27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5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618408"/>
            <a:ext cx="10515600" cy="474507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91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>
                <a:tint val="93000"/>
                <a:satMod val="150000"/>
                <a:shade val="98000"/>
                <a:lumMod val="102000"/>
              </a:schemeClr>
            </a:gs>
            <a:gs pos="84000">
              <a:schemeClr val="bg1"/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60" y="560290"/>
            <a:ext cx="1902188" cy="6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6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Software Design &amp; Development</a:t>
            </a:r>
            <a:br>
              <a:rPr lang="en-GB" dirty="0" smtClean="0"/>
            </a:br>
            <a:r>
              <a:rPr lang="en-GB" dirty="0" smtClean="0"/>
              <a:t>CFS2160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Week </a:t>
            </a:r>
            <a:r>
              <a:rPr lang="en-GB" smtClean="0"/>
              <a:t>17 </a:t>
            </a:r>
            <a:r>
              <a:rPr lang="en-GB" dirty="0" smtClean="0"/>
              <a:t>– Java 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in 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Add a class called </a:t>
            </a:r>
            <a:r>
              <a:rPr lang="en-GB" dirty="0" err="1"/>
              <a:t>StudentAccount</a:t>
            </a:r>
            <a:r>
              <a:rPr lang="en-GB" dirty="0"/>
              <a:t> to the package</a:t>
            </a:r>
          </a:p>
          <a:p>
            <a:r>
              <a:rPr lang="en-GB" dirty="0"/>
              <a:t>Add ‘extends Account’ to the class as shown below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5861" y="3214447"/>
            <a:ext cx="702027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StudentAccount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8988880" y="2294164"/>
            <a:ext cx="2081893" cy="1533494"/>
          </a:xfrm>
          <a:prstGeom prst="wedgeRectCallout">
            <a:avLst>
              <a:gd name="adj1" fmla="val -150636"/>
              <a:gd name="adj2" fmla="val 511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Extends is the keyword used to inherit a class into another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00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in 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8199" y="1618408"/>
            <a:ext cx="10844893" cy="4745070"/>
          </a:xfrm>
        </p:spPr>
        <p:txBody>
          <a:bodyPr/>
          <a:lstStyle/>
          <a:p>
            <a:r>
              <a:rPr lang="en-GB" sz="2400" dirty="0"/>
              <a:t>Add a </a:t>
            </a:r>
            <a:r>
              <a:rPr lang="en-GB" sz="2400" dirty="0" smtClean="0"/>
              <a:t>constructor </a:t>
            </a:r>
            <a:r>
              <a:rPr lang="en-GB" sz="2400" dirty="0"/>
              <a:t>to the </a:t>
            </a:r>
            <a:r>
              <a:rPr lang="en-GB" sz="2400" dirty="0" err="1"/>
              <a:t>StudentAccount</a:t>
            </a:r>
            <a:r>
              <a:rPr lang="en-GB" sz="2400" dirty="0"/>
              <a:t> class using ‘Code&gt;Generate&gt;Constructor</a:t>
            </a:r>
            <a:r>
              <a:rPr lang="en-GB" sz="2000" dirty="0"/>
              <a:t>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20" y="2187014"/>
            <a:ext cx="2786722" cy="4176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9002" y="2517583"/>
            <a:ext cx="5249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We now have the option to choose which constructor in the super class (Account) we wish to use, select the one with the values in the round brackets.</a:t>
            </a:r>
          </a:p>
          <a:p>
            <a:endParaRPr lang="en-GB" sz="2400" dirty="0" smtClean="0"/>
          </a:p>
          <a:p>
            <a:r>
              <a:rPr lang="en-GB" sz="2400" dirty="0" smtClean="0"/>
              <a:t>Note, In the title bar the message says ‘Choose Super Class Constructor’. This means we are using the constructor of the super class (Account).</a:t>
            </a:r>
            <a:endParaRPr lang="en-GB" sz="2400" dirty="0"/>
          </a:p>
        </p:txBody>
      </p:sp>
      <p:sp>
        <p:nvSpPr>
          <p:cNvPr id="7" name="Right Arrow 6"/>
          <p:cNvSpPr/>
          <p:nvPr/>
        </p:nvSpPr>
        <p:spPr>
          <a:xfrm rot="10800000" flipV="1">
            <a:off x="3773602" y="2784022"/>
            <a:ext cx="1255839" cy="2367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8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in 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564527"/>
            <a:ext cx="835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Our StudentAccount class should now look like this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25112" y="2205209"/>
            <a:ext cx="8353176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StudentAccount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accountNumber)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accountNumber)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107775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can see that although our StudentAccount class does not have attributes, the ‘Code&gt;Generate&gt;Constructor’ function of intellJ has added </a:t>
            </a:r>
            <a:r>
              <a:rPr lang="en-GB" i="1" dirty="0" smtClean="0"/>
              <a:t>name</a:t>
            </a:r>
            <a:r>
              <a:rPr lang="en-GB" dirty="0" smtClean="0"/>
              <a:t>, </a:t>
            </a:r>
            <a:r>
              <a:rPr lang="en-GB" i="1" dirty="0" smtClean="0"/>
              <a:t>balance</a:t>
            </a:r>
            <a:r>
              <a:rPr lang="en-GB" dirty="0" smtClean="0"/>
              <a:t> and </a:t>
            </a:r>
            <a:r>
              <a:rPr lang="en-GB" i="1" dirty="0" smtClean="0"/>
              <a:t>accountNumber</a:t>
            </a:r>
            <a:r>
              <a:rPr lang="en-GB" dirty="0" smtClean="0"/>
              <a:t> to the constructor, these attribute have been fetched from the Account (super) class constructor, this can happen because we added the ‘extends’ keyword and the ‘Account’ class name to StudentAccount.</a:t>
            </a:r>
          </a:p>
          <a:p>
            <a:endParaRPr lang="en-GB" dirty="0" smtClean="0"/>
          </a:p>
          <a:p>
            <a:r>
              <a:rPr lang="en-GB" dirty="0" smtClean="0"/>
              <a:t>The ‘super’ keyword is used to pass the values gathered when creating an object of StudentAccount to its parent (Account) class.</a:t>
            </a:r>
          </a:p>
        </p:txBody>
      </p:sp>
    </p:spTree>
    <p:extLst>
      <p:ext uri="{BB962C8B-B14F-4D97-AF65-F5344CB8AC3E}">
        <p14:creationId xmlns:p14="http://schemas.microsoft.com/office/powerpoint/2010/main" val="112519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in 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1485"/>
            <a:ext cx="835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 a toString() method to StudentAccount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412" y="3947103"/>
            <a:ext cx="835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Because we have not added any attributes to StudentAccount, there are no attributes that can be printed in the toString() method, just the basic String to be outputted.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99988" y="2389451"/>
            <a:ext cx="6103126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"StudentAccount{}"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9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in 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375646"/>
            <a:ext cx="8353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But, because we are extending Account, we have access to the getters and setters of the super class because they are public methods.</a:t>
            </a:r>
          </a:p>
          <a:p>
            <a:r>
              <a:rPr lang="en-GB" dirty="0" smtClean="0"/>
              <a:t>You can see in the image below that typing ‘.get’ suggests methods available in the super class (Account) but not in the </a:t>
            </a:r>
            <a:r>
              <a:rPr lang="en-GB" dirty="0" err="1" smtClean="0"/>
              <a:t>StudentAccount</a:t>
            </a:r>
            <a:r>
              <a:rPr lang="en-GB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24" y="2599782"/>
            <a:ext cx="8381104" cy="408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2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in 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557012"/>
            <a:ext cx="835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 the getter methods declared in the Account class, into the toString() method in StudentAccount to get the values, your class should now look like this.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83220" y="2547683"/>
            <a:ext cx="8308156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StudentAccount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accountNumber)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accountNumber)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 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getName() +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Account Number 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getAccountNumber() +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Balance 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getBalance()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9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Attributes in Child Class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can now add attributes and getters and setter methods into the child (</a:t>
            </a:r>
            <a:r>
              <a:rPr lang="en-GB" dirty="0" err="1" smtClean="0"/>
              <a:t>StudentAccount</a:t>
            </a:r>
            <a:r>
              <a:rPr lang="en-GB" dirty="0" smtClean="0"/>
              <a:t>) class that are </a:t>
            </a:r>
            <a:r>
              <a:rPr lang="en-GB" i="1" dirty="0" smtClean="0"/>
              <a:t>unique</a:t>
            </a:r>
            <a:r>
              <a:rPr lang="en-GB" dirty="0" smtClean="0"/>
              <a:t> to that class.</a:t>
            </a:r>
          </a:p>
          <a:p>
            <a:pPr marL="0" indent="0">
              <a:buNone/>
            </a:pPr>
            <a:r>
              <a:rPr lang="en-GB" dirty="0" smtClean="0"/>
              <a:t>These attributes and methods can be used in the same way as we have done so far.</a:t>
            </a:r>
          </a:p>
          <a:p>
            <a:pPr marL="0" indent="0">
              <a:buNone/>
            </a:pPr>
            <a:r>
              <a:rPr lang="en-GB" dirty="0" smtClean="0"/>
              <a:t>We add the </a:t>
            </a:r>
            <a:r>
              <a:rPr lang="en-GB" dirty="0" err="1" smtClean="0"/>
              <a:t>toString</a:t>
            </a:r>
            <a:r>
              <a:rPr lang="en-GB" dirty="0" smtClean="0"/>
              <a:t>() method to the child classes and can use the parent class and child </a:t>
            </a:r>
            <a:r>
              <a:rPr lang="en-GB" smtClean="0"/>
              <a:t>class methods.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10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in 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375646"/>
            <a:ext cx="8353176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 a Bank class to the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 a constructor to this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Add the main method to this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 the code to create an object of the class in the main method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636152"/>
            <a:ext cx="7596336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args)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205229"/>
            <a:ext cx="3913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Your Bank class should now look like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97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in 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335721"/>
            <a:ext cx="835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 the code to create an object of StudentAccount in the constructor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751512"/>
            <a:ext cx="8497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By typing the name of the object we have just created (sa) followed by .  We now have access to the getters and setters of the super class (Account), we can use these methods to print out values of our object of StudentAccount (sa).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95" y="1760820"/>
            <a:ext cx="6010179" cy="388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8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in 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9936" y="1438226"/>
            <a:ext cx="8497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complete Bank code.</a:t>
            </a:r>
            <a:endParaRPr lang="en-GB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05323" y="2088223"/>
            <a:ext cx="8667951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StudentAccount sa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StudentAccount(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"Steve"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"123456"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.println(sa.toString())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args)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507211"/>
            <a:ext cx="849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we run the programme, the output windows will print the StudentAccount toString() method to screen.</a:t>
            </a:r>
            <a:endParaRPr lang="en-GB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905323" y="6248542"/>
            <a:ext cx="8667951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Name </a:t>
            </a:r>
            <a:r>
              <a:rPr lang="en-GB" sz="1400" dirty="0" smtClean="0">
                <a:solidFill>
                  <a:schemeClr val="bg1"/>
                </a:solidFill>
              </a:rPr>
              <a:t>Steve, Account </a:t>
            </a:r>
            <a:r>
              <a:rPr lang="en-GB" sz="1400" dirty="0">
                <a:solidFill>
                  <a:schemeClr val="bg1"/>
                </a:solidFill>
              </a:rPr>
              <a:t>Number 123456</a:t>
            </a:r>
            <a:r>
              <a:rPr lang="en-GB" sz="1400" dirty="0" smtClean="0">
                <a:solidFill>
                  <a:schemeClr val="bg1"/>
                </a:solidFill>
              </a:rPr>
              <a:t>, Balance </a:t>
            </a:r>
            <a:r>
              <a:rPr lang="en-GB" sz="1400" dirty="0">
                <a:solidFill>
                  <a:schemeClr val="bg1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74230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Session Plan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Look at the </a:t>
            </a:r>
            <a:r>
              <a:rPr lang="en-GB" dirty="0" smtClean="0"/>
              <a:t>importance and use of inheritance.</a:t>
            </a:r>
            <a:endParaRPr lang="en-GB" dirty="0"/>
          </a:p>
          <a:p>
            <a:r>
              <a:rPr lang="en-GB" dirty="0" smtClean="0"/>
              <a:t>Work through an example </a:t>
            </a:r>
            <a:r>
              <a:rPr lang="en-GB" dirty="0" smtClean="0">
                <a:solidFill>
                  <a:srgbClr val="92D050"/>
                </a:solidFill>
              </a:rPr>
              <a:t>(start IntelliJ now please)</a:t>
            </a:r>
            <a:r>
              <a:rPr lang="en-GB" dirty="0" smtClean="0"/>
              <a:t>.</a:t>
            </a:r>
          </a:p>
          <a:p>
            <a:r>
              <a:rPr lang="en-GB" dirty="0" smtClean="0"/>
              <a:t>Finally.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48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Finally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Download and run the code sample from Brightspace?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another type of account that follows the pattern of </a:t>
            </a:r>
            <a:r>
              <a:rPr lang="en-US" dirty="0" err="1" smtClean="0"/>
              <a:t>StudentAccount</a:t>
            </a:r>
            <a:r>
              <a:rPr lang="en-US" dirty="0" smtClean="0"/>
              <a:t> with unique attributes.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Continue working of outstanding tutorial work and ask me 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3628" y="4735438"/>
            <a:ext cx="9299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92D050"/>
                </a:solidFill>
              </a:rPr>
              <a:t>Inheritance is a crucial and integral part of any programming language, put some effort into learning how to use it. You will benefit from the effort!</a:t>
            </a:r>
            <a:endParaRPr lang="en-GB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9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Classes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GB" sz="1800" dirty="0">
                <a:solidFill>
                  <a:srgbClr val="000000"/>
                </a:solidFill>
              </a:rPr>
              <a:t>Lets look at the Accounts Classes in the bank systems.</a:t>
            </a: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GB" sz="1800" dirty="0">
                <a:solidFill>
                  <a:srgbClr val="000000"/>
                </a:solidFill>
              </a:rPr>
              <a:t>What are </a:t>
            </a:r>
            <a:r>
              <a:rPr lang="en-GB" sz="1800" i="1" dirty="0">
                <a:solidFill>
                  <a:srgbClr val="000000"/>
                </a:solidFill>
              </a:rPr>
              <a:t>some</a:t>
            </a:r>
            <a:r>
              <a:rPr lang="en-GB" sz="1800" dirty="0">
                <a:solidFill>
                  <a:srgbClr val="000000"/>
                </a:solidFill>
              </a:rPr>
              <a:t> common Attributes of the classes?</a:t>
            </a: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None/>
            </a:pPr>
            <a:endParaRPr lang="en-GB" sz="16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3685"/>
            <a:ext cx="7277052" cy="2592543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8381952" y="2196194"/>
            <a:ext cx="2971848" cy="1894113"/>
          </a:xfrm>
          <a:prstGeom prst="cloudCallout">
            <a:avLst>
              <a:gd name="adj1" fmla="val -52975"/>
              <a:gd name="adj2" fmla="val 8448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 is wrong with these classes?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18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Classes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GB" sz="1800" dirty="0" smtClean="0">
                <a:solidFill>
                  <a:srgbClr val="000000"/>
                </a:solidFill>
              </a:rPr>
              <a:t>Lets look at the Accounts Classes in the bank systems.</a:t>
            </a: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None/>
            </a:pPr>
            <a:endParaRPr lang="en-GB" sz="1800" dirty="0" smtClean="0">
              <a:solidFill>
                <a:srgbClr val="000000"/>
              </a:solidFill>
            </a:endParaRP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GB" sz="1800" dirty="0" smtClean="0">
                <a:solidFill>
                  <a:srgbClr val="000000"/>
                </a:solidFill>
              </a:rPr>
              <a:t>What are </a:t>
            </a:r>
            <a:r>
              <a:rPr lang="en-GB" sz="1800" i="1" dirty="0" smtClean="0">
                <a:solidFill>
                  <a:srgbClr val="000000"/>
                </a:solidFill>
              </a:rPr>
              <a:t>some</a:t>
            </a:r>
            <a:r>
              <a:rPr lang="en-GB" sz="1800" dirty="0" smtClean="0">
                <a:solidFill>
                  <a:srgbClr val="000000"/>
                </a:solidFill>
              </a:rPr>
              <a:t> common Attributes of the classes?</a:t>
            </a: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None/>
            </a:pPr>
            <a:endParaRPr lang="en-GB" sz="16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3685"/>
            <a:ext cx="7277052" cy="2592543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8735786" y="2612571"/>
            <a:ext cx="2465614" cy="1436916"/>
          </a:xfrm>
          <a:prstGeom prst="wedgeRectCallout">
            <a:avLst>
              <a:gd name="adj1" fmla="val -54277"/>
              <a:gd name="adj2" fmla="val 784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They have got similar attributes therefore code smell and we don’t like it!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4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Inheritance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Tony always says we should whenever possible re-use code to avoid code smell.</a:t>
            </a:r>
          </a:p>
          <a:p>
            <a:pPr marL="0" indent="0">
              <a:buNone/>
            </a:pPr>
            <a:r>
              <a:rPr lang="en-GB" dirty="0" smtClean="0"/>
              <a:t>If </a:t>
            </a:r>
            <a:r>
              <a:rPr lang="en-GB" dirty="0"/>
              <a:t>we were to add those </a:t>
            </a:r>
            <a:r>
              <a:rPr lang="en-GB" dirty="0" smtClean="0"/>
              <a:t>common </a:t>
            </a:r>
            <a:r>
              <a:rPr lang="en-GB" dirty="0"/>
              <a:t>attributes into each of our account classes, we would be breaking that rule!</a:t>
            </a:r>
          </a:p>
          <a:p>
            <a:pPr marL="0" indent="0">
              <a:buNone/>
            </a:pPr>
            <a:r>
              <a:rPr lang="en-GB" dirty="0" smtClean="0"/>
              <a:t>It </a:t>
            </a:r>
            <a:r>
              <a:rPr lang="en-GB" dirty="0"/>
              <a:t>would be nice if we could avoid this, we can with inheritance.</a:t>
            </a:r>
          </a:p>
          <a:p>
            <a:pPr marL="0" indent="0">
              <a:buNone/>
            </a:pPr>
            <a:r>
              <a:rPr lang="en-GB" dirty="0" smtClean="0"/>
              <a:t>If </a:t>
            </a:r>
            <a:r>
              <a:rPr lang="en-GB" dirty="0"/>
              <a:t>we create an Account class we can then create child classes, such as </a:t>
            </a:r>
            <a:r>
              <a:rPr lang="en-GB" dirty="0" err="1"/>
              <a:t>StudentAccount</a:t>
            </a:r>
            <a:r>
              <a:rPr lang="en-GB" dirty="0"/>
              <a:t> that </a:t>
            </a:r>
            <a:r>
              <a:rPr lang="en-GB" dirty="0" smtClean="0"/>
              <a:t>extend / inherit (therefore can use) </a:t>
            </a:r>
            <a:r>
              <a:rPr lang="en-GB" dirty="0"/>
              <a:t>the attributes and properties of Account.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84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Classes - Improved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525" y="1375646"/>
            <a:ext cx="4547592" cy="43094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3136" y="1371527"/>
            <a:ext cx="2955472" cy="200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We have a ‘Parent Class’ called Account which contains just the attributes and methods that are common to all possible types of account class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773136" y="4122175"/>
            <a:ext cx="2955472" cy="1402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We then have ‘child classes’ which have unique attributes and </a:t>
            </a:r>
            <a:r>
              <a:rPr lang="en-GB" i="1" dirty="0" smtClean="0"/>
              <a:t>Extend </a:t>
            </a:r>
            <a:r>
              <a:rPr lang="en-GB" dirty="0" smtClean="0"/>
              <a:t>(inherit) the attributes of its </a:t>
            </a:r>
            <a:r>
              <a:rPr lang="en-GB" dirty="0"/>
              <a:t>P</a:t>
            </a:r>
            <a:r>
              <a:rPr lang="en-GB" dirty="0" smtClean="0"/>
              <a:t>arent Class.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6210301" y="1945369"/>
            <a:ext cx="1453243" cy="25309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5882417" y="4696660"/>
            <a:ext cx="704850" cy="25309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04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in Action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/>
            <a:r>
              <a:rPr lang="en-GB" dirty="0"/>
              <a:t>Create a new package called Bank</a:t>
            </a:r>
          </a:p>
          <a:p>
            <a:pPr marL="342900" indent="-342900"/>
            <a:r>
              <a:rPr lang="en-GB" dirty="0"/>
              <a:t>Create a new class called Account in the package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3017192"/>
            <a:ext cx="547260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 {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int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accountNumber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607" y="4991533"/>
            <a:ext cx="5899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Add the required attributes to the </a:t>
            </a:r>
            <a:r>
              <a:rPr lang="en-GB" sz="2800" dirty="0" smtClean="0"/>
              <a:t>class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0518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in Action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7606" y="1628017"/>
            <a:ext cx="10259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Add a constructor  with all attributes to the Account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Add the default (empty) constructor to the Account class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7606" y="2875390"/>
            <a:ext cx="904087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accountNumber){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balance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accountNumber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accountNumber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hangingPunct="0">
              <a:spcBef>
                <a:spcPct val="0"/>
              </a:spcBef>
            </a:pP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</a:t>
            </a:r>
            <a:r>
              <a:rPr lang="en-US" alt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606" y="4991267"/>
            <a:ext cx="10198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Add all getters and setters to the Account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Add withdraw() and deposit() methods to the Account class </a:t>
            </a:r>
          </a:p>
        </p:txBody>
      </p:sp>
    </p:spTree>
    <p:extLst>
      <p:ext uri="{BB962C8B-B14F-4D97-AF65-F5344CB8AC3E}">
        <p14:creationId xmlns:p14="http://schemas.microsoft.com/office/powerpoint/2010/main" val="279463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Account Class</a:t>
            </a:r>
            <a:endParaRPr lang="en-GB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196280"/>
            <a:ext cx="7524328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int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accountNumber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accountNumber)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balance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accountNumber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accountNumber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0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en-US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000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</a:t>
            </a:r>
            <a:r>
              <a:rPr lang="en-US" altLang="en-US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getBalance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setBalance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balance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getAccountNumber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accountNumber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setAccountNumber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accountNumber)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accountNumber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accountNumber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deposit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7773" y="171465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should now have a class that resembles something like this.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04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8625</TotalTime>
  <Words>974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Software Design &amp; Development CFS2160</vt:lpstr>
      <vt:lpstr>Session Plan</vt:lpstr>
      <vt:lpstr>Example Classes</vt:lpstr>
      <vt:lpstr>Example Classes</vt:lpstr>
      <vt:lpstr>Java Inheritance</vt:lpstr>
      <vt:lpstr>Example Classes - Improved</vt:lpstr>
      <vt:lpstr>Inheritance in Action</vt:lpstr>
      <vt:lpstr>Inheritance in Action</vt:lpstr>
      <vt:lpstr>Initial Account Class</vt:lpstr>
      <vt:lpstr>Inheritance in Action</vt:lpstr>
      <vt:lpstr>Inheritance in Action</vt:lpstr>
      <vt:lpstr>Inheritance in Action</vt:lpstr>
      <vt:lpstr>Inheritance in Action</vt:lpstr>
      <vt:lpstr>Inheritance in Action</vt:lpstr>
      <vt:lpstr>Inheritance in Action</vt:lpstr>
      <vt:lpstr>Attributes in Child Class</vt:lpstr>
      <vt:lpstr>Inheritance in Action</vt:lpstr>
      <vt:lpstr>Inheritance in Action</vt:lpstr>
      <vt:lpstr>Inheritance in Action</vt:lpstr>
      <vt:lpstr>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McGuire</dc:creator>
  <cp:lastModifiedBy>Stephen McGuire</cp:lastModifiedBy>
  <cp:revision>142</cp:revision>
  <dcterms:created xsi:type="dcterms:W3CDTF">2018-08-09T14:17:31Z</dcterms:created>
  <dcterms:modified xsi:type="dcterms:W3CDTF">2020-02-20T08:43:55Z</dcterms:modified>
</cp:coreProperties>
</file>