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5"/>
  </p:handoutMasterIdLst>
  <p:sldIdLst>
    <p:sldId id="256" r:id="rId2"/>
    <p:sldId id="258" r:id="rId3"/>
    <p:sldId id="275" r:id="rId4"/>
    <p:sldId id="290" r:id="rId5"/>
    <p:sldId id="291" r:id="rId6"/>
    <p:sldId id="292" r:id="rId7"/>
    <p:sldId id="293" r:id="rId8"/>
    <p:sldId id="294" r:id="rId9"/>
    <p:sldId id="295" r:id="rId10"/>
    <p:sldId id="296" r:id="rId11"/>
    <p:sldId id="297" r:id="rId12"/>
    <p:sldId id="298"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234C27-2DDC-4861-A92C-7769EE77D89D}">
          <p14:sldIdLst>
            <p14:sldId id="256"/>
            <p14:sldId id="258"/>
            <p14:sldId id="275"/>
            <p14:sldId id="290"/>
            <p14:sldId id="291"/>
            <p14:sldId id="292"/>
            <p14:sldId id="293"/>
            <p14:sldId id="294"/>
            <p14:sldId id="295"/>
            <p14:sldId id="296"/>
            <p14:sldId id="297"/>
            <p14:sldId id="298"/>
            <p14:sldId id="27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9" d="100"/>
          <a:sy n="89" d="100"/>
        </p:scale>
        <p:origin x="418" y="77"/>
      </p:cViewPr>
      <p:guideLst/>
    </p:cSldViewPr>
  </p:slideViewPr>
  <p:notesTextViewPr>
    <p:cViewPr>
      <p:scale>
        <a:sx n="3" d="2"/>
        <a:sy n="3" d="2"/>
      </p:scale>
      <p:origin x="0" y="0"/>
    </p:cViewPr>
  </p:notesTextViewPr>
  <p:notesViewPr>
    <p:cSldViewPr snapToGrid="0">
      <p:cViewPr varScale="1">
        <p:scale>
          <a:sx n="89" d="100"/>
          <a:sy n="89" d="100"/>
        </p:scale>
        <p:origin x="29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0E8D598-D1FB-4288-9798-BDF1893C09AC}" type="datetimeFigureOut">
              <a:rPr lang="en-GB" smtClean="0"/>
              <a:t>25/11/2019</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F7626C-76CA-4F55-B935-8EFB2CA8A46B}" type="slidenum">
              <a:rPr lang="en-GB" smtClean="0"/>
              <a:t>‹#›</a:t>
            </a:fld>
            <a:endParaRPr lang="en-GB"/>
          </a:p>
        </p:txBody>
      </p:sp>
    </p:spTree>
    <p:extLst>
      <p:ext uri="{BB962C8B-B14F-4D97-AF65-F5344CB8AC3E}">
        <p14:creationId xmlns:p14="http://schemas.microsoft.com/office/powerpoint/2010/main" val="299515234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4000">
                <a:solidFill>
                  <a:schemeClr val="accent6">
                    <a:lumMod val="75000"/>
                  </a:schemeClr>
                </a:solidFill>
              </a:defRPr>
            </a:lvl1pPr>
          </a:lstStyle>
          <a:p>
            <a:endParaRPr lang="en-GB"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GB" dirty="0"/>
          </a:p>
        </p:txBody>
      </p:sp>
    </p:spTree>
    <p:extLst>
      <p:ext uri="{BB962C8B-B14F-4D97-AF65-F5344CB8AC3E}">
        <p14:creationId xmlns:p14="http://schemas.microsoft.com/office/powerpoint/2010/main" val="1028272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0520"/>
          </a:xfrm>
          <a:prstGeom prst="rect">
            <a:avLst/>
          </a:prstGeom>
        </p:spPr>
        <p:txBody>
          <a:bodyPr/>
          <a:lstStyle>
            <a:lvl1pPr>
              <a:defRPr>
                <a:solidFill>
                  <a:schemeClr val="accent6">
                    <a:lumMod val="75000"/>
                  </a:schemeClr>
                </a:solidFill>
              </a:defRPr>
            </a:lvl1pPr>
          </a:lstStyle>
          <a:p>
            <a:r>
              <a:rPr lang="en-US" dirty="0" smtClean="0"/>
              <a:t>Click to edit Master title style</a:t>
            </a:r>
            <a:endParaRPr lang="en-GB" dirty="0"/>
          </a:p>
        </p:txBody>
      </p:sp>
      <p:sp>
        <p:nvSpPr>
          <p:cNvPr id="8" name="Text Placeholder 7"/>
          <p:cNvSpPr>
            <a:spLocks noGrp="1"/>
          </p:cNvSpPr>
          <p:nvPr>
            <p:ph type="body" sz="quarter" idx="12"/>
          </p:nvPr>
        </p:nvSpPr>
        <p:spPr>
          <a:xfrm>
            <a:off x="838200" y="1618408"/>
            <a:ext cx="10515600" cy="4745070"/>
          </a:xfrm>
          <a:prstGeom prst="rect">
            <a:avLst/>
          </a:prstGeom>
        </p:spPr>
        <p:txBody>
          <a:bodyPr/>
          <a:lstStyle>
            <a:lvl1pPr>
              <a:lnSpc>
                <a:spcPct val="100000"/>
              </a:lnSpc>
              <a:spcAft>
                <a:spcPts val="600"/>
              </a:spcAft>
              <a:defRPr/>
            </a:lvl1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1656916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0000">
              <a:schemeClr val="bg1">
                <a:tint val="93000"/>
                <a:satMod val="150000"/>
                <a:shade val="98000"/>
                <a:lumMod val="102000"/>
              </a:schemeClr>
            </a:gs>
            <a:gs pos="84000">
              <a:schemeClr val="bg1"/>
            </a:gs>
            <a:gs pos="100000">
              <a:schemeClr val="accent6">
                <a:lumMod val="40000"/>
                <a:lumOff val="60000"/>
              </a:schemeClr>
            </a:gs>
          </a:gsLst>
          <a:lin ang="5400000" scaled="0"/>
          <a:tileRect/>
        </a:gra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294660" y="560290"/>
            <a:ext cx="1902188" cy="637331"/>
          </a:xfrm>
          <a:prstGeom prst="rect">
            <a:avLst/>
          </a:prstGeom>
        </p:spPr>
      </p:pic>
    </p:spTree>
    <p:extLst>
      <p:ext uri="{BB962C8B-B14F-4D97-AF65-F5344CB8AC3E}">
        <p14:creationId xmlns:p14="http://schemas.microsoft.com/office/powerpoint/2010/main" val="1351569067"/>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Software Design &amp; Development</a:t>
            </a:r>
            <a:br>
              <a:rPr lang="en-GB" dirty="0" smtClean="0"/>
            </a:br>
            <a:r>
              <a:rPr lang="en-GB" dirty="0" smtClean="0"/>
              <a:t>CFS2160</a:t>
            </a:r>
            <a:endParaRPr lang="en-GB" dirty="0"/>
          </a:p>
        </p:txBody>
      </p:sp>
      <p:sp>
        <p:nvSpPr>
          <p:cNvPr id="3" name="Subtitle 2"/>
          <p:cNvSpPr>
            <a:spLocks noGrp="1"/>
          </p:cNvSpPr>
          <p:nvPr>
            <p:ph type="subTitle" idx="1"/>
          </p:nvPr>
        </p:nvSpPr>
        <p:spPr/>
        <p:txBody>
          <a:bodyPr/>
          <a:lstStyle/>
          <a:p>
            <a:r>
              <a:rPr lang="en-GB" dirty="0" smtClean="0"/>
              <a:t>Week </a:t>
            </a:r>
            <a:r>
              <a:rPr lang="en-GB" dirty="0"/>
              <a:t>9</a:t>
            </a:r>
            <a:r>
              <a:rPr lang="en-GB" dirty="0" smtClean="0"/>
              <a:t> </a:t>
            </a:r>
            <a:r>
              <a:rPr lang="en-GB" dirty="0" smtClean="0"/>
              <a:t>– </a:t>
            </a:r>
            <a:r>
              <a:rPr lang="en-GB" dirty="0" smtClean="0"/>
              <a:t>Intro to IntelliJ</a:t>
            </a:r>
            <a:endParaRPr lang="en-GB" dirty="0"/>
          </a:p>
        </p:txBody>
      </p:sp>
    </p:spTree>
    <p:extLst>
      <p:ext uri="{BB962C8B-B14F-4D97-AF65-F5344CB8AC3E}">
        <p14:creationId xmlns:p14="http://schemas.microsoft.com/office/powerpoint/2010/main" val="4052137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New IntelliJ Project</a:t>
            </a:r>
          </a:p>
        </p:txBody>
      </p:sp>
      <p:pic>
        <p:nvPicPr>
          <p:cNvPr id="4" name="Picture 3"/>
          <p:cNvPicPr>
            <a:picLocks noChangeAspect="1"/>
          </p:cNvPicPr>
          <p:nvPr/>
        </p:nvPicPr>
        <p:blipFill>
          <a:blip r:embed="rId2"/>
          <a:stretch>
            <a:fillRect/>
          </a:stretch>
        </p:blipFill>
        <p:spPr>
          <a:xfrm>
            <a:off x="838200" y="1477687"/>
            <a:ext cx="7529423" cy="5134907"/>
          </a:xfrm>
          <a:prstGeom prst="rect">
            <a:avLst/>
          </a:prstGeom>
        </p:spPr>
      </p:pic>
      <p:sp>
        <p:nvSpPr>
          <p:cNvPr id="7" name="TextBox 6"/>
          <p:cNvSpPr txBox="1"/>
          <p:nvPr/>
        </p:nvSpPr>
        <p:spPr>
          <a:xfrm>
            <a:off x="8548777" y="1682151"/>
            <a:ext cx="3191774" cy="2031325"/>
          </a:xfrm>
          <a:prstGeom prst="rect">
            <a:avLst/>
          </a:prstGeom>
          <a:noFill/>
        </p:spPr>
        <p:txBody>
          <a:bodyPr wrap="square" rtlCol="0">
            <a:spAutoFit/>
          </a:bodyPr>
          <a:lstStyle/>
          <a:p>
            <a:r>
              <a:rPr lang="en-GB" dirty="0" smtClean="0"/>
              <a:t>On the </a:t>
            </a:r>
            <a:r>
              <a:rPr lang="en-GB" dirty="0" err="1" smtClean="0"/>
              <a:t>Src</a:t>
            </a:r>
            <a:r>
              <a:rPr lang="en-GB" dirty="0" smtClean="0"/>
              <a:t> directory, right click ‘New / Java Class’</a:t>
            </a:r>
          </a:p>
          <a:p>
            <a:endParaRPr lang="en-GB" dirty="0"/>
          </a:p>
          <a:p>
            <a:r>
              <a:rPr lang="en-GB" dirty="0" smtClean="0"/>
              <a:t>All Java code MUST be in the </a:t>
            </a:r>
            <a:r>
              <a:rPr lang="en-GB" dirty="0" err="1" smtClean="0"/>
              <a:t>Src</a:t>
            </a:r>
            <a:r>
              <a:rPr lang="en-GB" dirty="0" smtClean="0"/>
              <a:t> folder of your project.</a:t>
            </a:r>
          </a:p>
          <a:p>
            <a:endParaRPr lang="en-GB" dirty="0"/>
          </a:p>
          <a:p>
            <a:endParaRPr lang="en-GB" dirty="0"/>
          </a:p>
        </p:txBody>
      </p:sp>
      <p:cxnSp>
        <p:nvCxnSpPr>
          <p:cNvPr id="8" name="Straight Arrow Connector 7"/>
          <p:cNvCxnSpPr/>
          <p:nvPr/>
        </p:nvCxnSpPr>
        <p:spPr>
          <a:xfrm flipH="1">
            <a:off x="5063706" y="2147977"/>
            <a:ext cx="3485071" cy="65560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698255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New IntelliJ Project</a:t>
            </a:r>
          </a:p>
        </p:txBody>
      </p:sp>
      <p:pic>
        <p:nvPicPr>
          <p:cNvPr id="5" name="Picture 4"/>
          <p:cNvPicPr>
            <a:picLocks noChangeAspect="1"/>
          </p:cNvPicPr>
          <p:nvPr/>
        </p:nvPicPr>
        <p:blipFill>
          <a:blip r:embed="rId2"/>
          <a:stretch>
            <a:fillRect/>
          </a:stretch>
        </p:blipFill>
        <p:spPr>
          <a:xfrm>
            <a:off x="838200" y="1671547"/>
            <a:ext cx="4200525" cy="1962150"/>
          </a:xfrm>
          <a:prstGeom prst="rect">
            <a:avLst/>
          </a:prstGeom>
        </p:spPr>
      </p:pic>
      <p:pic>
        <p:nvPicPr>
          <p:cNvPr id="6" name="Picture 5"/>
          <p:cNvPicPr>
            <a:picLocks noChangeAspect="1"/>
          </p:cNvPicPr>
          <p:nvPr/>
        </p:nvPicPr>
        <p:blipFill>
          <a:blip r:embed="rId3"/>
          <a:stretch>
            <a:fillRect/>
          </a:stretch>
        </p:blipFill>
        <p:spPr>
          <a:xfrm>
            <a:off x="5462016" y="4194414"/>
            <a:ext cx="6349869" cy="2137374"/>
          </a:xfrm>
          <a:prstGeom prst="rect">
            <a:avLst/>
          </a:prstGeom>
        </p:spPr>
      </p:pic>
      <p:sp>
        <p:nvSpPr>
          <p:cNvPr id="7" name="TextBox 6"/>
          <p:cNvSpPr txBox="1"/>
          <p:nvPr/>
        </p:nvSpPr>
        <p:spPr>
          <a:xfrm>
            <a:off x="7599871" y="1382295"/>
            <a:ext cx="3191774" cy="646331"/>
          </a:xfrm>
          <a:prstGeom prst="rect">
            <a:avLst/>
          </a:prstGeom>
          <a:noFill/>
        </p:spPr>
        <p:txBody>
          <a:bodyPr wrap="square" rtlCol="0">
            <a:spAutoFit/>
          </a:bodyPr>
          <a:lstStyle/>
          <a:p>
            <a:r>
              <a:rPr lang="en-GB" dirty="0" smtClean="0"/>
              <a:t>Type the name for the new Java Class in </a:t>
            </a:r>
            <a:r>
              <a:rPr lang="en-GB" dirty="0" err="1" smtClean="0"/>
              <a:t>CamelCase</a:t>
            </a:r>
            <a:r>
              <a:rPr lang="en-GB" dirty="0" smtClean="0"/>
              <a:t>, click OK</a:t>
            </a:r>
            <a:endParaRPr lang="en-GB" dirty="0"/>
          </a:p>
        </p:txBody>
      </p:sp>
      <p:cxnSp>
        <p:nvCxnSpPr>
          <p:cNvPr id="8" name="Straight Arrow Connector 7"/>
          <p:cNvCxnSpPr/>
          <p:nvPr/>
        </p:nvCxnSpPr>
        <p:spPr>
          <a:xfrm flipH="1">
            <a:off x="3269411" y="1768415"/>
            <a:ext cx="4218318" cy="165627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1" name="TextBox 10"/>
          <p:cNvSpPr txBox="1"/>
          <p:nvPr/>
        </p:nvSpPr>
        <p:spPr>
          <a:xfrm>
            <a:off x="1101305" y="4616770"/>
            <a:ext cx="3191774" cy="1754326"/>
          </a:xfrm>
          <a:prstGeom prst="rect">
            <a:avLst/>
          </a:prstGeom>
          <a:noFill/>
        </p:spPr>
        <p:txBody>
          <a:bodyPr wrap="square" rtlCol="0">
            <a:spAutoFit/>
          </a:bodyPr>
          <a:lstStyle/>
          <a:p>
            <a:r>
              <a:rPr lang="en-GB" dirty="0" smtClean="0"/>
              <a:t>In the new Java file, </a:t>
            </a:r>
            <a:r>
              <a:rPr lang="en-GB" dirty="0" err="1" smtClean="0"/>
              <a:t>psvm</a:t>
            </a:r>
            <a:r>
              <a:rPr lang="en-GB" dirty="0" smtClean="0"/>
              <a:t> to add the Private Static Void Main method, IntelliJ will auto-suggest and complete the command, click enter to complete.</a:t>
            </a:r>
            <a:endParaRPr lang="en-GB" dirty="0"/>
          </a:p>
        </p:txBody>
      </p:sp>
      <p:cxnSp>
        <p:nvCxnSpPr>
          <p:cNvPr id="12" name="Straight Arrow Connector 11"/>
          <p:cNvCxnSpPr/>
          <p:nvPr/>
        </p:nvCxnSpPr>
        <p:spPr>
          <a:xfrm flipV="1">
            <a:off x="3692106" y="5063706"/>
            <a:ext cx="2708694" cy="29172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911054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New IntelliJ Project</a:t>
            </a:r>
          </a:p>
        </p:txBody>
      </p:sp>
      <p:pic>
        <p:nvPicPr>
          <p:cNvPr id="4" name="Picture 3"/>
          <p:cNvPicPr>
            <a:picLocks noChangeAspect="1"/>
          </p:cNvPicPr>
          <p:nvPr/>
        </p:nvPicPr>
        <p:blipFill>
          <a:blip r:embed="rId2"/>
          <a:stretch>
            <a:fillRect/>
          </a:stretch>
        </p:blipFill>
        <p:spPr>
          <a:xfrm>
            <a:off x="3633787" y="2537963"/>
            <a:ext cx="4924425" cy="2247900"/>
          </a:xfrm>
          <a:prstGeom prst="rect">
            <a:avLst/>
          </a:prstGeom>
        </p:spPr>
      </p:pic>
      <p:sp>
        <p:nvSpPr>
          <p:cNvPr id="5" name="TextBox 4"/>
          <p:cNvSpPr txBox="1"/>
          <p:nvPr/>
        </p:nvSpPr>
        <p:spPr>
          <a:xfrm>
            <a:off x="765928" y="1503651"/>
            <a:ext cx="6733910" cy="923330"/>
          </a:xfrm>
          <a:prstGeom prst="rect">
            <a:avLst/>
          </a:prstGeom>
          <a:noFill/>
        </p:spPr>
        <p:txBody>
          <a:bodyPr wrap="square" rtlCol="0">
            <a:spAutoFit/>
          </a:bodyPr>
          <a:lstStyle/>
          <a:p>
            <a:r>
              <a:rPr lang="en-GB" dirty="0" smtClean="0"/>
              <a:t>You now have a starting point for your Java class, enter the print statement as detailed in the lecture and required in the practical.</a:t>
            </a:r>
          </a:p>
          <a:p>
            <a:r>
              <a:rPr lang="en-GB" dirty="0" smtClean="0"/>
              <a:t>The code must go in the Main method body</a:t>
            </a:r>
            <a:endParaRPr lang="en-GB" dirty="0"/>
          </a:p>
        </p:txBody>
      </p:sp>
      <p:sp>
        <p:nvSpPr>
          <p:cNvPr id="6" name="TextBox 5"/>
          <p:cNvSpPr txBox="1"/>
          <p:nvPr/>
        </p:nvSpPr>
        <p:spPr>
          <a:xfrm>
            <a:off x="944705" y="5625014"/>
            <a:ext cx="6171204" cy="369332"/>
          </a:xfrm>
          <a:prstGeom prst="rect">
            <a:avLst/>
          </a:prstGeom>
          <a:noFill/>
        </p:spPr>
        <p:txBody>
          <a:bodyPr wrap="square" rtlCol="0">
            <a:spAutoFit/>
          </a:bodyPr>
          <a:lstStyle/>
          <a:p>
            <a:r>
              <a:rPr lang="en-GB" dirty="0" smtClean="0"/>
              <a:t>To run the programme, click the Green Arrow to start.</a:t>
            </a:r>
            <a:endParaRPr lang="en-GB" dirty="0"/>
          </a:p>
        </p:txBody>
      </p:sp>
      <p:cxnSp>
        <p:nvCxnSpPr>
          <p:cNvPr id="7" name="Straight Arrow Connector 6"/>
          <p:cNvCxnSpPr/>
          <p:nvPr/>
        </p:nvCxnSpPr>
        <p:spPr>
          <a:xfrm flipV="1">
            <a:off x="1389185" y="3288323"/>
            <a:ext cx="2505807" cy="233669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1" name="Straight Arrow Connector 10"/>
          <p:cNvCxnSpPr/>
          <p:nvPr/>
        </p:nvCxnSpPr>
        <p:spPr>
          <a:xfrm>
            <a:off x="5037992" y="2329962"/>
            <a:ext cx="316524" cy="103749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590031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Finally</a:t>
            </a:r>
            <a:endParaRPr lang="en-GB" dirty="0"/>
          </a:p>
        </p:txBody>
      </p:sp>
      <p:sp>
        <p:nvSpPr>
          <p:cNvPr id="3" name="Text Placeholder 2"/>
          <p:cNvSpPr>
            <a:spLocks noGrp="1"/>
          </p:cNvSpPr>
          <p:nvPr>
            <p:ph type="body" sz="quarter" idx="12"/>
          </p:nvPr>
        </p:nvSpPr>
        <p:spPr/>
        <p:txBody>
          <a:bodyPr/>
          <a:lstStyle/>
          <a:p>
            <a:pPr marL="0" indent="0">
              <a:buNone/>
            </a:pPr>
            <a:r>
              <a:rPr lang="en-GB" dirty="0" smtClean="0"/>
              <a:t>From now on, your programming tutorials will be for java ONLY, if you have outstanding Python logbook work you should continue working on this in your own time. You can book 1 to 1 sessions with me for help, </a:t>
            </a:r>
            <a:r>
              <a:rPr lang="en-GB" b="1" dirty="0" smtClean="0"/>
              <a:t>Tony is always </a:t>
            </a:r>
            <a:r>
              <a:rPr lang="en-GB" b="1" dirty="0" smtClean="0"/>
              <a:t>available after the lecture, in his tutorials or </a:t>
            </a:r>
            <a:r>
              <a:rPr lang="en-GB" b="1" dirty="0" smtClean="0"/>
              <a:t>via email for assistance </a:t>
            </a:r>
            <a:r>
              <a:rPr lang="en-GB" b="1" dirty="0" smtClean="0"/>
              <a:t>and</a:t>
            </a:r>
            <a:r>
              <a:rPr lang="en-GB" b="1" dirty="0" smtClean="0"/>
              <a:t> </a:t>
            </a:r>
            <a:r>
              <a:rPr lang="en-GB" b="1" dirty="0" smtClean="0"/>
              <a:t>feedback.</a:t>
            </a:r>
          </a:p>
          <a:p>
            <a:pPr marL="0" indent="0">
              <a:buNone/>
            </a:pPr>
            <a:r>
              <a:rPr lang="en-GB" dirty="0" smtClean="0"/>
              <a:t>I will able to help with both Python and Java in my </a:t>
            </a:r>
            <a:r>
              <a:rPr lang="en-GB" dirty="0" smtClean="0"/>
              <a:t>study sessions </a:t>
            </a:r>
            <a:r>
              <a:rPr lang="en-GB" dirty="0" smtClean="0"/>
              <a:t>for the next few weeks.</a:t>
            </a:r>
            <a:endParaRPr lang="en-GB" dirty="0"/>
          </a:p>
          <a:p>
            <a:r>
              <a:rPr lang="en-GB" dirty="0" smtClean="0"/>
              <a:t>Complete the example in these slides to create a Java programme.</a:t>
            </a:r>
          </a:p>
          <a:p>
            <a:r>
              <a:rPr lang="en-GB" dirty="0" smtClean="0"/>
              <a:t>Any </a:t>
            </a:r>
            <a:r>
              <a:rPr lang="en-GB" dirty="0" smtClean="0"/>
              <a:t>questions about </a:t>
            </a:r>
            <a:r>
              <a:rPr lang="en-GB" dirty="0" smtClean="0"/>
              <a:t>Java</a:t>
            </a:r>
            <a:r>
              <a:rPr lang="en-GB" dirty="0"/>
              <a:t>?</a:t>
            </a:r>
            <a:endParaRPr lang="en-GB" dirty="0" smtClean="0"/>
          </a:p>
        </p:txBody>
      </p:sp>
    </p:spTree>
    <p:extLst>
      <p:ext uri="{BB962C8B-B14F-4D97-AF65-F5344CB8AC3E}">
        <p14:creationId xmlns:p14="http://schemas.microsoft.com/office/powerpoint/2010/main" val="1506390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Session Plan</a:t>
            </a:r>
            <a:endParaRPr lang="en-GB" dirty="0"/>
          </a:p>
        </p:txBody>
      </p:sp>
      <p:sp>
        <p:nvSpPr>
          <p:cNvPr id="3" name="Text Placeholder 2"/>
          <p:cNvSpPr>
            <a:spLocks noGrp="1"/>
          </p:cNvSpPr>
          <p:nvPr>
            <p:ph type="body" sz="quarter" idx="12"/>
          </p:nvPr>
        </p:nvSpPr>
        <p:spPr/>
        <p:txBody>
          <a:bodyPr/>
          <a:lstStyle/>
          <a:p>
            <a:r>
              <a:rPr lang="en-GB" dirty="0" smtClean="0"/>
              <a:t>An important message</a:t>
            </a:r>
          </a:p>
          <a:p>
            <a:r>
              <a:rPr lang="en-GB" dirty="0" smtClean="0"/>
              <a:t>Intro to IntelliJ</a:t>
            </a:r>
            <a:endParaRPr lang="en-GB" dirty="0" smtClean="0"/>
          </a:p>
          <a:p>
            <a:r>
              <a:rPr lang="en-GB" dirty="0" smtClean="0"/>
              <a:t>Work </a:t>
            </a:r>
            <a:r>
              <a:rPr lang="en-GB" dirty="0" smtClean="0"/>
              <a:t>on todays worksheet.</a:t>
            </a:r>
            <a:endParaRPr lang="en-GB" dirty="0"/>
          </a:p>
          <a:p>
            <a:r>
              <a:rPr lang="en-GB" dirty="0"/>
              <a:t>Then work on any outstanding practical work.</a:t>
            </a:r>
            <a:endParaRPr lang="en-US" dirty="0"/>
          </a:p>
        </p:txBody>
      </p:sp>
    </p:spTree>
    <p:extLst>
      <p:ext uri="{BB962C8B-B14F-4D97-AF65-F5344CB8AC3E}">
        <p14:creationId xmlns:p14="http://schemas.microsoft.com/office/powerpoint/2010/main" val="3373448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 Important Message</a:t>
            </a:r>
            <a:endParaRPr lang="en-GB" dirty="0"/>
          </a:p>
        </p:txBody>
      </p:sp>
      <p:sp>
        <p:nvSpPr>
          <p:cNvPr id="3" name="Text Placeholder 2"/>
          <p:cNvSpPr>
            <a:spLocks noGrp="1"/>
          </p:cNvSpPr>
          <p:nvPr>
            <p:ph type="body" sz="quarter" idx="12"/>
          </p:nvPr>
        </p:nvSpPr>
        <p:spPr/>
        <p:txBody>
          <a:bodyPr/>
          <a:lstStyle/>
          <a:p>
            <a:pPr marL="0" indent="0" algn="ctr">
              <a:buNone/>
            </a:pPr>
            <a:r>
              <a:rPr lang="en-GB" sz="4800" dirty="0" smtClean="0"/>
              <a:t>Logbook </a:t>
            </a:r>
            <a:r>
              <a:rPr lang="en-GB" sz="4800" dirty="0" smtClean="0"/>
              <a:t>Hand in.</a:t>
            </a:r>
          </a:p>
          <a:p>
            <a:pPr marL="0" indent="0" algn="ctr">
              <a:buNone/>
            </a:pPr>
            <a:endParaRPr lang="en-GB" sz="4400" dirty="0" smtClean="0"/>
          </a:p>
          <a:p>
            <a:pPr marL="0" indent="0" algn="ctr">
              <a:buNone/>
            </a:pPr>
            <a:r>
              <a:rPr lang="en-GB" sz="4000" dirty="0" smtClean="0"/>
              <a:t>The log book hand in date is the 19</a:t>
            </a:r>
            <a:r>
              <a:rPr lang="en-GB" sz="4000" baseline="30000" dirty="0" smtClean="0"/>
              <a:t>th</a:t>
            </a:r>
            <a:r>
              <a:rPr lang="en-GB" sz="4000" dirty="0" smtClean="0"/>
              <a:t> of December at </a:t>
            </a:r>
            <a:r>
              <a:rPr lang="en-GB" sz="4000" dirty="0" smtClean="0"/>
              <a:t>17:00.</a:t>
            </a:r>
          </a:p>
          <a:p>
            <a:pPr marL="0" indent="0" algn="ctr">
              <a:buNone/>
            </a:pPr>
            <a:endParaRPr lang="en-GB" sz="2400" dirty="0" smtClean="0"/>
          </a:p>
          <a:p>
            <a:pPr marL="0" indent="0" algn="ctr">
              <a:buNone/>
            </a:pPr>
            <a:r>
              <a:rPr lang="en-GB" sz="2400" dirty="0" smtClean="0"/>
              <a:t>Please make every effort to make sure your Python work is complete this week.</a:t>
            </a:r>
            <a:endParaRPr lang="en-GB" sz="2400" dirty="0"/>
          </a:p>
        </p:txBody>
      </p:sp>
    </p:spTree>
    <p:extLst>
      <p:ext uri="{BB962C8B-B14F-4D97-AF65-F5344CB8AC3E}">
        <p14:creationId xmlns:p14="http://schemas.microsoft.com/office/powerpoint/2010/main" val="202567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Another Important Message</a:t>
            </a:r>
            <a:endParaRPr lang="en-GB" dirty="0"/>
          </a:p>
        </p:txBody>
      </p:sp>
      <p:sp>
        <p:nvSpPr>
          <p:cNvPr id="3" name="Text Placeholder 2"/>
          <p:cNvSpPr>
            <a:spLocks noGrp="1"/>
          </p:cNvSpPr>
          <p:nvPr>
            <p:ph type="body" sz="quarter" idx="12"/>
          </p:nvPr>
        </p:nvSpPr>
        <p:spPr/>
        <p:txBody>
          <a:bodyPr/>
          <a:lstStyle/>
          <a:p>
            <a:pPr marL="0" indent="0" algn="ctr">
              <a:buNone/>
            </a:pPr>
            <a:endParaRPr lang="en-GB" sz="4400" dirty="0" smtClean="0"/>
          </a:p>
          <a:p>
            <a:pPr marL="0" indent="0" algn="ctr">
              <a:buNone/>
            </a:pPr>
            <a:r>
              <a:rPr lang="en-GB" sz="4800" dirty="0" smtClean="0"/>
              <a:t>We Only Use Java Version 11!</a:t>
            </a:r>
          </a:p>
          <a:p>
            <a:pPr marL="0" indent="0" algn="ctr">
              <a:buNone/>
            </a:pPr>
            <a:endParaRPr lang="en-GB" sz="4400" dirty="0" smtClean="0"/>
          </a:p>
          <a:p>
            <a:pPr marL="0" indent="0" algn="ctr">
              <a:buNone/>
            </a:pPr>
            <a:r>
              <a:rPr lang="en-GB" sz="4000" dirty="0" smtClean="0"/>
              <a:t>If you create Java code in a version newer than V11 it may not work at uni!</a:t>
            </a:r>
            <a:endParaRPr lang="en-GB" sz="4000" dirty="0"/>
          </a:p>
        </p:txBody>
      </p:sp>
    </p:spTree>
    <p:extLst>
      <p:ext uri="{BB962C8B-B14F-4D97-AF65-F5344CB8AC3E}">
        <p14:creationId xmlns:p14="http://schemas.microsoft.com/office/powerpoint/2010/main" val="2261859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New IntelliJ Project</a:t>
            </a:r>
            <a:endParaRPr lang="en-GB" dirty="0"/>
          </a:p>
        </p:txBody>
      </p:sp>
      <p:sp>
        <p:nvSpPr>
          <p:cNvPr id="3" name="Text Placeholder 2"/>
          <p:cNvSpPr>
            <a:spLocks noGrp="1"/>
          </p:cNvSpPr>
          <p:nvPr>
            <p:ph type="body" sz="quarter" idx="12"/>
          </p:nvPr>
        </p:nvSpPr>
        <p:spPr/>
        <p:txBody>
          <a:bodyPr/>
          <a:lstStyle/>
          <a:p>
            <a:pPr marL="0" indent="0">
              <a:buNone/>
            </a:pPr>
            <a:r>
              <a:rPr lang="en-GB" dirty="0" smtClean="0"/>
              <a:t>You should a single project in IntelliJ, this should contain all practical work from each week.</a:t>
            </a:r>
          </a:p>
          <a:p>
            <a:pPr marL="0" indent="0">
              <a:buNone/>
            </a:pPr>
            <a:r>
              <a:rPr lang="en-GB" dirty="0" smtClean="0"/>
              <a:t>You should open this single project each week and add new Java programmes to it.</a:t>
            </a:r>
            <a:endParaRPr lang="en-GB" dirty="0"/>
          </a:p>
        </p:txBody>
      </p:sp>
    </p:spTree>
    <p:extLst>
      <p:ext uri="{BB962C8B-B14F-4D97-AF65-F5344CB8AC3E}">
        <p14:creationId xmlns:p14="http://schemas.microsoft.com/office/powerpoint/2010/main" val="4242041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New IntelliJ Project</a:t>
            </a:r>
          </a:p>
        </p:txBody>
      </p:sp>
      <p:pic>
        <p:nvPicPr>
          <p:cNvPr id="4" name="Picture 3"/>
          <p:cNvPicPr>
            <a:picLocks noChangeAspect="1"/>
          </p:cNvPicPr>
          <p:nvPr/>
        </p:nvPicPr>
        <p:blipFill>
          <a:blip r:embed="rId2"/>
          <a:stretch>
            <a:fillRect/>
          </a:stretch>
        </p:blipFill>
        <p:spPr>
          <a:xfrm>
            <a:off x="838200" y="1682151"/>
            <a:ext cx="7335508" cy="4568672"/>
          </a:xfrm>
          <a:prstGeom prst="rect">
            <a:avLst/>
          </a:prstGeom>
        </p:spPr>
      </p:pic>
      <p:sp>
        <p:nvSpPr>
          <p:cNvPr id="5" name="TextBox 4"/>
          <p:cNvSpPr txBox="1"/>
          <p:nvPr/>
        </p:nvSpPr>
        <p:spPr>
          <a:xfrm>
            <a:off x="8548777" y="1682151"/>
            <a:ext cx="3191774" cy="646331"/>
          </a:xfrm>
          <a:prstGeom prst="rect">
            <a:avLst/>
          </a:prstGeom>
          <a:noFill/>
        </p:spPr>
        <p:txBody>
          <a:bodyPr wrap="square" rtlCol="0">
            <a:spAutoFit/>
          </a:bodyPr>
          <a:lstStyle/>
          <a:p>
            <a:r>
              <a:rPr lang="en-GB" dirty="0" smtClean="0"/>
              <a:t>Open IntelliJ and click ‘Create New Project.</a:t>
            </a:r>
            <a:endParaRPr lang="en-GB" dirty="0"/>
          </a:p>
        </p:txBody>
      </p:sp>
      <p:cxnSp>
        <p:nvCxnSpPr>
          <p:cNvPr id="8" name="Straight Arrow Connector 7"/>
          <p:cNvCxnSpPr/>
          <p:nvPr/>
        </p:nvCxnSpPr>
        <p:spPr>
          <a:xfrm flipH="1">
            <a:off x="5279366" y="2328482"/>
            <a:ext cx="3493698" cy="171730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84069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New IntelliJ Project</a:t>
            </a:r>
          </a:p>
        </p:txBody>
      </p:sp>
      <p:pic>
        <p:nvPicPr>
          <p:cNvPr id="4" name="Picture 3"/>
          <p:cNvPicPr>
            <a:picLocks noChangeAspect="1"/>
          </p:cNvPicPr>
          <p:nvPr/>
        </p:nvPicPr>
        <p:blipFill>
          <a:blip r:embed="rId2"/>
          <a:stretch>
            <a:fillRect/>
          </a:stretch>
        </p:blipFill>
        <p:spPr>
          <a:xfrm>
            <a:off x="838200" y="1557158"/>
            <a:ext cx="6471185" cy="5007545"/>
          </a:xfrm>
          <a:prstGeom prst="rect">
            <a:avLst/>
          </a:prstGeom>
        </p:spPr>
      </p:pic>
      <p:sp>
        <p:nvSpPr>
          <p:cNvPr id="6" name="TextBox 5"/>
          <p:cNvSpPr txBox="1"/>
          <p:nvPr/>
        </p:nvSpPr>
        <p:spPr>
          <a:xfrm>
            <a:off x="8548777" y="1682151"/>
            <a:ext cx="3191774" cy="1200329"/>
          </a:xfrm>
          <a:prstGeom prst="rect">
            <a:avLst/>
          </a:prstGeom>
          <a:noFill/>
        </p:spPr>
        <p:txBody>
          <a:bodyPr wrap="square" rtlCol="0">
            <a:spAutoFit/>
          </a:bodyPr>
          <a:lstStyle/>
          <a:p>
            <a:r>
              <a:rPr lang="en-GB" dirty="0" smtClean="0"/>
              <a:t>Select Java, ensure the Project SDK shows 1.11 for version 11.</a:t>
            </a:r>
          </a:p>
          <a:p>
            <a:endParaRPr lang="en-GB" dirty="0"/>
          </a:p>
          <a:p>
            <a:r>
              <a:rPr lang="en-GB" dirty="0" smtClean="0"/>
              <a:t>Click Next</a:t>
            </a:r>
            <a:endParaRPr lang="en-GB" dirty="0"/>
          </a:p>
        </p:txBody>
      </p:sp>
      <p:cxnSp>
        <p:nvCxnSpPr>
          <p:cNvPr id="7" name="Straight Arrow Connector 6"/>
          <p:cNvCxnSpPr/>
          <p:nvPr/>
        </p:nvCxnSpPr>
        <p:spPr>
          <a:xfrm flipH="1" flipV="1">
            <a:off x="1570008" y="2001328"/>
            <a:ext cx="7203056" cy="32715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762228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New IntelliJ Project</a:t>
            </a:r>
          </a:p>
        </p:txBody>
      </p:sp>
      <p:pic>
        <p:nvPicPr>
          <p:cNvPr id="4" name="Picture 3"/>
          <p:cNvPicPr>
            <a:picLocks noChangeAspect="1"/>
          </p:cNvPicPr>
          <p:nvPr/>
        </p:nvPicPr>
        <p:blipFill>
          <a:blip r:embed="rId2"/>
          <a:stretch>
            <a:fillRect/>
          </a:stretch>
        </p:blipFill>
        <p:spPr>
          <a:xfrm>
            <a:off x="838200" y="1742536"/>
            <a:ext cx="6277682" cy="4856320"/>
          </a:xfrm>
          <a:prstGeom prst="rect">
            <a:avLst/>
          </a:prstGeom>
        </p:spPr>
      </p:pic>
      <p:sp>
        <p:nvSpPr>
          <p:cNvPr id="5" name="TextBox 4"/>
          <p:cNvSpPr txBox="1"/>
          <p:nvPr/>
        </p:nvSpPr>
        <p:spPr>
          <a:xfrm>
            <a:off x="8548777" y="1682151"/>
            <a:ext cx="3191774" cy="646331"/>
          </a:xfrm>
          <a:prstGeom prst="rect">
            <a:avLst/>
          </a:prstGeom>
          <a:noFill/>
        </p:spPr>
        <p:txBody>
          <a:bodyPr wrap="square" rtlCol="0">
            <a:spAutoFit/>
          </a:bodyPr>
          <a:lstStyle/>
          <a:p>
            <a:r>
              <a:rPr lang="en-GB" dirty="0" smtClean="0"/>
              <a:t>Click Next, we don’t need a template at this point</a:t>
            </a:r>
            <a:endParaRPr lang="en-GB" dirty="0"/>
          </a:p>
        </p:txBody>
      </p:sp>
      <p:cxnSp>
        <p:nvCxnSpPr>
          <p:cNvPr id="6" name="Straight Arrow Connector 5"/>
          <p:cNvCxnSpPr/>
          <p:nvPr/>
        </p:nvCxnSpPr>
        <p:spPr>
          <a:xfrm flipH="1">
            <a:off x="5426015" y="2328482"/>
            <a:ext cx="3347049" cy="412407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762253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New IntelliJ Project</a:t>
            </a:r>
          </a:p>
        </p:txBody>
      </p:sp>
      <p:pic>
        <p:nvPicPr>
          <p:cNvPr id="4" name="Picture 3"/>
          <p:cNvPicPr>
            <a:picLocks noChangeAspect="1"/>
          </p:cNvPicPr>
          <p:nvPr/>
        </p:nvPicPr>
        <p:blipFill>
          <a:blip r:embed="rId2"/>
          <a:stretch>
            <a:fillRect/>
          </a:stretch>
        </p:blipFill>
        <p:spPr>
          <a:xfrm>
            <a:off x="838200" y="1608018"/>
            <a:ext cx="6507925" cy="5060202"/>
          </a:xfrm>
          <a:prstGeom prst="rect">
            <a:avLst/>
          </a:prstGeom>
        </p:spPr>
      </p:pic>
      <p:sp>
        <p:nvSpPr>
          <p:cNvPr id="5" name="TextBox 4"/>
          <p:cNvSpPr txBox="1"/>
          <p:nvPr/>
        </p:nvSpPr>
        <p:spPr>
          <a:xfrm>
            <a:off x="8548777" y="1682151"/>
            <a:ext cx="3191774" cy="2585323"/>
          </a:xfrm>
          <a:prstGeom prst="rect">
            <a:avLst/>
          </a:prstGeom>
          <a:noFill/>
        </p:spPr>
        <p:txBody>
          <a:bodyPr wrap="square" rtlCol="0">
            <a:spAutoFit/>
          </a:bodyPr>
          <a:lstStyle/>
          <a:p>
            <a:r>
              <a:rPr lang="en-GB" dirty="0" smtClean="0"/>
              <a:t>Enter the project name AND location.</a:t>
            </a:r>
          </a:p>
          <a:p>
            <a:endParaRPr lang="en-GB" dirty="0"/>
          </a:p>
          <a:p>
            <a:r>
              <a:rPr lang="en-GB" dirty="0" smtClean="0"/>
              <a:t>These should be </a:t>
            </a:r>
            <a:r>
              <a:rPr lang="en-GB" dirty="0" err="1" smtClean="0"/>
              <a:t>CamelCase</a:t>
            </a:r>
            <a:r>
              <a:rPr lang="en-GB" dirty="0" smtClean="0"/>
              <a:t> for the name and the location should be somewhere on your K:/ drive!</a:t>
            </a:r>
          </a:p>
          <a:p>
            <a:endParaRPr lang="en-GB" dirty="0"/>
          </a:p>
          <a:p>
            <a:r>
              <a:rPr lang="en-GB" dirty="0" smtClean="0"/>
              <a:t>Then click Finish</a:t>
            </a:r>
            <a:endParaRPr lang="en-GB" dirty="0"/>
          </a:p>
        </p:txBody>
      </p:sp>
      <p:cxnSp>
        <p:nvCxnSpPr>
          <p:cNvPr id="6" name="Straight Arrow Connector 5"/>
          <p:cNvCxnSpPr/>
          <p:nvPr/>
        </p:nvCxnSpPr>
        <p:spPr>
          <a:xfrm flipH="1" flipV="1">
            <a:off x="2706905" y="2116939"/>
            <a:ext cx="5841872" cy="3103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8" name="Straight Arrow Connector 7"/>
          <p:cNvCxnSpPr>
            <a:stCxn id="5" idx="1"/>
          </p:cNvCxnSpPr>
          <p:nvPr/>
        </p:nvCxnSpPr>
        <p:spPr>
          <a:xfrm flipH="1" flipV="1">
            <a:off x="4209693" y="2454482"/>
            <a:ext cx="4339084" cy="52033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1" name="Straight Arrow Connector 10"/>
          <p:cNvCxnSpPr/>
          <p:nvPr/>
        </p:nvCxnSpPr>
        <p:spPr>
          <a:xfrm flipH="1">
            <a:off x="5400136" y="4138119"/>
            <a:ext cx="3329796" cy="237395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6992161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5866</TotalTime>
  <Words>432</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Software Design &amp; Development CFS2160</vt:lpstr>
      <vt:lpstr>Session Plan</vt:lpstr>
      <vt:lpstr>An Important Message</vt:lpstr>
      <vt:lpstr>Another Important Message</vt:lpstr>
      <vt:lpstr>New IntelliJ Project</vt:lpstr>
      <vt:lpstr>New IntelliJ Project</vt:lpstr>
      <vt:lpstr>New IntelliJ Project</vt:lpstr>
      <vt:lpstr>New IntelliJ Project</vt:lpstr>
      <vt:lpstr>New IntelliJ Project</vt:lpstr>
      <vt:lpstr>New IntelliJ Project</vt:lpstr>
      <vt:lpstr>New IntelliJ Project</vt:lpstr>
      <vt:lpstr>New IntelliJ Project</vt:lpstr>
      <vt:lpstr>Finally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McGuire</dc:creator>
  <cp:lastModifiedBy>Stephen McGuire</cp:lastModifiedBy>
  <cp:revision>124</cp:revision>
  <dcterms:created xsi:type="dcterms:W3CDTF">2018-08-09T14:17:31Z</dcterms:created>
  <dcterms:modified xsi:type="dcterms:W3CDTF">2019-11-25T12:40:08Z</dcterms:modified>
</cp:coreProperties>
</file>