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Source Code Pro"/>
      <p:regular r:id="rId60"/>
      <p:bold r:id="rId61"/>
      <p:italic r:id="rId62"/>
      <p:boldItalic r:id="rId63"/>
    </p:embeddedFont>
    <p:embeddedFont>
      <p:font typeface="Source Sans Pr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SourceCodePro-italic.fntdata"/><Relationship Id="rId61" Type="http://schemas.openxmlformats.org/officeDocument/2006/relationships/font" Target="fonts/SourceCodePro-bold.fntdata"/><Relationship Id="rId20" Type="http://schemas.openxmlformats.org/officeDocument/2006/relationships/slide" Target="slides/slide16.xml"/><Relationship Id="rId64" Type="http://schemas.openxmlformats.org/officeDocument/2006/relationships/font" Target="fonts/SourceSansPro-regular.fntdata"/><Relationship Id="rId63" Type="http://schemas.openxmlformats.org/officeDocument/2006/relationships/font" Target="fonts/SourceCodePro-boldItalic.fntdata"/><Relationship Id="rId22" Type="http://schemas.openxmlformats.org/officeDocument/2006/relationships/slide" Target="slides/slide18.xml"/><Relationship Id="rId66" Type="http://schemas.openxmlformats.org/officeDocument/2006/relationships/font" Target="fonts/SourceSansPro-italic.fntdata"/><Relationship Id="rId21" Type="http://schemas.openxmlformats.org/officeDocument/2006/relationships/slide" Target="slides/slide17.xml"/><Relationship Id="rId65" Type="http://schemas.openxmlformats.org/officeDocument/2006/relationships/font" Target="fonts/SourceSansPro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font" Target="fonts/SourceSansPro-boldItalic.fntdata"/><Relationship Id="rId60" Type="http://schemas.openxmlformats.org/officeDocument/2006/relationships/font" Target="fonts/SourceCodePro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08341ea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08341ea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08341e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08341e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08341e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08341e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08341e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08341e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08341ea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08341ea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08341e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08341e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08341e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08341e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08341ea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08341e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08341ea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08341ea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08341ea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08341ea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d95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d95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8341e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08341e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08341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08341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08341ea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08341ea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08341ea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08341ea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08341e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08341e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08341e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08341e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08341ea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08341ea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08341ea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08341ea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08341ea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08341ea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08341ea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08341ea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08341ea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08341ea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8341e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8341e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08341eaa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08341eaa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08341ea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08341ea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08341ea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08341ea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08341ea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08341ea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08341ea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08341ea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58f49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58f49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058f493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058f493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08341ea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08341e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058f493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058f493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08341ea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08341ea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08341eaa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08341eaa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08341ea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08341ea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08341ea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08341ea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08341ea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08341ea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2956ee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2956ee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2956eee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2956eee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08341ea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08341ea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08341ea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08341ea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08341eaa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08341eaa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08341ea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08341ea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08341eaa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08341ea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08341ea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08341ea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08341ea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08341ea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08341ea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208341ea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08341ea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208341ea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08341ea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208341ea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2956eee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2956eee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08341eaa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08341eaa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8341ea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8341ea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a3b73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a3b73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ffd18f8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ffd18f8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EFEF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363300"/>
            <a:ext cx="85206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11700" y="1099025"/>
            <a:ext cx="373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F3193"/>
                </a:solidFill>
                <a:latin typeface="Cambria"/>
                <a:ea typeface="Cambria"/>
                <a:cs typeface="Cambria"/>
                <a:sym typeface="Cambria"/>
              </a:rPr>
              <a:t>CFS2160: Software Design and Development</a:t>
            </a:r>
            <a:endParaRPr>
              <a:solidFill>
                <a:srgbClr val="2F319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oh-blue.png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236700"/>
            <a:ext cx="1545675" cy="8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5810875" y="404817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Tony Jenkins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5810875" y="4269625"/>
            <a:ext cx="2505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A.Jenkins@hud.ac.uk</a:t>
            </a:r>
            <a:endParaRPr>
              <a:solidFill>
                <a:srgbClr val="59595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rgbClr val="EFEFE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EFEFE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EFEFE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➢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Font typeface="Source Sans Pro"/>
              <a:buChar char="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rgbClr val="EFEFE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EFEFE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Source Sans Pro"/>
              <a:buNone/>
              <a:defRPr sz="3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rgbClr val="EFEFE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Source Sans Pro"/>
              <a:buChar char="➢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EFEFE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Source Sans Pro"/>
              <a:buNone/>
              <a:defRPr sz="4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rgbClr val="EFEFE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Source Sans Pro"/>
              <a:buNone/>
              <a:defRPr sz="4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ource Sans Pro"/>
              <a:buNone/>
              <a:defRPr sz="21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Source Sans Pro"/>
              <a:buChar char="➢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800"/>
              <a:buFont typeface="Source Sans Pro"/>
              <a:buNone/>
              <a:defRPr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java-logo-large.png" id="56" name="Google Shape;5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87625" y="449900"/>
            <a:ext cx="1089676" cy="108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Source Sans Pro"/>
              <a:buNone/>
              <a:defRPr sz="2800">
                <a:solidFill>
                  <a:srgbClr val="1C45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➢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➢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2363300"/>
            <a:ext cx="8969400" cy="8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21: Polymorphism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67000" y="3365075"/>
            <a:ext cx="646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Pretty polymorphism.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Inheritance So Far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Inheritance helps reduce code duplication.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Classes define types.  Subclasses define subtypes.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Substitution: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Objects of subclasses can be used where objects of superclasses are required.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Object variables are polymorphic: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They can hold objects of more than one type.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Today's Topics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Today we extend our knowledge of inheritance to include: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Method Polymorphism.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Static and Dynamic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Overriding.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Dynamic Method Lookup.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Protected Access.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Abstract Methods.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Inheritance Hierarchy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" y="1138600"/>
            <a:ext cx="4433776" cy="34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inherit all the methods from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They inherit all the instance variables too, but they can only access the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public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parts directly.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Inheritance Hierarchy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75" y="1138600"/>
            <a:ext cx="4433776" cy="34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Our problem all along has been that the display method needs to be different for the two types of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 knows nothing of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 and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 there cannot use any instance variables from the subclasses.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So, with this hierarchy, it can display only the common instance variables: author, likes and comments.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And it displays the same for both types of post.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 in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 prints only the common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fields.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Inheritance is a one-way street: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 subclass inherits the superclass fields.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 superclass knows nothing about  fields in the subclass.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(This is, of course, precisely what we want.)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Attempting a Solution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Attempting a Solution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 we moved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to a spot where it can see all the instance variables it needed.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Attempting a Solution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it turns out that it can't access those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at all (they're private).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 it has to access them via methods (which are public).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Attempting a Solution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in any case, this solution breaks because NewsFeed can no longer see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 at all.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now covered the "core" of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three remaining things to do: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the (vast) library of classes available in Java.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Explore ways to develop more sophisticated object interactions.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b="1" lang="en-GB"/>
              <a:t>Discuss Methodology and structured programming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Remember that the "trick" in programming is to spot patterns.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Attempting a Solution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.png"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 (ugly) fix was to put a dummy method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public void display () {}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does work, but is not the neatest way.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Dynamic Type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explain what is going on (and how to fix it), we need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some new concepts: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Static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Dynamic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Method Despatch / Lookup.</a:t>
            </a:r>
            <a:endParaRPr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That is, how Java decides which method to call, bearing in mind we now have multiple methods with the same signature.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Polymorphic Variables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Object variables in Java are </a:t>
            </a:r>
            <a:r>
              <a:rPr i="1" lang="en-GB"/>
              <a:t>polymorphic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means they can hold objects of more than one type: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 originally declared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Any subtype of the declared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it would be possible to declare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, and later turn it into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.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Polymorphic Variables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variables in Java are </a:t>
            </a:r>
            <a:r>
              <a:rPr i="1" lang="en-GB"/>
              <a:t>polymorphic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means they can hold objects of more than one type: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 originally declared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Any subtype of the declared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Or, as we have seen, use a 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 where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 is required.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Polymorphic Variables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variables in Java are </a:t>
            </a:r>
            <a:r>
              <a:rPr i="1" lang="en-GB"/>
              <a:t>polymorphic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means they can hold objects of more than one type: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The originally declared type.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Any subtype of the declared type.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o</a:t>
            </a:r>
            <a:r>
              <a:rPr lang="en-GB"/>
              <a:t>bviously an object has only one type at any point in time!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We can convert from one child type to another if needed. 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and Dynamic Type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declared type of a variable is its </a:t>
            </a:r>
            <a:r>
              <a:rPr i="1" lang="en-GB"/>
              <a:t>static</a:t>
            </a:r>
            <a:r>
              <a:rPr lang="en-GB"/>
              <a:t> type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type of the object a variable refers at any point during runtime to is its </a:t>
            </a:r>
            <a:r>
              <a:rPr i="1" lang="en-GB"/>
              <a:t>dynamic</a:t>
            </a:r>
            <a:r>
              <a:rPr lang="en-GB"/>
              <a:t> type (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MessagePost</a:t>
            </a:r>
            <a:r>
              <a:rPr lang="en-GB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compiler's job is to check for static-type violations (when we build the programme).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Dynamic-type violations tend to result in program failure (exceptions during operation) 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 this version was failing static type checking.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Our hack of the dummy method was just there to satisfy the compiler.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doing just that is actually close to the right solution.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declare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 in all three classes.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263" name="Google Shape;2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6268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Overriding</a:t>
            </a:r>
            <a:endParaRPr/>
          </a:p>
        </p:txBody>
      </p:sp>
      <p:sp>
        <p:nvSpPr>
          <p:cNvPr id="269" name="Google Shape;26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superclass and subclass define methods with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same </a:t>
            </a:r>
            <a:r>
              <a:rPr i="1" lang="en-GB"/>
              <a:t>signature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has access to the fields of its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superclass method satisfies the static type check.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subclass method is called at runtime: it </a:t>
            </a:r>
            <a:r>
              <a:rPr i="1" lang="en-GB"/>
              <a:t>overrides</a:t>
            </a:r>
            <a:r>
              <a:rPr lang="en-GB"/>
              <a:t> the superclass version.</a:t>
            </a:r>
            <a:endParaRPr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Overriding</a:t>
            </a:r>
            <a:endParaRPr/>
          </a:p>
        </p:txBody>
      </p:sp>
      <p:sp>
        <p:nvSpPr>
          <p:cNvPr id="276" name="Google Shape;27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superclass and subclass define methods with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</a:t>
            </a:r>
            <a:r>
              <a:rPr i="1" lang="en-GB"/>
              <a:t>signature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has access to the fields of its class.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superclass method satisfies the static type check.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subclass method is called at runtime: it </a:t>
            </a:r>
            <a:r>
              <a:rPr i="1" lang="en-GB"/>
              <a:t>overrides</a:t>
            </a:r>
            <a:r>
              <a:rPr lang="en-GB"/>
              <a:t> the superclass version.</a:t>
            </a:r>
            <a:endParaRPr/>
          </a:p>
        </p:txBody>
      </p:sp>
      <p:sp>
        <p:nvSpPr>
          <p:cNvPr id="277" name="Google Shape;27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To understand how this works, we need to look out how Java decides which method to invoke on a method call: this is called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method lookup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Start: The Assignment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Read the Spec.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Design first.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Start small.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Iterate: build gradually.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Test as you develop (and test your mate's).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Use online sources (StackOverflow is your friend).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Think about the demo (test data).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Get feedback.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Lookup</a:t>
            </a:r>
            <a:endParaRPr/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72626" cy="29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Here the object is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, and this class defines the required method.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Nothing new here: no inheritance or polymorphism.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Lookup</a:t>
            </a:r>
            <a:endParaRPr/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Here the object is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this class does not define the required method. 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But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does, so that method is used.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simple inheritance.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13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Lookup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4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Here the object is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which has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method, as does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go up, seeking a match, and use the first one found.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 polymorphism and overriding.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13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Lookup</a:t>
            </a:r>
            <a:endParaRPr/>
          </a:p>
        </p:txBody>
      </p:sp>
      <p:sp>
        <p:nvSpPr>
          <p:cNvPr id="308" name="Google Shape;30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45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Here the object is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PhotoPost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which has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method, as does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go up, seeking a match, and use the first one found.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(The method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never gets called.)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x.png"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713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Polymorphism</a:t>
            </a:r>
            <a:endParaRPr/>
          </a:p>
        </p:txBody>
      </p:sp>
      <p:sp>
        <p:nvSpPr>
          <p:cNvPr id="316" name="Google Shape;31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been discussing </a:t>
            </a:r>
            <a:r>
              <a:rPr i="1" lang="en-GB"/>
              <a:t>polymorphic method dispatch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polymorphic variable can store objects of varying types.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Method calls are </a:t>
            </a:r>
            <a:r>
              <a:rPr i="1" lang="en-GB"/>
              <a:t>polymorphic</a:t>
            </a:r>
            <a:r>
              <a:rPr lang="en-GB"/>
              <a:t>: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The actual method called depends on the dynamic object type.</a:t>
            </a:r>
            <a:endParaRPr/>
          </a:p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Determining Dynamic Type</a:t>
            </a:r>
            <a:endParaRPr/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often useful to "ask" an object what type it currently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holds (its dynamic type).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often used before a cast to determine if the cast will succeed: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if (post instanceof MessagePost)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  MessagePost msg = (MessagePost) post;</a:t>
            </a:r>
            <a:endParaRPr/>
          </a:p>
        </p:txBody>
      </p:sp>
      <p:sp>
        <p:nvSpPr>
          <p:cNvPr id="324" name="Google Shape;32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Determining Dynamic Type</a:t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often useful to "ask" an object what type it currently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holds (its dynamic type).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often used before a cast to determine if the cast will succeed: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if (post instanceof MessagePost)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  MessagePost msg = (MessagePost) post;</a:t>
            </a:r>
            <a:endParaRPr/>
          </a:p>
        </p:txBody>
      </p:sp>
      <p:sp>
        <p:nvSpPr>
          <p:cNvPr id="331" name="Google Shape;3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2" name="Google Shape;332;p48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Note that this code will return true if the object is of the type given, or of any subtype.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 respects polymorphism.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Determining Dynamic Type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It is often useful to "ask" an object what type it currently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holds (its dynamic type).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often used before a cast to determine if the cast will succeed: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if (post instanceof MessagePost) {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      MessagePost msg = (MessagePost) post;</a:t>
            </a:r>
            <a:endParaRPr/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0" name="Google Shape;340;p49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 hack to subvert this is: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Source Code Pro"/>
                <a:ea typeface="Source Code Pro"/>
                <a:cs typeface="Source Code Pro"/>
                <a:sym typeface="Source Code Pro"/>
              </a:rPr>
              <a:t>post.getClass ().equals (MessagePost.class)</a:t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current solution, the subclasses can display the</a:t>
            </a:r>
            <a:br>
              <a:rPr lang="en-GB"/>
            </a:br>
            <a:r>
              <a:rPr lang="en-GB"/>
              <a:t>i</a:t>
            </a:r>
            <a:r>
              <a:rPr lang="en-GB"/>
              <a:t>nstance variables from the superclass in two ways: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Using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n-GB"/>
              <a:t> call to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 of the superclass.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Displaying them using the public getter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subclasses </a:t>
            </a:r>
            <a:r>
              <a:rPr i="1" lang="en-GB"/>
              <a:t>cannot</a:t>
            </a:r>
            <a:r>
              <a:rPr lang="en-GB"/>
              <a:t> access the instance variables directly - they're private (or at least should be!!!).</a:t>
            </a:r>
            <a:endParaRPr/>
          </a:p>
        </p:txBody>
      </p:sp>
      <p:sp>
        <p:nvSpPr>
          <p:cNvPr id="347" name="Google Shape;3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current solution, the subclasses can display the</a:t>
            </a:r>
            <a:br>
              <a:rPr lang="en-GB"/>
            </a:br>
            <a:r>
              <a:rPr lang="en-GB"/>
              <a:t>instance variables from the superclass in two ways: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Using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n-GB"/>
              <a:t> call to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 of the superclass.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Displaying them using the public getter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subclasses </a:t>
            </a:r>
            <a:r>
              <a:rPr i="1" lang="en-GB"/>
              <a:t>cannot</a:t>
            </a:r>
            <a:r>
              <a:rPr lang="en-GB"/>
              <a:t> access the instance variables directly - they're private.</a:t>
            </a:r>
            <a:endParaRPr/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5" name="Google Shape;355;p51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is, of course, exactly what we want.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We do not want the subclass to rely on details of the implementation of the superclass.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Code Control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final system will probably consist of many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as you program you will generate many </a:t>
            </a:r>
            <a:r>
              <a:rPr i="1" lang="en-GB"/>
              <a:t>versions</a:t>
            </a:r>
            <a:r>
              <a:rPr lang="en-GB"/>
              <a:t> of these files.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You will need to have some sort of </a:t>
            </a:r>
            <a:r>
              <a:rPr i="1" lang="en-GB"/>
              <a:t>control</a:t>
            </a:r>
            <a:r>
              <a:rPr lang="en-GB"/>
              <a:t> over these versions.  Learning a little about this has the potential to save a lot of pain.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current solution, the subclasses can display the</a:t>
            </a:r>
            <a:br>
              <a:rPr lang="en-GB"/>
            </a:br>
            <a:r>
              <a:rPr lang="en-GB"/>
              <a:t>instance variables from the superclass in two ways:</a:t>
            </a:r>
            <a:endParaRPr/>
          </a:p>
          <a:p>
            <a:pPr indent="-381000" lvl="0" marL="914400" rtl="0" algn="l">
              <a:spcBef>
                <a:spcPts val="160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Using a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super</a:t>
            </a:r>
            <a:r>
              <a:rPr lang="en-GB"/>
              <a:t> call to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/>
              <a:t> method of the superclass.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GB"/>
              <a:t>Displaying them using the public getter methods.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But this can be cumbersome, so </a:t>
            </a:r>
            <a:r>
              <a:rPr b="1" i="1" lang="en-GB"/>
              <a:t>if</a:t>
            </a:r>
            <a:r>
              <a:rPr lang="en-GB"/>
              <a:t> direct access is needed there is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protected</a:t>
            </a:r>
            <a:r>
              <a:rPr lang="en-GB"/>
              <a:t> access modifier.</a:t>
            </a:r>
            <a:endParaRPr/>
          </a:p>
        </p:txBody>
      </p:sp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054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75" name="Google Shape;3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054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So with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protected 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access, the subclasses can access the instance variables of their superclass.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83" name="Google Shape;38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054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can be neat, but it subverts any checks in setter methods, so should be used with caution, if at all.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Protected Access</a:t>
            </a:r>
            <a:endParaRPr/>
          </a:p>
        </p:txBody>
      </p:sp>
      <p:sp>
        <p:nvSpPr>
          <p:cNvPr id="391" name="Google Shape;39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392" name="Google Shape;3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0545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6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More formally, this breaks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encapsulation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Subclasses should ideally not know how the superclass is implemented.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399" name="Google Shape;39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400" name="Google Shape;4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900" cy="34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407" name="Google Shape;4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900" cy="34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8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This works, but we do have some duplicated code.  In this case it can't easily be avoided unless we format the output in an unnatural way.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</a:t>
            </a:r>
            <a:endParaRPr/>
          </a:p>
        </p:txBody>
      </p:sp>
      <p:sp>
        <p:nvSpPr>
          <p:cNvPr id="414" name="Google Shape;4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415" name="Google Shape;4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900" cy="34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9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And 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o minimise the possibly impact of changes in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on its subclasses, we should use its public interface only.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Dynamic Type</a:t>
            </a:r>
            <a:endParaRPr/>
          </a:p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To get some neater output, we could remove the display method from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, and check the dynamic type of the objects in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.</a:t>
            </a:r>
            <a:endParaRPr/>
          </a:p>
        </p:txBody>
      </p:sp>
      <p:sp>
        <p:nvSpPr>
          <p:cNvPr id="423" name="Google Shape;42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4" name="Google Shape;424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Dynamic Type</a:t>
            </a:r>
            <a:endParaRPr/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some neater output, we could remove the display method from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, and check the dynamic type of the objects in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code would look something like this.</a:t>
            </a:r>
            <a:endParaRPr/>
          </a:p>
        </p:txBody>
      </p:sp>
      <p:sp>
        <p:nvSpPr>
          <p:cNvPr id="431" name="Google Shape;43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2" name="Google Shape;432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void show ()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for (Post p : posts)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 instanceof MessagePost)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((MessagePost) p).display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((PhotoPost) p).display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System.out.println ("------------");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6667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Dynamic Type</a:t>
            </a:r>
            <a:endParaRPr/>
          </a:p>
        </p:txBody>
      </p:sp>
      <p:sp>
        <p:nvSpPr>
          <p:cNvPr id="438" name="Google Shape;438;p6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some neater output, we could remove the display method from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, and check the dynamic type of the objects in the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NewsFeed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code would look something like this.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code is pretty scary (and we won't use it) but it does show how we could print just certain types of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/>
              <a:t>.</a:t>
            </a:r>
            <a:endParaRPr/>
          </a:p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0" name="Google Shape;440;p6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public void show ()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for (Post p : posts)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if (p instanceof MessagePost)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((MessagePost) p).display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else {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  ((PhotoPost) p).display ();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  System.out.println ("------------");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</a:t>
            </a:r>
            <a:endParaRPr/>
          </a:p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447" name="Google Shape;44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900" cy="34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63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You might remember that we agreed that the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class was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abstract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</a:t>
            </a:r>
            <a:endParaRPr/>
          </a:p>
        </p:txBody>
      </p:sp>
      <p:sp>
        <p:nvSpPr>
          <p:cNvPr id="454" name="Google Shape;454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x.png" id="455" name="Google Shape;45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29900" cy="34023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4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Since we can't create a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Post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object, it follows that we will never call that </a:t>
            </a:r>
            <a:r>
              <a:rPr lang="en-GB" sz="1800">
                <a:latin typeface="Source Code Pro"/>
                <a:ea typeface="Source Code Pro"/>
                <a:cs typeface="Source Code Pro"/>
                <a:sym typeface="Source Code Pro"/>
              </a:rPr>
              <a:t>display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method!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Classes and Methods</a:t>
            </a:r>
            <a:endParaRPr/>
          </a:p>
        </p:txBody>
      </p:sp>
      <p:sp>
        <p:nvSpPr>
          <p:cNvPr id="462" name="Google Shape;462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Abstract classes cannot be instantiated.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They are denoted by adding the keyword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Likewise, abstract methods have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 in the signature.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Abstract methods have no body.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But they satisfy static type checking.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Concrete subclasses complete the implementation.</a:t>
            </a:r>
            <a:endParaRPr/>
          </a:p>
        </p:txBody>
      </p:sp>
      <p:sp>
        <p:nvSpPr>
          <p:cNvPr id="463" name="Google Shape;46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Classes and Methods</a:t>
            </a:r>
            <a:endParaRPr/>
          </a:p>
        </p:txBody>
      </p:sp>
      <p:sp>
        <p:nvSpPr>
          <p:cNvPr id="469" name="Google Shape;46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classes cannot be instantiated.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are denoted by adding the keyword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Likewise, abstract methods have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 in the signature.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Abstract methods have no body.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But they satisfy static type checking.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Concrete subclasses complete the implementation.</a:t>
            </a:r>
            <a:endParaRPr/>
          </a:p>
        </p:txBody>
      </p:sp>
      <p:sp>
        <p:nvSpPr>
          <p:cNvPr id="470" name="Google Shape;4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1" name="Google Shape;471;p66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Effectively, an abstract method commits every subclass to implement a method with that signature.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Classes and Methods</a:t>
            </a:r>
            <a:endParaRPr/>
          </a:p>
        </p:txBody>
      </p:sp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classes cannot be instantiated.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They are denoted by adding the keyword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Likewise, abstract methods have 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abstract</a:t>
            </a:r>
            <a:r>
              <a:rPr lang="en-GB"/>
              <a:t> in the signature.</a:t>
            </a:r>
            <a:endParaRPr/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Abstract methods have no body.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GB"/>
              <a:t>But they satisfy static type checking.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Concrete subclasses complete the implementation.</a:t>
            </a:r>
            <a:endParaRPr/>
          </a:p>
        </p:txBody>
      </p:sp>
      <p:sp>
        <p:nvSpPr>
          <p:cNvPr id="478" name="Google Shape;47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9" name="Google Shape;479;p67"/>
          <p:cNvSpPr/>
          <p:nvPr/>
        </p:nvSpPr>
        <p:spPr>
          <a:xfrm>
            <a:off x="4968225" y="2808900"/>
            <a:ext cx="3646800" cy="190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It's a concept we'll meet with </a:t>
            </a:r>
            <a:r>
              <a:rPr i="1" lang="en-GB" sz="1800">
                <a:latin typeface="Source Sans Pro"/>
                <a:ea typeface="Source Sans Pro"/>
                <a:cs typeface="Source Sans Pro"/>
                <a:sym typeface="Source Sans Pro"/>
              </a:rPr>
              <a:t>interfaces</a:t>
            </a: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 next week.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ago, we touched on Git.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Storing your assignment code in Git (on GitHub, GitLab, etc.) has the potential to save you a lot of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Git can be used from the command-line, or via a GUI.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Good editors (Atom) and IDEs (IntelliJ, Eclipse) offer integration with Git.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There are also good standalone GUIs: GitKraken.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Inheritance</a:t>
            </a:r>
            <a:endParaRPr/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bj.png"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38" y="1017725"/>
            <a:ext cx="372291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2710550" y="2691300"/>
            <a:ext cx="1243200" cy="16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Untitled.png"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550" y="1970025"/>
            <a:ext cx="1323425" cy="1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pic>
        <p:nvPicPr>
          <p:cNvPr descr="x.png"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5213"/>
            <a:ext cx="7715250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1700" y="4371275"/>
            <a:ext cx="7853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want output like this, with slightly different display for the two Post types.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2160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