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27"/>
  </p:notesMasterIdLst>
  <p:sldIdLst>
    <p:sldId id="256" r:id="rId5"/>
    <p:sldId id="272" r:id="rId6"/>
    <p:sldId id="274" r:id="rId7"/>
    <p:sldId id="275" r:id="rId8"/>
    <p:sldId id="277" r:id="rId9"/>
    <p:sldId id="276" r:id="rId10"/>
    <p:sldId id="273" r:id="rId11"/>
    <p:sldId id="287" r:id="rId12"/>
    <p:sldId id="266" r:id="rId13"/>
    <p:sldId id="278" r:id="rId14"/>
    <p:sldId id="279" r:id="rId15"/>
    <p:sldId id="285" r:id="rId16"/>
    <p:sldId id="286" r:id="rId17"/>
    <p:sldId id="282" r:id="rId18"/>
    <p:sldId id="281" r:id="rId19"/>
    <p:sldId id="288" r:id="rId20"/>
    <p:sldId id="283" r:id="rId21"/>
    <p:sldId id="289" r:id="rId22"/>
    <p:sldId id="310" r:id="rId23"/>
    <p:sldId id="295" r:id="rId24"/>
    <p:sldId id="284" r:id="rId25"/>
    <p:sldId id="309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/c10/s1.html#generics.1.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The parameter 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if not, a syntax error occurs at compile time. (Remember that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class, this includes objects belonging to a subclass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 interface, it includes any object that implements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.)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method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tells you whether the operation actually modified the collection. For example, adding an object to a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 no effect if that object was already in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Note that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since it makes sense to check whether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collection, no matter what type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has. (For testing equality,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considered to be equal to itself. The criterion for testing non-null objects for equality can differ from one kind of collection to another; see </a:t>
            </a:r>
            <a:r>
              <a:rPr lang="en-US" b="0" i="0" u="sng" dirty="0">
                <a:solidFill>
                  <a:srgbClr val="553377"/>
                </a:solidFill>
                <a:effectLst/>
                <a:latin typeface="Times New Roman" panose="02020603050405020304" pitchFamily="18" charset="0"/>
                <a:hlinkClick r:id="rId3"/>
              </a:rPr>
              <a:t>Subsection 10.1.6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below.)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collection, if it occurs in the collection, and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tells you whether the object was found. Again,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test for equality is the same test that is used by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contains()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 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However, it can also be more general. For example,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 and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sub-class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Collection&lt;S&gt;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This makes sense because any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automatically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so can legally be added 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It "retains" only the objects that do occur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Note that the return type is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not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 However, there is another version of this method that takes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 a parameter: the method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containing all the items in the collection. If the array parameter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large enough to hold the entire collection, then the items are stored 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the return value of the collection.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large enough, then a new array is created to hold the items; in that case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serves only to specify the type of the array. For example,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(new String[0])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used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collection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Strings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will return a new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String[]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the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is associated by the map to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If the map does not associate any value with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 the return value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Note that it's also possible for the return value to be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when the map explicitly associates the value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key. Referring to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is similar to referring to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A[key]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for an array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(But note that there is nothing like an </a:t>
            </a:r>
            <a:r>
              <a:rPr lang="en-US" b="0" i="1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IndexOutOfBoundsException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for maps.)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key,value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If the map already associated some other value with the key, then the new value replaces the old one. This is similar to the command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A[key] = 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for an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(map2)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another map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Map&lt;K,V&gt;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this copies all the associations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into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associates a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that association is removed from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map.containsKey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some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some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key/value associations in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is empty, that is if it contains no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removes all associations from the map, leaving it empty.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9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Create an exception handler for the appropriate portion of the Loan Calculator program developed in Lesson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2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cs124/javanotes7.0.3-web-site/c10/s3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adlet.com/onyedikachiulelu/b36yh3lw7x17rfaj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padlet.com/johnalamina1/iscjavabootcamp" TargetMode="External"/><Relationship Id="rId2" Type="http://schemas.openxmlformats.org/officeDocument/2006/relationships/hyperlink" Target="http://math.hws.edu/eck/cs124/javanotes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deohud.cloud.panopto.eu/Panopto/Pages/Viewer.aspx?id=966957cd-eee4-49e0-b243-ac61014b9126" TargetMode="External"/><Relationship Id="rId5" Type="http://schemas.openxmlformats.org/officeDocument/2006/relationships/hyperlink" Target="https://docs.oracle.com/javase/8/docs/api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docs.oracle.com/javase/tutorial/" TargetMode="External"/><Relationship Id="rId9" Type="http://schemas.openxmlformats.org/officeDocument/2006/relationships/hyperlink" Target="https://hud.summon.serialssolutions.com/search?ho=t&amp;l=en&amp;fvf=ContentType%2CBook+Review%2Ct&amp;q=Core+Java+volume+I+fundamentals&amp;limit=everything#!/search?ho=t&amp;fvf=ContentType,Book%20Review,t&amp;l=en&amp;q=Core%20Java%20volume%20I%20fundamentals&amp;limit=everyt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zone.com/articles/an-introduction-to-the-java-collections-frame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collections and generics introduction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Address book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list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  <a:r>
              <a:rPr lang="en-GB" dirty="0" err="1"/>
              <a:t>string,public</a:t>
            </a:r>
            <a:r>
              <a:rPr lang="en-GB" dirty="0"/>
              <a:t>)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book – class diagram</a:t>
            </a:r>
          </a:p>
        </p:txBody>
      </p:sp>
      <p:pic>
        <p:nvPicPr>
          <p:cNvPr id="6" name="Content Placeholder 5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62DBD408-7ADD-4990-BA02-644242C79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30" y="2594610"/>
            <a:ext cx="6781190" cy="2526030"/>
          </a:xfrm>
        </p:spPr>
      </p:pic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Array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779" y="838985"/>
            <a:ext cx="4111501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AddressBookArray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 room found for entry!"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39" y="838986"/>
            <a:ext cx="4065781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 and deleted!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1521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List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1" y="838985"/>
            <a:ext cx="3648173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2953" y="838986"/>
            <a:ext cx="4949072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(entry!=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Deleted!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06" y="116919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The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857837"/>
            <a:ext cx="7543800" cy="558158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the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is associated by the map to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key,value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(map2)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another map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Map&lt;K,V&gt;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this copies all the associations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into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associates a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that association is removed from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map.containsKey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some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some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key/value associations in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is empty, that is if it contains no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removes all associations from the map, leaving it empty.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CE65031-E45E-414C-8818-6E51EF3B7C2F}"/>
              </a:ext>
            </a:extLst>
          </p:cNvPr>
          <p:cNvSpPr txBox="1">
            <a:spLocks/>
          </p:cNvSpPr>
          <p:nvPr/>
        </p:nvSpPr>
        <p:spPr>
          <a:xfrm>
            <a:off x="926654" y="6361195"/>
            <a:ext cx="7543801" cy="420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http://math.hws.edu/eck/cs124</a:t>
            </a:r>
            <a:r>
              <a:rPr lang="en-US" dirty="0">
                <a:hlinkClick r:id="rId3"/>
              </a:rPr>
              <a:t>/javanotes7.0.3-web-site/c10/s3.html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Map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675" y="838985"/>
            <a:ext cx="4371020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>
              <a:spcBef>
                <a:spcPts val="0"/>
              </a:spcBef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 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The set of keys in the map.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the next key.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the value for that key.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key +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value +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0110" y="838986"/>
            <a:ext cx="4191913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"Phone: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new Entry(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name,entry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Deleted!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0968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 a list we are dealing with one type i.e. List&lt;T&gt;.  In a map however, we are dealing with two types Map&lt;K,V&gt;, a key and a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HashMap does not allow duplicate values the way a list would allow while adding items to the list.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collections we have seen allow dynamic addition of items which is superior to static allocation done in arrays.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have fixed length while collections have dynamic lengths.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Collections provide methods that allow dealing with lists and maps a lot more quicker and convenient than ordinary arrays</a:t>
            </a:r>
          </a:p>
        </p:txBody>
      </p:sp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557773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FD4163-1285-4107-A6C7-961733B5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</a:t>
            </a:r>
          </a:p>
        </p:txBody>
      </p:sp>
    </p:spTree>
    <p:extLst>
      <p:ext uri="{BB962C8B-B14F-4D97-AF65-F5344CB8AC3E}">
        <p14:creationId xmlns:p14="http://schemas.microsoft.com/office/powerpoint/2010/main" val="1509698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Introduction to Collections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Lists, Sets and Maps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collection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GB" dirty="0"/>
              <a:t>Java Generics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Address book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Array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List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The Map interface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Address book Map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/>
              <a:t>Implement the Address book using  arrays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Implement an address book using Lists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Implement address book using Map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(advanced) Implement a private sort method called by the List entries method of the address book that will display entries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5775"/>
            <a:ext cx="7543800" cy="759772"/>
          </a:xfrm>
        </p:spPr>
        <p:txBody>
          <a:bodyPr/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F7F1D60-015A-4DED-A9A4-811E5B4053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51" y="1129127"/>
            <a:ext cx="2467468" cy="32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760C73-15B9-4B92-8E71-3EDACDD92ADB}"/>
              </a:ext>
            </a:extLst>
          </p:cNvPr>
          <p:cNvSpPr txBox="1">
            <a:spLocks/>
          </p:cNvSpPr>
          <p:nvPr/>
        </p:nvSpPr>
        <p:spPr>
          <a:xfrm>
            <a:off x="822960" y="4496586"/>
            <a:ext cx="7387786" cy="194860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4"/>
              </a:rPr>
              <a:t>The Java Tutorial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Java API documentation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6"/>
              </a:rPr>
              <a:t>Link to today’s </a:t>
            </a:r>
            <a:r>
              <a:rPr lang="en-GB">
                <a:hlinkClick r:id="rId6"/>
              </a:rPr>
              <a:t>Session screencast  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7"/>
              </a:rPr>
              <a:t>Link to John’s Group Padlet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8"/>
              </a:rPr>
              <a:t>Link to Kelly’s Group Padlet</a:t>
            </a:r>
            <a:endParaRPr lang="en-GB" dirty="0"/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2804B4FC-958E-40C2-BD69-0321299F6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31" y="1158106"/>
            <a:ext cx="2467469" cy="32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6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Java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7FE0064B-6B9D-4C19-819E-8BEEFCFA6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r="9015"/>
          <a:stretch/>
        </p:blipFill>
        <p:spPr>
          <a:xfrm>
            <a:off x="4920792" y="2073897"/>
            <a:ext cx="4140168" cy="27212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Java collections</a:t>
            </a:r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C906724B-9C0E-4062-B7DC-8B96C5483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1329"/>
            <a:ext cx="4920792" cy="2767946"/>
          </a:xfr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C5ED841-99CC-4DE8-BAD5-53719FBAF5D5}"/>
              </a:ext>
            </a:extLst>
          </p:cNvPr>
          <p:cNvSpPr txBox="1">
            <a:spLocks/>
          </p:cNvSpPr>
          <p:nvPr/>
        </p:nvSpPr>
        <p:spPr>
          <a:xfrm>
            <a:off x="435047" y="5986894"/>
            <a:ext cx="7885993" cy="42982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4"/>
              </a:rPr>
              <a:t>https://dzone.com/articles/an-introduction-to-the-java-collections-framework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47BD7-B1D0-4BF7-A5E0-E952266313AF}"/>
              </a:ext>
            </a:extLst>
          </p:cNvPr>
          <p:cNvSpPr/>
          <p:nvPr/>
        </p:nvSpPr>
        <p:spPr>
          <a:xfrm>
            <a:off x="1734532" y="3704734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DE5B3B-9776-44D5-A963-E8FB1904CDDA}"/>
              </a:ext>
            </a:extLst>
          </p:cNvPr>
          <p:cNvSpPr/>
          <p:nvPr/>
        </p:nvSpPr>
        <p:spPr>
          <a:xfrm>
            <a:off x="6807724" y="3657600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072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Sets and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Collections come with loop objects called iterators that give access to each item in the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The 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3057-08A3-484F-8EF1-AA593CCA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989056"/>
            <a:ext cx="8427563" cy="4110086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sz="1600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10" y="1808027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 such as the ability to use collections without direct reference to it’s index.  For example adding elements to a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Generics allows a uniform way to manipulate collections of varying data types.  Consider the snippet below</a:t>
            </a:r>
          </a:p>
          <a:p>
            <a:pPr marL="0" indent="0">
              <a:buNone/>
            </a:pPr>
            <a:r>
              <a:rPr lang="en-GB" dirty="0"/>
              <a:t>List </a:t>
            </a:r>
            <a:r>
              <a:rPr lang="en-GB" dirty="0" err="1"/>
              <a:t>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(String) </a:t>
            </a:r>
            <a:r>
              <a:rPr lang="en-GB" dirty="0" err="1"/>
              <a:t>list.get</a:t>
            </a:r>
            <a:r>
              <a:rPr lang="en-GB" dirty="0"/>
              <a:t>(0); // without generic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When re-written to use generics, the code does not require casting:</a:t>
            </a:r>
          </a:p>
          <a:p>
            <a:pPr marL="0" indent="0">
              <a:buNone/>
            </a:pPr>
            <a:r>
              <a:rPr lang="en-GB" dirty="0"/>
              <a:t>List&lt;String&gt; list = new </a:t>
            </a:r>
            <a:r>
              <a:rPr lang="en-GB" dirty="0" err="1"/>
              <a:t>ArrayList</a:t>
            </a:r>
            <a:r>
              <a:rPr lang="en-GB" dirty="0"/>
              <a:t>&lt;String&gt;();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dirty="0" err="1"/>
              <a:t>list.get</a:t>
            </a:r>
            <a:r>
              <a:rPr lang="en-GB" dirty="0"/>
              <a:t>(0);   // no cast</a:t>
            </a:r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3491"/>
            <a:ext cx="7543800" cy="524101"/>
          </a:xfrm>
        </p:spPr>
        <p:txBody>
          <a:bodyPr>
            <a:normAutofit fontScale="90000"/>
          </a:bodyPr>
          <a:lstStyle/>
          <a:p>
            <a:r>
              <a:rPr lang="en-GB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97592"/>
            <a:ext cx="7543800" cy="608029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 Iterator objects are accessed from the </a:t>
            </a:r>
            <a:r>
              <a:rPr lang="en-GB" dirty="0" err="1"/>
              <a:t>listIterator</a:t>
            </a:r>
            <a:r>
              <a:rPr lang="en-GB" dirty="0"/>
              <a:t>() method of collection classes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 The code below shows how to use iterators.  However, these are hardly used as the simpler “for”-(each)-item-in-syntax also shown below is used as the alternative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//using the iterator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ListIterator</a:t>
            </a:r>
            <a:r>
              <a:rPr lang="en-US" dirty="0"/>
              <a:t>&lt;String&gt;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stringList.listIterator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(</a:t>
            </a:r>
            <a:r>
              <a:rPr lang="en-US" dirty="0" err="1"/>
              <a:t>iter.hasNext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String item = </a:t>
            </a:r>
            <a:r>
              <a:rPr lang="en-US" dirty="0" err="1"/>
              <a:t>iter.next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</a:t>
            </a:r>
            <a:r>
              <a:rPr lang="en-US" dirty="0" err="1"/>
              <a:t>newItem.compareTo</a:t>
            </a:r>
            <a:r>
              <a:rPr lang="en-US" dirty="0"/>
              <a:t>(item) &lt;=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iter.previous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iter.add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//alternative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(String </a:t>
            </a:r>
            <a:r>
              <a:rPr lang="en-US" dirty="0" err="1"/>
              <a:t>item:stringList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(item);//list all items to console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028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5730</TotalTime>
  <Words>3781</Words>
  <Application>Microsoft Office PowerPoint</Application>
  <PresentationFormat>On-screen Show (4:3)</PresentationFormat>
  <Paragraphs>273</Paragraphs>
  <Slides>22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Consolas</vt:lpstr>
      <vt:lpstr>Calibri Light</vt:lpstr>
      <vt:lpstr>Wingdings</vt:lpstr>
      <vt:lpstr>Times New Roman</vt:lpstr>
      <vt:lpstr>Arial</vt:lpstr>
      <vt:lpstr>Calibri</vt:lpstr>
      <vt:lpstr>Courier New</vt:lpstr>
      <vt:lpstr>Retrospect</vt:lpstr>
      <vt:lpstr>International study centre</vt:lpstr>
      <vt:lpstr>Outline</vt:lpstr>
      <vt:lpstr>Introduction to Java collections</vt:lpstr>
      <vt:lpstr>Introduction to Java collections</vt:lpstr>
      <vt:lpstr>Lists Sets and Maps</vt:lpstr>
      <vt:lpstr>The Collection interface</vt:lpstr>
      <vt:lpstr>Generics introduction</vt:lpstr>
      <vt:lpstr>Iterators</vt:lpstr>
      <vt:lpstr>PowerPoint Presentation</vt:lpstr>
      <vt:lpstr>The Address book Interface</vt:lpstr>
      <vt:lpstr>Address book – class diagram</vt:lpstr>
      <vt:lpstr>Address book – Array method</vt:lpstr>
      <vt:lpstr>Address book – List method</vt:lpstr>
      <vt:lpstr>PowerPoint Presentation</vt:lpstr>
      <vt:lpstr>The map interface</vt:lpstr>
      <vt:lpstr>Address book – Map method</vt:lpstr>
      <vt:lpstr>Summary of collections</vt:lpstr>
      <vt:lpstr>PowerPoint Presentation</vt:lpstr>
      <vt:lpstr>Exception Handling</vt:lpstr>
      <vt:lpstr>Divide-by-zero Exception handling example</vt:lpstr>
      <vt:lpstr>Exercises</vt:lpstr>
      <vt:lpstr>Supplementary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96</cp:revision>
  <dcterms:created xsi:type="dcterms:W3CDTF">2020-03-06T14:36:40Z</dcterms:created>
  <dcterms:modified xsi:type="dcterms:W3CDTF">2020-10-27T20:49:28Z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