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4"/>
  </p:sldMasterIdLst>
  <p:notesMasterIdLst>
    <p:notesMasterId r:id="rId33"/>
  </p:notesMasterIdLst>
  <p:sldIdLst>
    <p:sldId id="256" r:id="rId5"/>
    <p:sldId id="272" r:id="rId6"/>
    <p:sldId id="293" r:id="rId7"/>
    <p:sldId id="288" r:id="rId8"/>
    <p:sldId id="290" r:id="rId9"/>
    <p:sldId id="289" r:id="rId10"/>
    <p:sldId id="279" r:id="rId11"/>
    <p:sldId id="291" r:id="rId12"/>
    <p:sldId id="273" r:id="rId13"/>
    <p:sldId id="278" r:id="rId14"/>
    <p:sldId id="266" r:id="rId15"/>
    <p:sldId id="274" r:id="rId16"/>
    <p:sldId id="277" r:id="rId17"/>
    <p:sldId id="285" r:id="rId18"/>
    <p:sldId id="282" r:id="rId19"/>
    <p:sldId id="276" r:id="rId20"/>
    <p:sldId id="292" r:id="rId21"/>
    <p:sldId id="286" r:id="rId22"/>
    <p:sldId id="281" r:id="rId23"/>
    <p:sldId id="295" r:id="rId24"/>
    <p:sldId id="296" r:id="rId25"/>
    <p:sldId id="280" r:id="rId26"/>
    <p:sldId id="294" r:id="rId27"/>
    <p:sldId id="310" r:id="rId28"/>
    <p:sldId id="287" r:id="rId29"/>
    <p:sldId id="284" r:id="rId30"/>
    <p:sldId id="283" r:id="rId31"/>
    <p:sldId id="309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8A756-45B2-441B-BD26-2888C6C79637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D2C08-AD98-45B5-84F2-FC10CCB11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25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D2C08-AD98-45B5-84F2-FC10CCB1149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27/10/2020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hws.edu/eck/cs124/javanotes7/c6/s5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https://www.planttext.com/api/plantuml/svg/bLHBKuCm4BxdLwmvE31gxLKO79sUlEelIEb2uuI4IHPd_FTke0zfAyK3aDVt2fky15AUkiO8GPeCmagPiZEAC4d1jUWLQMVXuJ3kFAoC2W6443rMYAn6WZVRTfI3i8uGlAwtb45vuD9nDdryR9LN3H9wHhdr9vO46qKA6cpMw4C6Nyfa7-IrhUyzrlicDUqxzzRE6LJs7evJUqM35Gjki3JAumOKGTcxDFY5HcHCMu04sKDtBTSMaZy3Tr4f4p0VsTTMarP6XtD2eIiOGe4Ei0Hoy0Itjt0pi44Aj4KBoJU6L014_RkYNvzpTxH7pfQyGvQV6Bx3kDmZTTx6VYwGVO6kBgaDOgTQd726re3z9SQm2s9o8N_dYarsjM0cKjg6XEVJwR3JONRy1_hhxEDuq-vTE_LJk02EFBio8D_XZhVcyhWUO92u_2Vu-5JEDyTpb9_9pfMHXPoACWVx7u-pRQqcRSLZDwQHI_atpP_rF8_aTIKd3HnenaV-4czYNSGp_R7mcM1XqDQqJTBdPJeIEYb4WBsxMCxNGVtc3g3HU6-8n-r6Ls9uywNhMY5UkCUtzWy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uddersfield.brightspace.com/content/enforced/83234-XPX1041-1920/image/POS%20sequence.png?_&amp;d2lSessionVal=9zuI1XHuO8MSrEy8T3TBabaM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https://tinyurl.com/y2exwldm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adlet.com/onyedikachiulelu/b36yh3lw7x17rfaj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padlet.com/johnalamina1/iscjavabootcamp" TargetMode="External"/><Relationship Id="rId2" Type="http://schemas.openxmlformats.org/officeDocument/2006/relationships/hyperlink" Target="http://math.hws.edu/eck/cs124/javanotes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deohud.cloud.panopto.eu/Panopto/Pages/Viewer.aspx?id=4950edfd-09d6-4dd8-86a7-ac610137848b" TargetMode="External"/><Relationship Id="rId5" Type="http://schemas.openxmlformats.org/officeDocument/2006/relationships/hyperlink" Target="https://docs.oracle.com/javase/8/docs/api/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docs.oracle.com/javase/tutorial/" TargetMode="External"/><Relationship Id="rId9" Type="http://schemas.openxmlformats.org/officeDocument/2006/relationships/hyperlink" Target="https://hud.summon.serialssolutions.com/search?ho=t&amp;l=en&amp;fvf=ContentType%2CBook+Review%2Ct&amp;q=Core+Java+volume+I+fundamentals&amp;limit=everything#!/search?ho=t&amp;fvf=ContentType,Book%20Review,t&amp;l=en&amp;q=Core%20Java%20volume%20I%20fundamentals&amp;limit=everyt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uiswing/components/component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</a:t>
            </a:r>
          </a:p>
          <a:p>
            <a:r>
              <a:rPr lang="en-US" b="1" dirty="0"/>
              <a:t>Java </a:t>
            </a:r>
            <a:r>
              <a:rPr lang="en-US" b="1" dirty="0" err="1"/>
              <a:t>gui</a:t>
            </a:r>
            <a:r>
              <a:rPr lang="en-US" b="1" dirty="0"/>
              <a:t> development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286604"/>
            <a:ext cx="7543800" cy="1450757"/>
          </a:xfrm>
        </p:spPr>
        <p:txBody>
          <a:bodyPr/>
          <a:lstStyle/>
          <a:p>
            <a:r>
              <a:rPr lang="en-GB" dirty="0"/>
              <a:t>Behaviours inherited from the </a:t>
            </a:r>
            <a:r>
              <a:rPr lang="en-GB" dirty="0" err="1"/>
              <a:t>javax.swing.Component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F9F25-3A90-48A9-9016-3CF18E24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4" y="6361195"/>
            <a:ext cx="7543801" cy="420401"/>
          </a:xfrm>
        </p:spPr>
        <p:txBody>
          <a:bodyPr/>
          <a:lstStyle/>
          <a:p>
            <a:r>
              <a:rPr lang="en-GB" dirty="0">
                <a:hlinkClick r:id="rId2"/>
              </a:rPr>
              <a:t>http://math.hws.edu/eck/cs124/javanotes7/c6/s5.html</a:t>
            </a:r>
            <a:r>
              <a:rPr lang="en-GB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B528A-D58A-4FCE-8D7E-B6CA452D3C83}"/>
              </a:ext>
            </a:extLst>
          </p:cNvPr>
          <p:cNvSpPr txBox="1">
            <a:spLocks/>
          </p:cNvSpPr>
          <p:nvPr/>
        </p:nvSpPr>
        <p:spPr>
          <a:xfrm>
            <a:off x="763570" y="1770317"/>
            <a:ext cx="7980260" cy="472566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comp.getWidth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comp.getHeight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are functions that give the current size of the component, in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used to enable and disable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-valued function,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comp.isEnabled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that you can call to discover whether the component is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comp.setVisible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(false)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can be called to hide or show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comp.setFont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(font)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font that is used for text displayed on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comp.setBackground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and </a:t>
            </a: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comp.setForeground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(color)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 the background and foreground colors for the component.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comp.setOpaque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(true)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tells the component that the area occupied by the component should be filled with the component's background color before the content of the component is painted.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comp.setToolTipText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(string)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specified string as a "tool tip" for the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0000"/>
                </a:solidFill>
                <a:latin typeface="Courier New" panose="02070309020205020404" pitchFamily="49" charset="0"/>
              </a:rPr>
              <a:t>comp.setPreferredSize</a:t>
            </a:r>
            <a:r>
              <a:rPr lang="en-US" dirty="0">
                <a:solidFill>
                  <a:srgbClr val="CC0000"/>
                </a:solidFill>
                <a:latin typeface="Courier New" panose="02070309020205020404" pitchFamily="49" charset="0"/>
              </a:rPr>
              <a:t>(size)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sets the size at which the component should be displayed, if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There are various ways to layout components within a top-level window.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simplest way is by absolute positioning.  The alternative is using a layout manager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These include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Flow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Border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Grid layout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basic layouts can be combined together to form complex layouts.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We can use a wireframe diagram to determine how to layout our components and what layouts can be used to achieve a specific design.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and Grid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is the default layout manager for the </a:t>
            </a:r>
            <a:r>
              <a:rPr lang="en-GB" dirty="0" err="1"/>
              <a:t>JPanel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</a:t>
            </a:r>
            <a:r>
              <a:rPr lang="en-GB" dirty="0" err="1"/>
              <a:t>JPanel</a:t>
            </a:r>
            <a:r>
              <a:rPr lang="en-GB" dirty="0"/>
              <a:t> class is used to group components together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Flow layout lays out components from left to right and then  top to bottom.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grid layout lays out components in predefined rows and columns of a grid</a:t>
            </a:r>
          </a:p>
        </p:txBody>
      </p:sp>
    </p:spTree>
    <p:extLst>
      <p:ext uri="{BB962C8B-B14F-4D97-AF65-F5344CB8AC3E}">
        <p14:creationId xmlns:p14="http://schemas.microsoft.com/office/powerpoint/2010/main" val="3475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is the Default layout for the </a:t>
            </a:r>
            <a:r>
              <a:rPr lang="en-GB" dirty="0" err="1"/>
              <a:t>JFrame</a:t>
            </a:r>
            <a:r>
              <a:rPr lang="en-GB" dirty="0"/>
              <a:t>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Border layout has 5 positions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Top (header) NORTH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Bottom (footer) SOUTH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right EAST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flush left WEST position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CENTER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The default position for the border layout is CENTER</a:t>
            </a:r>
          </a:p>
        </p:txBody>
      </p:sp>
    </p:spTree>
    <p:extLst>
      <p:ext uri="{BB962C8B-B14F-4D97-AF65-F5344CB8AC3E}">
        <p14:creationId xmlns:p14="http://schemas.microsoft.com/office/powerpoint/2010/main" val="2207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802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956821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wireframe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4DDE9F19-4F7C-4583-AF18-BDF10BCB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62" y="2519363"/>
            <a:ext cx="2676525" cy="2676525"/>
          </a:xfr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2F41EB5-BCC4-40A8-92D7-83AB0E8F94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1158" y="3044861"/>
            <a:ext cx="1794804" cy="812765"/>
          </a:xfrm>
          <a:prstGeom prst="curvedConnector3">
            <a:avLst>
              <a:gd name="adj1" fmla="val 2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897420-DCDE-429D-BAD8-8659A751F9CC}"/>
              </a:ext>
            </a:extLst>
          </p:cNvPr>
          <p:cNvSpPr txBox="1"/>
          <p:nvPr/>
        </p:nvSpPr>
        <p:spPr>
          <a:xfrm>
            <a:off x="1083596" y="286019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JFrame</a:t>
            </a:r>
            <a:endParaRPr lang="en-GB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97BADCB-7296-4A05-B9B8-F51456857CBE}"/>
              </a:ext>
            </a:extLst>
          </p:cNvPr>
          <p:cNvSpPr/>
          <p:nvPr/>
        </p:nvSpPr>
        <p:spPr>
          <a:xfrm>
            <a:off x="6014301" y="2575925"/>
            <a:ext cx="84841" cy="702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7CA1-4C4C-4A72-8CD7-F5A64BE53D99}"/>
              </a:ext>
            </a:extLst>
          </p:cNvPr>
          <p:cNvSpPr txBox="1"/>
          <p:nvPr/>
        </p:nvSpPr>
        <p:spPr>
          <a:xfrm>
            <a:off x="6180956" y="274241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BorderLayout.NORTH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5965435-C337-4629-AEDF-01BCC6893D61}"/>
              </a:ext>
            </a:extLst>
          </p:cNvPr>
          <p:cNvSpPr/>
          <p:nvPr/>
        </p:nvSpPr>
        <p:spPr>
          <a:xfrm>
            <a:off x="6014301" y="3429000"/>
            <a:ext cx="84841" cy="1491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6463C-0E86-4562-99C2-1F354D5CA950}"/>
              </a:ext>
            </a:extLst>
          </p:cNvPr>
          <p:cNvSpPr txBox="1"/>
          <p:nvPr/>
        </p:nvSpPr>
        <p:spPr>
          <a:xfrm>
            <a:off x="6180956" y="3957579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BorderLayout.CENTER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DFF006-F346-4EAD-9AE6-203B25AF3A0D}"/>
              </a:ext>
            </a:extLst>
          </p:cNvPr>
          <p:cNvSpPr txBox="1"/>
          <p:nvPr/>
        </p:nvSpPr>
        <p:spPr>
          <a:xfrm>
            <a:off x="3418059" y="5195888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JPanel</a:t>
            </a:r>
            <a:r>
              <a:rPr lang="en-GB" dirty="0"/>
              <a:t> group for buttons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GridLayout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38E94F3-FDFF-447E-81F7-26411C53DE81}"/>
              </a:ext>
            </a:extLst>
          </p:cNvPr>
          <p:cNvSpPr/>
          <p:nvPr/>
        </p:nvSpPr>
        <p:spPr>
          <a:xfrm rot="5400000">
            <a:off x="4486918" y="3983457"/>
            <a:ext cx="185149" cy="2239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AC69268-567A-4891-A80F-4B00D75910F8}"/>
              </a:ext>
            </a:extLst>
          </p:cNvPr>
          <p:cNvSpPr/>
          <p:nvPr/>
        </p:nvSpPr>
        <p:spPr>
          <a:xfrm flipH="1">
            <a:off x="3255962" y="4185500"/>
            <a:ext cx="165966" cy="511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93014-46B9-45AE-A9BE-A3559FD09B7A}"/>
              </a:ext>
            </a:extLst>
          </p:cNvPr>
          <p:cNvSpPr txBox="1"/>
          <p:nvPr/>
        </p:nvSpPr>
        <p:spPr>
          <a:xfrm>
            <a:off x="2515386" y="4256666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1328410-ADE7-4A89-9D9A-283AAA41F9F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70895" y="2098731"/>
            <a:ext cx="1476140" cy="643679"/>
          </a:xfrm>
          <a:prstGeom prst="curvedConnector3">
            <a:avLst>
              <a:gd name="adj1" fmla="val 98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13EF8D-76B0-4476-B886-F155BDF2C6BC}"/>
              </a:ext>
            </a:extLst>
          </p:cNvPr>
          <p:cNvSpPr txBox="1"/>
          <p:nvPr/>
        </p:nvSpPr>
        <p:spPr>
          <a:xfrm>
            <a:off x="2913957" y="19140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JLabel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3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calculator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315E-7157-44F3-9589-5F4677E92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java.awt.BorderLayout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SimpleCalc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//initialise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 button grid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contents and show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buttons,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display,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A27CF-1B83-4934-A39F-81D73530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createButtonGrid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GridLayout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"A/C"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"+/-"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buttons;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3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6035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 mechanism of recovering or gracefully exiting from anticipated runtime errors.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anticipate that in a division may include a denominator of 0, resulting in a  Divide-By-Zero Exception. 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anticipate that a file requested by our program to read from may not exist in the operating system file path given, resulting in a File-Not-Found exception.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There are many of such predefined Exception defined by the Java library and we can also define our own exceptions, or use the default Exception 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Two ways of handling exceptions including either the throws keyword on an encapsulating method or using the try-catch-finally block.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We can also generate predefined or user-defined exceptions using by throwing an exception using the “throw” keyword.</a:t>
            </a:r>
          </a:p>
        </p:txBody>
      </p:sp>
    </p:spTree>
    <p:extLst>
      <p:ext uri="{BB962C8B-B14F-4D97-AF65-F5344CB8AC3E}">
        <p14:creationId xmlns:p14="http://schemas.microsoft.com/office/powerpoint/2010/main" val="116919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58855"/>
            <a:ext cx="4795415" cy="42439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Introduction to GUI development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Setting up an application window</a:t>
            </a:r>
            <a:endParaRPr lang="en-US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Component Hierarchy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JButton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Labels and </a:t>
            </a:r>
            <a:r>
              <a:rPr lang="en-US" dirty="0" err="1"/>
              <a:t>TextFields</a:t>
            </a:r>
            <a:endParaRPr lang="en-U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Basic Layouts in Java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 Event Handling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dirty="0"/>
              <a:t> Exception handling</a:t>
            </a:r>
            <a:endParaRPr lang="en-GB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000" dirty="0"/>
              <a:t> 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Divide-by-zero Exception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62432"/>
            <a:ext cx="7543800" cy="3606661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()/x);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5509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192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506B909-CB4B-4980-A6AA-6D446EC02C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-4191" r="8029" b="4191"/>
          <a:stretch/>
        </p:blipFill>
        <p:spPr bwMode="auto">
          <a:xfrm>
            <a:off x="3769396" y="2152685"/>
            <a:ext cx="5374604" cy="33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44" y="1845734"/>
            <a:ext cx="3772136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GUI event is a user activity that the program responds 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These events are activated by interactions from the user on our components such as clicking a button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source is a GUI component capable of generating events.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An event listener is attached to an event source and is able to perform action based on events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/>
              <a:t> In Java swing, the Listener interface is implemented by the listener to respond to and acquire information about subscribed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0778-2142-494A-9598-F580C662A453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Calculator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getActionCommand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display.setText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calc.calculate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(op));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68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C9D-14DC-494C-9002-53AF93CC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5" y="136689"/>
            <a:ext cx="7543800" cy="56483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Calculator Design</a:t>
            </a:r>
          </a:p>
        </p:txBody>
      </p:sp>
      <p:pic>
        <p:nvPicPr>
          <p:cNvPr id="38" name="Picture 37" descr="Table&#10;&#10;Description automatically generated">
            <a:extLst>
              <a:ext uri="{FF2B5EF4-FFF2-40B4-BE49-F238E27FC236}">
                <a16:creationId xmlns:a16="http://schemas.microsoft.com/office/drawing/2014/main" id="{B56B01DB-3DAC-4492-810F-29A52DC6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76" y="701520"/>
            <a:ext cx="4058599" cy="4483222"/>
          </a:xfrm>
          <a:prstGeom prst="rect">
            <a:avLst/>
          </a:prstGeom>
        </p:spPr>
      </p:pic>
      <p:pic>
        <p:nvPicPr>
          <p:cNvPr id="27" name="Content Placeholder 26">
            <a:hlinkClick r:id="rId4"/>
            <a:extLst>
              <a:ext uri="{FF2B5EF4-FFF2-40B4-BE49-F238E27FC236}">
                <a16:creationId xmlns:a16="http://schemas.microsoft.com/office/drawing/2014/main" id="{AB464C38-3AD9-44AD-AEBC-E14CA516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5240" y="4496587"/>
            <a:ext cx="9226948" cy="1973818"/>
          </a:xfrm>
        </p:spPr>
      </p:pic>
    </p:spTree>
    <p:extLst>
      <p:ext uri="{BB962C8B-B14F-4D97-AF65-F5344CB8AC3E}">
        <p14:creationId xmlns:p14="http://schemas.microsoft.com/office/powerpoint/2010/main" val="20192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635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Create an exception handler for the appropriate portion of the Loan Calculator program developed in Lesson 3.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simple Calculator application using </a:t>
            </a:r>
            <a:r>
              <a:rPr lang="en-GB" dirty="0" err="1"/>
              <a:t>javax.swing</a:t>
            </a:r>
            <a:r>
              <a:rPr lang="en-GB" dirty="0"/>
              <a:t> GUI 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wireframe diagram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a GUI for the address book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(advanced) Complete your address book program by adding the appropriate event handler methods.</a:t>
            </a:r>
          </a:p>
        </p:txBody>
      </p:sp>
    </p:spTree>
    <p:extLst>
      <p:ext uri="{BB962C8B-B14F-4D97-AF65-F5344CB8AC3E}">
        <p14:creationId xmlns:p14="http://schemas.microsoft.com/office/powerpoint/2010/main" val="81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GB" dirty="0"/>
              <a:t>Java Bootcamp challenge</a:t>
            </a:r>
          </a:p>
        </p:txBody>
      </p:sp>
      <p:pic>
        <p:nvPicPr>
          <p:cNvPr id="4" name="Content Placeholder 3" descr="Diagram, schematic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623CDFE-6EA9-4190-B685-686A5981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00" y="1793142"/>
            <a:ext cx="3035240" cy="40227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124D1-869B-45EB-BF23-5CAF051FB4F7}"/>
              </a:ext>
            </a:extLst>
          </p:cNvPr>
          <p:cNvSpPr txBox="1">
            <a:spLocks/>
          </p:cNvSpPr>
          <p:nvPr/>
        </p:nvSpPr>
        <p:spPr>
          <a:xfrm>
            <a:off x="822960" y="1096337"/>
            <a:ext cx="7543800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Create a GUI application for the POS system given by the following class and sequence diagram (click on image to open in browser)</a:t>
            </a:r>
          </a:p>
        </p:txBody>
      </p:sp>
      <p:pic>
        <p:nvPicPr>
          <p:cNvPr id="9" name="Content Placeholder 11" descr="Diagram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48EA589F-A5BA-4C94-8428-DAE2A1EED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3" y="2177576"/>
            <a:ext cx="3703638" cy="3357153"/>
          </a:xfrm>
        </p:spPr>
      </p:pic>
    </p:spTree>
    <p:extLst>
      <p:ext uri="{BB962C8B-B14F-4D97-AF65-F5344CB8AC3E}">
        <p14:creationId xmlns:p14="http://schemas.microsoft.com/office/powerpoint/2010/main" val="225090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5775"/>
            <a:ext cx="7543800" cy="759772"/>
          </a:xfrm>
        </p:spPr>
        <p:txBody>
          <a:bodyPr/>
          <a:lstStyle/>
          <a:p>
            <a:r>
              <a:rPr lang="en-GB" dirty="0"/>
              <a:t>Supplementary material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EF7F1D60-015A-4DED-A9A4-811E5B4053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951" y="1129127"/>
            <a:ext cx="2467468" cy="32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760C73-15B9-4B92-8E71-3EDACDD92ADB}"/>
              </a:ext>
            </a:extLst>
          </p:cNvPr>
          <p:cNvSpPr txBox="1">
            <a:spLocks/>
          </p:cNvSpPr>
          <p:nvPr/>
        </p:nvSpPr>
        <p:spPr>
          <a:xfrm>
            <a:off x="822960" y="4496586"/>
            <a:ext cx="7387786" cy="194860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4"/>
              </a:rPr>
              <a:t>The Java Tutorial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5"/>
              </a:rPr>
              <a:t>Java API documentation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6"/>
              </a:rPr>
              <a:t>Link to today’s </a:t>
            </a:r>
            <a:r>
              <a:rPr lang="en-GB">
                <a:hlinkClick r:id="rId6"/>
              </a:rPr>
              <a:t>Session screencast  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7"/>
              </a:rPr>
              <a:t>Link to John’s Group Padlet</a:t>
            </a: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>
                <a:hlinkClick r:id="rId8"/>
              </a:rPr>
              <a:t>Link to Kelly’s Group Padlet</a:t>
            </a:r>
            <a:endParaRPr lang="en-GB" dirty="0"/>
          </a:p>
        </p:txBody>
      </p:sp>
      <p:pic>
        <p:nvPicPr>
          <p:cNvPr id="1028" name="Picture 4">
            <a:hlinkClick r:id="rId9"/>
            <a:extLst>
              <a:ext uri="{FF2B5EF4-FFF2-40B4-BE49-F238E27FC236}">
                <a16:creationId xmlns:a16="http://schemas.microsoft.com/office/drawing/2014/main" id="{2804B4FC-958E-40C2-BD69-0321299F6D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31" y="1158106"/>
            <a:ext cx="2467469" cy="323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2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GUI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GUI is the acronym for Graphical User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 Graphical User Interface employs a WYSIWIG approach.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WYSIWIG-what you see is what you 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User interact with the computer using mini graphical screens called application windows occupying regions of the computer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Interactions include pointing, clicking buttons, scrolling, typing into text fields/areas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There are different GUI toolkits in Java including SWT, JavaFX and Swing.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3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5349-9DEB-4BB0-A8FB-0A5C7EF7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an application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A84B-5D57-4AC3-8DEB-BD1B53D5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2" y="1845734"/>
            <a:ext cx="391353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The java swing library is the basic java GUI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Swing has a number of packages.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We will use the following packages.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javax.swing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</a:t>
            </a:r>
            <a:r>
              <a:rPr lang="en-GB" sz="2600" dirty="0"/>
              <a:t>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600" dirty="0"/>
              <a:t> </a:t>
            </a:r>
            <a:r>
              <a:rPr lang="en-GB" sz="2600" dirty="0" err="1"/>
              <a:t>java.awt.event</a:t>
            </a:r>
            <a:r>
              <a:rPr lang="en-GB" sz="26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502A3-76D5-4D98-8584-19B42F08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7722" y="1845736"/>
            <a:ext cx="4413156" cy="4023359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javax.swing.JFrame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</a:t>
            </a:r>
            <a:r>
              <a:rPr lang="en-GB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CreateWindow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E79CE-B91D-49B0-83FB-213ABC1CA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8" b="15086"/>
          <a:stretch/>
        </p:blipFill>
        <p:spPr>
          <a:xfrm>
            <a:off x="6490404" y="5154765"/>
            <a:ext cx="2540474" cy="17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730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95843DA-2CB8-43CD-B6D7-C498E960AB6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"/>
          <a:stretch/>
        </p:blipFill>
        <p:spPr bwMode="auto">
          <a:xfrm>
            <a:off x="5062194" y="1955340"/>
            <a:ext cx="2582944" cy="43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Hierarchy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898CD-55E2-4735-8432-518942F0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684554"/>
            <a:ext cx="3703320" cy="436477"/>
          </a:xfrm>
        </p:spPr>
        <p:txBody>
          <a:bodyPr/>
          <a:lstStyle/>
          <a:p>
            <a:r>
              <a:rPr lang="en-GB" dirty="0"/>
              <a:t>Laying out components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68623B-FD64-455A-B049-6079273A9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684554"/>
            <a:ext cx="3703320" cy="436477"/>
          </a:xfrm>
        </p:spPr>
        <p:txBody>
          <a:bodyPr/>
          <a:lstStyle/>
          <a:p>
            <a:r>
              <a:rPr lang="en-GB" dirty="0"/>
              <a:t>Component inheritance</a:t>
            </a:r>
          </a:p>
        </p:txBody>
      </p:sp>
      <p:pic>
        <p:nvPicPr>
          <p:cNvPr id="1026" name="Picture 2" descr="Containment hierarchy for the TopLeveDemo example's GUI.">
            <a:extLst>
              <a:ext uri="{FF2B5EF4-FFF2-40B4-BE49-F238E27FC236}">
                <a16:creationId xmlns:a16="http://schemas.microsoft.com/office/drawing/2014/main" id="{CA8EB205-FD5F-4B41-A40E-7E5DD48C91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63" y="2984305"/>
            <a:ext cx="3306962" cy="25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7A754A-C088-42B4-85A5-0CEC4DE61D97}"/>
              </a:ext>
            </a:extLst>
          </p:cNvPr>
          <p:cNvSpPr txBox="1"/>
          <p:nvPr/>
        </p:nvSpPr>
        <p:spPr>
          <a:xfrm>
            <a:off x="942680" y="6311967"/>
            <a:ext cx="682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Horstmann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C. S., &amp; Cornell, G. (2013). 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Java: Essential Features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(Vol. 1). Pearson Education.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"Using JFrame2"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setResizable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//creating a button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"Just a button"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//add button to frame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pPr>
              <a:spcBef>
                <a:spcPts val="0"/>
              </a:spcBef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BasicButton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201168" lvl="1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1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1052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Label and </a:t>
            </a:r>
            <a:r>
              <a:rPr lang="en-GB" dirty="0" err="1"/>
              <a:t>TextField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and </a:t>
            </a:r>
            <a:r>
              <a:rPr lang="en-GB" dirty="0" err="1"/>
              <a:t>textfield</a:t>
            </a:r>
            <a:r>
              <a:rPr lang="en-GB" dirty="0"/>
              <a:t> can be created using the same process of creating a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dirty="0" err="1"/>
              <a:t>TextField</a:t>
            </a:r>
            <a:r>
              <a:rPr lang="en-GB" dirty="0"/>
              <a:t> is an editable text component for entering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 label contains a non-editable text component.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You can see how to work with different components in the java swing library here:  </a:t>
            </a:r>
            <a:r>
              <a:rPr lang="en-GB" dirty="0">
                <a:hlinkClick r:id="rId2"/>
              </a:rPr>
              <a:t>https://docs.oracle.com/javase/tutorial/uiswing/components/componentlist.html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74DBE-1AD7-495B-B168-212A7EE723A6}">
  <ds:schemaRefs>
    <ds:schemaRef ds:uri="cab83b3b-4db3-4a13-8dd4-e60be6d87cf5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2e86655-d7ed-4420-bc92-1b9547829f54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6924</TotalTime>
  <Words>2158</Words>
  <Application>Microsoft Office PowerPoint</Application>
  <PresentationFormat>On-screen Show (4:3)</PresentationFormat>
  <Paragraphs>220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Consolas</vt:lpstr>
      <vt:lpstr>Calibri Light</vt:lpstr>
      <vt:lpstr>Wingdings</vt:lpstr>
      <vt:lpstr>Arial</vt:lpstr>
      <vt:lpstr>Times New Roman</vt:lpstr>
      <vt:lpstr>Calibri</vt:lpstr>
      <vt:lpstr>Courier New</vt:lpstr>
      <vt:lpstr>Retrospect</vt:lpstr>
      <vt:lpstr>International study centre</vt:lpstr>
      <vt:lpstr>Outline</vt:lpstr>
      <vt:lpstr>Introduction to GUI Development</vt:lpstr>
      <vt:lpstr>Setting up an application window</vt:lpstr>
      <vt:lpstr>PowerPoint Presentation</vt:lpstr>
      <vt:lpstr>Component Hierarchy</vt:lpstr>
      <vt:lpstr>Button</vt:lpstr>
      <vt:lpstr>PowerPoint Presentation</vt:lpstr>
      <vt:lpstr>Label and TextField</vt:lpstr>
      <vt:lpstr>Behaviours inherited from the javax.swing.Component</vt:lpstr>
      <vt:lpstr>PowerPoint Presentation</vt:lpstr>
      <vt:lpstr>Basic Layouts</vt:lpstr>
      <vt:lpstr>Flow and Grid Layout</vt:lpstr>
      <vt:lpstr>Border Layout</vt:lpstr>
      <vt:lpstr>PowerPoint Presentation</vt:lpstr>
      <vt:lpstr>Simple Calculator wireframe</vt:lpstr>
      <vt:lpstr>Simple calculator layout</vt:lpstr>
      <vt:lpstr>PowerPoint Presentation</vt:lpstr>
      <vt:lpstr>Exception Handling</vt:lpstr>
      <vt:lpstr>Divide-by-zero Exception handling example</vt:lpstr>
      <vt:lpstr>PowerPoint Presentation</vt:lpstr>
      <vt:lpstr>Event handling</vt:lpstr>
      <vt:lpstr>Simple Calculator events</vt:lpstr>
      <vt:lpstr>Simple Calculator Design</vt:lpstr>
      <vt:lpstr>PowerPoint Presentation</vt:lpstr>
      <vt:lpstr>Exercises</vt:lpstr>
      <vt:lpstr>Java Bootcamp challenge</vt:lpstr>
      <vt:lpstr>Supplementary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112</cp:revision>
  <dcterms:created xsi:type="dcterms:W3CDTF">2020-03-06T14:36:40Z</dcterms:created>
  <dcterms:modified xsi:type="dcterms:W3CDTF">2020-10-27T20:54:23Z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