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Zu1s8HQqyUtlcrhrgG4BjXBF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503f9641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503f964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03f9641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7503f9641c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03f964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7503f9641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03f9641c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7503f964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503f9641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7503f9641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503f9641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7503f9641c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03f9641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7503f9641c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03f9641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7503f9641c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503f9641c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7503f9641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03f9641c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7503f9641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03f964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7503f9641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427c820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427c820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427c820b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427c820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427c820b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427c820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7" name="Google Shape;37;p1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0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://geeksquiz.com/multiset-associative-containers-the-c-standard-template-library-stl/" TargetMode="External"/><Relationship Id="rId10" Type="http://schemas.openxmlformats.org/officeDocument/2006/relationships/hyperlink" Target="http://geeksquiz.com/set-associative-containers-the-c-standard-template-library-stl/" TargetMode="External"/><Relationship Id="rId13" Type="http://schemas.openxmlformats.org/officeDocument/2006/relationships/hyperlink" Target="http://geeksquiz.com/multimap-associative-containers-the-c-standard-template-library-stl/" TargetMode="External"/><Relationship Id="rId12" Type="http://schemas.openxmlformats.org/officeDocument/2006/relationships/hyperlink" Target="http://geeksquiz.com/map-associative-containers-the-c-standard-template-library-st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geeksquiz.com/pair-simple-containers-the-c-standard-template-library-stl/" TargetMode="External"/><Relationship Id="rId4" Type="http://schemas.openxmlformats.org/officeDocument/2006/relationships/hyperlink" Target="http://geeksquiz.com/vector-sequence-containers-the-c-standard-template-library-stl-set-1/" TargetMode="External"/><Relationship Id="rId9" Type="http://schemas.openxmlformats.org/officeDocument/2006/relationships/hyperlink" Target="http://geeksquiz.com/stack-container-adaptors-the-c-standard-template-library-stl/" TargetMode="External"/><Relationship Id="rId14" Type="http://schemas.openxmlformats.org/officeDocument/2006/relationships/hyperlink" Target="https://www.geeksforgeeks.org/heap-using-stl-c/" TargetMode="External"/><Relationship Id="rId5" Type="http://schemas.openxmlformats.org/officeDocument/2006/relationships/hyperlink" Target="http://geeksquiz.com/list-sequence-containers-the-c-standard-template-library-stl/" TargetMode="External"/><Relationship Id="rId6" Type="http://schemas.openxmlformats.org/officeDocument/2006/relationships/hyperlink" Target="http://geeksquiz.com/deque-sequence-containers-the-c-standard-template-library-stl/" TargetMode="External"/><Relationship Id="rId7" Type="http://schemas.openxmlformats.org/officeDocument/2006/relationships/hyperlink" Target="http://geeksquiz.com/queue-container-adaptors-the-c-standard-template-library-stl/" TargetMode="External"/><Relationship Id="rId8" Type="http://schemas.openxmlformats.org/officeDocument/2006/relationships/hyperlink" Target="http://geeksquiz.com/priority-queue-container-adaptors-the-c-standard-template-library-st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geeksforgeeks.org/the-c-standard-template-library-stl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www.geeksforgeeks.org/the-c-standard-template-library-st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en.cppreference.com/w/cpp/io/cin" TargetMode="External"/><Relationship Id="rId4" Type="http://schemas.openxmlformats.org/officeDocument/2006/relationships/hyperlink" Target="https://en.cppreference.com/w/cpp/string/basic_string" TargetMode="External"/><Relationship Id="rId5" Type="http://schemas.openxmlformats.org/officeDocument/2006/relationships/hyperlink" Target="https://en.cppreference.com/w/cpp/string/basic_string/substr" TargetMode="External"/><Relationship Id="rId6" Type="http://schemas.openxmlformats.org/officeDocument/2006/relationships/hyperlink" Target="https://en.cppreference.com/w/cpp/string/basic_string/copy" TargetMode="External"/><Relationship Id="rId7" Type="http://schemas.openxmlformats.org/officeDocument/2006/relationships/hyperlink" Target="https://en.cppreference.com/w/cpp/string/basic_string/getline" TargetMode="External"/><Relationship Id="rId8" Type="http://schemas.openxmlformats.org/officeDocument/2006/relationships/hyperlink" Target="https://en.cppreference.com/w/cpp/string/basic_string/operator%2B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geeksforgeeks.org/vector-in-cpp-st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://geeksquiz.com/multiset-associative-containers-the-c-standard-template-library-stl/" TargetMode="External"/><Relationship Id="rId10" Type="http://schemas.openxmlformats.org/officeDocument/2006/relationships/hyperlink" Target="http://geeksquiz.com/set-associative-containers-the-c-standard-template-library-stl/" TargetMode="External"/><Relationship Id="rId13" Type="http://schemas.openxmlformats.org/officeDocument/2006/relationships/hyperlink" Target="http://geeksquiz.com/multimap-associative-containers-the-c-standard-template-library-stl/" TargetMode="External"/><Relationship Id="rId12" Type="http://schemas.openxmlformats.org/officeDocument/2006/relationships/hyperlink" Target="http://geeksquiz.com/map-associative-containers-the-c-standard-template-library-st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eeksquiz.com/pair-simple-containers-the-c-standard-template-library-stl/" TargetMode="External"/><Relationship Id="rId4" Type="http://schemas.openxmlformats.org/officeDocument/2006/relationships/hyperlink" Target="http://geeksquiz.com/vector-sequence-containers-the-c-standard-template-library-stl-set-1/" TargetMode="External"/><Relationship Id="rId9" Type="http://schemas.openxmlformats.org/officeDocument/2006/relationships/hyperlink" Target="http://geeksquiz.com/stack-container-adaptors-the-c-standard-template-library-stl/" TargetMode="External"/><Relationship Id="rId14" Type="http://schemas.openxmlformats.org/officeDocument/2006/relationships/hyperlink" Target="https://www.geeksforgeeks.org/heap-using-stl-c/" TargetMode="External"/><Relationship Id="rId5" Type="http://schemas.openxmlformats.org/officeDocument/2006/relationships/hyperlink" Target="http://geeksquiz.com/list-sequence-containers-the-c-standard-template-library-stl/" TargetMode="External"/><Relationship Id="rId6" Type="http://schemas.openxmlformats.org/officeDocument/2006/relationships/hyperlink" Target="http://geeksquiz.com/deque-sequence-containers-the-c-standard-template-library-stl/" TargetMode="External"/><Relationship Id="rId7" Type="http://schemas.openxmlformats.org/officeDocument/2006/relationships/hyperlink" Target="http://geeksquiz.com/queue-container-adaptors-the-c-standard-template-library-stl/" TargetMode="External"/><Relationship Id="rId8" Type="http://schemas.openxmlformats.org/officeDocument/2006/relationships/hyperlink" Target="http://geeksquiz.com/priority-queue-container-adaptors-the-c-standard-template-library-st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92051" y="540634"/>
            <a:ext cx="7543800" cy="23762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GB"/>
              <a:t>International study centre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926638" y="3012454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Data Structures and the C++ Standard Template Library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: John Alamina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: john.alamina@hud.ac.uk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03f9641c_0_2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STL Container Groups</a:t>
            </a:r>
            <a:endParaRPr/>
          </a:p>
        </p:txBody>
      </p:sp>
      <p:sp>
        <p:nvSpPr>
          <p:cNvPr id="159" name="Google Shape;159;g7503f9641c_0_23"/>
          <p:cNvSpPr txBox="1"/>
          <p:nvPr>
            <p:ph idx="1" type="body"/>
          </p:nvPr>
        </p:nvSpPr>
        <p:spPr>
          <a:xfrm>
            <a:off x="822955" y="1845729"/>
            <a:ext cx="37575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Sequence Containers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Array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List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Dequeue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Vector</a:t>
            </a:r>
            <a:endParaRPr/>
          </a:p>
        </p:txBody>
      </p:sp>
      <p:sp>
        <p:nvSpPr>
          <p:cNvPr id="160" name="Google Shape;160;g7503f9641c_0_23"/>
          <p:cNvSpPr txBox="1"/>
          <p:nvPr>
            <p:ph idx="1" type="body"/>
          </p:nvPr>
        </p:nvSpPr>
        <p:spPr>
          <a:xfrm>
            <a:off x="4718680" y="1845729"/>
            <a:ext cx="37575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Ordered Containers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Multimap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Multiset</a:t>
            </a:r>
            <a:endParaRPr/>
          </a:p>
        </p:txBody>
      </p:sp>
      <p:sp>
        <p:nvSpPr>
          <p:cNvPr id="161" name="Google Shape;161;g7503f9641c_0_23"/>
          <p:cNvSpPr txBox="1"/>
          <p:nvPr>
            <p:ph idx="1" type="body"/>
          </p:nvPr>
        </p:nvSpPr>
        <p:spPr>
          <a:xfrm>
            <a:off x="822955" y="3931704"/>
            <a:ext cx="37575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Unordered Containers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Unordered_map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Unordered set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Unordered_multimap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Unordered multiset</a:t>
            </a:r>
            <a:endParaRPr/>
          </a:p>
        </p:txBody>
      </p:sp>
      <p:sp>
        <p:nvSpPr>
          <p:cNvPr id="162" name="Google Shape;162;g7503f9641c_0_23"/>
          <p:cNvSpPr txBox="1"/>
          <p:nvPr>
            <p:ph idx="1" type="body"/>
          </p:nvPr>
        </p:nvSpPr>
        <p:spPr>
          <a:xfrm>
            <a:off x="4718680" y="3931704"/>
            <a:ext cx="37575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Adaptive Containers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Stack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Queue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Priority queue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503f9641c_0_5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STL Containers</a:t>
            </a:r>
            <a:endParaRPr/>
          </a:p>
        </p:txBody>
      </p:sp>
      <p:sp>
        <p:nvSpPr>
          <p:cNvPr id="168" name="Google Shape;168;g7503f9641c_0_51"/>
          <p:cNvSpPr txBox="1"/>
          <p:nvPr>
            <p:ph idx="1" type="body"/>
          </p:nvPr>
        </p:nvSpPr>
        <p:spPr>
          <a:xfrm>
            <a:off x="822950" y="1845725"/>
            <a:ext cx="3737400" cy="3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0000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Pair</a:t>
            </a:r>
            <a:endParaRPr sz="3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0000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Vector</a:t>
            </a:r>
            <a:endParaRPr sz="3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0000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List</a:t>
            </a:r>
            <a:endParaRPr sz="30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Dequeue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Queue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Priority Queue</a:t>
            </a:r>
            <a:endParaRPr sz="3000"/>
          </a:p>
        </p:txBody>
      </p:sp>
      <p:sp>
        <p:nvSpPr>
          <p:cNvPr id="169" name="Google Shape;169;g7503f9641c_0_51"/>
          <p:cNvSpPr txBox="1"/>
          <p:nvPr>
            <p:ph idx="1" type="body"/>
          </p:nvPr>
        </p:nvSpPr>
        <p:spPr>
          <a:xfrm>
            <a:off x="4772975" y="1970300"/>
            <a:ext cx="3737400" cy="3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Stack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/>
              </a:rPr>
              <a:t>Set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/>
              </a:rPr>
              <a:t>Multiset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/>
              </a:rPr>
              <a:t>Map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/>
              </a:rPr>
              <a:t>Multimap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/>
              </a:rPr>
              <a:t>Heap using STL C++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7503f9641c_0_15"/>
          <p:cNvPicPr preferRelativeResize="0"/>
          <p:nvPr/>
        </p:nvPicPr>
        <p:blipFill rotWithShape="1">
          <a:blip r:embed="rId3">
            <a:alphaModFix/>
          </a:blip>
          <a:srcRect b="5530" l="3323" r="6618" t="1679"/>
          <a:stretch/>
        </p:blipFill>
        <p:spPr>
          <a:xfrm>
            <a:off x="0" y="1298400"/>
            <a:ext cx="9143999" cy="49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7503f9641c_0_15"/>
          <p:cNvSpPr txBox="1"/>
          <p:nvPr>
            <p:ph type="title"/>
          </p:nvPr>
        </p:nvSpPr>
        <p:spPr>
          <a:xfrm>
            <a:off x="800110" y="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The Standard Template Library</a:t>
            </a:r>
            <a:endParaRPr/>
          </a:p>
        </p:txBody>
      </p:sp>
      <p:sp>
        <p:nvSpPr>
          <p:cNvPr id="176" name="Google Shape;176;g7503f9641c_0_15"/>
          <p:cNvSpPr txBox="1"/>
          <p:nvPr/>
        </p:nvSpPr>
        <p:spPr>
          <a:xfrm>
            <a:off x="2103475" y="60095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https://www.geeksforgeeks.org/the-c-standard-template-library-stl/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10072" l="2928" r="1995" t="4485"/>
          <a:stretch/>
        </p:blipFill>
        <p:spPr>
          <a:xfrm>
            <a:off x="67300" y="958350"/>
            <a:ext cx="9076699" cy="49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>
            <p:ph type="title"/>
          </p:nvPr>
        </p:nvSpPr>
        <p:spPr>
          <a:xfrm>
            <a:off x="800110" y="1614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The Standard Template Library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2103475" y="57809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https://www.geeksforgeeks.org/the-c-standard-template-library-stl/</a:t>
            </a: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503f9641c_0_4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STL Container Groups</a:t>
            </a:r>
            <a:endParaRPr/>
          </a:p>
        </p:txBody>
      </p:sp>
      <p:sp>
        <p:nvSpPr>
          <p:cNvPr id="189" name="Google Shape;189;g7503f9641c_0_43"/>
          <p:cNvSpPr txBox="1"/>
          <p:nvPr>
            <p:ph idx="1" type="body"/>
          </p:nvPr>
        </p:nvSpPr>
        <p:spPr>
          <a:xfrm>
            <a:off x="822955" y="1845729"/>
            <a:ext cx="37575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Sequence Containers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FF"/>
              </a:buClr>
              <a:buSzPts val="1800"/>
              <a:buAutoNum type="arabicPeriod"/>
            </a:pPr>
            <a:r>
              <a:rPr lang="en-GB">
                <a:solidFill>
                  <a:srgbClr val="FF00FF"/>
                </a:solidFill>
              </a:rPr>
              <a:t>Array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AutoNum type="arabicPeriod"/>
            </a:pPr>
            <a:r>
              <a:rPr lang="en-GB">
                <a:solidFill>
                  <a:srgbClr val="FF00FF"/>
                </a:solidFill>
              </a:rPr>
              <a:t>List</a:t>
            </a:r>
            <a:endParaRPr>
              <a:solidFill>
                <a:srgbClr val="FF00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Dequeue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AutoNum type="arabicPeriod"/>
            </a:pPr>
            <a:r>
              <a:rPr lang="en-GB">
                <a:solidFill>
                  <a:srgbClr val="FF00FF"/>
                </a:solidFill>
              </a:rPr>
              <a:t>Vector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90" name="Google Shape;190;g7503f9641c_0_43"/>
          <p:cNvSpPr txBox="1"/>
          <p:nvPr>
            <p:ph idx="1" type="body"/>
          </p:nvPr>
        </p:nvSpPr>
        <p:spPr>
          <a:xfrm>
            <a:off x="4718680" y="1845729"/>
            <a:ext cx="37575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Ordered Containers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Multimap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Multiset</a:t>
            </a:r>
            <a:endParaRPr/>
          </a:p>
        </p:txBody>
      </p:sp>
      <p:sp>
        <p:nvSpPr>
          <p:cNvPr id="191" name="Google Shape;191;g7503f9641c_0_43"/>
          <p:cNvSpPr txBox="1"/>
          <p:nvPr>
            <p:ph idx="1" type="body"/>
          </p:nvPr>
        </p:nvSpPr>
        <p:spPr>
          <a:xfrm>
            <a:off x="822955" y="3931704"/>
            <a:ext cx="37575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Unordered Containers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Unordered_map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Unordered set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Unordered_multimap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Unordered multiset</a:t>
            </a:r>
            <a:endParaRPr/>
          </a:p>
        </p:txBody>
      </p:sp>
      <p:sp>
        <p:nvSpPr>
          <p:cNvPr id="192" name="Google Shape;192;g7503f9641c_0_43"/>
          <p:cNvSpPr txBox="1"/>
          <p:nvPr>
            <p:ph idx="1" type="body"/>
          </p:nvPr>
        </p:nvSpPr>
        <p:spPr>
          <a:xfrm>
            <a:off x="4718680" y="3931704"/>
            <a:ext cx="37575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Adaptive Containers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Stack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Queue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Priority queue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03f9641c_0_38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C-Style strings</a:t>
            </a:r>
            <a:endParaRPr/>
          </a:p>
        </p:txBody>
      </p:sp>
      <p:sp>
        <p:nvSpPr>
          <p:cNvPr id="198" name="Google Shape;198;g7503f9641c_0_38"/>
          <p:cNvSpPr txBox="1"/>
          <p:nvPr>
            <p:ph idx="1" type="body"/>
          </p:nvPr>
        </p:nvSpPr>
        <p:spPr>
          <a:xfrm>
            <a:off x="822950" y="1845720"/>
            <a:ext cx="75438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GB"/>
              <a:t>Declare string e.g   </a:t>
            </a:r>
            <a:r>
              <a:rPr lang="en-GB">
                <a:solidFill>
                  <a:srgbClr val="0000FF"/>
                </a:solidFill>
              </a:rPr>
              <a:t>char string[50];</a:t>
            </a:r>
            <a:endParaRPr>
              <a:solidFill>
                <a:srgbClr val="0000FF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❖"/>
            </a:pPr>
            <a:r>
              <a:rPr lang="en-GB"/>
              <a:t>String literal e.g.  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static string"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Char char="❖"/>
            </a:pPr>
            <a:r>
              <a:rPr lang="en-GB"/>
              <a:t>String initialisation e.g.  </a:t>
            </a:r>
            <a:r>
              <a:rPr lang="en-GB">
                <a:solidFill>
                  <a:srgbClr val="0000FF"/>
                </a:solidFill>
              </a:rPr>
              <a:t>char str[50]=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static string";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GB"/>
              <a:t>Dynamic memory declaration   </a:t>
            </a:r>
            <a:r>
              <a:rPr lang="en-GB">
                <a:solidFill>
                  <a:srgbClr val="0000FF"/>
                </a:solidFill>
              </a:rPr>
              <a:t>char* arr=new char[50];</a:t>
            </a:r>
            <a:endParaRPr>
              <a:solidFill>
                <a:srgbClr val="0000FF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GB"/>
              <a:t>Dynamic memory cleanup   </a:t>
            </a:r>
            <a:r>
              <a:rPr lang="en-GB">
                <a:solidFill>
                  <a:srgbClr val="0000FF"/>
                </a:solidFill>
              </a:rPr>
              <a:t>delete [] arr;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C-Style string functions</a:t>
            </a:r>
            <a:endParaRPr/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822950" y="1845714"/>
            <a:ext cx="75438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 strcmp ( const char *s1, const char *s2 );//compares strings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char *strcat ( char *dest, const char *src ); //string concatenation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char *strcpy ( char *dest, const char *src );//string copy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size_t strlen ( const char *s );//string length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char *strncpy ( char *dest, const char *src, size_t len );//safe copy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503f9641c_0_6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C++ Style strings</a:t>
            </a:r>
            <a:endParaRPr/>
          </a:p>
        </p:txBody>
      </p:sp>
      <p:sp>
        <p:nvSpPr>
          <p:cNvPr id="210" name="Google Shape;210;g7503f9641c_0_63"/>
          <p:cNvSpPr txBox="1"/>
          <p:nvPr>
            <p:ph idx="1" type="body"/>
          </p:nvPr>
        </p:nvSpPr>
        <p:spPr>
          <a:xfrm>
            <a:off x="822950" y="1845720"/>
            <a:ext cx="75438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GB"/>
              <a:t>Include string.h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GB"/>
              <a:t>Declare string e.g   </a:t>
            </a:r>
            <a:r>
              <a:rPr lang="en-GB">
                <a:solidFill>
                  <a:srgbClr val="0000FF"/>
                </a:solidFill>
              </a:rPr>
              <a:t>std::string str ;</a:t>
            </a:r>
            <a:endParaRPr>
              <a:solidFill>
                <a:srgbClr val="0000FF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ourier New"/>
              <a:buChar char="❖"/>
            </a:pPr>
            <a:r>
              <a:rPr lang="en-GB"/>
              <a:t>String initialisation e.g.  </a:t>
            </a:r>
            <a:r>
              <a:rPr lang="en-GB">
                <a:solidFill>
                  <a:srgbClr val="0000FF"/>
                </a:solidFill>
              </a:rPr>
              <a:t>std::string str=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a static string";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GB"/>
              <a:t>Dynamic memory declaration   </a:t>
            </a:r>
            <a:r>
              <a:rPr lang="en-GB">
                <a:solidFill>
                  <a:srgbClr val="0000FF"/>
                </a:solidFill>
              </a:rPr>
              <a:t>std::string* str=new string;</a:t>
            </a:r>
            <a:endParaRPr>
              <a:solidFill>
                <a:srgbClr val="0000FF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GB"/>
              <a:t>Dynamic memory cleanup   </a:t>
            </a:r>
            <a:r>
              <a:rPr lang="en-GB">
                <a:solidFill>
                  <a:srgbClr val="0000FF"/>
                </a:solidFill>
              </a:rPr>
              <a:t>delete str;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03f9641c_0_68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C++ Style string functions</a:t>
            </a:r>
            <a:endParaRPr/>
          </a:p>
        </p:txBody>
      </p:sp>
      <p:sp>
        <p:nvSpPr>
          <p:cNvPr id="216" name="Google Shape;216;g7503f9641c_0_68"/>
          <p:cNvSpPr txBox="1"/>
          <p:nvPr>
            <p:ph idx="1" type="body"/>
          </p:nvPr>
        </p:nvSpPr>
        <p:spPr>
          <a:xfrm>
            <a:off x="880100" y="1874308"/>
            <a:ext cx="7543800" cy="4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compare</a:t>
            </a:r>
            <a:r>
              <a:rPr lang="en-GB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basic_string</a:t>
            </a:r>
            <a:r>
              <a:rPr lang="en-GB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lang="en-GB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/>
              <a:t>;//compares strings</a:t>
            </a:r>
            <a:endParaRPr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char *strcat ( char *dest, const char *src ); //string concatenation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size_type copy</a:t>
            </a:r>
            <a:r>
              <a:rPr lang="en-GB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CharT</a:t>
            </a:r>
            <a:r>
              <a:rPr lang="en-GB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dest, size_type count, size_type pos </a:t>
            </a:r>
            <a:r>
              <a:rPr lang="en-GB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/>
              <a:t>//string copy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size_type length</a:t>
            </a:r>
            <a:r>
              <a:rPr lang="en-GB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/>
              <a:t>;//string length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substr</a:t>
            </a:r>
            <a:r>
              <a:rPr lang="en-GB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size_type pos </a:t>
            </a:r>
            <a:r>
              <a:rPr lang="en-GB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size_type count </a:t>
            </a:r>
            <a:r>
              <a:rPr lang="en-GB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npos </a:t>
            </a:r>
            <a:r>
              <a:rPr lang="en-GB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/>
              <a:t>//substring</a:t>
            </a:r>
            <a:endParaRPr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getline</a:t>
            </a:r>
            <a:r>
              <a:rPr lang="en-GB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>
                <a:solidFill>
                  <a:srgbClr val="00308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std::cin</a:t>
            </a:r>
            <a:r>
              <a:rPr lang="en-GB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name</a:t>
            </a:r>
            <a:r>
              <a:rPr lang="en-GB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GB">
                <a:solidFill>
                  <a:srgbClr val="008080"/>
                </a:solidFill>
                <a:latin typeface="Arial"/>
                <a:ea typeface="Arial"/>
                <a:cs typeface="Arial"/>
                <a:sym typeface="Arial"/>
              </a:rPr>
              <a:t>; //get line from console keyboard input</a:t>
            </a:r>
            <a:endParaRPr>
              <a:solidFill>
                <a:srgbClr val="008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size_type find</a:t>
            </a:r>
            <a:r>
              <a:rPr lang="en-GB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basic_string</a:t>
            </a:r>
            <a:r>
              <a:rPr lang="en-GB">
                <a:solidFill>
                  <a:srgbClr val="00004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str, size_type pos </a:t>
            </a:r>
            <a:r>
              <a:rPr lang="en-GB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;//find position of substring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 "/>
            </a:pPr>
            <a:r>
              <a:rPr lang="en-GB" sz="1200" u="sng">
                <a:solidFill>
                  <a:schemeClr val="hlink"/>
                </a:solidFill>
                <a:hlinkClick r:id="rId4"/>
              </a:rPr>
              <a:t>https://en.cppreference.com/w/cpp/string/basic_string</a:t>
            </a: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 "/>
            </a:pPr>
            <a:r>
              <a:rPr lang="en-GB" sz="1200" u="sng">
                <a:solidFill>
                  <a:schemeClr val="hlink"/>
                </a:solidFill>
                <a:hlinkClick r:id="rId5"/>
              </a:rPr>
              <a:t>https://en.cppreference.com/w/cpp/string/basic_string/substr</a:t>
            </a: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 "/>
            </a:pPr>
            <a:r>
              <a:rPr lang="en-GB" sz="1200" u="sng">
                <a:solidFill>
                  <a:schemeClr val="hlink"/>
                </a:solidFill>
                <a:hlinkClick r:id="rId6"/>
              </a:rPr>
              <a:t>https://en.cppreference.com/w/cpp/string/basic_string/copy</a:t>
            </a: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 "/>
            </a:pPr>
            <a:r>
              <a:rPr lang="en-GB" sz="1200" u="sng">
                <a:solidFill>
                  <a:schemeClr val="hlink"/>
                </a:solidFill>
                <a:hlinkClick r:id="rId7"/>
              </a:rPr>
              <a:t>https://en.cppreference.com/w/cpp/string/basic_string/getline</a:t>
            </a:r>
            <a:r>
              <a:rPr lang="en-GB" sz="1200"/>
              <a:t> 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 "/>
            </a:pPr>
            <a:r>
              <a:rPr lang="en-GB" sz="1200" u="sng">
                <a:solidFill>
                  <a:schemeClr val="hlink"/>
                </a:solidFill>
                <a:hlinkClick r:id="rId8"/>
              </a:rPr>
              <a:t>https://en.cppreference.com/w/cpp/string/basic_string/operator%2B</a:t>
            </a:r>
            <a:r>
              <a:rPr lang="en-GB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03f9641c_0_95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STL Array</a:t>
            </a:r>
            <a:endParaRPr/>
          </a:p>
        </p:txBody>
      </p:sp>
      <p:sp>
        <p:nvSpPr>
          <p:cNvPr id="222" name="Google Shape;222;g7503f9641c_0_95"/>
          <p:cNvSpPr txBox="1"/>
          <p:nvPr/>
        </p:nvSpPr>
        <p:spPr>
          <a:xfrm>
            <a:off x="-125" y="1847150"/>
            <a:ext cx="9144000" cy="4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&lt;array&gt;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std::array&lt;int, 3&gt; myArray; // declare an integer array with length 3</a:t>
            </a:r>
            <a:endParaRPr b="0" i="0" sz="1600" u="none" cap="none" strike="noStrike">
              <a:solidFill>
                <a:schemeClr val="dk1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Initialisation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std::array&lt;int, 5&gt; myArray = { 9, 7, 5, 3, 1 }; // initializer list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std::array&lt;int, 5&gt; myArray2 { 9, 7, 5, 3, 1 }; // uniform initialization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std::array&lt;int, &gt; myArray { 9, 7, 5, 3, 1 }; // illegal, array length must be provided</a:t>
            </a:r>
            <a:endParaRPr b="0" i="0" sz="1600" u="none" cap="none" strike="noStrike">
              <a:solidFill>
                <a:schemeClr val="dk1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std::array&lt;int&gt; myArray { 9, 7, 5, 3, 1 }; // illegal, array length must be provided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std::array myArray { 9, 7, 5, 3, 1 };</a:t>
            </a:r>
            <a:endParaRPr b="0" i="0" sz="1600" u="none" cap="none" strike="noStrike">
              <a:solidFill>
                <a:schemeClr val="dk1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myArray.at(1) = 6; // array element 1 valid, sets array element 1 to value 6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myArray.at(9) = 10; // array element 9 is invalid, will throw an error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GB" sz="2800"/>
              <a:t>Introduction to Data Structures and Algorithms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GB" sz="2800"/>
              <a:t>The Standard Template Library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GB" sz="2800"/>
              <a:t>C/C++ strings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GB" sz="2800"/>
              <a:t>STL array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GB" sz="2800"/>
              <a:t>STL vector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STL Array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22850" y="1346525"/>
            <a:ext cx="9144000" cy="4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and sorting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4F4F4"/>
                </a:highlight>
                <a:latin typeface="Courier New"/>
                <a:ea typeface="Courier New"/>
                <a:cs typeface="Courier New"/>
                <a:sym typeface="Courier New"/>
              </a:rPr>
              <a:t>std::array myArray { 9.0, 7.2, 5.4, 3.6, 1.8 };</a:t>
            </a:r>
            <a:endParaRPr b="0" i="0" sz="1600" u="none" cap="none" strike="noStrike">
              <a:solidFill>
                <a:schemeClr val="dk1"/>
              </a:solidFill>
              <a:highlight>
                <a:srgbClr val="F4F4F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std::cout &lt;&lt; "length: " &lt;&lt; myArray.size() &lt;&lt; '\n';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&lt;algorithm&gt; // for std::sort</a:t>
            </a:r>
            <a:endParaRPr b="0" i="0" sz="1600" u="none" cap="none" strike="noStrike">
              <a:solidFill>
                <a:schemeClr val="dk1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&lt;array&gt;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b="0" i="0" sz="1600" u="none" cap="none" strike="noStrike">
              <a:solidFill>
                <a:schemeClr val="dk1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    std::array myArray { 7, 3, 1, 9, 5 };</a:t>
            </a:r>
            <a:endParaRPr b="0" i="0" sz="1600" u="none" cap="none" strike="noStrike">
              <a:solidFill>
                <a:schemeClr val="dk1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std::sort(myArray.begin(), myArray.end()); // sort the array forwards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//  std::sort(myArray.rbegin(), myArray.rend()); // sort the array backwards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    for (int element : myArray)</a:t>
            </a:r>
            <a:endParaRPr b="0" i="0" sz="1600" u="none" cap="none" strike="noStrike">
              <a:solidFill>
                <a:schemeClr val="dk1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std::cout &lt;&lt; element &lt;&lt; ' ';</a:t>
            </a:r>
            <a:endParaRPr b="0" i="0" sz="1600" u="none" cap="none" strike="noStrike">
              <a:solidFill>
                <a:schemeClr val="dk1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'\n';</a:t>
            </a:r>
            <a:endParaRPr b="0" i="0" sz="1600" u="none" cap="none" strike="noStrike">
              <a:solidFill>
                <a:schemeClr val="dk1"/>
              </a:solidFill>
              <a:highlight>
                <a:srgbClr val="E2E2E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E2E2E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Array ADT</a:t>
            </a:r>
            <a:endParaRPr/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lang="en-GB"/>
              <a:t>Properties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List of elements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Array size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❖"/>
            </a:pPr>
            <a:r>
              <a:rPr lang="en-GB"/>
              <a:t>Methods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Sort( 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writeAt(index,value) // i.e. arr[index]=value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readAt(index) // i.e. arr[index]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exists(value)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indexOf(value)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03f9641c_0_10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Vector =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Dynamically sized array</a:t>
            </a:r>
            <a:endParaRPr/>
          </a:p>
        </p:txBody>
      </p:sp>
      <p:sp>
        <p:nvSpPr>
          <p:cNvPr id="240" name="Google Shape;240;g7503f9641c_0_100"/>
          <p:cNvSpPr txBox="1"/>
          <p:nvPr>
            <p:ph idx="1" type="body"/>
          </p:nvPr>
        </p:nvSpPr>
        <p:spPr>
          <a:xfrm>
            <a:off x="880109" y="1737409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GB" sz="1800">
                <a:solidFill>
                  <a:schemeClr val="dk1"/>
                </a:solidFill>
              </a:rPr>
              <a:t>Declaration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&lt;vector&gt;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no need to specify length at initialization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std::vector&lt;int&gt; array;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std::vector&lt;int&gt; array2 = { 9, 7, 5, 3, 1 }; // use initializer list to initialize array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std::vector&lt;int&gt; array3 { 9, 7, 5, 3, 1 }; // use uniform initialization to initialize array (C++11 onward)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Access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array[6] = 2; // no bounds checking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array.at(7) = 3; // does bounds checking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Vectors remember their size - v.size()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Vectors can be resized - v.resize()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chemeClr val="dk1"/>
                </a:solidFill>
              </a:rPr>
              <a:t>Vectors can be appended - v.push_back(elem)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800" u="sng">
                <a:solidFill>
                  <a:schemeClr val="hlink"/>
                </a:solidFill>
                <a:hlinkClick r:id="rId3"/>
              </a:rPr>
              <a:t>https://www.geeksforgeeks.org/vector-in-cpp-stl/</a:t>
            </a:r>
            <a:r>
              <a:rPr lang="en-GB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503f9641c_0_11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Exercise</a:t>
            </a:r>
            <a:endParaRPr/>
          </a:p>
        </p:txBody>
      </p:sp>
      <p:sp>
        <p:nvSpPr>
          <p:cNvPr id="246" name="Google Shape;246;g7503f9641c_0_110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rPr lang="en-GB"/>
              <a:t>On the discussion space, come up with the abstract data type definition for the vector class that includes its properties and methods.  Also comment on your classmate's definition.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800"/>
              <a:buNone/>
            </a:pPr>
            <a:r>
              <a:rPr lang="en-GB" sz="4800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Data Structures and algorithms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89746"/>
            <a:ext cx="8214350" cy="434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03f9641c_0_2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Data Structures and algorithms</a:t>
            </a:r>
            <a:endParaRPr/>
          </a:p>
        </p:txBody>
      </p:sp>
      <p:pic>
        <p:nvPicPr>
          <p:cNvPr id="121" name="Google Shape;121;g7503f9641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89746"/>
            <a:ext cx="8214350" cy="434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7503f9641c_0_2"/>
          <p:cNvSpPr/>
          <p:nvPr/>
        </p:nvSpPr>
        <p:spPr>
          <a:xfrm>
            <a:off x="2946825" y="3300675"/>
            <a:ext cx="5703300" cy="3157800"/>
          </a:xfrm>
          <a:prstGeom prst="roundRect">
            <a:avLst>
              <a:gd fmla="val 16667" name="adj"/>
            </a:avLst>
          </a:prstGeom>
          <a:solidFill>
            <a:srgbClr val="FFFF00">
              <a:alpha val="32941"/>
            </a:srgbClr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27c820b5_0_0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Template Library</a:t>
            </a:r>
            <a:endParaRPr/>
          </a:p>
        </p:txBody>
      </p:sp>
      <p:sp>
        <p:nvSpPr>
          <p:cNvPr id="128" name="Google Shape;128;g8427c820b5_0_0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STL has four components</a:t>
            </a:r>
            <a:endParaRPr b="1"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Iterators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427c820b5_0_6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Template Library</a:t>
            </a:r>
            <a:endParaRPr/>
          </a:p>
        </p:txBody>
      </p:sp>
      <p:sp>
        <p:nvSpPr>
          <p:cNvPr id="134" name="Google Shape;134;g8427c820b5_0_6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STL has four components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Iterators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27c820b5_0_11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 Template Library</a:t>
            </a:r>
            <a:endParaRPr/>
          </a:p>
        </p:txBody>
      </p:sp>
      <p:sp>
        <p:nvSpPr>
          <p:cNvPr id="140" name="Google Shape;140;g8427c820b5_0_11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STL has four components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Algorithms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  <a:endParaRPr sz="24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8001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oboto"/>
              <a:buChar char="●"/>
            </a:pPr>
            <a:r>
              <a:rPr lang="en-GB" sz="2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Iterators</a:t>
            </a:r>
            <a:endParaRPr sz="2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822950" y="286602"/>
            <a:ext cx="75438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Abstract Data types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822950" y="1315950"/>
            <a:ext cx="7882800" cy="4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b="1" lang="en-GB">
                <a:solidFill>
                  <a:srgbClr val="0000FF"/>
                </a:solidFill>
              </a:rPr>
              <a:t>We will study these</a:t>
            </a:r>
            <a:endParaRPr b="1">
              <a:solidFill>
                <a:srgbClr val="0000FF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GB"/>
              <a:t>Linked List</a:t>
            </a:r>
            <a:r>
              <a:rPr lang="en-GB"/>
              <a:t> – A set of nodes singly or doubly or circularly connected.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GB"/>
              <a:t>Trees </a:t>
            </a:r>
            <a:r>
              <a:rPr lang="en-GB"/>
              <a:t>– A directed set of nodes connected in a hierarchical structure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GB"/>
              <a:t>Graphs</a:t>
            </a:r>
            <a:r>
              <a:rPr lang="en-GB"/>
              <a:t> – Group of nodes connected in any particular manner.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GB"/>
              <a:t>Records</a:t>
            </a:r>
            <a:r>
              <a:rPr lang="en-GB"/>
              <a:t> – A generic term for Structs and classes without operations.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GB"/>
              <a:t>Stack</a:t>
            </a:r>
            <a:r>
              <a:rPr lang="en-GB"/>
              <a:t>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GB"/>
              <a:t>Queues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rgbClr val="0000FF"/>
                </a:solidFill>
              </a:rPr>
              <a:t>We won’t study these</a:t>
            </a:r>
            <a:endParaRPr>
              <a:solidFill>
                <a:srgbClr val="0000FF"/>
              </a:solidFill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GB"/>
              <a:t>Heap</a:t>
            </a:r>
            <a:r>
              <a:rPr lang="en-GB"/>
              <a:t> 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❖"/>
            </a:pPr>
            <a:r>
              <a:rPr b="1" lang="en-GB"/>
              <a:t>Hash-table</a:t>
            </a:r>
            <a:r>
              <a:rPr lang="en-GB"/>
              <a:t> – Efficient memory for fast lookup.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❖"/>
            </a:pPr>
            <a:r>
              <a:rPr b="1" lang="en-GB"/>
              <a:t>Map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GB"/>
              <a:t>STL Containers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822950" y="1845725"/>
            <a:ext cx="3737400" cy="3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Pair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Vector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List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Dequeue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Queue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Priority Queue</a:t>
            </a:r>
            <a:endParaRPr sz="3000"/>
          </a:p>
        </p:txBody>
      </p:sp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4772975" y="1970300"/>
            <a:ext cx="3737400" cy="3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Stack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/>
              </a:rPr>
              <a:t>Set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/>
              </a:rPr>
              <a:t>Multiset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/>
              </a:rPr>
              <a:t>Map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/>
              </a:rPr>
              <a:t>Multimap</a:t>
            </a:r>
            <a:endParaRPr sz="3000">
              <a:solidFill>
                <a:srgbClr val="EC4E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9144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❖"/>
            </a:pPr>
            <a:r>
              <a:rPr lang="en-GB" sz="3000">
                <a:solidFill>
                  <a:srgbClr val="EC4E2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/>
              </a:rPr>
              <a:t>Heap using STL C++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2020-03-06T14:36:40Z</dcterms:created>
  <dc:creator>Olaide Olabode (Researcher)</dc:creator>
</cp:coreProperties>
</file>