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1" r:id="rId7"/>
    <p:sldId id="267" r:id="rId8"/>
    <p:sldId id="268" r:id="rId9"/>
    <p:sldId id="258" r:id="rId10"/>
    <p:sldId id="259" r:id="rId11"/>
    <p:sldId id="260" r:id="rId12"/>
    <p:sldId id="262" r:id="rId13"/>
    <p:sldId id="264" r:id="rId14"/>
    <p:sldId id="265" r:id="rId15"/>
    <p:sldId id="263" r:id="rId16"/>
    <p:sldId id="269" r:id="rId17"/>
    <p:sldId id="270" r:id="rId18"/>
    <p:sldId id="271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18B-D4C6-4BAF-B7D7-60378862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Specification.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9433-19E1-48C2-8716-2CC924C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Module indicative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Assessments types: Logbook and in </a:t>
            </a:r>
            <a:r>
              <a:rPr lang="en-GB" sz="2800" dirty="0" smtClean="0"/>
              <a:t>course work.</a:t>
            </a:r>
            <a:endParaRPr lang="en-GB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How to fill logbooks.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draw.io for practical exercises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In class </a:t>
            </a:r>
            <a:r>
              <a:rPr lang="en-GB" sz="2800" dirty="0" smtClean="0"/>
              <a:t>exercises and tests.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1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EA7-5931-4532-8A5A-BFEAA5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0208-4A4C-40A3-B1D3-6BDA102A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Software design is the process of transforming the customer requirements into a form implementable using a programming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includes defining the classes, methods, functions, objects and the overall structure and interaction that will be translated into codes.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object-oriented software, an object modelling language such as UML is used to develop and express the software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draw.io will be used in this class for object-oriented software modelling.</a:t>
            </a:r>
          </a:p>
        </p:txBody>
      </p:sp>
    </p:spTree>
    <p:extLst>
      <p:ext uri="{BB962C8B-B14F-4D97-AF65-F5344CB8AC3E}">
        <p14:creationId xmlns:p14="http://schemas.microsoft.com/office/powerpoint/2010/main" val="25875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Object Oriented Programming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6DC02-35AA-4746-B820-FB7F2469C0C3}"/>
              </a:ext>
            </a:extLst>
          </p:cNvPr>
          <p:cNvGrpSpPr/>
          <p:nvPr/>
        </p:nvGrpSpPr>
        <p:grpSpPr>
          <a:xfrm>
            <a:off x="647007" y="1856509"/>
            <a:ext cx="7849985" cy="4149436"/>
            <a:chOff x="647007" y="1856509"/>
            <a:chExt cx="7849985" cy="4149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948296-EEB5-486C-8E6A-5BF0ADABC116}"/>
                </a:ext>
              </a:extLst>
            </p:cNvPr>
            <p:cNvSpPr/>
            <p:nvPr/>
          </p:nvSpPr>
          <p:spPr>
            <a:xfrm>
              <a:off x="3329478" y="1856509"/>
              <a:ext cx="2318327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Data Types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88071-9D4D-4197-99AE-F32D9F2BE458}"/>
                </a:ext>
              </a:extLst>
            </p:cNvPr>
            <p:cNvSpPr/>
            <p:nvPr/>
          </p:nvSpPr>
          <p:spPr>
            <a:xfrm>
              <a:off x="647007" y="3352800"/>
              <a:ext cx="2253211" cy="2576945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Primitive</a:t>
              </a:r>
            </a:p>
            <a:p>
              <a:r>
                <a:rPr lang="en-GB" dirty="0"/>
                <a:t>Integer</a:t>
              </a:r>
            </a:p>
            <a:p>
              <a:r>
                <a:rPr lang="en-GB" dirty="0"/>
                <a:t>Character</a:t>
              </a:r>
            </a:p>
            <a:p>
              <a:r>
                <a:rPr lang="en-GB" dirty="0"/>
                <a:t>Boolean</a:t>
              </a:r>
            </a:p>
            <a:p>
              <a:r>
                <a:rPr lang="en-GB" dirty="0"/>
                <a:t>Floating point</a:t>
              </a:r>
            </a:p>
            <a:p>
              <a:r>
                <a:rPr lang="en-GB" dirty="0"/>
                <a:t>Double floating point</a:t>
              </a:r>
            </a:p>
            <a:p>
              <a:r>
                <a:rPr lang="en-GB" dirty="0"/>
                <a:t>Void</a:t>
              </a:r>
            </a:p>
            <a:p>
              <a:r>
                <a:rPr lang="en-GB" dirty="0"/>
                <a:t>Wide Character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92EB32-8B62-4B22-9063-4BE5E2E5C032}"/>
                </a:ext>
              </a:extLst>
            </p:cNvPr>
            <p:cNvSpPr/>
            <p:nvPr/>
          </p:nvSpPr>
          <p:spPr>
            <a:xfrm>
              <a:off x="3541914" y="3429000"/>
              <a:ext cx="2105891" cy="257694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Derived</a:t>
              </a:r>
            </a:p>
            <a:p>
              <a:r>
                <a:rPr lang="en-GB" dirty="0" smtClean="0"/>
                <a:t>Array</a:t>
              </a:r>
              <a:endParaRPr lang="en-GB" dirty="0"/>
            </a:p>
            <a:p>
              <a:r>
                <a:rPr lang="en-GB" dirty="0"/>
                <a:t>Pointer</a:t>
              </a:r>
            </a:p>
            <a:p>
              <a:r>
                <a:rPr lang="en-GB" dirty="0"/>
                <a:t>Reference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155E3-8592-4CDE-B55B-B627E700AC3A}"/>
                </a:ext>
              </a:extLst>
            </p:cNvPr>
            <p:cNvSpPr/>
            <p:nvPr/>
          </p:nvSpPr>
          <p:spPr>
            <a:xfrm>
              <a:off x="6391101" y="3429000"/>
              <a:ext cx="2105891" cy="257694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User Defined</a:t>
              </a:r>
            </a:p>
            <a:p>
              <a:r>
                <a:rPr lang="en-GB" dirty="0"/>
                <a:t>Class</a:t>
              </a:r>
            </a:p>
            <a:p>
              <a:r>
                <a:rPr lang="en-GB" dirty="0"/>
                <a:t>Structure</a:t>
              </a:r>
            </a:p>
            <a:p>
              <a:r>
                <a:rPr lang="en-GB" dirty="0"/>
                <a:t>Union</a:t>
              </a:r>
            </a:p>
            <a:p>
              <a:r>
                <a:rPr lang="en-GB" dirty="0" err="1"/>
                <a:t>Enum</a:t>
              </a:r>
              <a:endParaRPr lang="en-GB" dirty="0"/>
            </a:p>
            <a:p>
              <a:r>
                <a:rPr lang="en-GB" dirty="0" err="1" smtClean="0"/>
                <a:t>Typedef</a:t>
              </a:r>
              <a:endParaRPr lang="en-GB" dirty="0" smtClean="0"/>
            </a:p>
            <a:p>
              <a:r>
                <a:rPr lang="en-GB"/>
                <a:t>Function</a:t>
              </a:r>
              <a:endParaRPr lang="en-GB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48AE585-AAFE-41C4-BD05-5D87CEF76F7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2840183" y="1704340"/>
              <a:ext cx="581891" cy="271502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60354-B0B1-4D12-B648-B76CE015E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405" y="2770909"/>
              <a:ext cx="1" cy="65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CAC068F-2642-4598-A18E-D2F15126F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4" y="3061855"/>
              <a:ext cx="2955407" cy="3671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35C-8DE2-4926-A149-58F5D306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304B5-FA89-4D67-B97B-6F2C61D1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2199179"/>
            <a:ext cx="34193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D4C7D-40E4-4403-AF7F-929E5E144B68}"/>
              </a:ext>
            </a:extLst>
          </p:cNvPr>
          <p:cNvSpPr txBox="1"/>
          <p:nvPr/>
        </p:nvSpPr>
        <p:spPr>
          <a:xfrm>
            <a:off x="1052946" y="1921687"/>
            <a:ext cx="20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Flowchart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598B-6D95-4E28-8459-424ACB02D53E}"/>
              </a:ext>
            </a:extLst>
          </p:cNvPr>
          <p:cNvSpPr txBox="1"/>
          <p:nvPr/>
        </p:nvSpPr>
        <p:spPr>
          <a:xfrm>
            <a:off x="4901726" y="2106353"/>
            <a:ext cx="3634509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Task: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Go to </a:t>
            </a:r>
            <a:r>
              <a:rPr lang="en-GB" sz="1600" dirty="0">
                <a:hlinkClick r:id="rId4"/>
              </a:rPr>
              <a:t>www.draw.io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Click ‘Save diagrams to Device’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New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Select ‘Flowchart’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Delete the displayed 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a flowchart that asks user for login details, checks if the details are correct, grants access for correct details, denies access for incorrect details and blocks user after 3 unsuccessful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5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cab83b3b-4db3-4a13-8dd4-e60be6d87cf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3933</TotalTime>
  <Words>901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International study centre</vt:lpstr>
      <vt:lpstr>Module Specification.</vt:lpstr>
      <vt:lpstr>Software Design.</vt:lpstr>
      <vt:lpstr>Data Types in Object Oriented Programming</vt:lpstr>
      <vt:lpstr>Flowcharts</vt:lpstr>
      <vt:lpstr>Object-Orientation.</vt:lpstr>
      <vt:lpstr>Features of Object-oriented Designs.</vt:lpstr>
      <vt:lpstr>Terms Used in Object-oriented Design.</vt:lpstr>
      <vt:lpstr>Unified Modeling Language (UML).</vt:lpstr>
      <vt:lpstr>Representations in UML.</vt:lpstr>
      <vt:lpstr>Class Diagram – Example.</vt:lpstr>
      <vt:lpstr>Drawing of Basic Class Diagram - Exercise</vt:lpstr>
      <vt:lpstr>Use Case Diagrams</vt:lpstr>
      <vt:lpstr>Use Case Diagrams – Relationship Guidelines</vt:lpstr>
      <vt:lpstr>Use Case Diagram – 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34</cp:revision>
  <dcterms:created xsi:type="dcterms:W3CDTF">2020-03-06T14:36:40Z</dcterms:created>
  <dcterms:modified xsi:type="dcterms:W3CDTF">2020-10-13T12:42:50Z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