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72" r:id="rId6"/>
    <p:sldId id="267" r:id="rId7"/>
    <p:sldId id="268" r:id="rId8"/>
    <p:sldId id="258" r:id="rId9"/>
    <p:sldId id="259" r:id="rId10"/>
    <p:sldId id="260" r:id="rId11"/>
    <p:sldId id="262" r:id="rId12"/>
    <p:sldId id="264" r:id="rId13"/>
    <p:sldId id="265" r:id="rId14"/>
    <p:sldId id="263" r:id="rId15"/>
    <p:sldId id="269" r:id="rId16"/>
    <p:sldId id="270" r:id="rId17"/>
    <p:sldId id="271" r:id="rId18"/>
    <p:sldId id="266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2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931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300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794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41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479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61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04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895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096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D13FC2D-BEDB-45BE-AF82-649A39BEFF71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757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958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D13FC2D-BEDB-45BE-AF82-649A39BEFF71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265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raw.io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raw.io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draw.io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7287F-30F7-4C12-BB9F-F4C7E1D06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051" y="540634"/>
            <a:ext cx="7543800" cy="2376239"/>
          </a:xfrm>
        </p:spPr>
        <p:txBody>
          <a:bodyPr/>
          <a:lstStyle/>
          <a:p>
            <a:r>
              <a:rPr lang="en-GB" dirty="0"/>
              <a:t>International study centre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B4BDB-E40E-40A1-9AAD-3270D14E7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638" y="3012454"/>
            <a:ext cx="7543800" cy="1143000"/>
          </a:xfrm>
        </p:spPr>
        <p:txBody>
          <a:bodyPr/>
          <a:lstStyle/>
          <a:p>
            <a:r>
              <a:rPr lang="en-GB" dirty="0"/>
              <a:t>An Introduction to object-orientation and </a:t>
            </a:r>
            <a:r>
              <a:rPr lang="en-GB" dirty="0" smtClean="0"/>
              <a:t>the java programming language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713370-FEE5-4D9A-A7A2-198172B8DBF6}"/>
              </a:ext>
            </a:extLst>
          </p:cNvPr>
          <p:cNvSpPr txBox="1"/>
          <p:nvPr/>
        </p:nvSpPr>
        <p:spPr>
          <a:xfrm>
            <a:off x="1118523" y="4793672"/>
            <a:ext cx="49035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Name : John </a:t>
            </a:r>
            <a:r>
              <a:rPr lang="en-GB" sz="2400" dirty="0" err="1"/>
              <a:t>Alamina</a:t>
            </a:r>
            <a:endParaRPr lang="en-GB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Email : john.alamina@hud.ac.uk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9893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A1D65-6877-4E0D-AAED-136EB4DA6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Diagram – Example.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171412-B5F4-461C-AFB9-44BF743CA7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4618" y="1828937"/>
            <a:ext cx="5874328" cy="29964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13F0B1-4FAD-4465-95FB-8B718016DA91}"/>
              </a:ext>
            </a:extLst>
          </p:cNvPr>
          <p:cNvSpPr txBox="1"/>
          <p:nvPr/>
        </p:nvSpPr>
        <p:spPr>
          <a:xfrm>
            <a:off x="1095087" y="5070764"/>
            <a:ext cx="754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Animal is the super class. Duck, Fish, and Zebra are subclasses and they inherit all the members from the superclass.  The subclasses also have their own attributes and methods. </a:t>
            </a:r>
          </a:p>
        </p:txBody>
      </p:sp>
    </p:spTree>
    <p:extLst>
      <p:ext uri="{BB962C8B-B14F-4D97-AF65-F5344CB8AC3E}">
        <p14:creationId xmlns:p14="http://schemas.microsoft.com/office/powerpoint/2010/main" val="383230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F46A5-ACAD-42D2-A1A6-ADC1140D4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Drawing of Basic Class Diagram -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58064-4DD8-4663-BB30-51A3BFEDC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Create a class diagram representing the transport options available for moving from Manchester to London using draw draw.io.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It should include a superclass whose fields can be inherited by other classes.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Create three subclasses representing the means of transportation with their own unique fields in addition to those inherited from the superclass.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Ensure that class name, attributes, methods, visibility and relationship are covered in your diagram.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Final model should be submitted on Brightspace. </a:t>
            </a:r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4286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B9E85-705F-41AD-8CDF-369FC49B7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0A5AE-3E75-4FC4-AD1B-8E9CD93F0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1848812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A UML use-case diagram is used to provide an overview of all or part of the usage requirements in the form of a model.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It shows the relationship among actors and use cases within a system.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An actor is a person, organization, local processes ( e.g. system clock), or external system that plays a role in one or more interactions with your system.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Actors are drawn as stick figures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7822FF-B483-4F6F-ABA6-9FBE37857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854" y="3611419"/>
            <a:ext cx="4727257" cy="253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889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9E1EF-E3F0-4AA8-9EAF-C9FB1371E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 Diagrams – Relationship 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9147C-8B4C-48B6-810A-685E35B43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1" y="1874982"/>
            <a:ext cx="4302760" cy="399411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 Solid lines are used when an actor supplies or receives information or initiates the use case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Used case description is represented in an oval.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GB" i="1" dirty="0"/>
              <a:t>Include</a:t>
            </a:r>
            <a:r>
              <a:rPr lang="en-GB" dirty="0"/>
              <a:t> is used to attach a smaller use case to a base use case, this makes them more manageable.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GB" i="1" dirty="0"/>
              <a:t>Extend </a:t>
            </a:r>
            <a:r>
              <a:rPr lang="en-GB" dirty="0"/>
              <a:t>is used when an optional use case is needed under certain conditions.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i="1" dirty="0"/>
              <a:t>Include </a:t>
            </a:r>
            <a:r>
              <a:rPr lang="en-GB" dirty="0"/>
              <a:t>and </a:t>
            </a:r>
            <a:r>
              <a:rPr lang="en-GB" i="1" dirty="0"/>
              <a:t>extend </a:t>
            </a:r>
            <a:r>
              <a:rPr lang="en-GB" dirty="0"/>
              <a:t> are represented with dashed arrows.</a:t>
            </a:r>
            <a:endParaRPr lang="en-GB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E04619-F647-4700-A476-8E3EAE1A2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34" y="2224132"/>
            <a:ext cx="3399651" cy="24097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28244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0466D-37E0-4EE2-AE8B-91DBCDEE1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 Diagram – Exercise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F4531-EE01-4075-9661-FC2CD1C51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099" y="2279843"/>
            <a:ext cx="7543801" cy="3095721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Create a use case diagram on </a:t>
            </a:r>
            <a:r>
              <a:rPr lang="en-GB" dirty="0">
                <a:hlinkClick r:id="rId2"/>
              </a:rPr>
              <a:t>www.draw.io</a:t>
            </a:r>
            <a:r>
              <a:rPr lang="en-GB" dirty="0"/>
              <a:t> that represents students and teacher’s interaction with the Software Design Module Brightspace Page.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It should show the actors.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Think of a minimum of four use cases that involves at least one of the actors and include these in your diagram.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Think of one use case that involves two of the actors and represent this as well.</a:t>
            </a:r>
          </a:p>
        </p:txBody>
      </p:sp>
    </p:spTree>
    <p:extLst>
      <p:ext uri="{BB962C8B-B14F-4D97-AF65-F5344CB8AC3E}">
        <p14:creationId xmlns:p14="http://schemas.microsoft.com/office/powerpoint/2010/main" val="4259390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021398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0866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GB" dirty="0" smtClean="0"/>
              <a:t>Java Variables and Datatypes</a:t>
            </a:r>
            <a:r>
              <a:rPr lang="en-GB" dirty="0" smtClean="0"/>
              <a:t>.</a:t>
            </a: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 smtClean="0"/>
              <a:t> Java programming revolves around  classes and objects</a:t>
            </a: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 smtClean="0"/>
              <a:t> The hello Java class.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Comparing Java to  C++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Operations in Java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Functions in Java (they ar</a:t>
            </a:r>
            <a:r>
              <a:rPr lang="en-US" dirty="0" smtClean="0"/>
              <a:t>e now called methods)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47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44846-EE23-4B7D-B117-6BD3695FB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 in Object Oriented Programming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1C6DC02-35AA-4746-B820-FB7F2469C0C3}"/>
              </a:ext>
            </a:extLst>
          </p:cNvPr>
          <p:cNvGrpSpPr/>
          <p:nvPr/>
        </p:nvGrpSpPr>
        <p:grpSpPr>
          <a:xfrm>
            <a:off x="647007" y="1856509"/>
            <a:ext cx="7849985" cy="4149436"/>
            <a:chOff x="647007" y="1856509"/>
            <a:chExt cx="7849985" cy="414943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0948296-EEB5-486C-8E6A-5BF0ADABC116}"/>
                </a:ext>
              </a:extLst>
            </p:cNvPr>
            <p:cNvSpPr/>
            <p:nvPr/>
          </p:nvSpPr>
          <p:spPr>
            <a:xfrm>
              <a:off x="3329478" y="1856509"/>
              <a:ext cx="2318327" cy="914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Data Types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E988071-9D4D-4197-99AE-F32D9F2BE458}"/>
                </a:ext>
              </a:extLst>
            </p:cNvPr>
            <p:cNvSpPr/>
            <p:nvPr/>
          </p:nvSpPr>
          <p:spPr>
            <a:xfrm>
              <a:off x="647007" y="3352800"/>
              <a:ext cx="2253211" cy="2576945"/>
            </a:xfrm>
            <a:prstGeom prst="rect">
              <a:avLst/>
            </a:prstGeom>
            <a:effectLst>
              <a:glow rad="1397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u="sng" dirty="0"/>
                <a:t>Primitive</a:t>
              </a:r>
            </a:p>
            <a:p>
              <a:r>
                <a:rPr lang="en-GB" dirty="0"/>
                <a:t>Integer</a:t>
              </a:r>
            </a:p>
            <a:p>
              <a:r>
                <a:rPr lang="en-GB" dirty="0"/>
                <a:t>Character</a:t>
              </a:r>
            </a:p>
            <a:p>
              <a:r>
                <a:rPr lang="en-GB" dirty="0"/>
                <a:t>Boolean</a:t>
              </a:r>
            </a:p>
            <a:p>
              <a:r>
                <a:rPr lang="en-GB" dirty="0"/>
                <a:t>Floating point</a:t>
              </a:r>
            </a:p>
            <a:p>
              <a:r>
                <a:rPr lang="en-GB" dirty="0"/>
                <a:t>Double floating point</a:t>
              </a:r>
            </a:p>
            <a:p>
              <a:r>
                <a:rPr lang="en-GB" dirty="0"/>
                <a:t>Void</a:t>
              </a:r>
            </a:p>
            <a:p>
              <a:r>
                <a:rPr lang="en-GB" dirty="0"/>
                <a:t>Wide Character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792EB32-8B62-4B22-9063-4BE5E2E5C032}"/>
                </a:ext>
              </a:extLst>
            </p:cNvPr>
            <p:cNvSpPr/>
            <p:nvPr/>
          </p:nvSpPr>
          <p:spPr>
            <a:xfrm>
              <a:off x="3541914" y="3429000"/>
              <a:ext cx="2105891" cy="2576945"/>
            </a:xfrm>
            <a:prstGeom prst="rect">
              <a:avLst/>
            </a:prstGeom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u="sng" dirty="0"/>
                <a:t>Derived</a:t>
              </a:r>
            </a:p>
            <a:p>
              <a:r>
                <a:rPr lang="en-GB" dirty="0" smtClean="0"/>
                <a:t>Array</a:t>
              </a:r>
              <a:endParaRPr lang="en-GB" dirty="0"/>
            </a:p>
            <a:p>
              <a:r>
                <a:rPr lang="en-GB" dirty="0"/>
                <a:t>Pointer</a:t>
              </a:r>
            </a:p>
            <a:p>
              <a:r>
                <a:rPr lang="en-GB" dirty="0"/>
                <a:t>Reference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3E155E3-8592-4CDE-B55B-B627E700AC3A}"/>
                </a:ext>
              </a:extLst>
            </p:cNvPr>
            <p:cNvSpPr/>
            <p:nvPr/>
          </p:nvSpPr>
          <p:spPr>
            <a:xfrm>
              <a:off x="6391101" y="3429000"/>
              <a:ext cx="2105891" cy="2576945"/>
            </a:xfrm>
            <a:prstGeom prst="rect">
              <a:avLst/>
            </a:prstGeom>
            <a:effectLst>
              <a:glow rad="101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u="sng" dirty="0"/>
                <a:t>User Defined</a:t>
              </a:r>
            </a:p>
            <a:p>
              <a:r>
                <a:rPr lang="en-GB" dirty="0" smtClean="0"/>
                <a:t>Class</a:t>
              </a:r>
            </a:p>
            <a:p>
              <a:r>
                <a:rPr lang="en-US" dirty="0" smtClean="0"/>
                <a:t>Object</a:t>
              </a:r>
              <a:endParaRPr lang="en-GB" dirty="0"/>
            </a:p>
            <a:p>
              <a:r>
                <a:rPr lang="en-GB" strike="sngStrike" dirty="0">
                  <a:solidFill>
                    <a:srgbClr val="FF0000"/>
                  </a:solidFill>
                </a:rPr>
                <a:t>Structure</a:t>
              </a:r>
            </a:p>
            <a:p>
              <a:r>
                <a:rPr lang="en-GB" strike="sngStrike" dirty="0">
                  <a:solidFill>
                    <a:srgbClr val="FF0000"/>
                  </a:solidFill>
                </a:rPr>
                <a:t>Union</a:t>
              </a:r>
            </a:p>
            <a:p>
              <a:r>
                <a:rPr lang="en-GB" strike="sngStrike" dirty="0" err="1">
                  <a:solidFill>
                    <a:srgbClr val="FF0000"/>
                  </a:solidFill>
                </a:rPr>
                <a:t>Enum</a:t>
              </a:r>
              <a:endParaRPr lang="en-GB" strike="sngStrike" dirty="0">
                <a:solidFill>
                  <a:srgbClr val="FF0000"/>
                </a:solidFill>
              </a:endParaRPr>
            </a:p>
            <a:p>
              <a:r>
                <a:rPr lang="en-GB" strike="sngStrike" dirty="0" err="1" smtClean="0">
                  <a:solidFill>
                    <a:srgbClr val="FF0000"/>
                  </a:solidFill>
                </a:rPr>
                <a:t>Typedef</a:t>
              </a:r>
              <a:endParaRPr lang="en-GB" strike="sngStrike" dirty="0" smtClean="0">
                <a:solidFill>
                  <a:srgbClr val="FF0000"/>
                </a:solidFill>
              </a:endParaRPr>
            </a:p>
            <a:p>
              <a:r>
                <a:rPr lang="en-GB" dirty="0"/>
                <a:t>Function</a:t>
              </a:r>
            </a:p>
          </p:txBody>
        </p: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148AE585-AAFE-41C4-BD05-5D87CEF76F7E}"/>
                </a:ext>
              </a:extLst>
            </p:cNvPr>
            <p:cNvCxnSpPr>
              <a:cxnSpLocks/>
              <a:stCxn id="4" idx="2"/>
              <a:endCxn id="5" idx="0"/>
            </p:cNvCxnSpPr>
            <p:nvPr/>
          </p:nvCxnSpPr>
          <p:spPr>
            <a:xfrm rot="5400000">
              <a:off x="2840183" y="1704340"/>
              <a:ext cx="581891" cy="2715029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2C60354-B0B1-4D12-B648-B76CE015E0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79405" y="2770909"/>
              <a:ext cx="1" cy="65809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8CAC068F-2642-4598-A18E-D2F15126F581}"/>
                </a:ext>
              </a:extLst>
            </p:cNvPr>
            <p:cNvCxnSpPr>
              <a:cxnSpLocks/>
            </p:cNvCxnSpPr>
            <p:nvPr/>
          </p:nvCxnSpPr>
          <p:spPr>
            <a:xfrm>
              <a:off x="4479404" y="3061855"/>
              <a:ext cx="2955407" cy="367145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02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4335C-8DE2-4926-A149-58F5D306F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7304B5-FA89-4D67-B97B-6F2C61D1F3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22960" y="2199179"/>
            <a:ext cx="3419316" cy="40227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BD4C7D-40E4-4403-AF7F-929E5E144B68}"/>
              </a:ext>
            </a:extLst>
          </p:cNvPr>
          <p:cNvSpPr txBox="1"/>
          <p:nvPr/>
        </p:nvSpPr>
        <p:spPr>
          <a:xfrm>
            <a:off x="1052946" y="1921687"/>
            <a:ext cx="2004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Flowchart example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86598B-6D95-4E28-8459-424ACB02D53E}"/>
              </a:ext>
            </a:extLst>
          </p:cNvPr>
          <p:cNvSpPr txBox="1"/>
          <p:nvPr/>
        </p:nvSpPr>
        <p:spPr>
          <a:xfrm>
            <a:off x="4901726" y="2106353"/>
            <a:ext cx="3634509" cy="39087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u="sng" dirty="0"/>
              <a:t>Task:</a:t>
            </a:r>
          </a:p>
          <a:p>
            <a:endParaRPr lang="en-GB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Go to </a:t>
            </a:r>
            <a:r>
              <a:rPr lang="en-GB" sz="1600" dirty="0">
                <a:hlinkClick r:id="rId4"/>
              </a:rPr>
              <a:t>www.draw.io</a:t>
            </a: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Click ‘Save diagrams to Device’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Create New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Select ‘Flowchart’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Delete the displayed flowchart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Create a flowchart that asks user for login details, checks if the details are correct, grants access for correct details, denies access for incorrect details and blocks user after 3 unsuccessful attempts.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055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Object-Orientation.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4423296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Object-orientation is a software design concept which is used to build systems from a collection of reusable components called objects.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Objects contain data in the form of fields and functionality in the form of procedures. These are grouped together to represent an entity.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Object-oriented design involves defining the objects and their interactions to solve a problem.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45E9A0-8E32-4C1B-A14D-87821C97F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618" y="2134183"/>
            <a:ext cx="3446462" cy="344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798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371AF-0F3D-4C75-BDB9-A4F068365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Features of Object-oriented Designs.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BCD7E-B0F0-4A9E-A998-990193C58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GB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b="1" dirty="0"/>
              <a:t>Abstraction</a:t>
            </a:r>
            <a:r>
              <a:rPr lang="en-GB" dirty="0"/>
              <a:t> – The identification/description of the essential characteristics of an item.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b="1" dirty="0"/>
              <a:t>Encapsulation </a:t>
            </a:r>
            <a:r>
              <a:rPr lang="en-GB" dirty="0"/>
              <a:t>– The grouping of related concepts into one item, such as a class or component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b="1" dirty="0"/>
              <a:t>Inheritance</a:t>
            </a:r>
            <a:r>
              <a:rPr lang="en-GB" dirty="0"/>
              <a:t> – Inheritance enables new classes to receive the properties  and methods of an existing class.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b="1" dirty="0"/>
              <a:t>Polymorphism</a:t>
            </a:r>
            <a:r>
              <a:rPr lang="en-GB" dirty="0"/>
              <a:t> – The ability of different object to respond to the same message in different ways.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1919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4039E-A568-49E5-A9D9-054972372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Terms Used in Object-oriented Design.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4C1BE-791F-41D9-89DD-955BE565C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3"/>
            <a:ext cx="8053186" cy="2596957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Clr>
                <a:srgbClr val="E48312"/>
              </a:buClr>
              <a:buNone/>
            </a:pPr>
            <a:r>
              <a:rPr lang="en-GB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Object</a:t>
            </a:r>
            <a:r>
              <a:rPr lang="en-GB" dirty="0">
                <a:solidFill>
                  <a:srgbClr val="000000">
                    <a:lumMod val="75000"/>
                    <a:lumOff val="25000"/>
                  </a:srgbClr>
                </a:solidFill>
              </a:rPr>
              <a:t> – A person, place, thing, event, concept, screen or report.</a:t>
            </a:r>
          </a:p>
          <a:p>
            <a:pPr>
              <a:buClr>
                <a:srgbClr val="E48312"/>
              </a:buClr>
              <a:buFont typeface="Wingdings" panose="05000000000000000000" pitchFamily="2" charset="2"/>
              <a:buChar char="v"/>
            </a:pPr>
            <a:r>
              <a:rPr lang="en-GB" b="1" dirty="0"/>
              <a:t> Class</a:t>
            </a:r>
            <a:r>
              <a:rPr lang="en-GB" dirty="0"/>
              <a:t> – A template from which objects are created, it is a software </a:t>
            </a:r>
            <a:r>
              <a:rPr lang="en-GB" b="1" i="1" dirty="0"/>
              <a:t>abstraction</a:t>
            </a:r>
            <a:r>
              <a:rPr lang="en-GB" dirty="0"/>
              <a:t> of a group of </a:t>
            </a:r>
            <a:r>
              <a:rPr lang="en-GB" i="1" dirty="0"/>
              <a:t>objects</a:t>
            </a:r>
            <a:r>
              <a:rPr lang="en-GB" dirty="0"/>
              <a:t> with common properties (</a:t>
            </a:r>
            <a:r>
              <a:rPr lang="en-GB" b="1" i="1" dirty="0"/>
              <a:t>Attributes</a:t>
            </a:r>
            <a:r>
              <a:rPr lang="en-GB" dirty="0"/>
              <a:t>), behaviour (</a:t>
            </a:r>
            <a:r>
              <a:rPr lang="en-GB" b="1" i="1" dirty="0"/>
              <a:t>operations</a:t>
            </a:r>
            <a:r>
              <a:rPr lang="en-GB" dirty="0"/>
              <a:t>).</a:t>
            </a:r>
          </a:p>
          <a:p>
            <a:pPr lvl="0">
              <a:buClr>
                <a:srgbClr val="E48312"/>
              </a:buClr>
              <a:buFont typeface="Wingdings" panose="05000000000000000000" pitchFamily="2" charset="2"/>
              <a:buChar char="v"/>
            </a:pPr>
            <a:r>
              <a:rPr lang="en-GB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Subclass</a:t>
            </a:r>
            <a:r>
              <a:rPr lang="en-GB" dirty="0">
                <a:solidFill>
                  <a:srgbClr val="000000">
                    <a:lumMod val="75000"/>
                    <a:lumOff val="25000"/>
                  </a:srgbClr>
                </a:solidFill>
              </a:rPr>
              <a:t> – If class “B” inherits from class “A”, class “B” is a subclass of “A” and “A” is a </a:t>
            </a:r>
            <a:r>
              <a:rPr lang="en-GB" b="1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superclass</a:t>
            </a:r>
            <a:r>
              <a:rPr lang="en-GB" dirty="0">
                <a:solidFill>
                  <a:srgbClr val="000000">
                    <a:lumMod val="75000"/>
                    <a:lumOff val="25000"/>
                  </a:srgbClr>
                </a:solidFill>
              </a:rPr>
              <a:t> of “B”.</a:t>
            </a:r>
          </a:p>
          <a:p>
            <a:pPr lvl="0">
              <a:buClr>
                <a:srgbClr val="E48312"/>
              </a:buClr>
              <a:buFont typeface="Wingdings" panose="05000000000000000000" pitchFamily="2" charset="2"/>
              <a:buChar char="v"/>
            </a:pPr>
            <a:r>
              <a:rPr lang="en-GB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Abstract class </a:t>
            </a:r>
            <a:r>
              <a:rPr lang="en-GB" dirty="0">
                <a:solidFill>
                  <a:srgbClr val="000000">
                    <a:lumMod val="75000"/>
                    <a:lumOff val="25000"/>
                  </a:srgbClr>
                </a:solidFill>
              </a:rPr>
              <a:t>– A class that does not have objects created from it.</a:t>
            </a:r>
          </a:p>
          <a:p>
            <a:pPr lvl="0">
              <a:buClr>
                <a:srgbClr val="E48312"/>
              </a:buClr>
              <a:buFont typeface="Wingdings" panose="05000000000000000000" pitchFamily="2" charset="2"/>
              <a:buChar char="v"/>
            </a:pPr>
            <a:r>
              <a:rPr lang="en-GB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Association</a:t>
            </a:r>
            <a:r>
              <a:rPr lang="en-GB" dirty="0">
                <a:solidFill>
                  <a:srgbClr val="000000">
                    <a:lumMod val="75000"/>
                    <a:lumOff val="25000"/>
                  </a:srgbClr>
                </a:solidFill>
              </a:rPr>
              <a:t> – Relationship between objects.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15E461-50E1-4CFB-BD49-33439C33F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" y="4442690"/>
            <a:ext cx="7749310" cy="181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198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2D7E5-9A39-481B-84EA-78130CEE5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Unified Modeling Language (UML).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D72EA-F7A6-41E8-B004-26630DFF0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119303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Go to </a:t>
            </a:r>
            <a:r>
              <a:rPr lang="en-GB" dirty="0">
                <a:hlinkClick r:id="rId2"/>
              </a:rPr>
              <a:t>www.draw.io</a:t>
            </a:r>
            <a:r>
              <a:rPr lang="en-GB" dirty="0"/>
              <a:t> &gt;&gt; choose “save diagrams to device” &gt;&gt; click “create new diagram” &gt;&gt; select “Class Diagram”.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The following example should be shown on your screen: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12BFF2-30B4-4CBB-8012-C4D8CD840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146" y="2933167"/>
            <a:ext cx="4812145" cy="337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001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CA054-9342-44AE-A971-9A61E8772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Representations in UML.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005B22-17A7-4343-ADFC-926619C465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960" y="2550679"/>
            <a:ext cx="2478454" cy="16149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265021-64DD-4C56-81E6-B8AAE49E1250}"/>
              </a:ext>
            </a:extLst>
          </p:cNvPr>
          <p:cNvSpPr txBox="1"/>
          <p:nvPr/>
        </p:nvSpPr>
        <p:spPr>
          <a:xfrm>
            <a:off x="3509818" y="2292060"/>
            <a:ext cx="13577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Class name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461CF7D-90BF-44B1-AD77-BD88028091DC}"/>
              </a:ext>
            </a:extLst>
          </p:cNvPr>
          <p:cNvCxnSpPr>
            <a:cxnSpLocks/>
          </p:cNvCxnSpPr>
          <p:nvPr/>
        </p:nvCxnSpPr>
        <p:spPr>
          <a:xfrm flipH="1">
            <a:off x="3205018" y="2476726"/>
            <a:ext cx="304801" cy="184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F284DDB-0843-4EC8-85EA-2AF9FEDC0220}"/>
              </a:ext>
            </a:extLst>
          </p:cNvPr>
          <p:cNvSpPr txBox="1"/>
          <p:nvPr/>
        </p:nvSpPr>
        <p:spPr>
          <a:xfrm>
            <a:off x="3509818" y="2883644"/>
            <a:ext cx="135774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Class attributes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48E0B2-F90A-40B2-8B48-F71F23E9256D}"/>
              </a:ext>
            </a:extLst>
          </p:cNvPr>
          <p:cNvCxnSpPr>
            <a:cxnSpLocks/>
          </p:cNvCxnSpPr>
          <p:nvPr/>
        </p:nvCxnSpPr>
        <p:spPr>
          <a:xfrm flipH="1">
            <a:off x="3205018" y="3068310"/>
            <a:ext cx="304801" cy="184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69190A3-BAF9-4DB6-AA2B-8E966FB03A01}"/>
              </a:ext>
            </a:extLst>
          </p:cNvPr>
          <p:cNvSpPr txBox="1"/>
          <p:nvPr/>
        </p:nvSpPr>
        <p:spPr>
          <a:xfrm>
            <a:off x="3509818" y="3622308"/>
            <a:ext cx="135774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Class methods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2EC587-F806-420E-875C-2F2BC7212C8E}"/>
              </a:ext>
            </a:extLst>
          </p:cNvPr>
          <p:cNvCxnSpPr>
            <a:cxnSpLocks/>
          </p:cNvCxnSpPr>
          <p:nvPr/>
        </p:nvCxnSpPr>
        <p:spPr>
          <a:xfrm flipH="1">
            <a:off x="3218871" y="3760807"/>
            <a:ext cx="304801" cy="184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51442E4-2AC1-438D-BC01-C36B0E5340B8}"/>
              </a:ext>
            </a:extLst>
          </p:cNvPr>
          <p:cNvSpPr txBox="1"/>
          <p:nvPr/>
        </p:nvSpPr>
        <p:spPr>
          <a:xfrm>
            <a:off x="822960" y="2105830"/>
            <a:ext cx="2603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Class Representation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F9FDA3B-CF6B-4CC4-99FB-5C7B7C138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709" y="2339089"/>
            <a:ext cx="3509881" cy="217982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6A0AE91-0537-4FEF-AA50-3A43F0BBBFAB}"/>
              </a:ext>
            </a:extLst>
          </p:cNvPr>
          <p:cNvSpPr txBox="1"/>
          <p:nvPr/>
        </p:nvSpPr>
        <p:spPr>
          <a:xfrm>
            <a:off x="5226709" y="1921164"/>
            <a:ext cx="3509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Visibility of class members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4030782-55E7-49C9-BDF7-06C51E0C49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2422" y="4656520"/>
            <a:ext cx="2478454" cy="162476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104D945-5E62-4954-9537-2F01BEF153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9597" y="4656520"/>
            <a:ext cx="2321091" cy="162476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15CC634-2B03-467D-A646-B8C5E64587B5}"/>
              </a:ext>
            </a:extLst>
          </p:cNvPr>
          <p:cNvSpPr txBox="1"/>
          <p:nvPr/>
        </p:nvSpPr>
        <p:spPr>
          <a:xfrm>
            <a:off x="1903152" y="4351764"/>
            <a:ext cx="2603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Relationships</a:t>
            </a:r>
          </a:p>
        </p:txBody>
      </p:sp>
    </p:spTree>
    <p:extLst>
      <p:ext uri="{BB962C8B-B14F-4D97-AF65-F5344CB8AC3E}">
        <p14:creationId xmlns:p14="http://schemas.microsoft.com/office/powerpoint/2010/main" val="73322521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2A1965C0ED8D4B93D90EC9097FB304" ma:contentTypeVersion="13" ma:contentTypeDescription="Create a new document." ma:contentTypeScope="" ma:versionID="ad8c00255a362f38b965062bb6973433">
  <xsd:schema xmlns:xsd="http://www.w3.org/2001/XMLSchema" xmlns:xs="http://www.w3.org/2001/XMLSchema" xmlns:p="http://schemas.microsoft.com/office/2006/metadata/properties" xmlns:ns3="cab83b3b-4db3-4a13-8dd4-e60be6d87cf5" xmlns:ns4="c2e86655-d7ed-4420-bc92-1b9547829f54" targetNamespace="http://schemas.microsoft.com/office/2006/metadata/properties" ma:root="true" ma:fieldsID="d47f86c9060cacabc5fb99b2dd628c7d" ns3:_="" ns4:_="">
    <xsd:import namespace="cab83b3b-4db3-4a13-8dd4-e60be6d87cf5"/>
    <xsd:import namespace="c2e86655-d7ed-4420-bc92-1b9547829f5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b83b3b-4db3-4a13-8dd4-e60be6d87c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e86655-d7ed-4420-bc92-1b9547829f54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174DBE-1AD7-495B-B168-212A7EE723A6}">
  <ds:schemaRefs>
    <ds:schemaRef ds:uri="http://purl.org/dc/terms/"/>
    <ds:schemaRef ds:uri="http://schemas.openxmlformats.org/package/2006/metadata/core-properties"/>
    <ds:schemaRef ds:uri="c2e86655-d7ed-4420-bc92-1b9547829f54"/>
    <ds:schemaRef ds:uri="http://schemas.microsoft.com/office/2006/documentManagement/types"/>
    <ds:schemaRef ds:uri="http://schemas.microsoft.com/office/infopath/2007/PartnerControls"/>
    <ds:schemaRef ds:uri="cab83b3b-4db3-4a13-8dd4-e60be6d87cf5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7A05CC1-FF68-453F-AE9C-352B801514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3233C07-2685-44F7-9601-FF64EA49BA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b83b3b-4db3-4a13-8dd4-e60be6d87cf5"/>
    <ds:schemaRef ds:uri="c2e86655-d7ed-4420-bc92-1b9547829f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3951</TotalTime>
  <Words>828</Words>
  <Application>Microsoft Office PowerPoint</Application>
  <PresentationFormat>On-screen Show (4:3)</PresentationFormat>
  <Paragraphs>96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Retrospect</vt:lpstr>
      <vt:lpstr>International study centre</vt:lpstr>
      <vt:lpstr>Outline</vt:lpstr>
      <vt:lpstr>Data Types in Object Oriented Programming</vt:lpstr>
      <vt:lpstr>Flowcharts</vt:lpstr>
      <vt:lpstr>Object-Orientation.</vt:lpstr>
      <vt:lpstr>Features of Object-oriented Designs.</vt:lpstr>
      <vt:lpstr>Terms Used in Object-oriented Design.</vt:lpstr>
      <vt:lpstr>Unified Modeling Language (UML).</vt:lpstr>
      <vt:lpstr>Representations in UML.</vt:lpstr>
      <vt:lpstr>Class Diagram – Example.</vt:lpstr>
      <vt:lpstr>Drawing of Basic Class Diagram - Exercise</vt:lpstr>
      <vt:lpstr>Use Case Diagrams</vt:lpstr>
      <vt:lpstr>Use Case Diagrams – Relationship Guidelines</vt:lpstr>
      <vt:lpstr>Use Case Diagram – Exercise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study centre</dc:title>
  <dc:creator>Olaide Olabode (Researcher)</dc:creator>
  <cp:lastModifiedBy>Iyalla Alamina (Researcher)</cp:lastModifiedBy>
  <cp:revision>36</cp:revision>
  <dcterms:created xsi:type="dcterms:W3CDTF">2020-03-06T14:36:40Z</dcterms:created>
  <dcterms:modified xsi:type="dcterms:W3CDTF">2020-10-13T13:01:05Z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0x010100062A1965C0ED8D4B93D90EC9097FB304</vt:lpwstr>
  </property>
</Properties>
</file>