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74" r:id="rId7"/>
    <p:sldId id="273" r:id="rId8"/>
    <p:sldId id="266" r:id="rId9"/>
    <p:sldId id="275" r:id="rId10"/>
    <p:sldId id="279" r:id="rId11"/>
    <p:sldId id="278" r:id="rId12"/>
    <p:sldId id="291" r:id="rId13"/>
    <p:sldId id="281" r:id="rId14"/>
    <p:sldId id="292" r:id="rId15"/>
    <p:sldId id="280" r:id="rId16"/>
    <p:sldId id="282" r:id="rId17"/>
    <p:sldId id="293" r:id="rId18"/>
    <p:sldId id="276" r:id="rId19"/>
    <p:sldId id="277" r:id="rId20"/>
    <p:sldId id="294" r:id="rId21"/>
    <p:sldId id="283" r:id="rId22"/>
    <p:sldId id="284" r:id="rId23"/>
    <p:sldId id="295" r:id="rId24"/>
    <p:sldId id="285" r:id="rId25"/>
    <p:sldId id="299" r:id="rId26"/>
    <p:sldId id="296" r:id="rId27"/>
    <p:sldId id="286" r:id="rId28"/>
    <p:sldId id="303" r:id="rId29"/>
    <p:sldId id="297" r:id="rId30"/>
    <p:sldId id="287" r:id="rId31"/>
    <p:sldId id="305" r:id="rId32"/>
    <p:sldId id="306" r:id="rId33"/>
    <p:sldId id="288" r:id="rId34"/>
    <p:sldId id="289" r:id="rId35"/>
    <p:sldId id="298" r:id="rId36"/>
    <p:sldId id="290" r:id="rId37"/>
    <p:sldId id="301" r:id="rId38"/>
    <p:sldId id="302" r:id="rId39"/>
    <p:sldId id="30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56C"/>
    <a:srgbClr val="E48312"/>
    <a:srgbClr val="A75F0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ADVANCED OOP in java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overloading -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38BCD-9802-4FCE-9F14-C5E3303B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Note that for method overloading to work, the input parameters or arguments must be different in other words, the method signature or prototype must be different for each overloaded method.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Voltage can be obtained from various parameters. It can be obtained by multiplying the current, I  by the resistance, R.  Also voltage can be obtained by dividing charge, Q by capacitance, C.  When Q can also be derived from current, I, multiplied by the time, t. Thus</a:t>
            </a:r>
          </a:p>
          <a:p>
            <a:pPr marL="0" indent="0" algn="ctr">
              <a:buNone/>
            </a:pPr>
            <a:r>
              <a:rPr lang="en-GB" dirty="0"/>
              <a:t>V=IR=It/C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We can therefore write two overloaded methods of </a:t>
            </a:r>
            <a:r>
              <a:rPr lang="en-GB" dirty="0" err="1"/>
              <a:t>getVoltage</a:t>
            </a:r>
            <a:r>
              <a:rPr lang="en-GB" dirty="0"/>
              <a:t>().  The first overloaded method having two double parameters and the other having three double 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getVoltage</a:t>
            </a:r>
            <a:r>
              <a:rPr lang="en-GB" dirty="0"/>
              <a:t>(double I, double R);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getVoltage</a:t>
            </a:r>
            <a:r>
              <a:rPr lang="en-GB" dirty="0"/>
              <a:t>(double I, double t, double C);</a:t>
            </a:r>
          </a:p>
        </p:txBody>
      </p:sp>
    </p:spTree>
    <p:extLst>
      <p:ext uri="{BB962C8B-B14F-4D97-AF65-F5344CB8AC3E}">
        <p14:creationId xmlns:p14="http://schemas.microsoft.com/office/powerpoint/2010/main" val="220468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9078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overriding - Example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525AC8F-D3DF-4398-92DE-0BB4C072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" y="2512381"/>
            <a:ext cx="8981843" cy="2760955"/>
          </a:xfrm>
        </p:spPr>
      </p:pic>
    </p:spTree>
    <p:extLst>
      <p:ext uri="{BB962C8B-B14F-4D97-AF65-F5344CB8AC3E}">
        <p14:creationId xmlns:p14="http://schemas.microsoft.com/office/powerpoint/2010/main" val="99200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overriding - Example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17F070F-6005-4090-96F4-F1691CE7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33" y="1918132"/>
            <a:ext cx="5142784" cy="3878986"/>
          </a:xfrm>
        </p:spPr>
      </p:pic>
    </p:spTree>
    <p:extLst>
      <p:ext uri="{BB962C8B-B14F-4D97-AF65-F5344CB8AC3E}">
        <p14:creationId xmlns:p14="http://schemas.microsoft.com/office/powerpoint/2010/main" val="398015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2309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Autofit/>
          </a:bodyPr>
          <a:lstStyle/>
          <a:p>
            <a:r>
              <a:rPr lang="en-GB" sz="2800" dirty="0"/>
              <a:t>POS Class diagram – Composition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547814" y="4225772"/>
            <a:ext cx="1241346" cy="786470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3A072A-28E9-4EA3-B9F4-F6A799122467}"/>
              </a:ext>
            </a:extLst>
          </p:cNvPr>
          <p:cNvSpPr/>
          <p:nvPr/>
        </p:nvSpPr>
        <p:spPr>
          <a:xfrm>
            <a:off x="3290287" y="693938"/>
            <a:ext cx="1559000" cy="1711911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7102A-DCF6-428A-BD88-59FFBB1D9734}"/>
              </a:ext>
            </a:extLst>
          </p:cNvPr>
          <p:cNvSpPr/>
          <p:nvPr/>
        </p:nvSpPr>
        <p:spPr>
          <a:xfrm>
            <a:off x="5626594" y="2425083"/>
            <a:ext cx="1559000" cy="2253449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BC766-A6B7-4E07-A0D9-A56AAFEB419D}"/>
              </a:ext>
            </a:extLst>
          </p:cNvPr>
          <p:cNvSpPr/>
          <p:nvPr/>
        </p:nvSpPr>
        <p:spPr>
          <a:xfrm>
            <a:off x="6354840" y="5761608"/>
            <a:ext cx="1559000" cy="668721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6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Autofit/>
          </a:bodyPr>
          <a:lstStyle/>
          <a:p>
            <a:r>
              <a:rPr lang="en-GB" sz="2800" dirty="0"/>
              <a:t>POS Class diagram – Composition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547814" y="4225772"/>
            <a:ext cx="1241346" cy="786470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3A072A-28E9-4EA3-B9F4-F6A799122467}"/>
              </a:ext>
            </a:extLst>
          </p:cNvPr>
          <p:cNvSpPr/>
          <p:nvPr/>
        </p:nvSpPr>
        <p:spPr>
          <a:xfrm>
            <a:off x="3290287" y="693938"/>
            <a:ext cx="1559000" cy="1711911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7102A-DCF6-428A-BD88-59FFBB1D9734}"/>
              </a:ext>
            </a:extLst>
          </p:cNvPr>
          <p:cNvSpPr/>
          <p:nvPr/>
        </p:nvSpPr>
        <p:spPr>
          <a:xfrm>
            <a:off x="5626594" y="2425083"/>
            <a:ext cx="1559000" cy="2253449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BC766-A6B7-4E07-A0D9-A56AAFEB419D}"/>
              </a:ext>
            </a:extLst>
          </p:cNvPr>
          <p:cNvSpPr/>
          <p:nvPr/>
        </p:nvSpPr>
        <p:spPr>
          <a:xfrm>
            <a:off x="6354840" y="5761608"/>
            <a:ext cx="1559000" cy="668721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2B2579-F368-4E64-8D09-F79D0CBFA8B6}"/>
              </a:ext>
            </a:extLst>
          </p:cNvPr>
          <p:cNvSpPr/>
          <p:nvPr/>
        </p:nvSpPr>
        <p:spPr>
          <a:xfrm>
            <a:off x="6232124" y="4589755"/>
            <a:ext cx="257453" cy="26633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2443C-4304-4E9C-98CF-A0ED8A00FB4D}"/>
              </a:ext>
            </a:extLst>
          </p:cNvPr>
          <p:cNvSpPr/>
          <p:nvPr/>
        </p:nvSpPr>
        <p:spPr>
          <a:xfrm>
            <a:off x="2684107" y="4485842"/>
            <a:ext cx="257453" cy="26633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2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214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is a special type of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is a contract that every inherited class must keep by ensuring every method declared in the parent interface is overridden (object polymorphism)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cannot implement any of its methods and doesn’t have any data members.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 Java interfaces are usually used to achieve a concept known as multiple inheritance in C++, where a class can inherit from more than one superclass.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Interfaces can be used to achieve loose coupling while maintaining high cohesion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32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1291"/>
            <a:ext cx="7543800" cy="702408"/>
          </a:xfrm>
        </p:spPr>
        <p:txBody>
          <a:bodyPr>
            <a:normAutofit fontScale="90000"/>
          </a:bodyPr>
          <a:lstStyle/>
          <a:p>
            <a:r>
              <a:rPr lang="en-GB" dirty="0"/>
              <a:t>Interface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2B4B6A71-554A-4CA2-9F81-5BB52EE27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696603"/>
            <a:ext cx="6285390" cy="5697377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44680D-B262-4E3C-80CE-35077202ECAB}"/>
              </a:ext>
            </a:extLst>
          </p:cNvPr>
          <p:cNvSpPr/>
          <p:nvPr/>
        </p:nvSpPr>
        <p:spPr>
          <a:xfrm>
            <a:off x="2636668" y="2521258"/>
            <a:ext cx="1935332" cy="4012707"/>
          </a:xfrm>
          <a:prstGeom prst="roundRect">
            <a:avLst>
              <a:gd name="adj" fmla="val 19029"/>
            </a:avLst>
          </a:prstGeom>
          <a:solidFill>
            <a:srgbClr val="F3B56C">
              <a:alpha val="10196"/>
            </a:srgbClr>
          </a:solidFill>
          <a:ln>
            <a:solidFill>
              <a:srgbClr val="A75F0A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7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468249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Getters and setters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Polymorphism</a:t>
            </a:r>
            <a:endParaRPr lang="en-GB" sz="1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Composition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Interface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Abstract class vs interface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Inner classes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Java packages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Java library and standard classes</a:t>
            </a:r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6167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 vs Interface vs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There are limitations associated with an interface which include: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An interface does not have data members only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All the methods declared within an interface must be implemented.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abstract class is a go between a super class and an interface because it allows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certain methods that must be overridden and others that are optionally overridden.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data members which can be private, public, protected etc.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Methods within an abstract class that must be overridden are called abstract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8589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7C46E1-D6B1-41BC-8A89-B45DFD88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2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7634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Inner classes are used where there is close relationship between two classes and the inner class is only accessed by the containing 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An example of an inner class is the </a:t>
            </a:r>
            <a:r>
              <a:rPr lang="en-US" sz="2400" dirty="0" err="1"/>
              <a:t>System.out</a:t>
            </a:r>
            <a:r>
              <a:rPr lang="en-US" sz="2400" dirty="0"/>
              <a:t> class we have been using all this while.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System is the outer class and out is the inner 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System.out</a:t>
            </a:r>
            <a:r>
              <a:rPr lang="en-US" sz="2400" dirty="0"/>
              <a:t> class has several methods most notably print() and </a:t>
            </a:r>
            <a:r>
              <a:rPr lang="en-US" sz="2400" dirty="0" err="1"/>
              <a:t>println</a:t>
            </a:r>
            <a:r>
              <a:rPr lang="en-US" sz="2400" dirty="0"/>
              <a:t>() which print strings out to the console.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System also has a System.in inner class used for input we will see in this in action later in this boot camp.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Read more about inner classes here.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17403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9E0B-86A4-4E10-83EC-058E0A0F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Inner-class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521B-0709-45EE-AE68-ABC7F471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45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1539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59452"/>
          </a:xfrm>
        </p:spPr>
        <p:txBody>
          <a:bodyPr/>
          <a:lstStyle/>
          <a:p>
            <a:r>
              <a:rPr lang="en-GB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47900"/>
            <a:ext cx="7415518" cy="47658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OOP helps to organise your code into reusable logical structures known as classes.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 large number of classes have been written by the  creator of the java language and arranged into logical hierarchies known as packages.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 practice as every java class represents a compilation unit or file, every package represents an actual sub-folder within your operating system file system.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thus </a:t>
            </a:r>
            <a:r>
              <a:rPr lang="en-GB" sz="2400" dirty="0" err="1"/>
              <a:t>org.studygroup.LoanCalc</a:t>
            </a:r>
            <a:r>
              <a:rPr lang="en-GB" sz="2400" dirty="0"/>
              <a:t> class has the following hierarchy</a:t>
            </a:r>
          </a:p>
          <a:p>
            <a:pPr marL="0" indent="0">
              <a:spcBef>
                <a:spcPts val="600"/>
              </a:spcBef>
              <a:buNone/>
            </a:pPr>
            <a:endParaRPr lang="en-GB" sz="2200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ACE82F1-2A5A-41D9-80A8-3B70429AF3A9}"/>
              </a:ext>
            </a:extLst>
          </p:cNvPr>
          <p:cNvSpPr/>
          <p:nvPr/>
        </p:nvSpPr>
        <p:spPr>
          <a:xfrm>
            <a:off x="5220069" y="4740676"/>
            <a:ext cx="976544" cy="3639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org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83A61F0-8E87-4EA6-ACDA-A2D3CF916A1D}"/>
              </a:ext>
            </a:extLst>
          </p:cNvPr>
          <p:cNvSpPr/>
          <p:nvPr/>
        </p:nvSpPr>
        <p:spPr>
          <a:xfrm>
            <a:off x="5868140" y="5224511"/>
            <a:ext cx="1305017" cy="3639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studygroup</a:t>
            </a:r>
            <a:endParaRPr lang="en-GB" dirty="0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180C08B-8198-470F-9397-BA012FEA649E}"/>
              </a:ext>
            </a:extLst>
          </p:cNvPr>
          <p:cNvSpPr/>
          <p:nvPr/>
        </p:nvSpPr>
        <p:spPr>
          <a:xfrm>
            <a:off x="6516210" y="5695786"/>
            <a:ext cx="1562470" cy="363985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LoanCalc.java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550174B-63E2-483E-85F9-BC9AFA663C99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5637319" y="5175682"/>
            <a:ext cx="301843" cy="15979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0FA368-E237-47CB-AF58-691D9EBFC8C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429652" y="5679492"/>
            <a:ext cx="301844" cy="119851"/>
          </a:xfrm>
          <a:prstGeom prst="bentConnector3">
            <a:avLst>
              <a:gd name="adj1" fmla="val 1029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11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79062"/>
            <a:ext cx="7543800" cy="759452"/>
          </a:xfrm>
        </p:spPr>
        <p:txBody>
          <a:bodyPr/>
          <a:lstStyle/>
          <a:p>
            <a:r>
              <a:rPr lang="en-GB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40357"/>
            <a:ext cx="7415518" cy="47658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Packages are imported using the import keyword and declared using the package keyword.</a:t>
            </a:r>
          </a:p>
          <a:p>
            <a:pPr marL="0" indent="0">
              <a:spcBef>
                <a:spcPts val="600"/>
              </a:spcBef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8534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8136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rmAutofit fontScale="90000"/>
          </a:bodyPr>
          <a:lstStyle/>
          <a:p>
            <a:r>
              <a:rPr lang="en-GB" dirty="0"/>
              <a:t>POS Class diagram Example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B638EC6-7D18-496A-A0EE-FA21A8B82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96" y="775252"/>
            <a:ext cx="6121474" cy="5548795"/>
          </a:xfrm>
        </p:spPr>
      </p:pic>
    </p:spTree>
    <p:extLst>
      <p:ext uri="{BB962C8B-B14F-4D97-AF65-F5344CB8AC3E}">
        <p14:creationId xmlns:p14="http://schemas.microsoft.com/office/powerpoint/2010/main" val="102844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Java Standard Edition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There are limitation associated with an interface which includes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An interface does not have data members only methods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All the methods declared within an interface must be implemented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abstract class is a go between a super class and an interface because it allows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Certain methods that must and others that are optionally overridden.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Data members which can be private, public, protected etc.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Methods within an abstract class that must be overridden are called abstract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0706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Java Language (</a:t>
            </a:r>
            <a:r>
              <a:rPr lang="en-GB" dirty="0" err="1"/>
              <a:t>java.lang</a:t>
            </a:r>
            <a:r>
              <a:rPr lang="en-GB" dirty="0"/>
              <a:t>) Package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3180869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String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Math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Array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Integer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Double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Float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Character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Byte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</a:t>
            </a:r>
            <a:r>
              <a:rPr lang="en-GB" sz="2400" dirty="0" err="1"/>
              <a:t>StringBuffer</a:t>
            </a:r>
            <a:endParaRPr lang="en-GB" sz="2400" dirty="0"/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A527DB-57C7-4946-A7E5-4886BF0C5221}"/>
              </a:ext>
            </a:extLst>
          </p:cNvPr>
          <p:cNvSpPr txBox="1">
            <a:spLocks/>
          </p:cNvSpPr>
          <p:nvPr/>
        </p:nvSpPr>
        <p:spPr>
          <a:xfrm>
            <a:off x="5307662" y="1788584"/>
            <a:ext cx="3180869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System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Number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Object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StringBuilder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Class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Process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Boolean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Short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Long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83464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3597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03300-7D37-4228-9E5D-E4844462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Voltage can be obtained from various parameters. </a:t>
            </a:r>
          </a:p>
          <a:p>
            <a:pPr marL="0" indent="0" algn="ctr">
              <a:buNone/>
            </a:pPr>
            <a:r>
              <a:rPr lang="en-GB" dirty="0"/>
              <a:t>V=IR=It/C=</a:t>
            </a:r>
            <a:r>
              <a:rPr lang="en-GB" dirty="0" err="1"/>
              <a:t>IpL</a:t>
            </a:r>
            <a:r>
              <a:rPr lang="en-GB" dirty="0"/>
              <a:t>/A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Where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 = Current (amperes)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 = Voltage (volts)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 = time (seconds)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 = Capacitance (farads)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p = Resistivity (Ohm-meter)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L = Length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= cross sectional area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Calculate the following voltages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213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5952E-2F01-4BCE-8A97-8E59A29D11F4}"/>
              </a:ext>
            </a:extLst>
          </p:cNvPr>
          <p:cNvSpPr txBox="1">
            <a:spLocks/>
          </p:cNvSpPr>
          <p:nvPr/>
        </p:nvSpPr>
        <p:spPr>
          <a:xfrm>
            <a:off x="806682" y="1864309"/>
            <a:ext cx="7543800" cy="878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dirty="0"/>
              <a:t>Implement the class diagram below using object polymorphism</a:t>
            </a:r>
          </a:p>
          <a:p>
            <a:pPr>
              <a:lnSpc>
                <a:spcPct val="120000"/>
              </a:lnSpc>
            </a:pPr>
            <a:r>
              <a:rPr lang="en-GB" dirty="0"/>
              <a:t>Note that this is the second implementation done earlier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5A3E940-AA60-423B-87CA-0AC454A0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4" y="2994410"/>
            <a:ext cx="8708468" cy="3015773"/>
          </a:xfrm>
        </p:spPr>
      </p:pic>
    </p:spTree>
    <p:extLst>
      <p:ext uri="{BB962C8B-B14F-4D97-AF65-F5344CB8AC3E}">
        <p14:creationId xmlns:p14="http://schemas.microsoft.com/office/powerpoint/2010/main" val="3963056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17F070F-6005-4090-96F4-F1691CE7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08" y="2539569"/>
            <a:ext cx="5142784" cy="387898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779637-78AD-43E2-9154-4E0D0A32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3D328B-29A4-4E12-9060-79BDFD9423F2}"/>
              </a:ext>
            </a:extLst>
          </p:cNvPr>
          <p:cNvSpPr txBox="1">
            <a:spLocks/>
          </p:cNvSpPr>
          <p:nvPr/>
        </p:nvSpPr>
        <p:spPr>
          <a:xfrm>
            <a:off x="806682" y="1740023"/>
            <a:ext cx="7543800" cy="878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dirty="0"/>
              <a:t>Implement the class diagram below using object polymorphism.</a:t>
            </a:r>
          </a:p>
          <a:p>
            <a:pPr>
              <a:lnSpc>
                <a:spcPct val="120000"/>
              </a:lnSpc>
            </a:pPr>
            <a:r>
              <a:rPr lang="en-GB" dirty="0"/>
              <a:t>Starter code can be found here</a:t>
            </a:r>
          </a:p>
        </p:txBody>
      </p:sp>
    </p:spTree>
    <p:extLst>
      <p:ext uri="{BB962C8B-B14F-4D97-AF65-F5344CB8AC3E}">
        <p14:creationId xmlns:p14="http://schemas.microsoft.com/office/powerpoint/2010/main" val="8851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03300-7D37-4228-9E5D-E4844462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Write a program using static cosine function in </a:t>
            </a:r>
            <a:r>
              <a:rPr lang="en-GB" dirty="0" err="1"/>
              <a:t>java.lang.Math</a:t>
            </a:r>
            <a:r>
              <a:rPr lang="en-GB" dirty="0"/>
              <a:t> and method overloading to find the parameters of a triangle ( 3 sides and 3 angles) given either 2 sides and one angle or two angles and one side. Assume the angles are always whole numbers and while sides are real numbers.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09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Getters and setters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54380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/>
              <a:t> Getters and setters</a:t>
            </a:r>
            <a:r>
              <a:rPr lang="en-GB" sz="2800"/>
              <a:t> are a means of externally accessing private/protected members externally</a:t>
            </a:r>
            <a:endParaRPr lang="en-US" sz="2800" dirty="0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726813BD-2A7D-4129-AC65-C618E41B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3024717"/>
            <a:ext cx="153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rmAutofit fontScale="90000"/>
          </a:bodyPr>
          <a:lstStyle/>
          <a:p>
            <a:r>
              <a:rPr lang="en-GB" dirty="0"/>
              <a:t>POS Class diagram -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431852" y="904027"/>
            <a:ext cx="1559000" cy="2996459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10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54380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Polymorphism is related to how functions or methods are implemented.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There are two types of Polymorphism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Function polymorphism also known as function overloading or method overloading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Method polymorphism also known as method overriding.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Note that method overloading occurs within a single class but overriding is between two or more classes having an inheritance relationship (object polymorphism)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59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57699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4553</TotalTime>
  <Words>1088</Words>
  <Application>Microsoft Office PowerPoint</Application>
  <PresentationFormat>On-screen Show (4:3)</PresentationFormat>
  <Paragraphs>150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Wingdings</vt:lpstr>
      <vt:lpstr>Retrospect</vt:lpstr>
      <vt:lpstr>International study centre</vt:lpstr>
      <vt:lpstr>Outline</vt:lpstr>
      <vt:lpstr>POS Class diagram Example</vt:lpstr>
      <vt:lpstr>Getters and setters</vt:lpstr>
      <vt:lpstr>PowerPoint Presentation</vt:lpstr>
      <vt:lpstr>POS Class diagram - Inheritance</vt:lpstr>
      <vt:lpstr>PowerPoint Presentation</vt:lpstr>
      <vt:lpstr>Polymorphism</vt:lpstr>
      <vt:lpstr>PowerPoint Presentation</vt:lpstr>
      <vt:lpstr>Method overloading - Example</vt:lpstr>
      <vt:lpstr>PowerPoint Presentation</vt:lpstr>
      <vt:lpstr>Method overriding - Example</vt:lpstr>
      <vt:lpstr>Method overriding - Example</vt:lpstr>
      <vt:lpstr>PowerPoint Presentation</vt:lpstr>
      <vt:lpstr>POS Class diagram – Composition vs Inheritance</vt:lpstr>
      <vt:lpstr>POS Class diagram – Composition vs Inheritance</vt:lpstr>
      <vt:lpstr>PowerPoint Presentation</vt:lpstr>
      <vt:lpstr>Interface vs Inheritance</vt:lpstr>
      <vt:lpstr>Interface vs Inheritance</vt:lpstr>
      <vt:lpstr>PowerPoint Presentation</vt:lpstr>
      <vt:lpstr>Abstract class vs Interface vs Inheritance</vt:lpstr>
      <vt:lpstr>Abstract class Example</vt:lpstr>
      <vt:lpstr>PowerPoint Presentation</vt:lpstr>
      <vt:lpstr>Inner Classes</vt:lpstr>
      <vt:lpstr>Inner-class representation</vt:lpstr>
      <vt:lpstr>PowerPoint Presentation</vt:lpstr>
      <vt:lpstr>Java Packages</vt:lpstr>
      <vt:lpstr>Java Packages</vt:lpstr>
      <vt:lpstr>PowerPoint Presentation</vt:lpstr>
      <vt:lpstr>The Java Standard Edition Library</vt:lpstr>
      <vt:lpstr>Common Java Language (java.lang) Package Classes</vt:lpstr>
      <vt:lpstr>PowerPoint Presentation</vt:lpstr>
      <vt:lpstr>Exercise 1</vt:lpstr>
      <vt:lpstr>Exercise 2</vt:lpstr>
      <vt:lpstr>Exercise 3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73</cp:revision>
  <dcterms:created xsi:type="dcterms:W3CDTF">2020-03-06T14:36:40Z</dcterms:created>
  <dcterms:modified xsi:type="dcterms:W3CDTF">2020-10-16T12:30:14Z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