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7" r:id="rId7"/>
    <p:sldId id="268" r:id="rId8"/>
    <p:sldId id="261" r:id="rId9"/>
    <p:sldId id="258" r:id="rId10"/>
    <p:sldId id="259" r:id="rId11"/>
    <p:sldId id="260" r:id="rId12"/>
    <p:sldId id="262" r:id="rId13"/>
    <p:sldId id="264" r:id="rId14"/>
    <p:sldId id="265" r:id="rId15"/>
    <p:sldId id="263" r:id="rId16"/>
    <p:sldId id="269" r:id="rId17"/>
    <p:sldId id="270" r:id="rId18"/>
    <p:sldId id="271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aw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/>
          <a:lstStyle/>
          <a:p>
            <a:r>
              <a:rPr lang="en-GB" dirty="0"/>
              <a:t>An Introduction to object-orientation and software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A054-9342-44AE-A971-9A61E877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Representations in UML.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5B22-17A7-4343-ADFC-926619C4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550679"/>
            <a:ext cx="2478454" cy="161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65021-64DD-4C56-81E6-B8AAE49E1250}"/>
              </a:ext>
            </a:extLst>
          </p:cNvPr>
          <p:cNvSpPr txBox="1"/>
          <p:nvPr/>
        </p:nvSpPr>
        <p:spPr>
          <a:xfrm>
            <a:off x="3509818" y="2292060"/>
            <a:ext cx="1357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1CF7D-90BF-44B1-AD77-BD88028091DC}"/>
              </a:ext>
            </a:extLst>
          </p:cNvPr>
          <p:cNvCxnSpPr>
            <a:cxnSpLocks/>
          </p:cNvCxnSpPr>
          <p:nvPr/>
        </p:nvCxnSpPr>
        <p:spPr>
          <a:xfrm flipH="1">
            <a:off x="3205018" y="2476726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84DDB-0843-4EC8-85EA-2AF9FEDC0220}"/>
              </a:ext>
            </a:extLst>
          </p:cNvPr>
          <p:cNvSpPr txBox="1"/>
          <p:nvPr/>
        </p:nvSpPr>
        <p:spPr>
          <a:xfrm>
            <a:off x="3509818" y="2883644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attributes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48E0B2-F90A-40B2-8B48-F71F23E9256D}"/>
              </a:ext>
            </a:extLst>
          </p:cNvPr>
          <p:cNvCxnSpPr>
            <a:cxnSpLocks/>
          </p:cNvCxnSpPr>
          <p:nvPr/>
        </p:nvCxnSpPr>
        <p:spPr>
          <a:xfrm flipH="1">
            <a:off x="3205018" y="3068310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190A3-BAF9-4DB6-AA2B-8E966FB03A01}"/>
              </a:ext>
            </a:extLst>
          </p:cNvPr>
          <p:cNvSpPr txBox="1"/>
          <p:nvPr/>
        </p:nvSpPr>
        <p:spPr>
          <a:xfrm>
            <a:off x="3509818" y="3622308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methods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EC587-F806-420E-875C-2F2BC7212C8E}"/>
              </a:ext>
            </a:extLst>
          </p:cNvPr>
          <p:cNvCxnSpPr>
            <a:cxnSpLocks/>
          </p:cNvCxnSpPr>
          <p:nvPr/>
        </p:nvCxnSpPr>
        <p:spPr>
          <a:xfrm flipH="1">
            <a:off x="3218871" y="3760807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1442E4-2AC1-438D-BC01-C36B0E5340B8}"/>
              </a:ext>
            </a:extLst>
          </p:cNvPr>
          <p:cNvSpPr txBox="1"/>
          <p:nvPr/>
        </p:nvSpPr>
        <p:spPr>
          <a:xfrm>
            <a:off x="822960" y="2105830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Representation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9FDA3B-CF6B-4CC4-99FB-5C7B7C13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9" y="2339089"/>
            <a:ext cx="3509881" cy="21798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A0AE91-0537-4FEF-AA50-3A43F0BBBFAB}"/>
              </a:ext>
            </a:extLst>
          </p:cNvPr>
          <p:cNvSpPr txBox="1"/>
          <p:nvPr/>
        </p:nvSpPr>
        <p:spPr>
          <a:xfrm>
            <a:off x="5226709" y="1921164"/>
            <a:ext cx="35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Visibility of class members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030782-55E7-49C9-BDF7-06C51E0C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22" y="4656520"/>
            <a:ext cx="2478454" cy="16247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04D945-5E62-4954-9537-2F01BEF15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597" y="4656520"/>
            <a:ext cx="2321091" cy="1624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5CC634-2B03-467D-A646-B8C5E64587B5}"/>
              </a:ext>
            </a:extLst>
          </p:cNvPr>
          <p:cNvSpPr txBox="1"/>
          <p:nvPr/>
        </p:nvSpPr>
        <p:spPr>
          <a:xfrm>
            <a:off x="1903152" y="4351764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73322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1D65-6877-4E0D-AAED-136EB4DA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 – Example.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71412-B5F4-461C-AFB9-44BF743CA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828937"/>
            <a:ext cx="5874328" cy="299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3F0B1-4FAD-4465-95FB-8B718016DA91}"/>
              </a:ext>
            </a:extLst>
          </p:cNvPr>
          <p:cNvSpPr txBox="1"/>
          <p:nvPr/>
        </p:nvSpPr>
        <p:spPr>
          <a:xfrm>
            <a:off x="1095087" y="5070764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Animal is the super class. Duck, Fish, and Zebra are subclasses and they inherit all the members from the superclass.  The subclasses also have their own attributes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38323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6A5-ACAD-42D2-A1A6-ADC1140D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of Basic Class Diagram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8064-4DD8-4663-BB30-51A3BFED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class diagram representing the transport options available for moving from Manchester to London using draw draw.io.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include a superclass whose fields can be inherited by other classes.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three subclasses representing the means of transportation with their own unique fields in addition to those inherited from the superclass.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Ensure that class name, attributes, methods, visibility and relationship are covered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Final model should be submitted on Brightspace.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28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9E85-705F-41AD-8CDF-369FC49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A5AE-3E75-4FC4-AD1B-8E9CD93F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8488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UML use-case diagram is used to provide an overview of all or part of the usage requirements in the form of a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shows the relationship among actors and use cases within a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An actor is a person, organization, local processes ( e.g. system clock), or external system that plays a role in one or more interactions with your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Actors are drawn as stick figures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822FF-B483-4F6F-ABA6-9FBE37857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4" y="3611419"/>
            <a:ext cx="4727257" cy="25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1EF-E3F0-4AA8-9EAF-C9FB137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 – Relationship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147C-8B4C-48B6-810A-685E35B4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1" y="1874982"/>
            <a:ext cx="4302760" cy="3994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 Solid lines are used when an actor supplies or receives information or initiates the use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Used case description is represented in an oval.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Include</a:t>
            </a:r>
            <a:r>
              <a:rPr lang="en-GB" dirty="0"/>
              <a:t> is used to attach a smaller use case to a base use case, this makes them more manageable.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Extend </a:t>
            </a:r>
            <a:r>
              <a:rPr lang="en-GB" dirty="0"/>
              <a:t>is used when an optional use case is needed under certain 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Include </a:t>
            </a:r>
            <a:r>
              <a:rPr lang="en-GB" dirty="0"/>
              <a:t>and </a:t>
            </a:r>
            <a:r>
              <a:rPr lang="en-GB" i="1" dirty="0"/>
              <a:t>extend </a:t>
            </a:r>
            <a:r>
              <a:rPr lang="en-GB" dirty="0"/>
              <a:t> are represented with dashed arrows.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04619-F647-4700-A476-8E3EAE1A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" y="2224132"/>
            <a:ext cx="3399651" cy="2409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24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466D-37E0-4EE2-AE8B-91DBCDEE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–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4531-EE01-4075-9661-FC2CD1C5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279843"/>
            <a:ext cx="7543801" cy="30957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use case diagram on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that represents students and teacher’s interaction with the Software Design Module Brightspace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show the actors.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a minimum of four use cases that involves at least one of the actors and include these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one use case that involves two of the actors and represent this as well.</a:t>
            </a:r>
          </a:p>
        </p:txBody>
      </p:sp>
    </p:spTree>
    <p:extLst>
      <p:ext uri="{BB962C8B-B14F-4D97-AF65-F5344CB8AC3E}">
        <p14:creationId xmlns:p14="http://schemas.microsoft.com/office/powerpoint/2010/main" val="425939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B18B-D4C6-4BAF-B7D7-60378862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Specification.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9433-19E1-48C2-8716-2CC924C0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Module indicative content.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Assessments types: Logbook and in class tests.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How to fill logbooks.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draw.io for practical exercises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In class exercises.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13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Object Oriented Programming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C6DC02-35AA-4746-B820-FB7F2469C0C3}"/>
              </a:ext>
            </a:extLst>
          </p:cNvPr>
          <p:cNvGrpSpPr/>
          <p:nvPr/>
        </p:nvGrpSpPr>
        <p:grpSpPr>
          <a:xfrm>
            <a:off x="647007" y="1856509"/>
            <a:ext cx="7849985" cy="4149436"/>
            <a:chOff x="647007" y="1856509"/>
            <a:chExt cx="7849985" cy="41494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948296-EEB5-486C-8E6A-5BF0ADABC116}"/>
                </a:ext>
              </a:extLst>
            </p:cNvPr>
            <p:cNvSpPr/>
            <p:nvPr/>
          </p:nvSpPr>
          <p:spPr>
            <a:xfrm>
              <a:off x="3329478" y="1856509"/>
              <a:ext cx="2318327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Data Types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988071-9D4D-4197-99AE-F32D9F2BE458}"/>
                </a:ext>
              </a:extLst>
            </p:cNvPr>
            <p:cNvSpPr/>
            <p:nvPr/>
          </p:nvSpPr>
          <p:spPr>
            <a:xfrm>
              <a:off x="647007" y="3352800"/>
              <a:ext cx="2253211" cy="2576945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Primitive</a:t>
              </a:r>
            </a:p>
            <a:p>
              <a:r>
                <a:rPr lang="en-GB" dirty="0"/>
                <a:t>Integer</a:t>
              </a:r>
            </a:p>
            <a:p>
              <a:r>
                <a:rPr lang="en-GB" dirty="0"/>
                <a:t>Character</a:t>
              </a:r>
            </a:p>
            <a:p>
              <a:r>
                <a:rPr lang="en-GB" dirty="0"/>
                <a:t>Boolean</a:t>
              </a:r>
            </a:p>
            <a:p>
              <a:r>
                <a:rPr lang="en-GB" dirty="0"/>
                <a:t>Floating point</a:t>
              </a:r>
            </a:p>
            <a:p>
              <a:r>
                <a:rPr lang="en-GB" dirty="0"/>
                <a:t>Double floating point</a:t>
              </a:r>
            </a:p>
            <a:p>
              <a:r>
                <a:rPr lang="en-GB" dirty="0"/>
                <a:t>Void</a:t>
              </a:r>
            </a:p>
            <a:p>
              <a:r>
                <a:rPr lang="en-GB" dirty="0"/>
                <a:t>Wide Character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92EB32-8B62-4B22-9063-4BE5E2E5C032}"/>
                </a:ext>
              </a:extLst>
            </p:cNvPr>
            <p:cNvSpPr/>
            <p:nvPr/>
          </p:nvSpPr>
          <p:spPr>
            <a:xfrm>
              <a:off x="3541914" y="3429000"/>
              <a:ext cx="2105891" cy="257694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Derived</a:t>
              </a:r>
            </a:p>
            <a:p>
              <a:r>
                <a:rPr lang="en-GB" dirty="0"/>
                <a:t>Array</a:t>
              </a:r>
            </a:p>
            <a:p>
              <a:r>
                <a:rPr lang="en-GB" dirty="0"/>
                <a:t>Function</a:t>
              </a:r>
            </a:p>
            <a:p>
              <a:r>
                <a:rPr lang="en-GB" dirty="0"/>
                <a:t>Pointer</a:t>
              </a:r>
            </a:p>
            <a:p>
              <a:r>
                <a:rPr lang="en-GB" dirty="0"/>
                <a:t>Reference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E155E3-8592-4CDE-B55B-B627E700AC3A}"/>
                </a:ext>
              </a:extLst>
            </p:cNvPr>
            <p:cNvSpPr/>
            <p:nvPr/>
          </p:nvSpPr>
          <p:spPr>
            <a:xfrm>
              <a:off x="6391101" y="3429000"/>
              <a:ext cx="2105891" cy="2576945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User Defined</a:t>
              </a:r>
            </a:p>
            <a:p>
              <a:r>
                <a:rPr lang="en-GB" dirty="0"/>
                <a:t>Class</a:t>
              </a:r>
            </a:p>
            <a:p>
              <a:r>
                <a:rPr lang="en-GB" dirty="0"/>
                <a:t>Structure</a:t>
              </a:r>
            </a:p>
            <a:p>
              <a:r>
                <a:rPr lang="en-GB" dirty="0"/>
                <a:t>Union</a:t>
              </a:r>
            </a:p>
            <a:p>
              <a:r>
                <a:rPr lang="en-GB" dirty="0" err="1"/>
                <a:t>Enum</a:t>
              </a:r>
              <a:endParaRPr lang="en-GB" dirty="0"/>
            </a:p>
            <a:p>
              <a:r>
                <a:rPr lang="en-GB" dirty="0"/>
                <a:t>Typedef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48AE585-AAFE-41C4-BD05-5D87CEF76F7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5400000">
              <a:off x="2840183" y="1704340"/>
              <a:ext cx="581891" cy="271502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C60354-B0B1-4D12-B648-B76CE015E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9405" y="2770909"/>
              <a:ext cx="1" cy="65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CAC068F-2642-4598-A18E-D2F15126F581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04" y="3061855"/>
              <a:ext cx="2955407" cy="36714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335C-8DE2-4926-A149-58F5D306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304B5-FA89-4D67-B97B-6F2C61D1F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2199179"/>
            <a:ext cx="341931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D4C7D-40E4-4403-AF7F-929E5E144B68}"/>
              </a:ext>
            </a:extLst>
          </p:cNvPr>
          <p:cNvSpPr txBox="1"/>
          <p:nvPr/>
        </p:nvSpPr>
        <p:spPr>
          <a:xfrm>
            <a:off x="1052946" y="1921687"/>
            <a:ext cx="20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Flowchart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6598B-6D95-4E28-8459-424ACB02D53E}"/>
              </a:ext>
            </a:extLst>
          </p:cNvPr>
          <p:cNvSpPr txBox="1"/>
          <p:nvPr/>
        </p:nvSpPr>
        <p:spPr>
          <a:xfrm>
            <a:off x="4901726" y="2106353"/>
            <a:ext cx="3634509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Task:</a:t>
            </a:r>
          </a:p>
          <a:p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Go to </a:t>
            </a:r>
            <a:r>
              <a:rPr lang="en-GB" sz="1600" dirty="0">
                <a:hlinkClick r:id="rId4"/>
              </a:rPr>
              <a:t>www.draw.io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Click ‘Save diagrams to Device’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Create New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Select ‘Flowchart’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Delete the displayed 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Create a flowchart that asks user for login details, checks if the details are correct, grants access for correct details, denies access for incorrect details and blocks user after 3 unsuccessful attempts.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55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FEA7-5931-4532-8A5A-BFEAA59A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0208-4A4C-40A3-B1D3-6BDA102A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Software design is the process of transforming the customer requirements into a form implementable using a programming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includes defining the classes, methods, functions, objects and the overall structure and interaction that will be translated into codes.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object-oriented software, an object modelling language such as UML is used to develop and express the software design.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draw.io will be used in this class for object-oriented software modelling.</a:t>
            </a:r>
          </a:p>
        </p:txBody>
      </p:sp>
    </p:spTree>
    <p:extLst>
      <p:ext uri="{BB962C8B-B14F-4D97-AF65-F5344CB8AC3E}">
        <p14:creationId xmlns:p14="http://schemas.microsoft.com/office/powerpoint/2010/main" val="25875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4232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Object-orientation is a software design concept which is used to build systems from a collection of reusable components called objects.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Objects contain data in the form of fields and functionality in the form of procedures. These are grouped together to represent an entity.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Object-oriented design involves defining the objects and their interactions to solve a problem.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5E9A0-8E32-4C1B-A14D-87821C97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2134183"/>
            <a:ext cx="3446462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Object-oriented Designs.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Abstraction</a:t>
            </a:r>
            <a:r>
              <a:rPr lang="en-GB" dirty="0"/>
              <a:t> – The identification/description of the essential characteristics of an item.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Encapsulation </a:t>
            </a:r>
            <a:r>
              <a:rPr lang="en-GB" dirty="0"/>
              <a:t>– The grouping of related concepts into one item, such as a class or component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Inheritance</a:t>
            </a:r>
            <a:r>
              <a:rPr lang="en-GB" dirty="0"/>
              <a:t> – Inheritance enables new classes to receive the properties  and methods of an existing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Polymorphism</a:t>
            </a:r>
            <a:r>
              <a:rPr lang="en-GB" dirty="0"/>
              <a:t> – The ability of different object to respond to the same message in different ways.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39E-A568-49E5-A9D9-05497237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Used in Object-oriented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C1BE-791F-41D9-89DD-955BE565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8053186" cy="25969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E48312"/>
              </a:buClr>
              <a:buNone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Object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A person, place, thing, event, concept, screen or report.</a:t>
            </a: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/>
              <a:t> Class</a:t>
            </a:r>
            <a:r>
              <a:rPr lang="en-GB" dirty="0"/>
              <a:t> – A template from which objects are created, it is a software </a:t>
            </a:r>
            <a:r>
              <a:rPr lang="en-GB" b="1" i="1" dirty="0"/>
              <a:t>abstraction</a:t>
            </a:r>
            <a:r>
              <a:rPr lang="en-GB" dirty="0"/>
              <a:t> of a group of </a:t>
            </a:r>
            <a:r>
              <a:rPr lang="en-GB" i="1" dirty="0"/>
              <a:t>objects</a:t>
            </a:r>
            <a:r>
              <a:rPr lang="en-GB" dirty="0"/>
              <a:t> with common properties (</a:t>
            </a:r>
            <a:r>
              <a:rPr lang="en-GB" b="1" i="1" dirty="0"/>
              <a:t>Attributes</a:t>
            </a:r>
            <a:r>
              <a:rPr lang="en-GB" dirty="0"/>
              <a:t>), behaviour (</a:t>
            </a:r>
            <a:r>
              <a:rPr lang="en-GB" b="1" i="1" dirty="0"/>
              <a:t>operations</a:t>
            </a:r>
            <a:r>
              <a:rPr lang="en-GB" dirty="0"/>
              <a:t>).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Subclass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If class “B” inherits from class “A”, class “B” is a subclass of “A” and “A” is a </a:t>
            </a:r>
            <a:r>
              <a:rPr lang="en-GB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superclass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of “B”.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Abstract class 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– A class that does not have objects created from it.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Association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Relationship between objects.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5E461-50E1-4CFB-BD49-33439C33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442690"/>
            <a:ext cx="7749310" cy="1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D7E5-9A39-481B-84EA-78130CE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Modeling Language (UML).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72EA-F7A6-41E8-B004-26630DFF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93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Go to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&gt;&gt; choose “save diagrams to device” &gt;&gt; click “create new diagram” &gt;&gt; select “Class Diagram”.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following example should be shown on your screen: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BFF2-30B4-4CBB-8012-C4D8CD8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46" y="2933167"/>
            <a:ext cx="4812145" cy="3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1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74DBE-1AD7-495B-B168-212A7EE723A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c2e86655-d7ed-4420-bc92-1b9547829f54"/>
    <ds:schemaRef ds:uri="cab83b3b-4db3-4a13-8dd4-e60be6d87c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509</TotalTime>
  <Words>929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International study centre</vt:lpstr>
      <vt:lpstr>Module Specification.</vt:lpstr>
      <vt:lpstr>Data Types in Object Oriented Programming</vt:lpstr>
      <vt:lpstr>Flowcharts</vt:lpstr>
      <vt:lpstr>Software Design.</vt:lpstr>
      <vt:lpstr>Object-Orientation.</vt:lpstr>
      <vt:lpstr>Features of Object-oriented Designs.</vt:lpstr>
      <vt:lpstr>Terms Used in Object-oriented Design.</vt:lpstr>
      <vt:lpstr>Unified Modeling Language (UML).</vt:lpstr>
      <vt:lpstr>Representations in UML.</vt:lpstr>
      <vt:lpstr>Class Diagram – Example.</vt:lpstr>
      <vt:lpstr>Drawing of Basic Class Diagram - Exercise</vt:lpstr>
      <vt:lpstr>Use Case Diagrams</vt:lpstr>
      <vt:lpstr>Use Case Diagrams – Relationship Guidelines</vt:lpstr>
      <vt:lpstr>Use Case Diagram – Exercise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Olaide Olabode (Researcher)</cp:lastModifiedBy>
  <cp:revision>31</cp:revision>
  <dcterms:created xsi:type="dcterms:W3CDTF">2020-03-06T14:36:40Z</dcterms:created>
  <dcterms:modified xsi:type="dcterms:W3CDTF">2020-03-15T07:05:45Z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