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/>
          <a:lstStyle/>
          <a:p>
            <a:r>
              <a:rPr lang="en-GB" dirty="0"/>
              <a:t>An Introduction to object-orientation and 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E535-CBFB-4AEB-9DC5-FD445364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in Structured Programming – Repetition.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DDDC0-1075-4721-AA7A-8BB1DED2E634}"/>
              </a:ext>
            </a:extLst>
          </p:cNvPr>
          <p:cNvSpPr txBox="1">
            <a:spLocks/>
          </p:cNvSpPr>
          <p:nvPr/>
        </p:nvSpPr>
        <p:spPr>
          <a:xfrm>
            <a:off x="690978" y="1871545"/>
            <a:ext cx="3792246" cy="4387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u="sng" dirty="0"/>
              <a:t>Everyday life example:</a:t>
            </a:r>
          </a:p>
          <a:p>
            <a:r>
              <a:rPr lang="en-GB" sz="2300" b="1" dirty="0"/>
              <a:t>Repetition:   </a:t>
            </a:r>
            <a:r>
              <a:rPr lang="en-GB" dirty="0"/>
              <a:t>Repeat a block of statements while a condition is true.</a:t>
            </a:r>
          </a:p>
          <a:p>
            <a:pPr marL="0" indent="0" algn="ctr">
              <a:buNone/>
            </a:pPr>
            <a:r>
              <a:rPr lang="en-GB" i="1" dirty="0">
                <a:highlight>
                  <a:srgbClr val="C0C0C0"/>
                </a:highlight>
              </a:rPr>
              <a:t>Example: Washing dishes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Stack dishes by sink.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Fill sink with hot soapy water.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While </a:t>
            </a:r>
            <a:r>
              <a:rPr lang="en-GB" sz="1800" dirty="0" err="1">
                <a:latin typeface="Consolas" panose="020B0609020204030204" pitchFamily="49" charset="0"/>
              </a:rPr>
              <a:t>moreDishes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  Get dish from counter,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Wash dish,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Put dish in drain rack.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End While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Wipe off counter.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Rinse out sink.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14823-8B66-4E10-B53C-C1FEFA3CE620}"/>
              </a:ext>
            </a:extLst>
          </p:cNvPr>
          <p:cNvSpPr txBox="1">
            <a:spLocks/>
          </p:cNvSpPr>
          <p:nvPr/>
        </p:nvSpPr>
        <p:spPr>
          <a:xfrm>
            <a:off x="4594860" y="1871545"/>
            <a:ext cx="3968319" cy="4387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/>
              <a:t>Programming example:</a:t>
            </a:r>
          </a:p>
          <a:p>
            <a:r>
              <a:rPr lang="en-GB" sz="2300" b="1" dirty="0"/>
              <a:t>Repetition:   </a:t>
            </a:r>
            <a:r>
              <a:rPr lang="en-GB" dirty="0"/>
              <a:t>Repeat a block of code (Action) while a condition is true. There is no limit to the number of times that the block can be executed.</a:t>
            </a:r>
          </a:p>
          <a:p>
            <a:r>
              <a:rPr lang="en-GB" dirty="0"/>
              <a:t>Example:</a:t>
            </a:r>
          </a:p>
          <a:p>
            <a:r>
              <a:rPr lang="en-GB" dirty="0">
                <a:latin typeface="Consolas" panose="020B0609020204030204" pitchFamily="49" charset="0"/>
              </a:rPr>
              <a:t>x = 2</a:t>
            </a:r>
          </a:p>
          <a:p>
            <a:r>
              <a:rPr lang="en-GB" dirty="0">
                <a:latin typeface="Consolas" panose="020B0609020204030204" pitchFamily="49" charset="0"/>
              </a:rPr>
              <a:t>While x &lt; 100</a:t>
            </a:r>
          </a:p>
          <a:p>
            <a:r>
              <a:rPr lang="en-GB" dirty="0">
                <a:latin typeface="Consolas" panose="020B0609020204030204" pitchFamily="49" charset="0"/>
              </a:rPr>
              <a:t>    WriteLine(x)</a:t>
            </a:r>
          </a:p>
          <a:p>
            <a:r>
              <a:rPr lang="en-GB" dirty="0">
                <a:latin typeface="Consolas" panose="020B0609020204030204" pitchFamily="49" charset="0"/>
              </a:rPr>
              <a:t>    x = x * x</a:t>
            </a:r>
          </a:p>
          <a:p>
            <a:r>
              <a:rPr lang="en-GB" dirty="0">
                <a:latin typeface="Consolas" panose="020B0609020204030204" pitchFamily="49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444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9F79-92FC-434C-9593-564BD2EA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in Structured Programming – Selection.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57609-EE9F-4754-B0EF-869D04641070}"/>
              </a:ext>
            </a:extLst>
          </p:cNvPr>
          <p:cNvSpPr txBox="1">
            <a:spLocks/>
          </p:cNvSpPr>
          <p:nvPr/>
        </p:nvSpPr>
        <p:spPr>
          <a:xfrm>
            <a:off x="690978" y="1871545"/>
            <a:ext cx="3792246" cy="43872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u="sng" dirty="0"/>
              <a:t>Everyday life example:</a:t>
            </a:r>
          </a:p>
          <a:p>
            <a:r>
              <a:rPr lang="en-GB" sz="2300" b="1" dirty="0"/>
              <a:t>Selection:   </a:t>
            </a:r>
            <a:r>
              <a:rPr lang="en-GB" dirty="0"/>
              <a:t> Choose at most one action from several alternative conditions.</a:t>
            </a:r>
          </a:p>
          <a:p>
            <a:pPr marL="0" indent="0" algn="ctr">
              <a:buNone/>
            </a:pPr>
            <a:r>
              <a:rPr lang="en-GB" i="1" dirty="0">
                <a:highlight>
                  <a:srgbClr val="C0C0C0"/>
                </a:highlight>
              </a:rPr>
              <a:t>Example: Sorting mails</a:t>
            </a: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Get mail from mailbox.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Put mail on table.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While </a:t>
            </a:r>
            <a:r>
              <a:rPr lang="en-GB" dirty="0" err="1">
                <a:latin typeface="Consolas" panose="020B0609020204030204" pitchFamily="49" charset="0"/>
              </a:rPr>
              <a:t>moreMailToSort</a:t>
            </a:r>
            <a:endParaRPr lang="en-GB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Get piece of mail from table.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If </a:t>
            </a:r>
            <a:r>
              <a:rPr lang="en-GB" dirty="0" err="1">
                <a:latin typeface="Consolas" panose="020B0609020204030204" pitchFamily="49" charset="0"/>
              </a:rPr>
              <a:t>pieceIsPersonal</a:t>
            </a:r>
            <a:r>
              <a:rPr lang="en-GB" dirty="0">
                <a:latin typeface="Consolas" panose="020B0609020204030204" pitchFamily="49" charset="0"/>
              </a:rPr>
              <a:t> Then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   Read it.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ElseIf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pieceIsMagazine</a:t>
            </a:r>
            <a:r>
              <a:rPr lang="en-GB" dirty="0">
                <a:latin typeface="Consolas" panose="020B0609020204030204" pitchFamily="49" charset="0"/>
              </a:rPr>
              <a:t> Then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   Put in magazine rack.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ElseIf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pieceIsBill</a:t>
            </a:r>
            <a:r>
              <a:rPr lang="en-GB" dirty="0">
                <a:latin typeface="Consolas" panose="020B0609020204030204" pitchFamily="49" charset="0"/>
              </a:rPr>
              <a:t> Then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   Pay it,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ElseIf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pieceIsJunkMail</a:t>
            </a:r>
            <a:r>
              <a:rPr lang="en-GB" dirty="0">
                <a:latin typeface="Consolas" panose="020B0609020204030204" pitchFamily="49" charset="0"/>
              </a:rPr>
              <a:t> Then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   Throw in wastebasket.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    End If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End While</a:t>
            </a:r>
            <a:endParaRPr lang="en-GB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  <a:p>
            <a:pPr algn="ctr"/>
            <a:endParaRPr lang="en-GB" i="1" dirty="0">
              <a:highlight>
                <a:srgbClr val="C0C0C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2F41C5-539E-4458-BFC2-84C31696EBA6}"/>
              </a:ext>
            </a:extLst>
          </p:cNvPr>
          <p:cNvSpPr txBox="1">
            <a:spLocks/>
          </p:cNvSpPr>
          <p:nvPr/>
        </p:nvSpPr>
        <p:spPr>
          <a:xfrm>
            <a:off x="4594860" y="1871545"/>
            <a:ext cx="3968319" cy="4387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/>
              <a:t>Programming example:</a:t>
            </a:r>
          </a:p>
          <a:p>
            <a:r>
              <a:rPr lang="en-GB" sz="2300" b="1" dirty="0"/>
              <a:t>Selection:   </a:t>
            </a:r>
            <a:r>
              <a:rPr lang="en-GB" dirty="0"/>
              <a:t>Repeat a block of code (Action) while a condition is true. There is no limit to the number of times that the block can be executed.</a:t>
            </a:r>
          </a:p>
          <a:p>
            <a:r>
              <a:rPr lang="en-GB" dirty="0"/>
              <a:t>Example: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If n = 1 Then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    WriteLine("One")</a:t>
            </a:r>
          </a:p>
          <a:p>
            <a:pPr>
              <a:spcBef>
                <a:spcPts val="0"/>
              </a:spcBef>
            </a:pPr>
            <a:r>
              <a:rPr lang="en-GB" sz="2300" dirty="0" err="1">
                <a:latin typeface="Consolas" panose="020B0609020204030204" pitchFamily="49" charset="0"/>
              </a:rPr>
              <a:t>ElseIf</a:t>
            </a:r>
            <a:r>
              <a:rPr lang="en-GB" sz="2300" dirty="0">
                <a:latin typeface="Consolas" panose="020B0609020204030204" pitchFamily="49" charset="0"/>
              </a:rPr>
              <a:t> n = 2 Then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    WriteLine("Two")</a:t>
            </a:r>
          </a:p>
          <a:p>
            <a:pPr>
              <a:spcBef>
                <a:spcPts val="0"/>
              </a:spcBef>
            </a:pPr>
            <a:r>
              <a:rPr lang="en-GB" sz="2300" dirty="0" err="1">
                <a:latin typeface="Consolas" panose="020B0609020204030204" pitchFamily="49" charset="0"/>
              </a:rPr>
              <a:t>ElseIf</a:t>
            </a:r>
            <a:r>
              <a:rPr lang="en-GB" sz="2300" dirty="0">
                <a:latin typeface="Consolas" panose="020B0609020204030204" pitchFamily="49" charset="0"/>
              </a:rPr>
              <a:t> n = 3 Then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    WriteLine("Three")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    WriteLine("Many")</a:t>
            </a:r>
          </a:p>
          <a:p>
            <a:pPr>
              <a:spcBef>
                <a:spcPts val="0"/>
              </a:spcBef>
            </a:pPr>
            <a:r>
              <a:rPr lang="en-GB" sz="2300" dirty="0">
                <a:latin typeface="Consolas" panose="020B0609020204030204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20090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9E85-705F-41AD-8CDF-369FC49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A5AE-3E75-4FC4-AD1B-8E9CD93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848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UML use-case diagram is used to provide an overview of all or part of the usage requirements in the form of 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shows the relationship among actors and use cases within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An actor is a person, organization, local processes ( e.g. system clock), or external system that plays a role in one or more interactions with your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Actors are drawn as stick figures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22FF-B483-4F6F-ABA6-9FBE3785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3611419"/>
            <a:ext cx="4727257" cy="2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1EF-E3F0-4AA8-9EAF-C9FB137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 – Relationship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147C-8B4C-48B6-810A-685E35B4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1" y="1874982"/>
            <a:ext cx="4302760" cy="399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Solid lines are used when an actor supplies or receives information or initiates the 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Used case description is represented in an oval.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Include</a:t>
            </a:r>
            <a:r>
              <a:rPr lang="en-GB" dirty="0"/>
              <a:t> is used to attach a smaller use case to a base use case, this makes them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Extend </a:t>
            </a:r>
            <a:r>
              <a:rPr lang="en-GB" dirty="0"/>
              <a:t>is used when an optional use case is needed under certain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Include </a:t>
            </a:r>
            <a:r>
              <a:rPr lang="en-GB" dirty="0"/>
              <a:t>and </a:t>
            </a:r>
            <a:r>
              <a:rPr lang="en-GB" i="1" dirty="0"/>
              <a:t>extend </a:t>
            </a:r>
            <a:r>
              <a:rPr lang="en-GB" dirty="0"/>
              <a:t> are represented with dashed arrows.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04619-F647-4700-A476-8E3EAE1A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" y="2224132"/>
            <a:ext cx="3399651" cy="240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466D-37E0-4EE2-AE8B-91DBCDEE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531-EE01-4075-9661-FC2CD1C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79843"/>
            <a:ext cx="7543801" cy="3095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use case diagram on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that represents students and teacher’s interaction with the Software Design Module Brightspace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show the 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a minimum of four use cases that involves at least one of the actors and include these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one use case that involves two of the actors and represent this as well.</a:t>
            </a:r>
          </a:p>
        </p:txBody>
      </p:sp>
    </p:spTree>
    <p:extLst>
      <p:ext uri="{BB962C8B-B14F-4D97-AF65-F5344CB8AC3E}">
        <p14:creationId xmlns:p14="http://schemas.microsoft.com/office/powerpoint/2010/main" val="42593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5624-F299-4858-B199-8701F621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BF29-5AA4-4755-B4E0-33450AFE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20942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There are several subsets of diagrams under the UML such as </a:t>
            </a:r>
            <a:r>
              <a:rPr lang="en-US" b="1" i="1" dirty="0"/>
              <a:t>structure diagrams</a:t>
            </a:r>
            <a:r>
              <a:rPr lang="en-US" dirty="0"/>
              <a:t>, </a:t>
            </a:r>
            <a:r>
              <a:rPr lang="en-US" b="1" i="1" dirty="0"/>
              <a:t>interaction diagrams </a:t>
            </a:r>
            <a:r>
              <a:rPr lang="en-US" dirty="0"/>
              <a:t>and </a:t>
            </a:r>
            <a:r>
              <a:rPr lang="en-US" b="1" i="1" dirty="0"/>
              <a:t>behavior diagrams.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Activity diagrams </a:t>
            </a:r>
            <a:r>
              <a:rPr lang="en-US" dirty="0"/>
              <a:t>as well as </a:t>
            </a:r>
            <a:r>
              <a:rPr lang="en-US" b="1" i="1" dirty="0"/>
              <a:t>use case</a:t>
            </a:r>
            <a:r>
              <a:rPr lang="en-US" dirty="0"/>
              <a:t> and </a:t>
            </a:r>
            <a:r>
              <a:rPr lang="en-US" b="1" i="1" dirty="0"/>
              <a:t>state machine diagrams </a:t>
            </a:r>
            <a:r>
              <a:rPr lang="en-US" dirty="0"/>
              <a:t>are considered as </a:t>
            </a:r>
            <a:r>
              <a:rPr lang="en-US" b="1" i="1" dirty="0"/>
              <a:t>behavior diagram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i="1" dirty="0"/>
              <a:t>Activity diagrams </a:t>
            </a:r>
            <a:r>
              <a:rPr lang="en-US" dirty="0"/>
              <a:t>are the object-oriented equivalent of flowcharts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A major benefit of the activity diagram is that it helps to demonstrate the logic of an algorithm.</a:t>
            </a:r>
            <a:endParaRPr lang="en-US" b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3763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FCDC-CD5B-4107-A1CB-A2661A33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symbols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C6A01E-9B5A-4C6E-9121-6A0AAB0EE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" y="1893023"/>
            <a:ext cx="3684233" cy="367855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B5C8CE-8C43-438F-9A54-66DBF9CB89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6785" y="1893023"/>
          <a:ext cx="4409537" cy="4191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007">
                  <a:extLst>
                    <a:ext uri="{9D8B030D-6E8A-4147-A177-3AD203B41FA5}">
                      <a16:colId xmlns:a16="http://schemas.microsoft.com/office/drawing/2014/main" val="2735251021"/>
                    </a:ext>
                  </a:extLst>
                </a:gridCol>
                <a:gridCol w="953558">
                  <a:extLst>
                    <a:ext uri="{9D8B030D-6E8A-4147-A177-3AD203B41FA5}">
                      <a16:colId xmlns:a16="http://schemas.microsoft.com/office/drawing/2014/main" val="4147997183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3350897914"/>
                    </a:ext>
                  </a:extLst>
                </a:gridCol>
              </a:tblGrid>
              <a:tr h="442166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77916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Represents the beginning of a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33229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activity that makes up a modelled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78353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Shows the direction of flow of the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90998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Combines two concurrent activities and re-introduces them to a flow for single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62936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 a single activity flow into two concurrent activities.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2867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decision with at least two paths branching out with condition texts.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9672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Marks the end of an activity and the completion of all flows of a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962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F2F1BBC-CA88-43DA-B706-F8B4879EA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7" t="14372" r="39126" b="26201"/>
          <a:stretch/>
        </p:blipFill>
        <p:spPr>
          <a:xfrm>
            <a:off x="4815951" y="2399342"/>
            <a:ext cx="293471" cy="292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3591C-59C8-489C-8FD4-F4836F3DE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907" y="2809298"/>
            <a:ext cx="804862" cy="410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2189D9-3DC0-4DF1-A220-3D84DCAF6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600" y="3335136"/>
            <a:ext cx="829475" cy="234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17FC25-F9B7-4B27-98D1-488E5F467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811" y="3748069"/>
            <a:ext cx="593060" cy="5252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45CEAE-F46B-4CE2-B310-C7EEDF734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951" y="4390289"/>
            <a:ext cx="383396" cy="369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05AF84-499B-4107-9070-E8EC35AC1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964" y="4827004"/>
            <a:ext cx="515370" cy="369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45299-1A3C-4FDC-BDF0-78F59C982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824" y="5500129"/>
            <a:ext cx="379523" cy="3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0854-3FF3-40C6-8199-A4C0BE02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example and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C7FB-E117-4AB1-96B7-F2E11311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5734"/>
            <a:ext cx="3886200" cy="42312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A8C34-EE6E-477C-95EE-11C27EA1EB22}"/>
              </a:ext>
            </a:extLst>
          </p:cNvPr>
          <p:cNvSpPr txBox="1">
            <a:spLocks/>
          </p:cNvSpPr>
          <p:nvPr/>
        </p:nvSpPr>
        <p:spPr>
          <a:xfrm>
            <a:off x="5185409" y="1872193"/>
            <a:ext cx="374904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an activity diagram for a POS payment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should accept contactless payment if total amount due is less than £30 else card should be inserted to the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card is inserted, it should check for the correctness of the PIN.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At the end of a successful transaction, it should ask if customer needs a receipt and respond appropriately.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DBD04-B30B-47C8-9E00-1C431B18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2371724"/>
            <a:ext cx="3767185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6F6C-DC5B-4DF3-9E31-98B1957D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9CF5-EF24-4663-BCB6-17CBA78C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12884"/>
            <a:ext cx="7543801" cy="375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Structured programming is aimed at improving the clarity, quality and development time of a computer program.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makes extensive use of the structured control flow constructs such as </a:t>
            </a:r>
            <a:r>
              <a:rPr lang="en-US" b="1" i="1" dirty="0"/>
              <a:t>selection (if/then/else statements), repetition (while and for loops), block structures (sequence) and sub routines.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</a:t>
            </a:r>
            <a:r>
              <a:rPr lang="en-US" dirty="0"/>
              <a:t>This makes codes easier to follow when compared with simple tests and jumps such as go to statements.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77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DFBF-1ACD-4345-AC6C-0E894C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in Structured Programming – Sequence.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170B-8773-47E6-AA26-4701043C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1546"/>
            <a:ext cx="3660264" cy="402336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sz="2900" b="1" u="sng" dirty="0"/>
              <a:t>Everyday life example:</a:t>
            </a:r>
          </a:p>
          <a:p>
            <a:r>
              <a:rPr lang="en-GB" sz="2300" b="1" dirty="0"/>
              <a:t>Sequence:   </a:t>
            </a:r>
            <a:r>
              <a:rPr lang="en-GB" dirty="0"/>
              <a:t>Execute a list of statements in order.</a:t>
            </a:r>
          </a:p>
          <a:p>
            <a:pPr algn="ctr"/>
            <a:r>
              <a:rPr lang="en-GB" i="1" dirty="0">
                <a:highlight>
                  <a:srgbClr val="C0C0C0"/>
                </a:highlight>
              </a:rPr>
              <a:t>Example: Baking Bread</a:t>
            </a:r>
          </a:p>
          <a:p>
            <a:r>
              <a:rPr lang="en-GB" dirty="0">
                <a:latin typeface="Consolas" panose="020B0609020204030204" pitchFamily="49" charset="0"/>
              </a:rPr>
              <a:t>Add flour.</a:t>
            </a:r>
          </a:p>
          <a:p>
            <a:r>
              <a:rPr lang="en-GB" dirty="0">
                <a:latin typeface="Consolas" panose="020B0609020204030204" pitchFamily="49" charset="0"/>
              </a:rPr>
              <a:t>Add salt.</a:t>
            </a:r>
          </a:p>
          <a:p>
            <a:r>
              <a:rPr lang="en-GB" dirty="0">
                <a:latin typeface="Consolas" panose="020B0609020204030204" pitchFamily="49" charset="0"/>
              </a:rPr>
              <a:t>Add yeast.</a:t>
            </a:r>
          </a:p>
          <a:p>
            <a:r>
              <a:rPr lang="en-GB" dirty="0">
                <a:latin typeface="Consolas" panose="020B0609020204030204" pitchFamily="49" charset="0"/>
              </a:rPr>
              <a:t>Mix.</a:t>
            </a:r>
          </a:p>
          <a:p>
            <a:r>
              <a:rPr lang="en-GB" dirty="0">
                <a:latin typeface="Consolas" panose="020B0609020204030204" pitchFamily="49" charset="0"/>
              </a:rPr>
              <a:t>Add water.</a:t>
            </a:r>
          </a:p>
          <a:p>
            <a:r>
              <a:rPr lang="en-GB" dirty="0">
                <a:latin typeface="Consolas" panose="020B0609020204030204" pitchFamily="49" charset="0"/>
              </a:rPr>
              <a:t>Knead.</a:t>
            </a:r>
          </a:p>
          <a:p>
            <a:r>
              <a:rPr lang="en-GB" dirty="0">
                <a:latin typeface="Consolas" panose="020B0609020204030204" pitchFamily="49" charset="0"/>
              </a:rPr>
              <a:t>Let rise.</a:t>
            </a:r>
          </a:p>
          <a:p>
            <a:r>
              <a:rPr lang="en-GB" dirty="0">
                <a:latin typeface="Consolas" panose="020B0609020204030204" pitchFamily="49" charset="0"/>
              </a:rPr>
              <a:t>Bake.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225412-3E6D-4117-A9F7-F492C751C3DD}"/>
              </a:ext>
            </a:extLst>
          </p:cNvPr>
          <p:cNvSpPr txBox="1">
            <a:spLocks/>
          </p:cNvSpPr>
          <p:nvPr/>
        </p:nvSpPr>
        <p:spPr>
          <a:xfrm>
            <a:off x="4792758" y="1845734"/>
            <a:ext cx="366026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A93A43-D2C9-4229-9C6C-4DABB83316C6}"/>
              </a:ext>
            </a:extLst>
          </p:cNvPr>
          <p:cNvSpPr txBox="1">
            <a:spLocks/>
          </p:cNvSpPr>
          <p:nvPr/>
        </p:nvSpPr>
        <p:spPr>
          <a:xfrm>
            <a:off x="4792758" y="1835214"/>
            <a:ext cx="3660264" cy="4023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/>
              <a:t>Programming example:</a:t>
            </a:r>
          </a:p>
          <a:p>
            <a:r>
              <a:rPr lang="en-GB" sz="2300" b="1" dirty="0"/>
              <a:t>Sequence:   </a:t>
            </a:r>
            <a:r>
              <a:rPr lang="en-GB" dirty="0"/>
              <a:t>Lines or blocks of code are written and executed in sequential order.</a:t>
            </a:r>
          </a:p>
          <a:p>
            <a:r>
              <a:rPr lang="en-GB" dirty="0"/>
              <a:t>Example:</a:t>
            </a:r>
          </a:p>
          <a:p>
            <a:r>
              <a:rPr lang="en-GB" dirty="0">
                <a:latin typeface="Consolas" panose="020B0609020204030204" pitchFamily="49" charset="0"/>
              </a:rPr>
              <a:t>x = 5</a:t>
            </a:r>
          </a:p>
          <a:p>
            <a:r>
              <a:rPr lang="en-GB" dirty="0">
                <a:latin typeface="Consolas" panose="020B0609020204030204" pitchFamily="49" charset="0"/>
              </a:rPr>
              <a:t>y = 11</a:t>
            </a:r>
          </a:p>
          <a:p>
            <a:r>
              <a:rPr lang="en-GB" dirty="0">
                <a:latin typeface="Consolas" panose="020B0609020204030204" pitchFamily="49" charset="0"/>
              </a:rPr>
              <a:t>z = x + y</a:t>
            </a:r>
          </a:p>
          <a:p>
            <a:r>
              <a:rPr lang="en-GB" dirty="0">
                <a:latin typeface="Consolas" panose="020B0609020204030204" pitchFamily="49" charset="0"/>
              </a:rPr>
              <a:t>WriteLine(z)</a:t>
            </a:r>
          </a:p>
        </p:txBody>
      </p:sp>
    </p:spTree>
    <p:extLst>
      <p:ext uri="{BB962C8B-B14F-4D97-AF65-F5344CB8AC3E}">
        <p14:creationId xmlns:p14="http://schemas.microsoft.com/office/powerpoint/2010/main" val="2872803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2e86655-d7ed-4420-bc92-1b9547829f54"/>
    <ds:schemaRef ds:uri="cab83b3b-4db3-4a13-8dd4-e60be6d87cf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3934</TotalTime>
  <Words>939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Retrospect</vt:lpstr>
      <vt:lpstr>International study centre</vt:lpstr>
      <vt:lpstr>Use Case Diagrams</vt:lpstr>
      <vt:lpstr>Use Case Diagrams – Relationship Guidelines</vt:lpstr>
      <vt:lpstr>Use Case Diagram – Exercise </vt:lpstr>
      <vt:lpstr>Activity Diagram</vt:lpstr>
      <vt:lpstr>Activity diagram symbols</vt:lpstr>
      <vt:lpstr>Activity diagram example and task.</vt:lpstr>
      <vt:lpstr>Structured Programming</vt:lpstr>
      <vt:lpstr>Concepts in Structured Programming – Sequence.</vt:lpstr>
      <vt:lpstr>Concepts in Structured Programming – Repetition.</vt:lpstr>
      <vt:lpstr>Concepts in Structured Programming – Selection.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35</cp:revision>
  <dcterms:created xsi:type="dcterms:W3CDTF">2020-03-06T14:36:40Z</dcterms:created>
  <dcterms:modified xsi:type="dcterms:W3CDTF">2020-03-31T07:27:25Z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