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AD8"/>
          </a:solidFill>
        </a:fill>
      </a:tcStyle>
    </a:wholeTbl>
    <a:band2H>
      <a:tcTxStyle b="def" i="def"/>
      <a:tcStyle>
        <a:tcBdr/>
        <a:fill>
          <a:solidFill>
            <a:srgbClr val="EDEDED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6D1"/>
          </a:solidFill>
        </a:fill>
      </a:tcStyle>
    </a:wholeTbl>
    <a:band2H>
      <a:tcTxStyle b="def" i="def"/>
      <a:tcStyle>
        <a:tcBdr/>
        <a:fill>
          <a:solidFill>
            <a:srgbClr val="EDECEA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8DC"/>
          </a:solidFill>
        </a:fill>
      </a:tcStyle>
    </a:wholeTbl>
    <a:band2H>
      <a:tcTxStyle b="def" i="def"/>
      <a:tcStyle>
        <a:tcBdr/>
        <a:fill>
          <a:solidFill>
            <a:srgbClr val="FAECEE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1915128" y="1788454"/>
            <a:ext cx="8361230" cy="2098227"/>
          </a:xfrm>
          <a:prstGeom prst="rect">
            <a:avLst/>
          </a:prstGeom>
        </p:spPr>
        <p:txBody>
          <a:bodyPr anchor="b"/>
          <a:lstStyle>
            <a:lvl1pPr algn="ctr">
              <a:defRPr cap="all" sz="72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2679905" y="3956279"/>
            <a:ext cx="6831674" cy="10862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1pPr>
            <a:lvl2pPr marL="0" indent="4572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2pPr>
            <a:lvl3pPr marL="0" indent="9144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3pPr>
            <a:lvl4pPr marL="0" indent="13716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4pPr>
            <a:lvl5pPr marL="0" indent="18288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6" name="Group 6"/>
          <p:cNvGrpSpPr/>
          <p:nvPr/>
        </p:nvGrpSpPr>
        <p:grpSpPr>
          <a:xfrm>
            <a:off x="752857" y="744468"/>
            <a:ext cx="10674118" cy="5349673"/>
            <a:chOff x="0" y="0"/>
            <a:chExt cx="10674116" cy="5349671"/>
          </a:xfrm>
        </p:grpSpPr>
        <p:sp>
          <p:nvSpPr>
            <p:cNvPr id="14" name="Freeform 6"/>
            <p:cNvSpPr/>
            <p:nvPr/>
          </p:nvSpPr>
          <p:spPr>
            <a:xfrm>
              <a:off x="7399104" y="941183"/>
              <a:ext cx="3275013" cy="440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2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712"/>
                  </a:lnTo>
                  <a:lnTo>
                    <a:pt x="18924" y="19714"/>
                  </a:lnTo>
                  <a:lnTo>
                    <a:pt x="18924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" name="Freeform 6"/>
            <p:cNvSpPr/>
            <p:nvPr/>
          </p:nvSpPr>
          <p:spPr>
            <a:xfrm rot="10800000">
              <a:off x="0" y="0"/>
              <a:ext cx="3275668" cy="440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fill="norm" stroke="1" extrusionOk="0">
                  <a:moveTo>
                    <a:pt x="18921" y="0"/>
                  </a:moveTo>
                  <a:lnTo>
                    <a:pt x="21596" y="0"/>
                  </a:lnTo>
                  <a:lnTo>
                    <a:pt x="21596" y="21600"/>
                  </a:lnTo>
                  <a:lnTo>
                    <a:pt x="5" y="21600"/>
                  </a:lnTo>
                  <a:cubicBezTo>
                    <a:pt x="-4" y="20948"/>
                    <a:pt x="9" y="20362"/>
                    <a:pt x="0" y="19710"/>
                  </a:cubicBezTo>
                  <a:lnTo>
                    <a:pt x="18921" y="19716"/>
                  </a:lnTo>
                  <a:lnTo>
                    <a:pt x="18921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11153366" y="6523206"/>
            <a:ext cx="273609" cy="26497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/>
          <p:nvPr>
            <p:ph type="title"/>
          </p:nvPr>
        </p:nvSpPr>
        <p:spPr>
          <a:xfrm>
            <a:off x="9596560" y="624155"/>
            <a:ext cx="1565767" cy="524324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Body Level One…"/>
          <p:cNvSpPr txBox="1"/>
          <p:nvPr>
            <p:ph type="body" idx="1"/>
          </p:nvPr>
        </p:nvSpPr>
        <p:spPr>
          <a:xfrm>
            <a:off x="1371600" y="624155"/>
            <a:ext cx="8179642" cy="524324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rgbClr val="191B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765025" y="1301360"/>
            <a:ext cx="9612972" cy="2852737"/>
          </a:xfrm>
          <a:prstGeom prst="rect">
            <a:avLst/>
          </a:prstGeom>
        </p:spPr>
        <p:txBody>
          <a:bodyPr anchor="b"/>
          <a:lstStyle>
            <a:lvl1pPr algn="r">
              <a:defRPr cap="all" sz="7200">
                <a:solidFill>
                  <a:srgbClr val="EFEDE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765025" y="4216327"/>
            <a:ext cx="9612972" cy="11433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1pPr>
            <a:lvl2pPr marL="0" indent="4572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2pPr>
            <a:lvl3pPr marL="0" indent="9144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3pPr>
            <a:lvl4pPr marL="0" indent="13716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4pPr>
            <a:lvl5pPr marL="0" indent="18288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Crop MarkFreeform 6"/>
          <p:cNvSpPr/>
          <p:nvPr/>
        </p:nvSpPr>
        <p:spPr>
          <a:xfrm>
            <a:off x="8151962" y="1685651"/>
            <a:ext cx="3275013" cy="4408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2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733"/>
                </a:lnTo>
                <a:lnTo>
                  <a:pt x="18924" y="19733"/>
                </a:lnTo>
                <a:lnTo>
                  <a:pt x="18924" y="0"/>
                </a:lnTo>
                <a:close/>
              </a:path>
            </a:pathLst>
          </a:custGeom>
          <a:solidFill>
            <a:srgbClr val="EFEDE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1153366" y="6523206"/>
            <a:ext cx="273609" cy="2649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1371600" y="2285999"/>
            <a:ext cx="4447786" cy="35814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1371600" y="2340864"/>
            <a:ext cx="4443985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1pPr>
            <a:lvl2pPr marL="0" indent="4572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2pPr>
            <a:lvl3pPr marL="0" indent="9144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3pPr>
            <a:lvl4pPr marL="0" indent="13716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4pPr>
            <a:lvl5pPr marL="0" indent="18288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ext Placeholder 4"/>
          <p:cNvSpPr/>
          <p:nvPr>
            <p:ph type="body" sz="quarter" idx="13"/>
          </p:nvPr>
        </p:nvSpPr>
        <p:spPr>
          <a:xfrm>
            <a:off x="6525014" y="2340864"/>
            <a:ext cx="4443985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pP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ackground ShapeRectangle 7"/>
          <p:cNvSpPr/>
          <p:nvPr/>
        </p:nvSpPr>
        <p:spPr>
          <a:xfrm>
            <a:off x="-1" y="375"/>
            <a:ext cx="5303522" cy="6857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723900" y="685800"/>
            <a:ext cx="3855721" cy="2157884"/>
          </a:xfrm>
          <a:prstGeom prst="rect">
            <a:avLst/>
          </a:prstGeom>
        </p:spPr>
        <p:txBody>
          <a:bodyPr/>
          <a:lstStyle>
            <a:lvl1pPr>
              <a:lnSpc>
                <a:spcPct val="84000"/>
              </a:lnSpc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6256020" y="685801"/>
            <a:ext cx="5212080" cy="517525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Text Placeholder 3"/>
          <p:cNvSpPr/>
          <p:nvPr>
            <p:ph type="body" sz="quarter" idx="13"/>
          </p:nvPr>
        </p:nvSpPr>
        <p:spPr>
          <a:xfrm>
            <a:off x="723899" y="2856343"/>
            <a:ext cx="3855722" cy="301105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pPr>
          </a:p>
        </p:txBody>
      </p:sp>
      <p:sp>
        <p:nvSpPr>
          <p:cNvPr id="81" name="Divider BarRectangle 8"/>
          <p:cNvSpPr/>
          <p:nvPr/>
        </p:nvSpPr>
        <p:spPr>
          <a:xfrm>
            <a:off x="5303520" y="376"/>
            <a:ext cx="228601" cy="6858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11205823" y="6523206"/>
            <a:ext cx="273610" cy="26497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ackground ShapeRectangle 7"/>
          <p:cNvSpPr/>
          <p:nvPr/>
        </p:nvSpPr>
        <p:spPr>
          <a:xfrm>
            <a:off x="-1" y="375"/>
            <a:ext cx="5303522" cy="6857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723900" y="685800"/>
            <a:ext cx="3855721" cy="2157884"/>
          </a:xfrm>
          <a:prstGeom prst="rect">
            <a:avLst/>
          </a:prstGeom>
        </p:spPr>
        <p:txBody>
          <a:bodyPr/>
          <a:lstStyle>
            <a:lvl1pPr>
              <a:lnSpc>
                <a:spcPct val="84000"/>
              </a:lnSpc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91" name="Picture Placeholder 2"/>
          <p:cNvSpPr/>
          <p:nvPr>
            <p:ph type="pic" idx="13"/>
          </p:nvPr>
        </p:nvSpPr>
        <p:spPr>
          <a:xfrm>
            <a:off x="5532120" y="0"/>
            <a:ext cx="6659881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723900" y="2855967"/>
            <a:ext cx="3855721" cy="30114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1pPr>
            <a:lvl2pPr marL="0" indent="4572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2pPr>
            <a:lvl3pPr marL="0" indent="9144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3pPr>
            <a:lvl4pPr marL="0" indent="13716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4pPr>
            <a:lvl5pPr marL="0" indent="18288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Divider BarRectangle 8"/>
          <p:cNvSpPr/>
          <p:nvPr/>
        </p:nvSpPr>
        <p:spPr>
          <a:xfrm>
            <a:off x="5303520" y="376"/>
            <a:ext cx="228601" cy="6858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11205823" y="6523206"/>
            <a:ext cx="273610" cy="26497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de barRectangle 8"/>
          <p:cNvSpPr/>
          <p:nvPr/>
        </p:nvSpPr>
        <p:spPr>
          <a:xfrm>
            <a:off x="478094" y="376"/>
            <a:ext cx="228601" cy="6858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0795418" y="6523206"/>
            <a:ext cx="273610" cy="26497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191B0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384047" marR="0" indent="-384047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b="0" baseline="0" cap="none" i="0" spc="0" strike="noStrike" sz="2000" u="none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914400" marR="0" indent="-384047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b="0" baseline="0" cap="none" i="0" spc="0" strike="noStrike" sz="2000" u="none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1414272" marR="0" indent="-42671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b="0" baseline="0" cap="none" i="0" spc="0" strike="noStrike" sz="2000" u="none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1871472" marR="0" indent="-42671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b="0" baseline="0" cap="none" i="0" spc="0" strike="noStrike" sz="2000" u="none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2382011" marR="0" indent="-48006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b="0" baseline="0" cap="none" i="0" spc="0" strike="noStrike" sz="2000" u="none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2839211" marR="0" indent="-48006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b="0" baseline="0" cap="none" i="0" spc="0" strike="noStrike" sz="2000" u="none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3364991" marR="0" indent="-54863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b="0" baseline="0" cap="none" i="0" spc="0" strike="noStrike" sz="2000" u="none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3822191" marR="0" indent="-54863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b="0" baseline="0" cap="none" i="0" spc="0" strike="noStrike" sz="2000" u="none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4279391" marR="0" indent="-54863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b="0" baseline="0" cap="none" i="0" spc="0" strike="noStrike" sz="2000" u="none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ti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tif"/><Relationship Id="rId3" Type="http://schemas.openxmlformats.org/officeDocument/2006/relationships/image" Target="../media/image7.tif"/><Relationship Id="rId4" Type="http://schemas.openxmlformats.org/officeDocument/2006/relationships/image" Target="../media/image8.tif"/><Relationship Id="rId5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ctrTitle"/>
          </p:nvPr>
        </p:nvSpPr>
        <p:spPr>
          <a:xfrm>
            <a:off x="1915127" y="1788454"/>
            <a:ext cx="8361231" cy="2098227"/>
          </a:xfrm>
          <a:prstGeom prst="rect">
            <a:avLst/>
          </a:prstGeom>
        </p:spPr>
        <p:txBody>
          <a:bodyPr/>
          <a:lstStyle/>
          <a:p>
            <a:pPr defTabSz="896111">
              <a:defRPr sz="7056"/>
            </a:pPr>
            <a:r>
              <a:t>International study </a:t>
            </a:r>
            <a:r>
              <a:t>centre</a:t>
            </a:r>
          </a:p>
        </p:txBody>
      </p:sp>
      <p:sp>
        <p:nvSpPr>
          <p:cNvPr id="122" name="Subtitle 2"/>
          <p:cNvSpPr txBox="1"/>
          <p:nvPr>
            <p:ph type="subTitle" sz="quarter" idx="1"/>
          </p:nvPr>
        </p:nvSpPr>
        <p:spPr>
          <a:xfrm>
            <a:off x="2679906" y="3956279"/>
            <a:ext cx="6831673" cy="1086238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 An Introduction to computer binary execution 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C++: Operators</a:t>
            </a:r>
          </a:p>
        </p:txBody>
      </p:sp>
      <p:sp>
        <p:nvSpPr>
          <p:cNvPr id="201" name="TextBox 26"/>
          <p:cNvSpPr txBox="1"/>
          <p:nvPr/>
        </p:nvSpPr>
        <p:spPr>
          <a:xfrm>
            <a:off x="1603247" y="1551071"/>
            <a:ext cx="7975779" cy="486131"/>
          </a:xfrm>
          <a:prstGeom prst="rect">
            <a:avLst/>
          </a:prstGeom>
          <a:solidFill>
            <a:srgbClr val="FFFFFF"/>
          </a:solidFill>
          <a:ln w="34925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Assume variable A holds 10 and variable B holds 20, then</a:t>
            </a:r>
          </a:p>
        </p:txBody>
      </p:sp>
      <p:pic>
        <p:nvPicPr>
          <p:cNvPr id="2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247" y="2397730"/>
            <a:ext cx="5753294" cy="375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33187" y="2469650"/>
            <a:ext cx="2080389" cy="1934397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extBox 8"/>
          <p:cNvSpPr txBox="1"/>
          <p:nvPr/>
        </p:nvSpPr>
        <p:spPr>
          <a:xfrm>
            <a:off x="10653482" y="3180263"/>
            <a:ext cx="231242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pic>
        <p:nvPicPr>
          <p:cNvPr id="205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33187" y="4586127"/>
            <a:ext cx="2062140" cy="1934397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TextBox 10"/>
          <p:cNvSpPr txBox="1"/>
          <p:nvPr/>
        </p:nvSpPr>
        <p:spPr>
          <a:xfrm>
            <a:off x="10653482" y="5368659"/>
            <a:ext cx="231242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6"/>
      <p:bldP build="whole" bldLvl="1" animBg="1" rev="0" advAuto="0" spid="204" grpId="4"/>
      <p:bldP build="whole" bldLvl="1" animBg="1" rev="0" advAuto="0" spid="203" grpId="3"/>
      <p:bldP build="whole" bldLvl="1" animBg="1" rev="0" advAuto="0" spid="205" grpId="5"/>
      <p:bldP build="whole" bldLvl="1" animBg="1" rev="0" advAuto="0" spid="201" grpId="1"/>
      <p:bldP build="whole" bldLvl="1" animBg="1" rev="0" advAuto="0" spid="202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DE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Side barRectangle 17"/>
          <p:cNvSpPr/>
          <p:nvPr/>
        </p:nvSpPr>
        <p:spPr>
          <a:xfrm>
            <a:off x="7383660" y="0"/>
            <a:ext cx="228601" cy="6858000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Title 1"/>
          <p:cNvSpPr txBox="1"/>
          <p:nvPr>
            <p:ph type="title"/>
          </p:nvPr>
        </p:nvSpPr>
        <p:spPr>
          <a:xfrm>
            <a:off x="784742" y="685799"/>
            <a:ext cx="5958839" cy="692966"/>
          </a:xfrm>
          <a:prstGeom prst="rect">
            <a:avLst/>
          </a:prstGeom>
        </p:spPr>
        <p:txBody>
          <a:bodyPr/>
          <a:lstStyle>
            <a:lvl1pPr defTabSz="859536">
              <a:defRPr sz="4136"/>
            </a:lvl1pPr>
          </a:lstStyle>
          <a:p>
            <a:pPr/>
            <a:r>
              <a:t>Software Code C++</a:t>
            </a:r>
          </a:p>
        </p:txBody>
      </p:sp>
      <p:sp>
        <p:nvSpPr>
          <p:cNvPr id="211" name="Content Placeholder 2"/>
          <p:cNvSpPr txBox="1"/>
          <p:nvPr/>
        </p:nvSpPr>
        <p:spPr>
          <a:xfrm>
            <a:off x="784742" y="2185043"/>
            <a:ext cx="5958839" cy="1314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9483" indent="-349483" defTabSz="832104">
              <a:lnSpc>
                <a:spcPct val="84600"/>
              </a:lnSpc>
              <a:spcBef>
                <a:spcPts val="900"/>
              </a:spcBef>
              <a:buSzPct val="100000"/>
              <a:buFont typeface="Helvetica Neue"/>
              <a:buChar char="■"/>
              <a:defRPr sz="1638">
                <a:solidFill>
                  <a:srgbClr val="191B0E"/>
                </a:solidFill>
              </a:defRPr>
            </a:pPr>
            <a:r>
              <a:t>How does it work?</a:t>
            </a:r>
          </a:p>
          <a:p>
            <a:pPr lvl="1" marL="832104" indent="-349483" defTabSz="832104">
              <a:lnSpc>
                <a:spcPct val="84600"/>
              </a:lnSpc>
              <a:spcBef>
                <a:spcPts val="400"/>
              </a:spcBef>
              <a:buSzPct val="100000"/>
              <a:buFont typeface="Helvetica Neue"/>
              <a:buChar char="–"/>
              <a:defRPr i="1" sz="1638">
                <a:solidFill>
                  <a:srgbClr val="191B0E"/>
                </a:solidFill>
              </a:defRPr>
            </a:pPr>
            <a:r>
              <a:t>Uses only remainder and division.</a:t>
            </a:r>
          </a:p>
          <a:p>
            <a:pPr lvl="1" marL="832104" indent="-349483" defTabSz="832104">
              <a:lnSpc>
                <a:spcPct val="84600"/>
              </a:lnSpc>
              <a:spcBef>
                <a:spcPts val="400"/>
              </a:spcBef>
              <a:buSzPct val="100000"/>
              <a:buFont typeface="Helvetica Neue"/>
              <a:buChar char="–"/>
              <a:defRPr i="1" sz="1638">
                <a:solidFill>
                  <a:srgbClr val="191B0E"/>
                </a:solidFill>
              </a:defRPr>
            </a:pPr>
            <a:r>
              <a:t>% in programming gives either 1 (if there is a remainder) or 0 (if there is no remainder).</a:t>
            </a:r>
          </a:p>
        </p:txBody>
      </p:sp>
      <p:pic>
        <p:nvPicPr>
          <p:cNvPr id="212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11752" r="0" b="0"/>
          <a:stretch>
            <a:fillRect/>
          </a:stretch>
        </p:blipFill>
        <p:spPr>
          <a:xfrm>
            <a:off x="7781386" y="846003"/>
            <a:ext cx="4305526" cy="4662312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extBox 26"/>
          <p:cNvSpPr txBox="1"/>
          <p:nvPr/>
        </p:nvSpPr>
        <p:spPr>
          <a:xfrm>
            <a:off x="1603247" y="1551071"/>
            <a:ext cx="3971926" cy="486131"/>
          </a:xfrm>
          <a:prstGeom prst="rect">
            <a:avLst/>
          </a:prstGeom>
          <a:solidFill>
            <a:srgbClr val="FFFFFF"/>
          </a:solidFill>
          <a:ln w="34925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Decimal to Binary Converter</a:t>
            </a:r>
          </a:p>
        </p:txBody>
      </p:sp>
      <p:sp>
        <p:nvSpPr>
          <p:cNvPr id="214" name="TextBox 20"/>
          <p:cNvSpPr txBox="1"/>
          <p:nvPr/>
        </p:nvSpPr>
        <p:spPr>
          <a:xfrm>
            <a:off x="784742" y="4106135"/>
            <a:ext cx="5228668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	21 % 2 =  1  (LSB)		21/2 = 10  (integer)</a:t>
            </a:r>
          </a:p>
        </p:txBody>
      </p:sp>
      <p:sp>
        <p:nvSpPr>
          <p:cNvPr id="215" name="Frame 27"/>
          <p:cNvSpPr/>
          <p:nvPr/>
        </p:nvSpPr>
        <p:spPr>
          <a:xfrm>
            <a:off x="2235199" y="4131733"/>
            <a:ext cx="259645" cy="14111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2700" y="497"/>
                </a:moveTo>
                <a:lnTo>
                  <a:pt x="2700" y="21103"/>
                </a:lnTo>
                <a:lnTo>
                  <a:pt x="18900" y="21103"/>
                </a:lnTo>
                <a:lnTo>
                  <a:pt x="18900" y="497"/>
                </a:lnTo>
                <a:close/>
              </a:path>
            </a:pathLst>
          </a:custGeom>
          <a:solidFill>
            <a:schemeClr val="accent1"/>
          </a:solidFill>
          <a:ln w="34925">
            <a:solidFill>
              <a:srgbClr val="666762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16" name="TextBox 28"/>
          <p:cNvSpPr txBox="1"/>
          <p:nvPr/>
        </p:nvSpPr>
        <p:spPr>
          <a:xfrm>
            <a:off x="1255267" y="5901549"/>
            <a:ext cx="2402892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21 =  </a:t>
            </a:r>
            <a:r>
              <a:rPr i="1" sz="1400"/>
              <a:t>(MSB)</a:t>
            </a:r>
            <a:r>
              <a:rPr i="1" sz="1600"/>
              <a:t> </a:t>
            </a:r>
            <a:r>
              <a:t>10101 </a:t>
            </a:r>
            <a:r>
              <a:rPr i="1" sz="1400"/>
              <a:t>(LSB) </a:t>
            </a:r>
          </a:p>
        </p:txBody>
      </p:sp>
      <p:sp>
        <p:nvSpPr>
          <p:cNvPr id="217" name="Straight Connector 30"/>
          <p:cNvSpPr/>
          <p:nvPr/>
        </p:nvSpPr>
        <p:spPr>
          <a:xfrm>
            <a:off x="982133" y="5689599"/>
            <a:ext cx="4693565" cy="22580"/>
          </a:xfrm>
          <a:prstGeom prst="line">
            <a:avLst/>
          </a:prstGeom>
          <a:ln w="63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TextBox 31"/>
          <p:cNvSpPr txBox="1"/>
          <p:nvPr/>
        </p:nvSpPr>
        <p:spPr>
          <a:xfrm>
            <a:off x="784742" y="4610584"/>
            <a:ext cx="5288681" cy="9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	5 % 2   =  1			5 / 2 = 2</a:t>
            </a:r>
          </a:p>
          <a:p>
            <a:pPr/>
            <a:r>
              <a:t>	2 % 2   =  0			2 / 2 = 1</a:t>
            </a:r>
          </a:p>
          <a:p>
            <a:pPr/>
            <a:r>
              <a:t>	1 % 2   =  1  (MSB)		1 / 2 = 0</a:t>
            </a:r>
          </a:p>
        </p:txBody>
      </p:sp>
      <p:sp>
        <p:nvSpPr>
          <p:cNvPr id="219" name="TextBox 33"/>
          <p:cNvSpPr txBox="1"/>
          <p:nvPr/>
        </p:nvSpPr>
        <p:spPr>
          <a:xfrm>
            <a:off x="1235886" y="4342520"/>
            <a:ext cx="3238932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10 % 2 =  0			10/2 = 5</a:t>
            </a:r>
          </a:p>
        </p:txBody>
      </p:sp>
      <p:sp>
        <p:nvSpPr>
          <p:cNvPr id="220" name="TextBox 34"/>
          <p:cNvSpPr txBox="1"/>
          <p:nvPr/>
        </p:nvSpPr>
        <p:spPr>
          <a:xfrm>
            <a:off x="1098778" y="3739703"/>
            <a:ext cx="3220417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Example: Convert 21 to Binary</a:t>
            </a:r>
          </a:p>
        </p:txBody>
      </p:sp>
      <p:pic>
        <p:nvPicPr>
          <p:cNvPr id="221" name="Picture 35" descr="Picture 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60947" y="5901549"/>
            <a:ext cx="2946401" cy="584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TextBox 36"/>
          <p:cNvSpPr txBox="1"/>
          <p:nvPr/>
        </p:nvSpPr>
        <p:spPr>
          <a:xfrm>
            <a:off x="7903226" y="5520266"/>
            <a:ext cx="811658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223" name="TextBox 37"/>
          <p:cNvSpPr txBox="1"/>
          <p:nvPr/>
        </p:nvSpPr>
        <p:spPr>
          <a:xfrm>
            <a:off x="7903226" y="452766"/>
            <a:ext cx="1161644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C++ Code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2" grpId="12"/>
      <p:bldP build="whole" bldLvl="1" animBg="1" rev="0" advAuto="0" spid="216" grpId="8"/>
      <p:bldP build="whole" bldLvl="1" animBg="1" rev="0" advAuto="0" spid="213" grpId="1"/>
      <p:bldP build="whole" bldLvl="1" animBg="1" rev="0" advAuto="0" spid="212" grpId="11"/>
      <p:bldP build="whole" bldLvl="1" animBg="1" rev="0" advAuto="0" spid="223" grpId="10"/>
      <p:bldP build="whole" bldLvl="1" animBg="1" rev="0" advAuto="0" spid="218" grpId="6"/>
      <p:bldP build="whole" bldLvl="1" animBg="1" rev="0" advAuto="0" spid="220" grpId="3"/>
      <p:bldP build="whole" bldLvl="1" animBg="1" rev="0" advAuto="0" spid="219" grpId="5"/>
      <p:bldP build="whole" bldLvl="1" animBg="1" rev="0" advAuto="0" spid="221" grpId="13"/>
      <p:bldP build="whole" bldLvl="1" animBg="1" rev="0" advAuto="0" spid="217" grpId="9"/>
      <p:bldP build="whole" bldLvl="1" animBg="1" rev="0" advAuto="0" spid="215" grpId="7"/>
      <p:bldP build="whole" bldLvl="1" animBg="1" rev="0" advAuto="0" spid="214" grpId="4"/>
      <p:bldP build="whole" bldLvl="1" animBg="1" rev="0" advAuto="0" spid="211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ubtitle 2"/>
          <p:cNvSpPr txBox="1"/>
          <p:nvPr>
            <p:ph type="subTitle" sz="half" idx="1"/>
          </p:nvPr>
        </p:nvSpPr>
        <p:spPr>
          <a:xfrm>
            <a:off x="2736350" y="2664178"/>
            <a:ext cx="6831673" cy="301413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</a:p>
          <a:p>
            <a:pPr>
              <a:defRPr sz="2400"/>
            </a:pPr>
            <a:r>
              <a:t>Any Questions ?</a:t>
            </a:r>
          </a:p>
        </p:txBody>
      </p:sp>
      <p:sp>
        <p:nvSpPr>
          <p:cNvPr id="226" name="Straight Connector 5"/>
          <p:cNvSpPr/>
          <p:nvPr/>
        </p:nvSpPr>
        <p:spPr>
          <a:xfrm>
            <a:off x="4684629" y="3883378"/>
            <a:ext cx="2935113" cy="22578"/>
          </a:xfrm>
          <a:prstGeom prst="line">
            <a:avLst/>
          </a:prstGeom>
          <a:ln w="63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 txBox="1"/>
          <p:nvPr>
            <p:ph type="body" idx="1"/>
          </p:nvPr>
        </p:nvSpPr>
        <p:spPr>
          <a:xfrm>
            <a:off x="1371600" y="446313"/>
            <a:ext cx="9601200" cy="5421088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defRPr sz="2400"/>
            </a:pPr>
          </a:p>
          <a:p>
            <a:pPr>
              <a:defRPr sz="2400"/>
            </a:pPr>
          </a:p>
          <a:p>
            <a:pPr>
              <a:defRPr sz="2400"/>
            </a:pPr>
          </a:p>
          <a:p>
            <a:pPr>
              <a:defRPr sz="2400"/>
            </a:pPr>
          </a:p>
          <a:p>
            <a:pPr>
              <a:defRPr sz="2400"/>
            </a:pPr>
            <a:r>
              <a:t>Name :  Taha Al-Jody</a:t>
            </a:r>
          </a:p>
          <a:p>
            <a:pPr>
              <a:defRPr sz="2400">
                <a:solidFill>
                  <a:srgbClr val="262626"/>
                </a:solidFill>
              </a:defRPr>
            </a:pPr>
            <a:r>
              <a:t>Email:    taha.al-jody@hud.ac.uk</a:t>
            </a:r>
          </a:p>
          <a:p>
            <a:pPr>
              <a:defRPr sz="2400">
                <a:solidFill>
                  <a:srgbClr val="262626"/>
                </a:solidFill>
              </a:defRPr>
            </a:pPr>
            <a:r>
              <a:t>Office:   HA2/13 (High-Performance Computing Office)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xfrm>
            <a:off x="1371600" y="685799"/>
            <a:ext cx="9601200" cy="770469"/>
          </a:xfrm>
          <a:prstGeom prst="rect">
            <a:avLst/>
          </a:prstGeom>
        </p:spPr>
        <p:txBody>
          <a:bodyPr/>
          <a:lstStyle/>
          <a:p>
            <a:pPr/>
            <a:r>
              <a:t>Module Specification</a:t>
            </a:r>
          </a:p>
        </p:txBody>
      </p:sp>
      <p:sp>
        <p:nvSpPr>
          <p:cNvPr id="127" name="Content Placeholder 2"/>
          <p:cNvSpPr txBox="1"/>
          <p:nvPr>
            <p:ph type="body" sz="quarter" idx="1"/>
          </p:nvPr>
        </p:nvSpPr>
        <p:spPr>
          <a:xfrm>
            <a:off x="1371600" y="1456267"/>
            <a:ext cx="9601200" cy="609601"/>
          </a:xfrm>
          <a:prstGeom prst="rect">
            <a:avLst/>
          </a:prstGeom>
        </p:spPr>
        <p:txBody>
          <a:bodyPr/>
          <a:lstStyle>
            <a:lvl1pPr marL="384048" indent="-384048">
              <a:defRPr sz="2800"/>
            </a:lvl1pPr>
          </a:lstStyle>
          <a:p>
            <a:pPr/>
            <a:r>
              <a:t>Subjects to teach per week.</a:t>
            </a:r>
          </a:p>
        </p:txBody>
      </p:sp>
      <p:sp>
        <p:nvSpPr>
          <p:cNvPr id="128" name="Content Placeholder 2"/>
          <p:cNvSpPr txBox="1"/>
          <p:nvPr/>
        </p:nvSpPr>
        <p:spPr>
          <a:xfrm>
            <a:off x="1371600" y="2009420"/>
            <a:ext cx="9601200" cy="1535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buSzPct val="100000"/>
              <a:buFont typeface="Helvetica Neue"/>
              <a:buChar char="■"/>
              <a:defRPr sz="2800">
                <a:solidFill>
                  <a:srgbClr val="191B0E"/>
                </a:solidFill>
              </a:defRPr>
            </a:pPr>
            <a:r>
              <a:t>Assessments details.</a:t>
            </a:r>
            <a:endParaRPr sz="2000"/>
          </a:p>
          <a:p>
            <a:pPr lvl="1" marL="914400" indent="-384047" defTabSz="914400">
              <a:lnSpc>
                <a:spcPct val="94000"/>
              </a:lnSpc>
              <a:spcBef>
                <a:spcPts val="500"/>
              </a:spcBef>
              <a:buSzPct val="100000"/>
              <a:buFont typeface="Helvetica Neue"/>
              <a:buChar char="–"/>
              <a:defRPr i="1" sz="2800">
                <a:solidFill>
                  <a:srgbClr val="191B0E"/>
                </a:solidFill>
              </a:defRPr>
            </a:pPr>
            <a:r>
              <a:t>Logbook per week required with marking rubric.</a:t>
            </a:r>
            <a:endParaRPr sz="2000"/>
          </a:p>
          <a:p>
            <a:pPr lvl="1" marL="914400" indent="-384047" defTabSz="914400">
              <a:lnSpc>
                <a:spcPct val="94000"/>
              </a:lnSpc>
              <a:spcBef>
                <a:spcPts val="500"/>
              </a:spcBef>
              <a:buSzPct val="100000"/>
              <a:buFont typeface="Helvetica Neue"/>
              <a:buChar char="–"/>
              <a:defRPr i="1" sz="2800">
                <a:solidFill>
                  <a:srgbClr val="191B0E"/>
                </a:solidFill>
              </a:defRPr>
            </a:pPr>
            <a:r>
              <a:t>In class tests including practical and theoretical.</a:t>
            </a:r>
          </a:p>
        </p:txBody>
      </p:sp>
      <p:sp>
        <p:nvSpPr>
          <p:cNvPr id="129" name="Content Placeholder 2"/>
          <p:cNvSpPr txBox="1"/>
          <p:nvPr/>
        </p:nvSpPr>
        <p:spPr>
          <a:xfrm>
            <a:off x="1371600" y="3533419"/>
            <a:ext cx="960120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marL="384048" indent="-384048" defTabSz="914400">
              <a:lnSpc>
                <a:spcPct val="94000"/>
              </a:lnSpc>
              <a:spcBef>
                <a:spcPts val="1000"/>
              </a:spcBef>
              <a:buSzPct val="100000"/>
              <a:buFont typeface="Helvetica Neue"/>
              <a:buChar char="■"/>
              <a:defRPr i="1" sz="2800">
                <a:solidFill>
                  <a:srgbClr val="191B0E"/>
                </a:solidFill>
              </a:defRPr>
            </a:pPr>
            <a:r>
              <a:t>Available in office for student support.</a:t>
            </a:r>
          </a:p>
        </p:txBody>
      </p:sp>
      <p:sp>
        <p:nvSpPr>
          <p:cNvPr id="130" name="Content Placeholder 2"/>
          <p:cNvSpPr txBox="1"/>
          <p:nvPr/>
        </p:nvSpPr>
        <p:spPr>
          <a:xfrm>
            <a:off x="1371600" y="4143019"/>
            <a:ext cx="960120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84048" indent="-384048" defTabSz="914400">
              <a:lnSpc>
                <a:spcPct val="94000"/>
              </a:lnSpc>
              <a:spcBef>
                <a:spcPts val="1000"/>
              </a:spcBef>
              <a:buSzPct val="100000"/>
              <a:buFont typeface="Helvetica Neue"/>
              <a:buChar char="■"/>
              <a:defRPr sz="2800">
                <a:solidFill>
                  <a:srgbClr val="191B0E"/>
                </a:solidFill>
              </a:defRPr>
            </a:lvl1pPr>
          </a:lstStyle>
          <a:p>
            <a:pPr/>
            <a:r>
              <a:t>In class exercises.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2"/>
      <p:bldP build="whole" bldLvl="1" animBg="1" rev="0" advAuto="0" spid="129" grpId="3"/>
      <p:bldP build="whole" bldLvl="1" animBg="1" rev="0" advAuto="0" spid="130" grpId="4"/>
      <p:bldP build="p" bldLvl="1" animBg="1" rev="0" advAuto="0" spid="1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1371600" y="685799"/>
            <a:ext cx="9601200" cy="770469"/>
          </a:xfrm>
          <a:prstGeom prst="rect">
            <a:avLst/>
          </a:prstGeom>
        </p:spPr>
        <p:txBody>
          <a:bodyPr/>
          <a:lstStyle/>
          <a:p>
            <a:pPr/>
            <a:r>
              <a:t>Plan</a:t>
            </a:r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xfrm>
            <a:off x="1371599" y="1456268"/>
            <a:ext cx="9929974" cy="4441098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Binary Numbers &amp; Introduction to C++ (Operators)</a:t>
            </a:r>
          </a:p>
          <a:p>
            <a:pPr>
              <a:defRPr sz="2400"/>
            </a:pPr>
            <a:r>
              <a:t>Array &amp; Strings</a:t>
            </a:r>
          </a:p>
          <a:p>
            <a:pPr>
              <a:defRPr sz="2400"/>
            </a:pPr>
            <a:r>
              <a:t>Decision Making, loops</a:t>
            </a:r>
          </a:p>
          <a:p>
            <a:pPr>
              <a:defRPr sz="2400"/>
            </a:pPr>
            <a:r>
              <a:t>Functions, Classes and Objects</a:t>
            </a:r>
          </a:p>
          <a:p>
            <a:pPr>
              <a:defRPr sz="2400"/>
            </a:pPr>
            <a:r>
              <a:t>In Class Test , Logbook Submission , Hand-out the Final Project</a:t>
            </a:r>
          </a:p>
          <a:p>
            <a:pPr>
              <a:defRPr sz="2400"/>
            </a:pPr>
            <a:r>
              <a:t>C++ File Handling</a:t>
            </a:r>
          </a:p>
          <a:p>
            <a:pPr>
              <a:defRPr sz="2400"/>
            </a:pPr>
            <a:r>
              <a:t>Support Sessions for the Project</a:t>
            </a:r>
          </a:p>
          <a:p>
            <a:pPr>
              <a:defRPr sz="2400"/>
            </a:pPr>
            <a:r>
              <a:t>Project presentation, Project report submission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500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DE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ide barRectangle 17"/>
          <p:cNvSpPr/>
          <p:nvPr/>
        </p:nvSpPr>
        <p:spPr>
          <a:xfrm>
            <a:off x="7383660" y="0"/>
            <a:ext cx="228601" cy="6858000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Title 1"/>
          <p:cNvSpPr txBox="1"/>
          <p:nvPr>
            <p:ph type="title"/>
          </p:nvPr>
        </p:nvSpPr>
        <p:spPr>
          <a:xfrm>
            <a:off x="784742" y="685800"/>
            <a:ext cx="5958839" cy="1485900"/>
          </a:xfrm>
          <a:prstGeom prst="rect">
            <a:avLst/>
          </a:prstGeom>
        </p:spPr>
        <p:txBody>
          <a:bodyPr/>
          <a:lstStyle/>
          <a:p>
            <a:pPr/>
            <a:r>
              <a:t>Binary Codes</a:t>
            </a:r>
          </a:p>
        </p:txBody>
      </p:sp>
      <p:sp>
        <p:nvSpPr>
          <p:cNvPr id="138" name="Content Placeholder 2"/>
          <p:cNvSpPr txBox="1"/>
          <p:nvPr>
            <p:ph type="body" sz="quarter" idx="1"/>
          </p:nvPr>
        </p:nvSpPr>
        <p:spPr>
          <a:xfrm>
            <a:off x="784742" y="2040581"/>
            <a:ext cx="5958839" cy="1198724"/>
          </a:xfrm>
          <a:prstGeom prst="rect">
            <a:avLst/>
          </a:prstGeom>
        </p:spPr>
        <p:txBody>
          <a:bodyPr/>
          <a:lstStyle/>
          <a:p>
            <a:pPr/>
            <a:r>
              <a:t>What is Binary?</a:t>
            </a:r>
          </a:p>
          <a:p>
            <a:pPr lvl="1">
              <a:spcBef>
                <a:spcPts val="500"/>
              </a:spcBef>
              <a:defRPr i="1"/>
            </a:pPr>
            <a:r>
              <a:t>Number system.</a:t>
            </a:r>
          </a:p>
          <a:p>
            <a:pPr lvl="1">
              <a:spcBef>
                <a:spcPts val="500"/>
              </a:spcBef>
              <a:defRPr i="1"/>
            </a:pPr>
            <a:r>
              <a:t>Uses only two digits ( 0 and 1 ).</a:t>
            </a:r>
          </a:p>
        </p:txBody>
      </p:sp>
      <p:sp>
        <p:nvSpPr>
          <p:cNvPr id="139" name="TextBox 3"/>
          <p:cNvSpPr txBox="1"/>
          <p:nvPr/>
        </p:nvSpPr>
        <p:spPr>
          <a:xfrm>
            <a:off x="7785462" y="488223"/>
            <a:ext cx="4135502" cy="6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Example: </a:t>
            </a:r>
          </a:p>
          <a:p>
            <a:pPr/>
            <a:r>
              <a:t>Convert 10101 from Binary to Decimal. </a:t>
            </a:r>
          </a:p>
        </p:txBody>
      </p:sp>
      <p:pic>
        <p:nvPicPr>
          <p:cNvPr id="14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19031" t="19566" r="20344" b="18913"/>
          <a:stretch>
            <a:fillRect/>
          </a:stretch>
        </p:blipFill>
        <p:spPr>
          <a:xfrm>
            <a:off x="7785462" y="1240605"/>
            <a:ext cx="4227244" cy="1588764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extBox 5"/>
          <p:cNvSpPr txBox="1"/>
          <p:nvPr/>
        </p:nvSpPr>
        <p:spPr>
          <a:xfrm>
            <a:off x="8252342" y="1932057"/>
            <a:ext cx="332079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latin typeface="Arial Hebrew Scholar"/>
                <a:ea typeface="Arial Hebrew Scholar"/>
                <a:cs typeface="Arial Hebrew Scholar"/>
                <a:sym typeface="Arial Hebrew Scholar"/>
              </a:defRPr>
            </a:lvl1pPr>
          </a:lstStyle>
          <a:p>
            <a:pPr/>
            <a:r>
              <a:t>1   0    1   0    1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7862047" y="3059668"/>
            <a:ext cx="1005968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Solution:</a:t>
            </a:r>
          </a:p>
        </p:txBody>
      </p:sp>
      <p:sp>
        <p:nvSpPr>
          <p:cNvPr id="143" name="TextBox 8"/>
          <p:cNvSpPr txBox="1"/>
          <p:nvPr/>
        </p:nvSpPr>
        <p:spPr>
          <a:xfrm>
            <a:off x="7967115" y="3484722"/>
            <a:ext cx="4145560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</a:lvl1pPr>
          </a:lstStyle>
          <a:p>
            <a:pPr/>
            <a:r>
              <a:t>Only consider binary bits when it is 1</a:t>
            </a:r>
          </a:p>
        </p:txBody>
      </p:sp>
      <p:sp>
        <p:nvSpPr>
          <p:cNvPr id="144" name="TextBox 9"/>
          <p:cNvSpPr txBox="1"/>
          <p:nvPr/>
        </p:nvSpPr>
        <p:spPr>
          <a:xfrm>
            <a:off x="8252342" y="3971032"/>
            <a:ext cx="1088645" cy="9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2</a:t>
            </a:r>
            <a:r>
              <a:rPr baseline="30000"/>
              <a:t>0 </a:t>
            </a:r>
            <a:r>
              <a:t>  =   1</a:t>
            </a:r>
          </a:p>
          <a:p>
            <a:pPr/>
            <a:r>
              <a:t> 2</a:t>
            </a:r>
            <a:r>
              <a:rPr baseline="30000"/>
              <a:t>2 </a:t>
            </a:r>
            <a:r>
              <a:t>  =   4</a:t>
            </a:r>
          </a:p>
          <a:p>
            <a:pPr/>
            <a:r>
              <a:t> 2</a:t>
            </a:r>
            <a:r>
              <a:rPr baseline="30000"/>
              <a:t>16 </a:t>
            </a:r>
            <a:r>
              <a:t> =  16</a:t>
            </a:r>
          </a:p>
        </p:txBody>
      </p:sp>
      <p:sp>
        <p:nvSpPr>
          <p:cNvPr id="145" name="TextBox 10"/>
          <p:cNvSpPr txBox="1"/>
          <p:nvPr/>
        </p:nvSpPr>
        <p:spPr>
          <a:xfrm>
            <a:off x="9403298" y="5130129"/>
            <a:ext cx="1659535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 + 4 + 16 = 21</a:t>
            </a:r>
          </a:p>
        </p:txBody>
      </p:sp>
      <p:sp>
        <p:nvSpPr>
          <p:cNvPr id="146" name="Straight Connector 12"/>
          <p:cNvSpPr/>
          <p:nvPr/>
        </p:nvSpPr>
        <p:spPr>
          <a:xfrm>
            <a:off x="9274319" y="5058045"/>
            <a:ext cx="1976387" cy="1"/>
          </a:xfrm>
          <a:prstGeom prst="line">
            <a:avLst/>
          </a:prstGeom>
          <a:ln w="63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Rectangle 13"/>
          <p:cNvSpPr/>
          <p:nvPr/>
        </p:nvSpPr>
        <p:spPr>
          <a:xfrm>
            <a:off x="8955740" y="3971032"/>
            <a:ext cx="420664" cy="923331"/>
          </a:xfrm>
          <a:prstGeom prst="rect">
            <a:avLst/>
          </a:prstGeom>
          <a:ln w="34925">
            <a:solidFill>
              <a:srgbClr val="66676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Bent Arrow 14"/>
          <p:cNvSpPr/>
          <p:nvPr/>
        </p:nvSpPr>
        <p:spPr>
          <a:xfrm rot="5400000">
            <a:off x="9595773" y="4119924"/>
            <a:ext cx="761287" cy="970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9528"/>
                </a:lnTo>
                <a:cubicBezTo>
                  <a:pt x="0" y="5435"/>
                  <a:pt x="4231" y="2117"/>
                  <a:pt x="9450" y="2117"/>
                </a:cubicBezTo>
                <a:lnTo>
                  <a:pt x="16200" y="2117"/>
                </a:lnTo>
                <a:lnTo>
                  <a:pt x="16200" y="0"/>
                </a:lnTo>
                <a:lnTo>
                  <a:pt x="21600" y="4235"/>
                </a:lnTo>
                <a:lnTo>
                  <a:pt x="16200" y="8469"/>
                </a:lnTo>
                <a:lnTo>
                  <a:pt x="16200" y="6352"/>
                </a:lnTo>
                <a:lnTo>
                  <a:pt x="9450" y="6352"/>
                </a:lnTo>
                <a:cubicBezTo>
                  <a:pt x="7213" y="6352"/>
                  <a:pt x="5400" y="7774"/>
                  <a:pt x="5400" y="9528"/>
                </a:cubicBezTo>
                <a:lnTo>
                  <a:pt x="5400" y="21600"/>
                </a:lnTo>
                <a:close/>
              </a:path>
            </a:pathLst>
          </a:custGeom>
          <a:solidFill>
            <a:schemeClr val="accent1"/>
          </a:solidFill>
          <a:ln w="34925">
            <a:solidFill>
              <a:srgbClr val="666762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9" name="TextBox 16"/>
          <p:cNvSpPr txBox="1"/>
          <p:nvPr/>
        </p:nvSpPr>
        <p:spPr>
          <a:xfrm>
            <a:off x="10483299" y="4324742"/>
            <a:ext cx="574371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Sum</a:t>
            </a:r>
          </a:p>
        </p:txBody>
      </p:sp>
      <p:sp>
        <p:nvSpPr>
          <p:cNvPr id="150" name="Content Placeholder 2"/>
          <p:cNvSpPr txBox="1"/>
          <p:nvPr/>
        </p:nvSpPr>
        <p:spPr>
          <a:xfrm>
            <a:off x="784742" y="3901121"/>
            <a:ext cx="5958839" cy="1257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88036" indent="-288036" defTabSz="685800">
              <a:lnSpc>
                <a:spcPct val="94000"/>
              </a:lnSpc>
              <a:spcBef>
                <a:spcPts val="700"/>
              </a:spcBef>
              <a:buSzPct val="100000"/>
              <a:buFont typeface="Helvetica Neue"/>
              <a:buChar char="■"/>
              <a:defRPr sz="1500">
                <a:solidFill>
                  <a:srgbClr val="191B0E"/>
                </a:solidFill>
              </a:defRPr>
            </a:pPr>
            <a:r>
              <a:t>How does it work?</a:t>
            </a:r>
          </a:p>
          <a:p>
            <a:pPr lvl="1" marL="685800" indent="-288035" defTabSz="685800">
              <a:lnSpc>
                <a:spcPct val="94000"/>
              </a:lnSpc>
              <a:spcBef>
                <a:spcPts val="300"/>
              </a:spcBef>
              <a:buSzPct val="100000"/>
              <a:buFont typeface="Helvetica Neue"/>
              <a:buChar char="–"/>
              <a:defRPr i="1" sz="1500">
                <a:solidFill>
                  <a:srgbClr val="191B0E"/>
                </a:solidFill>
              </a:defRPr>
            </a:pPr>
            <a:r>
              <a:t>Each position of a binary number represent a power of X to the base of 2.</a:t>
            </a:r>
          </a:p>
          <a:p>
            <a:pPr lvl="1" marL="685800" indent="-288035" defTabSz="685800">
              <a:lnSpc>
                <a:spcPct val="94000"/>
              </a:lnSpc>
              <a:spcBef>
                <a:spcPts val="300"/>
              </a:spcBef>
              <a:buSzPct val="100000"/>
              <a:buFont typeface="Helvetica Neue"/>
              <a:buChar char="–"/>
              <a:defRPr i="1" sz="1500">
                <a:solidFill>
                  <a:srgbClr val="191B0E"/>
                </a:solidFill>
              </a:defRPr>
            </a:pPr>
          </a:p>
        </p:txBody>
      </p:sp>
      <p:sp>
        <p:nvSpPr>
          <p:cNvPr id="151" name="Straight Connector 21"/>
          <p:cNvSpPr/>
          <p:nvPr/>
        </p:nvSpPr>
        <p:spPr>
          <a:xfrm>
            <a:off x="7862047" y="5621866"/>
            <a:ext cx="4150660" cy="1"/>
          </a:xfrm>
          <a:prstGeom prst="line">
            <a:avLst/>
          </a:prstGeom>
          <a:ln w="63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TextBox 22"/>
          <p:cNvSpPr txBox="1"/>
          <p:nvPr/>
        </p:nvSpPr>
        <p:spPr>
          <a:xfrm>
            <a:off x="8694904" y="6257397"/>
            <a:ext cx="2402029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10101         =           21</a:t>
            </a:r>
          </a:p>
        </p:txBody>
      </p:sp>
      <p:sp>
        <p:nvSpPr>
          <p:cNvPr id="153" name="TextBox 23"/>
          <p:cNvSpPr txBox="1"/>
          <p:nvPr/>
        </p:nvSpPr>
        <p:spPr>
          <a:xfrm>
            <a:off x="8694904" y="5888065"/>
            <a:ext cx="751765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Binary</a:t>
            </a:r>
          </a:p>
        </p:txBody>
      </p:sp>
      <p:sp>
        <p:nvSpPr>
          <p:cNvPr id="154" name="TextBox 24"/>
          <p:cNvSpPr txBox="1"/>
          <p:nvPr/>
        </p:nvSpPr>
        <p:spPr>
          <a:xfrm>
            <a:off x="10309373" y="5888065"/>
            <a:ext cx="929845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Decimal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11"/>
      <p:bldP build="whole" bldLvl="1" animBg="1" rev="0" advAuto="0" spid="153" grpId="16"/>
      <p:bldP build="p" bldLvl="1" animBg="1" rev="0" advAuto="0" spid="138" grpId="2"/>
      <p:bldP build="whole" bldLvl="1" animBg="1" rev="0" advAuto="0" spid="142" grpId="7"/>
      <p:bldP build="whole" bldLvl="1" animBg="1" rev="0" advAuto="0" spid="149" grpId="12"/>
      <p:bldP build="whole" bldLvl="1" animBg="1" rev="0" advAuto="0" spid="150" grpId="3"/>
      <p:bldP build="whole" bldLvl="1" animBg="1" rev="0" advAuto="0" spid="154" grpId="17"/>
      <p:bldP build="whole" bldLvl="1" animBg="1" rev="0" advAuto="0" spid="151" grpId="18"/>
      <p:bldP build="whole" bldLvl="1" animBg="1" rev="0" advAuto="0" spid="140" grpId="6"/>
      <p:bldP build="whole" bldLvl="1" animBg="1" rev="0" advAuto="0" spid="143" grpId="8"/>
      <p:bldP build="whole" bldLvl="1" animBg="1" rev="0" advAuto="0" spid="139" grpId="4"/>
      <p:bldP build="whole" bldLvl="1" animBg="1" rev="0" advAuto="0" spid="147" grpId="10"/>
      <p:bldP build="whole" bldLvl="1" animBg="1" rev="0" advAuto="0" spid="141" grpId="5"/>
      <p:bldP build="whole" bldLvl="1" animBg="1" rev="0" advAuto="0" spid="144" grpId="9"/>
      <p:bldP build="whole" bldLvl="1" animBg="1" rev="0" advAuto="0" spid="146" grpId="13"/>
      <p:bldP build="whole" bldLvl="1" animBg="1" rev="0" advAuto="0" spid="137" grpId="1"/>
      <p:bldP build="whole" bldLvl="1" animBg="1" rev="0" advAuto="0" spid="145" grpId="14"/>
      <p:bldP build="whole" bldLvl="1" animBg="1" rev="0" advAuto="0" spid="152" grpId="1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Codes</a:t>
            </a:r>
          </a:p>
        </p:txBody>
      </p:sp>
      <p:sp>
        <p:nvSpPr>
          <p:cNvPr id="157" name="Content Placeholder 2"/>
          <p:cNvSpPr txBox="1"/>
          <p:nvPr/>
        </p:nvSpPr>
        <p:spPr>
          <a:xfrm>
            <a:off x="1371599" y="4228500"/>
            <a:ext cx="5958839" cy="90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84047" indent="-384047" defTabSz="914400">
              <a:lnSpc>
                <a:spcPct val="94000"/>
              </a:lnSpc>
              <a:spcBef>
                <a:spcPts val="1000"/>
              </a:spcBef>
              <a:buSzPct val="100000"/>
              <a:buFont typeface="Helvetica Neue"/>
              <a:buChar char="■"/>
              <a:defRPr sz="2000">
                <a:solidFill>
                  <a:srgbClr val="191B0E"/>
                </a:solidFill>
              </a:defRPr>
            </a:lvl1pPr>
            <a:lvl2pPr marL="914400" indent="-384047" defTabSz="914400">
              <a:lnSpc>
                <a:spcPct val="94000"/>
              </a:lnSpc>
              <a:spcBef>
                <a:spcPts val="500"/>
              </a:spcBef>
              <a:buSzPct val="100000"/>
              <a:buFont typeface="Helvetica Neue"/>
              <a:buChar char="–"/>
              <a:defRPr i="1" sz="2000">
                <a:solidFill>
                  <a:srgbClr val="191B0E"/>
                </a:solidFill>
              </a:defRPr>
            </a:lvl2pPr>
          </a:lstStyle>
          <a:p>
            <a:pPr/>
            <a:r>
              <a:t>Most Significant Bit (MSB):</a:t>
            </a:r>
          </a:p>
          <a:p>
            <a:pPr lvl="1"/>
            <a:r>
              <a:t>It is the left-most bit in a binary code.</a:t>
            </a:r>
          </a:p>
        </p:txBody>
      </p:sp>
      <p:pic>
        <p:nvPicPr>
          <p:cNvPr id="158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4150" y="1804510"/>
            <a:ext cx="7353300" cy="1841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Content Placeholder 2"/>
          <p:cNvSpPr txBox="1"/>
          <p:nvPr/>
        </p:nvSpPr>
        <p:spPr>
          <a:xfrm>
            <a:off x="1371599" y="5136445"/>
            <a:ext cx="5958838" cy="90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84047" indent="-384047" defTabSz="914400">
              <a:lnSpc>
                <a:spcPct val="94000"/>
              </a:lnSpc>
              <a:spcBef>
                <a:spcPts val="1000"/>
              </a:spcBef>
              <a:buSzPct val="100000"/>
              <a:buFont typeface="Helvetica Neue"/>
              <a:buChar char="■"/>
              <a:defRPr sz="2000">
                <a:solidFill>
                  <a:srgbClr val="191B0E"/>
                </a:solidFill>
              </a:defRPr>
            </a:lvl1pPr>
            <a:lvl2pPr marL="914400" indent="-384047" defTabSz="914400">
              <a:lnSpc>
                <a:spcPct val="94000"/>
              </a:lnSpc>
              <a:spcBef>
                <a:spcPts val="500"/>
              </a:spcBef>
              <a:buSzPct val="100000"/>
              <a:buFont typeface="Helvetica Neue"/>
              <a:buChar char="–"/>
              <a:defRPr i="1" sz="2000">
                <a:solidFill>
                  <a:srgbClr val="191B0E"/>
                </a:solidFill>
              </a:defRPr>
            </a:lvl2pPr>
          </a:lstStyle>
          <a:p>
            <a:pPr/>
            <a:r>
              <a:t>Least Significant Bit (LSB):</a:t>
            </a:r>
          </a:p>
          <a:p>
            <a:pPr lvl="1"/>
            <a:r>
              <a:t>It is the right-most bit in a binary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3"/>
      <p:bldP build="whole" bldLvl="1" animBg="1" rev="0" advAuto="0" spid="158" grpId="1"/>
      <p:bldP build="whole" bldLvl="1" animBg="1" rev="0" advAuto="0" spid="15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ode to Pro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to Program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4047" y="1936053"/>
            <a:ext cx="6518603" cy="4154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title"/>
          </p:nvPr>
        </p:nvSpPr>
        <p:spPr>
          <a:xfrm>
            <a:off x="1371600" y="685799"/>
            <a:ext cx="9601200" cy="770469"/>
          </a:xfrm>
          <a:prstGeom prst="rect">
            <a:avLst/>
          </a:prstGeom>
        </p:spPr>
        <p:txBody>
          <a:bodyPr/>
          <a:lstStyle/>
          <a:p>
            <a:pPr/>
            <a:r>
              <a:t>Binary code execution </a:t>
            </a:r>
          </a:p>
        </p:txBody>
      </p:sp>
      <p:sp>
        <p:nvSpPr>
          <p:cNvPr id="165" name="TextBox 70"/>
          <p:cNvSpPr txBox="1"/>
          <p:nvPr/>
        </p:nvSpPr>
        <p:spPr>
          <a:xfrm>
            <a:off x="1603247" y="1551071"/>
            <a:ext cx="8883778" cy="486131"/>
          </a:xfrm>
          <a:prstGeom prst="rect">
            <a:avLst/>
          </a:prstGeom>
          <a:solidFill>
            <a:srgbClr val="FFFFFF"/>
          </a:solidFill>
          <a:ln w="34925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How does binary code gets executed in a computer architecture</a:t>
            </a:r>
          </a:p>
        </p:txBody>
      </p:sp>
      <p:pic>
        <p:nvPicPr>
          <p:cNvPr id="166" name="Picture 75" descr="Picture 7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874" y="3488266"/>
            <a:ext cx="1207911" cy="120791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extBox 78"/>
          <p:cNvSpPr txBox="1"/>
          <p:nvPr/>
        </p:nvSpPr>
        <p:spPr>
          <a:xfrm>
            <a:off x="1371599" y="4817038"/>
            <a:ext cx="2484960" cy="399366"/>
          </a:xfrm>
          <a:prstGeom prst="rect">
            <a:avLst/>
          </a:prstGeom>
          <a:solidFill>
            <a:srgbClr val="FFFFFF"/>
          </a:solidFill>
          <a:ln w="34925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Operating System (OS)</a:t>
            </a:r>
          </a:p>
        </p:txBody>
      </p:sp>
      <p:sp>
        <p:nvSpPr>
          <p:cNvPr id="168" name="TextBox 81"/>
          <p:cNvSpPr txBox="1"/>
          <p:nvPr/>
        </p:nvSpPr>
        <p:spPr>
          <a:xfrm>
            <a:off x="5904088" y="2489086"/>
            <a:ext cx="3860039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1. OS Creates entry in process table.</a:t>
            </a:r>
          </a:p>
        </p:txBody>
      </p:sp>
      <p:pic>
        <p:nvPicPr>
          <p:cNvPr id="169" name="Picture 82" descr="Picture 8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17272" y="2422878"/>
            <a:ext cx="527756" cy="52775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extBox 85"/>
          <p:cNvSpPr txBox="1"/>
          <p:nvPr/>
        </p:nvSpPr>
        <p:spPr>
          <a:xfrm>
            <a:off x="5904088" y="3230221"/>
            <a:ext cx="3877184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2. OS Creates Virtual memory space.</a:t>
            </a:r>
          </a:p>
        </p:txBody>
      </p:sp>
      <p:pic>
        <p:nvPicPr>
          <p:cNvPr id="171" name="Picture 87" descr="Picture 8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17272" y="3164925"/>
            <a:ext cx="590239" cy="590239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TextBox 90"/>
          <p:cNvSpPr txBox="1"/>
          <p:nvPr/>
        </p:nvSpPr>
        <p:spPr>
          <a:xfrm>
            <a:off x="5904088" y="3969454"/>
            <a:ext cx="3530169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3. Load binary code into memory.</a:t>
            </a:r>
          </a:p>
        </p:txBody>
      </p:sp>
      <p:pic>
        <p:nvPicPr>
          <p:cNvPr id="173" name="Picture 91" descr="Picture 9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flipH="1">
            <a:off x="9917272" y="3969454"/>
            <a:ext cx="590239" cy="590239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extBox 94"/>
          <p:cNvSpPr txBox="1"/>
          <p:nvPr/>
        </p:nvSpPr>
        <p:spPr>
          <a:xfrm>
            <a:off x="5904088" y="4749493"/>
            <a:ext cx="3567889" cy="6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4. Points the process instruction</a:t>
            </a:r>
            <a:br/>
            <a:r>
              <a:t>pointer to the process entry point.</a:t>
            </a:r>
          </a:p>
        </p:txBody>
      </p:sp>
      <p:pic>
        <p:nvPicPr>
          <p:cNvPr id="175" name="Picture 95" descr="Picture 9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917272" y="4817038"/>
            <a:ext cx="595489" cy="595489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TextBox 96"/>
          <p:cNvSpPr txBox="1"/>
          <p:nvPr/>
        </p:nvSpPr>
        <p:spPr>
          <a:xfrm>
            <a:off x="5904088" y="5806532"/>
            <a:ext cx="3686532" cy="6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5. creates an entry in the scheduler</a:t>
            </a:r>
            <a:br/>
            <a:r>
              <a:t>and starts the execution.</a:t>
            </a:r>
          </a:p>
        </p:txBody>
      </p:sp>
      <p:pic>
        <p:nvPicPr>
          <p:cNvPr id="177" name="Picture 101" descr="Picture 10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894693" y="5843241"/>
            <a:ext cx="572912" cy="57291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traight Connector 108"/>
          <p:cNvSpPr/>
          <p:nvPr/>
        </p:nvSpPr>
        <p:spPr>
          <a:xfrm flipH="1">
            <a:off x="4718756" y="2686754"/>
            <a:ext cx="1" cy="3307647"/>
          </a:xfrm>
          <a:prstGeom prst="line">
            <a:avLst/>
          </a:prstGeom>
          <a:ln w="3492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Straight Connector 110"/>
          <p:cNvSpPr/>
          <p:nvPr/>
        </p:nvSpPr>
        <p:spPr>
          <a:xfrm>
            <a:off x="3849511" y="4264574"/>
            <a:ext cx="869246" cy="1"/>
          </a:xfrm>
          <a:prstGeom prst="line">
            <a:avLst/>
          </a:prstGeom>
          <a:ln w="3492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0" name="Straight Connector 117"/>
          <p:cNvSpPr/>
          <p:nvPr/>
        </p:nvSpPr>
        <p:spPr>
          <a:xfrm>
            <a:off x="4718756" y="2689773"/>
            <a:ext cx="869246" cy="1"/>
          </a:xfrm>
          <a:prstGeom prst="line">
            <a:avLst/>
          </a:prstGeom>
          <a:ln w="3492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Straight Connector 118"/>
          <p:cNvSpPr/>
          <p:nvPr/>
        </p:nvSpPr>
        <p:spPr>
          <a:xfrm>
            <a:off x="4718756" y="3429194"/>
            <a:ext cx="869246" cy="1"/>
          </a:xfrm>
          <a:prstGeom prst="line">
            <a:avLst/>
          </a:prstGeom>
          <a:ln w="3492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Straight Connector 119"/>
          <p:cNvSpPr/>
          <p:nvPr/>
        </p:nvSpPr>
        <p:spPr>
          <a:xfrm>
            <a:off x="4718756" y="4154120"/>
            <a:ext cx="869246" cy="1"/>
          </a:xfrm>
          <a:prstGeom prst="line">
            <a:avLst/>
          </a:prstGeom>
          <a:ln w="3492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Straight Connector 120"/>
          <p:cNvSpPr/>
          <p:nvPr/>
        </p:nvSpPr>
        <p:spPr>
          <a:xfrm>
            <a:off x="4718754" y="4953922"/>
            <a:ext cx="869247" cy="1"/>
          </a:xfrm>
          <a:prstGeom prst="line">
            <a:avLst/>
          </a:prstGeom>
          <a:ln w="3492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Straight Connector 121"/>
          <p:cNvSpPr/>
          <p:nvPr/>
        </p:nvSpPr>
        <p:spPr>
          <a:xfrm>
            <a:off x="4718754" y="5980484"/>
            <a:ext cx="869247" cy="1"/>
          </a:xfrm>
          <a:prstGeom prst="line">
            <a:avLst/>
          </a:prstGeom>
          <a:ln w="3492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xit" nodeType="click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4" dur="500" fill="hold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Class="exit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8" dur="500" fill="hold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Class="exit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2" dur="500" fill="hold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Class="exit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6" dur="500" fill="hold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Class="exit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0" dur="500" fill="hold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Class="exit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4" dur="500" fill="hold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Class="exit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8" dur="500" fill="hold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Class="exit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22" dur="500" fill="hold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00"/>
                            </p:stCondLst>
                            <p:childTnLst>
                              <p:par>
                                <p:cTn id="125" presetClass="exit" nodeType="after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26" dur="500" fill="hold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500"/>
                            </p:stCondLst>
                            <p:childTnLst>
                              <p:par>
                                <p:cTn id="129" presetClass="exit" nodeType="after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30" dur="500" fill="hold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Class="exit" nodeType="after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34" dur="500" fill="hold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500"/>
                            </p:stCondLst>
                            <p:childTnLst>
                              <p:par>
                                <p:cTn id="137" presetClass="exit" nodeType="afterEffect" presetID="9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38" dur="500" fill="hold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000"/>
                            </p:stCondLst>
                            <p:childTnLst>
                              <p:par>
                                <p:cTn id="141" presetClass="exit" nodeType="afterEffect" presetID="9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42" dur="500" fill="hold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500"/>
                            </p:stCondLst>
                            <p:childTnLst>
                              <p:par>
                                <p:cTn id="145" presetClass="exit" nodeType="afterEffect" presetID="9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46" dur="500" fill="hold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000"/>
                            </p:stCondLst>
                            <p:childTnLst>
                              <p:par>
                                <p:cTn id="149" presetClass="exit" nodeType="afterEffect" presetID="9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50" dur="500" fill="hold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500"/>
                            </p:stCondLst>
                            <p:childTnLst>
                              <p:par>
                                <p:cTn id="153" presetClass="exit" nodeType="after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54" dur="500" fill="hold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000"/>
                            </p:stCondLst>
                            <p:childTnLst>
                              <p:par>
                                <p:cTn id="157" presetClass="exit" nodeType="after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58" dur="500" fill="hold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8500"/>
                            </p:stCondLst>
                            <p:childTnLst>
                              <p:par>
                                <p:cTn id="161" presetClass="exit" nodeType="afterEffect" presetID="9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62" dur="500" fill="hold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9000"/>
                            </p:stCondLst>
                            <p:childTnLst>
                              <p:par>
                                <p:cTn id="165" presetClass="exit" nodeType="afterEffect" presetID="9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66" dur="500" fill="hold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9500"/>
                            </p:stCondLst>
                            <p:childTnLst>
                              <p:par>
                                <p:cTn id="169" presetClass="exit" nodeType="afterEffect" presetID="9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70" dur="500" fill="hold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39"/>
      <p:bldP build="whole" bldLvl="1" animBg="1" rev="0" advAuto="0" spid="181" grpId="9"/>
      <p:bldP build="whole" bldLvl="1" animBg="1" rev="0" advAuto="0" spid="173" grpId="14"/>
      <p:bldP build="whole" bldLvl="1" animBg="1" rev="0" advAuto="0" spid="170" grpId="10"/>
      <p:bldP build="whole" bldLvl="1" animBg="1" rev="0" advAuto="0" spid="174" grpId="16"/>
      <p:bldP build="whole" bldLvl="1" animBg="1" rev="0" advAuto="0" spid="168" grpId="24"/>
      <p:bldP build="whole" bldLvl="1" animBg="1" rev="0" advAuto="0" spid="177" grpId="20"/>
      <p:bldP build="whole" bldLvl="1" animBg="1" rev="0" advAuto="0" spid="182" grpId="12"/>
      <p:bldP build="whole" bldLvl="1" animBg="1" rev="0" advAuto="0" spid="179" grpId="35"/>
      <p:bldP build="whole" bldLvl="1" animBg="1" rev="0" advAuto="0" spid="169" grpId="8"/>
      <p:bldP build="whole" bldLvl="1" animBg="1" rev="0" advAuto="0" spid="178" grpId="5"/>
      <p:bldP build="whole" bldLvl="1" animBg="1" rev="0" advAuto="0" spid="174" grpId="30"/>
      <p:bldP build="whole" bldLvl="1" animBg="1" rev="0" advAuto="0" spid="170" grpId="26"/>
      <p:bldP build="whole" bldLvl="1" animBg="1" rev="0" advAuto="0" spid="173" grpId="29"/>
      <p:bldP build="whole" bldLvl="1" animBg="1" rev="0" advAuto="0" spid="166" grpId="2"/>
      <p:bldP build="whole" bldLvl="1" animBg="1" rev="0" advAuto="0" spid="177" grpId="33"/>
      <p:bldP build="whole" bldLvl="1" animBg="1" rev="0" advAuto="0" spid="181" grpId="37"/>
      <p:bldP build="whole" bldLvl="1" animBg="1" rev="0" advAuto="0" spid="169" grpId="25"/>
      <p:bldP build="whole" bldLvl="1" animBg="1" rev="0" advAuto="0" spid="180" grpId="6"/>
      <p:bldP build="whole" bldLvl="1" animBg="1" rev="0" advAuto="0" spid="175" grpId="17"/>
      <p:bldP build="whole" bldLvl="1" animBg="1" rev="0" advAuto="0" spid="172" grpId="13"/>
      <p:bldP build="whole" bldLvl="1" animBg="1" rev="0" advAuto="0" spid="182" grpId="38"/>
      <p:bldP build="whole" bldLvl="1" animBg="1" rev="0" advAuto="0" spid="167" grpId="3"/>
      <p:bldP build="whole" bldLvl="1" animBg="1" rev="0" advAuto="0" spid="165" grpId="1"/>
      <p:bldP build="whole" bldLvl="1" animBg="1" rev="0" advAuto="0" spid="166" grpId="22"/>
      <p:bldP build="whole" bldLvl="1" animBg="1" rev="0" advAuto="0" spid="171" grpId="11"/>
      <p:bldP build="whole" bldLvl="1" animBg="1" rev="0" advAuto="0" spid="184" grpId="18"/>
      <p:bldP build="whole" bldLvl="1" animBg="1" rev="0" advAuto="0" spid="183" grpId="15"/>
      <p:bldP build="whole" bldLvl="1" animBg="1" rev="0" advAuto="0" spid="178" grpId="34"/>
      <p:bldP build="whole" bldLvl="1" animBg="1" rev="0" advAuto="0" spid="176" grpId="19"/>
      <p:bldP build="whole" bldLvl="1" animBg="1" rev="0" advAuto="0" spid="175" grpId="31"/>
      <p:bldP build="whole" bldLvl="1" animBg="1" rev="0" advAuto="0" spid="172" grpId="28"/>
      <p:bldP build="whole" bldLvl="1" animBg="1" rev="0" advAuto="0" spid="179" grpId="4"/>
      <p:bldP build="whole" bldLvl="1" animBg="1" rev="0" advAuto="0" spid="171" grpId="27"/>
      <p:bldP build="whole" bldLvl="1" animBg="1" rev="0" advAuto="0" spid="167" grpId="23"/>
      <p:bldP build="whole" bldLvl="1" animBg="1" rev="0" advAuto="0" spid="168" grpId="7"/>
      <p:bldP build="whole" bldLvl="1" animBg="1" rev="0" advAuto="0" spid="165" grpId="21"/>
      <p:bldP build="whole" bldLvl="1" animBg="1" rev="0" advAuto="0" spid="176" grpId="32"/>
      <p:bldP build="whole" bldLvl="1" animBg="1" rev="0" advAuto="0" spid="180" grpId="36"/>
      <p:bldP build="whole" bldLvl="1" animBg="1" rev="0" advAuto="0" spid="184" grpId="4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/>
          <p:nvPr>
            <p:ph type="title"/>
          </p:nvPr>
        </p:nvSpPr>
        <p:spPr>
          <a:xfrm>
            <a:off x="1371600" y="685799"/>
            <a:ext cx="5638800" cy="770469"/>
          </a:xfrm>
          <a:prstGeom prst="rect">
            <a:avLst/>
          </a:prstGeom>
        </p:spPr>
        <p:txBody>
          <a:bodyPr/>
          <a:lstStyle>
            <a:lvl1pPr defTabSz="905255">
              <a:defRPr sz="4356"/>
            </a:lvl1pPr>
          </a:lstStyle>
          <a:p>
            <a:pPr/>
            <a:r>
              <a:t>Binary code execution </a:t>
            </a:r>
          </a:p>
        </p:txBody>
      </p:sp>
      <p:sp>
        <p:nvSpPr>
          <p:cNvPr id="187" name="TextBox 70"/>
          <p:cNvSpPr txBox="1"/>
          <p:nvPr/>
        </p:nvSpPr>
        <p:spPr>
          <a:xfrm>
            <a:off x="1603247" y="1551071"/>
            <a:ext cx="4237102" cy="486131"/>
          </a:xfrm>
          <a:prstGeom prst="rect">
            <a:avLst/>
          </a:prstGeom>
          <a:solidFill>
            <a:srgbClr val="FFFFFF"/>
          </a:solidFill>
          <a:ln w="34925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CPU Interaction with the code</a:t>
            </a:r>
          </a:p>
        </p:txBody>
      </p:sp>
      <p:sp>
        <p:nvSpPr>
          <p:cNvPr id="188" name="TextBox 78"/>
          <p:cNvSpPr txBox="1"/>
          <p:nvPr/>
        </p:nvSpPr>
        <p:spPr>
          <a:xfrm>
            <a:off x="1371600" y="4817038"/>
            <a:ext cx="2552167" cy="399366"/>
          </a:xfrm>
          <a:prstGeom prst="rect">
            <a:avLst/>
          </a:prstGeom>
          <a:solidFill>
            <a:srgbClr val="FFFFFF"/>
          </a:solidFill>
          <a:ln w="34925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Central Processing Unit</a:t>
            </a:r>
          </a:p>
        </p:txBody>
      </p:sp>
      <p:pic>
        <p:nvPicPr>
          <p:cNvPr id="189" name="Picture 101" descr="Picture 1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79506" y="5160950"/>
            <a:ext cx="394914" cy="394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5562" y="2901579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extBox 4"/>
          <p:cNvSpPr txBox="1"/>
          <p:nvPr/>
        </p:nvSpPr>
        <p:spPr>
          <a:xfrm>
            <a:off x="4441940" y="2354469"/>
            <a:ext cx="4168649" cy="389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Before a process is sent to the CPU</a:t>
            </a:r>
          </a:p>
        </p:txBody>
      </p:sp>
      <p:pic>
        <p:nvPicPr>
          <p:cNvPr id="192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08850" y="2897739"/>
            <a:ext cx="336225" cy="336225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TextBox 26"/>
          <p:cNvSpPr txBox="1"/>
          <p:nvPr/>
        </p:nvSpPr>
        <p:spPr>
          <a:xfrm>
            <a:off x="4480407" y="2784125"/>
            <a:ext cx="2714753" cy="389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42900" indent="-342900">
              <a:buSzPct val="100000"/>
              <a:buFont typeface="Arial"/>
              <a:buChar char="•"/>
              <a:defRPr sz="2000"/>
            </a:lvl1pPr>
          </a:lstStyle>
          <a:p>
            <a:pPr/>
            <a:r>
              <a:t>OS Register a timer.</a:t>
            </a:r>
          </a:p>
        </p:txBody>
      </p:sp>
      <p:sp>
        <p:nvSpPr>
          <p:cNvPr id="194" name="TextBox 27"/>
          <p:cNvSpPr txBox="1"/>
          <p:nvPr/>
        </p:nvSpPr>
        <p:spPr>
          <a:xfrm>
            <a:off x="4480407" y="3164925"/>
            <a:ext cx="5298695" cy="1608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As timer finishes:</a:t>
            </a:r>
          </a:p>
          <a:p>
            <a:pPr lvl="1" marL="800100" indent="-342900">
              <a:buSzPct val="100000"/>
              <a:buFont typeface="Arial"/>
              <a:buChar char="•"/>
              <a:defRPr sz="2000"/>
            </a:pPr>
            <a:r>
              <a:t>CPU Register an interrupt.</a:t>
            </a:r>
          </a:p>
          <a:p>
            <a:pPr lvl="1" marL="800100" indent="-342900">
              <a:buSzPct val="100000"/>
              <a:buFont typeface="Arial"/>
              <a:buChar char="•"/>
              <a:defRPr sz="2000"/>
            </a:pPr>
            <a:r>
              <a:t>CPU stores its state onto the memory.</a:t>
            </a:r>
          </a:p>
          <a:p>
            <a:pPr lvl="1" marL="800100" indent="-342900">
              <a:buSzPct val="100000"/>
              <a:buFont typeface="Arial"/>
              <a:buChar char="•"/>
              <a:defRPr sz="2000"/>
            </a:pPr>
            <a:r>
              <a:t>Pushes Instruction pointer to the stack</a:t>
            </a:r>
            <a:br/>
            <a:r>
              <a:t>and jumps to the interrupt handler.</a:t>
            </a:r>
          </a:p>
        </p:txBody>
      </p:sp>
      <p:sp>
        <p:nvSpPr>
          <p:cNvPr id="195" name="TextBox 28"/>
          <p:cNvSpPr txBox="1"/>
          <p:nvPr/>
        </p:nvSpPr>
        <p:spPr>
          <a:xfrm>
            <a:off x="4480407" y="4760840"/>
            <a:ext cx="5453127" cy="389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42900" indent="-342900">
              <a:buSzPct val="100000"/>
              <a:buFont typeface="Arial"/>
              <a:buChar char="•"/>
              <a:defRPr sz="2000"/>
            </a:lvl1pPr>
          </a:lstStyle>
          <a:p>
            <a:pPr/>
            <a:r>
              <a:t>The CPU Restore its state from the memory.</a:t>
            </a:r>
          </a:p>
        </p:txBody>
      </p:sp>
      <p:sp>
        <p:nvSpPr>
          <p:cNvPr id="196" name="TextBox 29"/>
          <p:cNvSpPr txBox="1"/>
          <p:nvPr/>
        </p:nvSpPr>
        <p:spPr>
          <a:xfrm>
            <a:off x="4480407" y="5139287"/>
            <a:ext cx="3942335" cy="389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42900" indent="-342900">
              <a:buSzPct val="100000"/>
              <a:buFont typeface="Arial"/>
              <a:buChar char="•"/>
              <a:defRPr sz="2000"/>
            </a:lvl1pPr>
          </a:lstStyle>
          <a:p>
            <a:pPr/>
            <a:r>
              <a:t>The CPU Continues execution.</a:t>
            </a:r>
          </a:p>
        </p:txBody>
      </p:sp>
      <p:pic>
        <p:nvPicPr>
          <p:cNvPr id="197" name="Picture 30" descr="Picture 3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60773" y="3799542"/>
            <a:ext cx="361983" cy="361983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itle 1"/>
          <p:cNvSpPr txBox="1"/>
          <p:nvPr/>
        </p:nvSpPr>
        <p:spPr>
          <a:xfrm>
            <a:off x="6716889" y="685799"/>
            <a:ext cx="1817512" cy="770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400">
              <a:lnSpc>
                <a:spcPct val="89000"/>
              </a:lnSpc>
              <a:defRPr sz="4400">
                <a:solidFill>
                  <a:srgbClr val="191B0E"/>
                </a:solidFill>
              </a:defRPr>
            </a:lvl1pPr>
          </a:lstStyle>
          <a:p>
            <a:pPr/>
            <a:r>
              <a:t>(2)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xit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1" dur="500" fill="hold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Class="exit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5" dur="500" fill="hold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Class="exit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9" dur="500" fill="hold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Class="exit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3" dur="500" fill="hold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Class="exit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7" dur="500" fill="hold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Class="exit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1" dur="500" fill="hold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Class="exit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5" dur="500" fill="hold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Class="exit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9" dur="500" fill="hold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Class="exit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3" dur="500" fill="hold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Class="exit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7" dur="500" fill="hold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Class="exit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1" dur="500" fill="hold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4"/>
      <p:bldP build="whole" bldLvl="1" animBg="1" rev="0" advAuto="0" spid="187" grpId="13"/>
      <p:bldP build="whole" bldLvl="1" animBg="1" rev="0" advAuto="0" spid="196" grpId="11"/>
      <p:bldP build="whole" bldLvl="1" animBg="1" rev="0" advAuto="0" spid="189" grpId="12"/>
      <p:bldP build="whole" bldLvl="1" animBg="1" rev="0" advAuto="0" spid="190" grpId="3"/>
      <p:bldP build="whole" bldLvl="1" animBg="1" rev="0" advAuto="0" spid="193" grpId="19"/>
      <p:bldP build="whole" bldLvl="1" animBg="1" rev="0" advAuto="0" spid="195" grpId="10"/>
      <p:bldP build="whole" bldLvl="1" animBg="1" rev="0" advAuto="0" spid="189" grpId="15"/>
      <p:bldP build="whole" bldLvl="1" animBg="1" rev="0" advAuto="0" spid="191" grpId="17"/>
      <p:bldP build="whole" bldLvl="1" animBg="1" rev="0" advAuto="0" spid="196" grpId="22"/>
      <p:bldP build="whole" bldLvl="1" animBg="1" rev="0" advAuto="0" spid="194" grpId="8"/>
      <p:bldP build="whole" bldLvl="1" animBg="1" rev="0" advAuto="0" spid="192" grpId="7"/>
      <p:bldP build="whole" bldLvl="1" animBg="1" rev="0" advAuto="0" spid="190" grpId="16"/>
      <p:bldP build="whole" bldLvl="1" animBg="1" rev="0" advAuto="0" spid="195" grpId="21"/>
      <p:bldP build="whole" bldLvl="1" animBg="1" rev="0" advAuto="0" spid="197" grpId="9"/>
      <p:bldP build="whole" bldLvl="1" animBg="1" rev="0" advAuto="0" spid="198" grpId="2"/>
      <p:bldP build="whole" bldLvl="1" animBg="1" rev="0" advAuto="0" spid="187" grpId="1"/>
      <p:bldP build="whole" bldLvl="1" animBg="1" rev="0" advAuto="0" spid="194" grpId="20"/>
      <p:bldP build="whole" bldLvl="1" animBg="1" rev="0" advAuto="0" spid="192" grpId="18"/>
      <p:bldP build="whole" bldLvl="1" animBg="1" rev="0" advAuto="0" spid="188" grpId="4"/>
      <p:bldP build="whole" bldLvl="1" animBg="1" rev="0" advAuto="0" spid="193" grpId="6"/>
      <p:bldP build="whole" bldLvl="1" animBg="1" rev="0" advAuto="0" spid="197" grpId="23"/>
      <p:bldP build="whole" bldLvl="1" animBg="1" rev="0" advAuto="0" spid="191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EFEDE3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